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75" r:id="rId2"/>
    <p:sldId id="260" r:id="rId3"/>
    <p:sldId id="257" r:id="rId4"/>
    <p:sldId id="258" r:id="rId5"/>
    <p:sldId id="259" r:id="rId6"/>
    <p:sldId id="268" r:id="rId7"/>
    <p:sldId id="266" r:id="rId8"/>
    <p:sldId id="261" r:id="rId9"/>
    <p:sldId id="262" r:id="rId10"/>
    <p:sldId id="269" r:id="rId11"/>
    <p:sldId id="272" r:id="rId12"/>
    <p:sldId id="263" r:id="rId13"/>
    <p:sldId id="264" r:id="rId14"/>
    <p:sldId id="267" r:id="rId15"/>
    <p:sldId id="270" r:id="rId16"/>
    <p:sldId id="274" r:id="rId17"/>
    <p:sldId id="271" r:id="rId18"/>
    <p:sldId id="273" r:id="rId19"/>
    <p:sldId id="265"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70C0"/>
    <a:srgbClr val="FFFF66"/>
    <a:srgbClr val="E40E0E"/>
    <a:srgbClr val="AA5E48"/>
    <a:srgbClr val="F62222"/>
    <a:srgbClr val="800000"/>
    <a:srgbClr val="DDEC1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3" d="100"/>
          <a:sy n="113" d="100"/>
        </p:scale>
        <p:origin x="45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11/13/2018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dirty="0"/>
              <a:t>11/13/2018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11/13/2018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11/13/2018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11/13/2018</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11/13/2018</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11/13/2018</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385828"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1" name="TextBox 10"/>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11/13/2018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11/13/2018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6.png"/><Relationship Id="rId10" Type="http://schemas.openxmlformats.org/officeDocument/2006/relationships/slideLayout" Target="../slideLayouts/slideLayout10.xml"/><Relationship Id="rId19" Type="http://schemas.openxmlformats.org/officeDocument/2006/relationships/image" Target="../media/image2.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t="-6000" b="-6000"/>
          </a:stretch>
        </a:blip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0">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1">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2">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10" name="Picture 9"/>
          <p:cNvPicPr>
            <a:picLocks noChangeAspect="1"/>
          </p:cNvPicPr>
          <p:nvPr/>
        </p:nvPicPr>
        <p:blipFill rotWithShape="1">
          <a:blip r:embed="rId23">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11/13/2018</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3.jpg"/><Relationship Id="rId13" Type="http://schemas.openxmlformats.org/officeDocument/2006/relationships/image" Target="../media/image18.jpg"/><Relationship Id="rId18" Type="http://schemas.openxmlformats.org/officeDocument/2006/relationships/image" Target="../media/image23.jpg"/><Relationship Id="rId3" Type="http://schemas.openxmlformats.org/officeDocument/2006/relationships/image" Target="../media/image8.jpg"/><Relationship Id="rId7" Type="http://schemas.openxmlformats.org/officeDocument/2006/relationships/image" Target="../media/image12.png"/><Relationship Id="rId12" Type="http://schemas.openxmlformats.org/officeDocument/2006/relationships/image" Target="../media/image17.jpg"/><Relationship Id="rId17" Type="http://schemas.openxmlformats.org/officeDocument/2006/relationships/image" Target="../media/image22.jpg"/><Relationship Id="rId2" Type="http://schemas.openxmlformats.org/officeDocument/2006/relationships/image" Target="../media/image7.jpg"/><Relationship Id="rId16" Type="http://schemas.openxmlformats.org/officeDocument/2006/relationships/image" Target="../media/image21.jpg"/><Relationship Id="rId1" Type="http://schemas.openxmlformats.org/officeDocument/2006/relationships/slideLayout" Target="../slideLayouts/slideLayout1.xml"/><Relationship Id="rId6" Type="http://schemas.openxmlformats.org/officeDocument/2006/relationships/image" Target="../media/image11.png"/><Relationship Id="rId11" Type="http://schemas.openxmlformats.org/officeDocument/2006/relationships/image" Target="../media/image16.jpg"/><Relationship Id="rId5" Type="http://schemas.openxmlformats.org/officeDocument/2006/relationships/image" Target="../media/image10.jpg"/><Relationship Id="rId15" Type="http://schemas.openxmlformats.org/officeDocument/2006/relationships/image" Target="../media/image20.png"/><Relationship Id="rId10" Type="http://schemas.openxmlformats.org/officeDocument/2006/relationships/image" Target="../media/image15.jpg"/><Relationship Id="rId19" Type="http://schemas.openxmlformats.org/officeDocument/2006/relationships/image" Target="../media/image24.jpg"/><Relationship Id="rId4" Type="http://schemas.openxmlformats.org/officeDocument/2006/relationships/image" Target="../media/image9.jpg"/><Relationship Id="rId9" Type="http://schemas.openxmlformats.org/officeDocument/2006/relationships/image" Target="../media/image14.jpg"/><Relationship Id="rId14" Type="http://schemas.openxmlformats.org/officeDocument/2006/relationships/image" Target="../media/image19.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filmmusicnotes.com/diegetic-music-non-diegetic-music-and-source-scoring/"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8" Type="http://schemas.openxmlformats.org/officeDocument/2006/relationships/hyperlink" Target="http://elderscrolls.wikia.com/wiki/File:Skyrim_Cover.png" TargetMode="External"/><Relationship Id="rId13" Type="http://schemas.openxmlformats.org/officeDocument/2006/relationships/hyperlink" Target="https://www.pinterest.co.uk/pin/478155685410527175/" TargetMode="External"/><Relationship Id="rId3" Type="http://schemas.openxmlformats.org/officeDocument/2006/relationships/hyperlink" Target="https://en.wikipedia.org/wiki/Alien:_Isolation" TargetMode="External"/><Relationship Id="rId7" Type="http://schemas.openxmlformats.org/officeDocument/2006/relationships/hyperlink" Target="http://elderscrolls.wikia.com/wiki/File:Oblivion_Cover.png" TargetMode="External"/><Relationship Id="rId12" Type="http://schemas.openxmlformats.org/officeDocument/2006/relationships/hyperlink" Target="https://en.wikipedia.org/wiki/Halloween_(1978_film)" TargetMode="External"/><Relationship Id="rId2" Type="http://schemas.openxmlformats.org/officeDocument/2006/relationships/hyperlink" Target="http://www.coverwhiz.com/movies/51" TargetMode="External"/><Relationship Id="rId1" Type="http://schemas.openxmlformats.org/officeDocument/2006/relationships/slideLayout" Target="../slideLayouts/slideLayout1.xml"/><Relationship Id="rId6" Type="http://schemas.openxmlformats.org/officeDocument/2006/relationships/hyperlink" Target="https://alchetron.com/Breaking-Bad" TargetMode="External"/><Relationship Id="rId11" Type="http://schemas.openxmlformats.org/officeDocument/2006/relationships/hyperlink" Target="https://en.wikipedia.org/wiki/Guardians_of_the_Galaxy_(film)" TargetMode="External"/><Relationship Id="rId5" Type="http://schemas.openxmlformats.org/officeDocument/2006/relationships/hyperlink" Target="https://en.wikipedia.org/wiki/BioShock" TargetMode="External"/><Relationship Id="rId10" Type="http://schemas.openxmlformats.org/officeDocument/2006/relationships/hyperlink" Target="http://gotham.wikia.com/wiki/File:Gotham_The_Complete_Second_Season_cover.png" TargetMode="External"/><Relationship Id="rId4" Type="http://schemas.openxmlformats.org/officeDocument/2006/relationships/hyperlink" Target="https://en.wikipedia.org/wiki/Batman:_Arkham_Knight" TargetMode="External"/><Relationship Id="rId9" Type="http://schemas.openxmlformats.org/officeDocument/2006/relationships/hyperlink" Target="https://www.amazon.com/Game-Thrones-Season-1-Various/dp/B014R3PVYU" TargetMode="External"/><Relationship Id="rId14" Type="http://schemas.openxmlformats.org/officeDocument/2006/relationships/hyperlink" Target="http://awakeanddreaming.org/insidious/"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itunes.apple.com/us/tv-season/lost-season-1/id81864976" TargetMode="External"/><Relationship Id="rId7" Type="http://schemas.openxmlformats.org/officeDocument/2006/relationships/hyperlink" Target="http://www.filmmusicnotes.com/diegetic-music-non-diegetic-music-and-source-scoring/" TargetMode="External"/><Relationship Id="rId2" Type="http://schemas.openxmlformats.org/officeDocument/2006/relationships/hyperlink" Target="https://www.imdb.com/title/tt0120737/" TargetMode="External"/><Relationship Id="rId1" Type="http://schemas.openxmlformats.org/officeDocument/2006/relationships/slideLayout" Target="../slideLayouts/slideLayout1.xml"/><Relationship Id="rId6" Type="http://schemas.openxmlformats.org/officeDocument/2006/relationships/hyperlink" Target="https://en.wikipedia.org/wiki/Westworld_(soundtrack)" TargetMode="External"/><Relationship Id="rId5" Type="http://schemas.openxmlformats.org/officeDocument/2006/relationships/hyperlink" Target="https://www.imdb.com/title/tt0098936/" TargetMode="External"/><Relationship Id="rId4" Type="http://schemas.openxmlformats.org/officeDocument/2006/relationships/hyperlink" Target="https://en.wikipedia.org/wiki/Resident_Evil_7:_Biohazard"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8" Type="http://schemas.openxmlformats.org/officeDocument/2006/relationships/image" Target="../media/image13.jpg"/><Relationship Id="rId13" Type="http://schemas.openxmlformats.org/officeDocument/2006/relationships/image" Target="../media/image18.jpg"/><Relationship Id="rId18" Type="http://schemas.openxmlformats.org/officeDocument/2006/relationships/image" Target="../media/image23.jpg"/><Relationship Id="rId3" Type="http://schemas.openxmlformats.org/officeDocument/2006/relationships/image" Target="../media/image8.jpg"/><Relationship Id="rId7" Type="http://schemas.openxmlformats.org/officeDocument/2006/relationships/image" Target="../media/image12.png"/><Relationship Id="rId12" Type="http://schemas.openxmlformats.org/officeDocument/2006/relationships/image" Target="../media/image17.jpg"/><Relationship Id="rId17" Type="http://schemas.openxmlformats.org/officeDocument/2006/relationships/image" Target="../media/image22.jpg"/><Relationship Id="rId2" Type="http://schemas.openxmlformats.org/officeDocument/2006/relationships/image" Target="../media/image7.jpg"/><Relationship Id="rId16" Type="http://schemas.openxmlformats.org/officeDocument/2006/relationships/image" Target="../media/image21.jpg"/><Relationship Id="rId1" Type="http://schemas.openxmlformats.org/officeDocument/2006/relationships/slideLayout" Target="../slideLayouts/slideLayout1.xml"/><Relationship Id="rId6" Type="http://schemas.openxmlformats.org/officeDocument/2006/relationships/image" Target="../media/image11.png"/><Relationship Id="rId11" Type="http://schemas.openxmlformats.org/officeDocument/2006/relationships/image" Target="../media/image16.jpg"/><Relationship Id="rId5" Type="http://schemas.openxmlformats.org/officeDocument/2006/relationships/image" Target="../media/image10.jpg"/><Relationship Id="rId15" Type="http://schemas.openxmlformats.org/officeDocument/2006/relationships/image" Target="../media/image20.png"/><Relationship Id="rId10" Type="http://schemas.openxmlformats.org/officeDocument/2006/relationships/image" Target="../media/image15.jpg"/><Relationship Id="rId19" Type="http://schemas.openxmlformats.org/officeDocument/2006/relationships/image" Target="../media/image24.jpg"/><Relationship Id="rId4" Type="http://schemas.openxmlformats.org/officeDocument/2006/relationships/image" Target="../media/image9.jpg"/><Relationship Id="rId9" Type="http://schemas.openxmlformats.org/officeDocument/2006/relationships/image" Target="../media/image14.jpg"/><Relationship Id="rId14" Type="http://schemas.openxmlformats.org/officeDocument/2006/relationships/image" Target="../media/image19.jp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4" name="Picture 43">
            <a:extLst>
              <a:ext uri="{FF2B5EF4-FFF2-40B4-BE49-F238E27FC236}">
                <a16:creationId xmlns:a16="http://schemas.microsoft.com/office/drawing/2014/main" id="{489EC4B6-184F-4A20-87BF-392DC489361D}"/>
              </a:ext>
            </a:extLst>
          </p:cNvPr>
          <p:cNvPicPr>
            <a:picLocks noChangeAspect="1"/>
          </p:cNvPicPr>
          <p:nvPr/>
        </p:nvPicPr>
        <p:blipFill>
          <a:blip r:embed="rId2"/>
          <a:stretch>
            <a:fillRect/>
          </a:stretch>
        </p:blipFill>
        <p:spPr>
          <a:xfrm>
            <a:off x="1344954" y="-4146"/>
            <a:ext cx="1347257" cy="1756611"/>
          </a:xfrm>
          <a:prstGeom prst="rect">
            <a:avLst/>
          </a:prstGeom>
        </p:spPr>
      </p:pic>
      <p:pic>
        <p:nvPicPr>
          <p:cNvPr id="46" name="Picture 45">
            <a:extLst>
              <a:ext uri="{FF2B5EF4-FFF2-40B4-BE49-F238E27FC236}">
                <a16:creationId xmlns:a16="http://schemas.microsoft.com/office/drawing/2014/main" id="{8E30B7A1-BCE7-4648-ABFB-5BBED5F0DD01}"/>
              </a:ext>
            </a:extLst>
          </p:cNvPr>
          <p:cNvPicPr>
            <a:picLocks noChangeAspect="1"/>
          </p:cNvPicPr>
          <p:nvPr/>
        </p:nvPicPr>
        <p:blipFill>
          <a:blip r:embed="rId3"/>
          <a:stretch>
            <a:fillRect/>
          </a:stretch>
        </p:blipFill>
        <p:spPr>
          <a:xfrm>
            <a:off x="2692211" y="-4188"/>
            <a:ext cx="1344078" cy="1752465"/>
          </a:xfrm>
          <a:prstGeom prst="rect">
            <a:avLst/>
          </a:prstGeom>
        </p:spPr>
      </p:pic>
      <p:pic>
        <p:nvPicPr>
          <p:cNvPr id="48" name="Picture 47">
            <a:extLst>
              <a:ext uri="{FF2B5EF4-FFF2-40B4-BE49-F238E27FC236}">
                <a16:creationId xmlns:a16="http://schemas.microsoft.com/office/drawing/2014/main" id="{E2367830-E7E0-4F9D-BC6A-AA5435901875}"/>
              </a:ext>
            </a:extLst>
          </p:cNvPr>
          <p:cNvPicPr>
            <a:picLocks noChangeAspect="1"/>
          </p:cNvPicPr>
          <p:nvPr/>
        </p:nvPicPr>
        <p:blipFill>
          <a:blip r:embed="rId4"/>
          <a:stretch>
            <a:fillRect/>
          </a:stretch>
        </p:blipFill>
        <p:spPr>
          <a:xfrm>
            <a:off x="4038593" y="1227"/>
            <a:ext cx="1342650" cy="1750604"/>
          </a:xfrm>
          <a:prstGeom prst="rect">
            <a:avLst/>
          </a:prstGeom>
        </p:spPr>
      </p:pic>
      <p:pic>
        <p:nvPicPr>
          <p:cNvPr id="52" name="Picture 51">
            <a:extLst>
              <a:ext uri="{FF2B5EF4-FFF2-40B4-BE49-F238E27FC236}">
                <a16:creationId xmlns:a16="http://schemas.microsoft.com/office/drawing/2014/main" id="{63A26497-4419-474D-9BD1-A5AB2973C7FE}"/>
              </a:ext>
            </a:extLst>
          </p:cNvPr>
          <p:cNvPicPr>
            <a:picLocks noChangeAspect="1"/>
          </p:cNvPicPr>
          <p:nvPr/>
        </p:nvPicPr>
        <p:blipFill>
          <a:blip r:embed="rId5"/>
          <a:stretch>
            <a:fillRect/>
          </a:stretch>
        </p:blipFill>
        <p:spPr>
          <a:xfrm>
            <a:off x="8055575" y="-4146"/>
            <a:ext cx="1342650" cy="1750604"/>
          </a:xfrm>
          <a:prstGeom prst="rect">
            <a:avLst/>
          </a:prstGeom>
        </p:spPr>
      </p:pic>
      <p:pic>
        <p:nvPicPr>
          <p:cNvPr id="54" name="Picture 53">
            <a:extLst>
              <a:ext uri="{FF2B5EF4-FFF2-40B4-BE49-F238E27FC236}">
                <a16:creationId xmlns:a16="http://schemas.microsoft.com/office/drawing/2014/main" id="{1F2AF23D-7E89-4E71-989D-9F801FA02932}"/>
              </a:ext>
            </a:extLst>
          </p:cNvPr>
          <p:cNvPicPr>
            <a:picLocks noChangeAspect="1"/>
          </p:cNvPicPr>
          <p:nvPr/>
        </p:nvPicPr>
        <p:blipFill>
          <a:blip r:embed="rId6"/>
          <a:stretch>
            <a:fillRect/>
          </a:stretch>
        </p:blipFill>
        <p:spPr>
          <a:xfrm>
            <a:off x="9389682" y="-25210"/>
            <a:ext cx="1395347" cy="1757711"/>
          </a:xfrm>
          <a:prstGeom prst="rect">
            <a:avLst/>
          </a:prstGeom>
        </p:spPr>
      </p:pic>
      <p:pic>
        <p:nvPicPr>
          <p:cNvPr id="56" name="Picture 55">
            <a:extLst>
              <a:ext uri="{FF2B5EF4-FFF2-40B4-BE49-F238E27FC236}">
                <a16:creationId xmlns:a16="http://schemas.microsoft.com/office/drawing/2014/main" id="{F089643B-4ABE-4EB5-B632-1EC052B2110D}"/>
              </a:ext>
            </a:extLst>
          </p:cNvPr>
          <p:cNvPicPr>
            <a:picLocks noChangeAspect="1"/>
          </p:cNvPicPr>
          <p:nvPr/>
        </p:nvPicPr>
        <p:blipFill>
          <a:blip r:embed="rId7"/>
          <a:stretch>
            <a:fillRect/>
          </a:stretch>
        </p:blipFill>
        <p:spPr>
          <a:xfrm>
            <a:off x="10785029" y="-15847"/>
            <a:ext cx="1406969" cy="1748349"/>
          </a:xfrm>
          <a:prstGeom prst="rect">
            <a:avLst/>
          </a:prstGeom>
        </p:spPr>
      </p:pic>
      <p:pic>
        <p:nvPicPr>
          <p:cNvPr id="58" name="Picture 57">
            <a:extLst>
              <a:ext uri="{FF2B5EF4-FFF2-40B4-BE49-F238E27FC236}">
                <a16:creationId xmlns:a16="http://schemas.microsoft.com/office/drawing/2014/main" id="{DC62C299-AE51-44DD-9DD6-3700FA1EB240}"/>
              </a:ext>
            </a:extLst>
          </p:cNvPr>
          <p:cNvPicPr>
            <a:picLocks noChangeAspect="1"/>
          </p:cNvPicPr>
          <p:nvPr/>
        </p:nvPicPr>
        <p:blipFill>
          <a:blip r:embed="rId8"/>
          <a:stretch>
            <a:fillRect/>
          </a:stretch>
        </p:blipFill>
        <p:spPr>
          <a:xfrm>
            <a:off x="-2069" y="1732502"/>
            <a:ext cx="1342650" cy="1750604"/>
          </a:xfrm>
          <a:prstGeom prst="rect">
            <a:avLst/>
          </a:prstGeom>
        </p:spPr>
      </p:pic>
      <p:pic>
        <p:nvPicPr>
          <p:cNvPr id="62" name="Picture 61">
            <a:extLst>
              <a:ext uri="{FF2B5EF4-FFF2-40B4-BE49-F238E27FC236}">
                <a16:creationId xmlns:a16="http://schemas.microsoft.com/office/drawing/2014/main" id="{ED98ACE2-D285-437A-B1C4-4E730431450B}"/>
              </a:ext>
            </a:extLst>
          </p:cNvPr>
          <p:cNvPicPr>
            <a:picLocks noChangeAspect="1"/>
          </p:cNvPicPr>
          <p:nvPr/>
        </p:nvPicPr>
        <p:blipFill>
          <a:blip r:embed="rId9"/>
          <a:stretch>
            <a:fillRect/>
          </a:stretch>
        </p:blipFill>
        <p:spPr>
          <a:xfrm>
            <a:off x="2694514" y="1753692"/>
            <a:ext cx="1340581" cy="1727087"/>
          </a:xfrm>
          <a:prstGeom prst="rect">
            <a:avLst/>
          </a:prstGeom>
        </p:spPr>
      </p:pic>
      <p:pic>
        <p:nvPicPr>
          <p:cNvPr id="64" name="Picture 63">
            <a:extLst>
              <a:ext uri="{FF2B5EF4-FFF2-40B4-BE49-F238E27FC236}">
                <a16:creationId xmlns:a16="http://schemas.microsoft.com/office/drawing/2014/main" id="{10E697CA-093E-4A31-9DC6-37F5E8F742A1}"/>
              </a:ext>
            </a:extLst>
          </p:cNvPr>
          <p:cNvPicPr>
            <a:picLocks noChangeAspect="1"/>
          </p:cNvPicPr>
          <p:nvPr/>
        </p:nvPicPr>
        <p:blipFill>
          <a:blip r:embed="rId10"/>
          <a:stretch>
            <a:fillRect/>
          </a:stretch>
        </p:blipFill>
        <p:spPr>
          <a:xfrm>
            <a:off x="4028265" y="1732503"/>
            <a:ext cx="1347554" cy="1748275"/>
          </a:xfrm>
          <a:prstGeom prst="rect">
            <a:avLst/>
          </a:prstGeom>
        </p:spPr>
      </p:pic>
      <p:pic>
        <p:nvPicPr>
          <p:cNvPr id="66" name="Picture 65">
            <a:extLst>
              <a:ext uri="{FF2B5EF4-FFF2-40B4-BE49-F238E27FC236}">
                <a16:creationId xmlns:a16="http://schemas.microsoft.com/office/drawing/2014/main" id="{CF7802AB-49F9-4450-AB4D-A6952F1CA05D}"/>
              </a:ext>
            </a:extLst>
          </p:cNvPr>
          <p:cNvPicPr>
            <a:picLocks noChangeAspect="1"/>
          </p:cNvPicPr>
          <p:nvPr/>
        </p:nvPicPr>
        <p:blipFill>
          <a:blip r:embed="rId11"/>
          <a:stretch>
            <a:fillRect/>
          </a:stretch>
        </p:blipFill>
        <p:spPr>
          <a:xfrm>
            <a:off x="5329712" y="1756612"/>
            <a:ext cx="1406871" cy="1724168"/>
          </a:xfrm>
          <a:prstGeom prst="rect">
            <a:avLst/>
          </a:prstGeom>
        </p:spPr>
      </p:pic>
      <p:pic>
        <p:nvPicPr>
          <p:cNvPr id="68" name="Picture 67">
            <a:extLst>
              <a:ext uri="{FF2B5EF4-FFF2-40B4-BE49-F238E27FC236}">
                <a16:creationId xmlns:a16="http://schemas.microsoft.com/office/drawing/2014/main" id="{927D5F7E-95D3-4620-ABBF-D16DF826ACFA}"/>
              </a:ext>
            </a:extLst>
          </p:cNvPr>
          <p:cNvPicPr>
            <a:picLocks noChangeAspect="1"/>
          </p:cNvPicPr>
          <p:nvPr/>
        </p:nvPicPr>
        <p:blipFill>
          <a:blip r:embed="rId12"/>
          <a:stretch>
            <a:fillRect/>
          </a:stretch>
        </p:blipFill>
        <p:spPr>
          <a:xfrm>
            <a:off x="6736583" y="1756611"/>
            <a:ext cx="1318992" cy="1724168"/>
          </a:xfrm>
          <a:prstGeom prst="rect">
            <a:avLst/>
          </a:prstGeom>
        </p:spPr>
      </p:pic>
      <p:pic>
        <p:nvPicPr>
          <p:cNvPr id="70" name="Picture 69">
            <a:extLst>
              <a:ext uri="{FF2B5EF4-FFF2-40B4-BE49-F238E27FC236}">
                <a16:creationId xmlns:a16="http://schemas.microsoft.com/office/drawing/2014/main" id="{72A05DC9-D9FB-4FA5-A1CD-D0A9E39407EA}"/>
              </a:ext>
            </a:extLst>
          </p:cNvPr>
          <p:cNvPicPr>
            <a:picLocks noChangeAspect="1"/>
          </p:cNvPicPr>
          <p:nvPr/>
        </p:nvPicPr>
        <p:blipFill>
          <a:blip r:embed="rId13"/>
          <a:stretch>
            <a:fillRect/>
          </a:stretch>
        </p:blipFill>
        <p:spPr>
          <a:xfrm>
            <a:off x="8053649" y="1756611"/>
            <a:ext cx="1342650" cy="1724168"/>
          </a:xfrm>
          <a:prstGeom prst="rect">
            <a:avLst/>
          </a:prstGeom>
        </p:spPr>
      </p:pic>
      <p:pic>
        <p:nvPicPr>
          <p:cNvPr id="3" name="Picture 2"/>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347257" y="1756611"/>
            <a:ext cx="1347257" cy="1724168"/>
          </a:xfrm>
          <a:prstGeom prst="rect">
            <a:avLst/>
          </a:prstGeom>
        </p:spPr>
      </p:pic>
      <p:pic>
        <p:nvPicPr>
          <p:cNvPr id="6" name="Picture 5"/>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5375819" y="0"/>
            <a:ext cx="1360764" cy="1748277"/>
          </a:xfrm>
          <a:prstGeom prst="rect">
            <a:avLst/>
          </a:prstGeom>
        </p:spPr>
      </p:pic>
      <p:pic>
        <p:nvPicPr>
          <p:cNvPr id="7" name="Picture 6"/>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10785030" y="1756611"/>
            <a:ext cx="1406969" cy="1724168"/>
          </a:xfrm>
          <a:prstGeom prst="rect">
            <a:avLst/>
          </a:prstGeom>
        </p:spPr>
      </p:pic>
      <p:pic>
        <p:nvPicPr>
          <p:cNvPr id="8" name="Picture 7"/>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9395106" y="1732501"/>
            <a:ext cx="1391428" cy="1748277"/>
          </a:xfrm>
          <a:prstGeom prst="rect">
            <a:avLst/>
          </a:prstGeom>
        </p:spPr>
      </p:pic>
      <p:pic>
        <p:nvPicPr>
          <p:cNvPr id="10" name="Picture 9"/>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6735177" y="0"/>
            <a:ext cx="1349560" cy="1754792"/>
          </a:xfrm>
          <a:prstGeom prst="rect">
            <a:avLst/>
          </a:prstGeom>
        </p:spPr>
      </p:pic>
      <p:pic>
        <p:nvPicPr>
          <p:cNvPr id="11" name="Picture 10"/>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9944" y="-1"/>
            <a:ext cx="1356144" cy="1732501"/>
          </a:xfrm>
          <a:prstGeom prst="rect">
            <a:avLst/>
          </a:prstGeom>
        </p:spPr>
      </p:pic>
      <p:sp>
        <p:nvSpPr>
          <p:cNvPr id="23" name="Title 1"/>
          <p:cNvSpPr>
            <a:spLocks noGrp="1"/>
          </p:cNvSpPr>
          <p:nvPr>
            <p:ph type="ctrTitle"/>
          </p:nvPr>
        </p:nvSpPr>
        <p:spPr>
          <a:xfrm>
            <a:off x="879507" y="4763023"/>
            <a:ext cx="10432986" cy="1063900"/>
          </a:xfrm>
          <a:ln>
            <a:noFill/>
          </a:ln>
          <a:effectLst>
            <a:glow rad="1612900">
              <a:schemeClr val="bg1">
                <a:alpha val="30000"/>
              </a:schemeClr>
            </a:glow>
            <a:outerShdw blurRad="50800" dist="38100" dir="13500000" algn="br" rotWithShape="0">
              <a:prstClr val="black">
                <a:alpha val="40000"/>
              </a:prstClr>
            </a:outerShdw>
          </a:effectLst>
        </p:spPr>
        <p:txBody>
          <a:bodyPr/>
          <a:lstStyle/>
          <a:p>
            <a:pPr algn="ctr"/>
            <a:r>
              <a:rPr lang="en-GB" sz="2800" b="1" dirty="0">
                <a:solidFill>
                  <a:schemeClr val="accent1"/>
                </a:solidFill>
                <a:latin typeface="Cooper Black" panose="0208090404030B020404" pitchFamily="18" charset="0"/>
              </a:rPr>
              <a:t>Analysing the Textural Conventions and Functions of Composing Music to Moving Image</a:t>
            </a:r>
          </a:p>
        </p:txBody>
      </p:sp>
      <p:sp>
        <p:nvSpPr>
          <p:cNvPr id="24" name="Title 1"/>
          <p:cNvSpPr txBox="1">
            <a:spLocks/>
          </p:cNvSpPr>
          <p:nvPr/>
        </p:nvSpPr>
        <p:spPr>
          <a:xfrm>
            <a:off x="567270" y="3712632"/>
            <a:ext cx="11091329" cy="1063900"/>
          </a:xfrm>
          <a:prstGeom prst="rect">
            <a:avLst/>
          </a:prstGeom>
          <a:ln>
            <a:noFill/>
          </a:ln>
          <a:effectLst>
            <a:glow rad="1612900">
              <a:schemeClr val="bg1">
                <a:alpha val="30000"/>
              </a:schemeClr>
            </a:glow>
            <a:outerShdw blurRad="50800" dist="38100" dir="13500000" algn="br" rotWithShape="0">
              <a:prstClr val="black">
                <a:alpha val="40000"/>
              </a:prstClr>
            </a:outerShdw>
          </a:effectLst>
        </p:spPr>
        <p:txBody>
          <a:bodyPr vert="horz" lIns="91440" tIns="45720" rIns="91440" bIns="45720" rtlCol="0" anchor="b">
            <a:noAutofit/>
          </a:bodyPr>
          <a:lstStyle>
            <a:lvl1pPr algn="l" defTabSz="457200" rtl="0" eaLnBrk="1" latinLnBrk="0" hangingPunct="1">
              <a:spcBef>
                <a:spcPct val="0"/>
              </a:spcBef>
              <a:buNone/>
              <a:defRPr sz="7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b="1" dirty="0">
                <a:solidFill>
                  <a:schemeClr val="accent1"/>
                </a:solidFill>
                <a:latin typeface="Cooper Black" panose="0208090404030B020404" pitchFamily="18" charset="0"/>
              </a:rPr>
              <a:t>The Synergetic Score</a:t>
            </a:r>
          </a:p>
        </p:txBody>
      </p:sp>
      <p:sp>
        <p:nvSpPr>
          <p:cNvPr id="25" name="Title 1">
            <a:extLst>
              <a:ext uri="{FF2B5EF4-FFF2-40B4-BE49-F238E27FC236}">
                <a16:creationId xmlns:a16="http://schemas.microsoft.com/office/drawing/2014/main" id="{628E45CC-3672-440E-B8F3-0C86A8DB1D0A}"/>
              </a:ext>
            </a:extLst>
          </p:cNvPr>
          <p:cNvSpPr txBox="1">
            <a:spLocks/>
          </p:cNvSpPr>
          <p:nvPr/>
        </p:nvSpPr>
        <p:spPr>
          <a:xfrm>
            <a:off x="846313" y="6160171"/>
            <a:ext cx="10432986" cy="661386"/>
          </a:xfrm>
          <a:prstGeom prst="rect">
            <a:avLst/>
          </a:prstGeom>
          <a:ln>
            <a:noFill/>
          </a:ln>
          <a:effectLst>
            <a:glow rad="1612900">
              <a:schemeClr val="bg1">
                <a:alpha val="30000"/>
              </a:schemeClr>
            </a:glow>
            <a:outerShdw blurRad="50800" dist="38100" dir="13500000" algn="br" rotWithShape="0">
              <a:prstClr val="black">
                <a:alpha val="40000"/>
              </a:prstClr>
            </a:outerShdw>
          </a:effectLst>
        </p:spPr>
        <p:txBody>
          <a:bodyPr vert="horz" lIns="91440" tIns="45720" rIns="91440" bIns="45720" rtlCol="0" anchor="b">
            <a:noAutofit/>
          </a:bodyPr>
          <a:lstStyle>
            <a:lvl1pPr algn="l" defTabSz="457200" rtl="0" eaLnBrk="1" latinLnBrk="0" hangingPunct="1">
              <a:spcBef>
                <a:spcPct val="0"/>
              </a:spcBef>
              <a:buNone/>
              <a:defRPr sz="7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000" b="1" dirty="0">
                <a:solidFill>
                  <a:schemeClr val="accent1"/>
                </a:solidFill>
                <a:latin typeface="Century Gothic" panose="020B0502020202020204" pitchFamily="34" charset="0"/>
              </a:rPr>
              <a:t>Corey Joshua Jim Davies </a:t>
            </a:r>
          </a:p>
          <a:p>
            <a:pPr algn="ctr"/>
            <a:r>
              <a:rPr lang="en-GB" sz="2000" b="1" dirty="0">
                <a:solidFill>
                  <a:schemeClr val="accent1"/>
                </a:solidFill>
                <a:latin typeface="Century Gothic" panose="020B0502020202020204" pitchFamily="34" charset="0"/>
              </a:rPr>
              <a:t>P147126</a:t>
            </a:r>
          </a:p>
        </p:txBody>
      </p:sp>
    </p:spTree>
    <p:extLst>
      <p:ext uri="{BB962C8B-B14F-4D97-AF65-F5344CB8AC3E}">
        <p14:creationId xmlns:p14="http://schemas.microsoft.com/office/powerpoint/2010/main" val="383938668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Content Placeholder 2">
            <a:hlinkClick r:id="" action="ppaction://hlinkshowjump?jump=lastslide" highlightClick="1"/>
            <a:extLst>
              <a:ext uri="{FF2B5EF4-FFF2-40B4-BE49-F238E27FC236}">
                <a16:creationId xmlns:a16="http://schemas.microsoft.com/office/drawing/2014/main" id="{E2AD2077-7201-405C-BE37-50AA858C80C2}"/>
              </a:ext>
            </a:extLst>
          </p:cNvPr>
          <p:cNvSpPr>
            <a:spLocks noGrp="1"/>
          </p:cNvSpPr>
          <p:nvPr>
            <p:ph idx="1"/>
          </p:nvPr>
        </p:nvSpPr>
        <p:spPr>
          <a:xfrm>
            <a:off x="0" y="2646945"/>
            <a:ext cx="12192000" cy="2671004"/>
          </a:xfrm>
          <a:prstGeom prst="rect">
            <a:avLst/>
          </a:prstGeom>
        </p:spPr>
        <p:style>
          <a:lnRef idx="1">
            <a:schemeClr val="accent4"/>
          </a:lnRef>
          <a:fillRef idx="2">
            <a:schemeClr val="accent4"/>
          </a:fillRef>
          <a:effectRef idx="1">
            <a:schemeClr val="accent4"/>
          </a:effectRef>
          <a:fontRef idx="minor">
            <a:schemeClr val="dk1"/>
          </a:fontRef>
        </p:style>
        <p:txBody>
          <a:bodyPr>
            <a:noAutofit/>
          </a:bodyPr>
          <a:lstStyle/>
          <a:p>
            <a:pPr marL="0" indent="0" algn="just">
              <a:spcAft>
                <a:spcPts val="800"/>
              </a:spcAft>
              <a:buNone/>
            </a:pPr>
            <a:r>
              <a:rPr lang="en-GB" sz="2900" dirty="0">
                <a:latin typeface="Constantia" panose="02030602050306030303" pitchFamily="18" charset="0"/>
              </a:rPr>
              <a:t>“Driving the study of music here are the underlying assumptions that music together with screen media (understood broadly to accommodate rapidly developing new technologies) participates in important ways in the creation of meaning and that including music in an analysis opens up the possibility for interpretations that remain invisible when only using the eye” (Lerner 2010: Foreword)</a:t>
            </a:r>
          </a:p>
        </p:txBody>
      </p:sp>
      <p:sp>
        <p:nvSpPr>
          <p:cNvPr id="5" name="Title 1">
            <a:extLst>
              <a:ext uri="{FF2B5EF4-FFF2-40B4-BE49-F238E27FC236}">
                <a16:creationId xmlns:a16="http://schemas.microsoft.com/office/drawing/2014/main" id="{F9B3B479-EB7F-4AFF-8A53-AA6CD3FF6E9B}"/>
              </a:ext>
            </a:extLst>
          </p:cNvPr>
          <p:cNvSpPr>
            <a:spLocks noGrp="1"/>
          </p:cNvSpPr>
          <p:nvPr>
            <p:ph type="title"/>
          </p:nvPr>
        </p:nvSpPr>
        <p:spPr>
          <a:xfrm>
            <a:off x="0" y="914398"/>
            <a:ext cx="12192000" cy="770022"/>
          </a:xfrm>
          <a:solidFill>
            <a:srgbClr val="FFFF66"/>
          </a:solidFill>
          <a:ln w="76200">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2"/>
          </a:lnRef>
          <a:fillRef idx="1">
            <a:schemeClr val="lt1"/>
          </a:fillRef>
          <a:effectRef idx="0">
            <a:schemeClr val="accent2"/>
          </a:effectRef>
          <a:fontRef idx="minor">
            <a:schemeClr val="dk1"/>
          </a:fontRef>
        </p:style>
        <p:txBody>
          <a:bodyPr>
            <a:scene3d>
              <a:camera prst="orthographicFront"/>
              <a:lightRig rig="soft" dir="t">
                <a:rot lat="0" lon="0" rev="15600000"/>
              </a:lightRig>
            </a:scene3d>
            <a:sp3d extrusionH="57150" prstMaterial="softEdge">
              <a:bevelT w="25400" h="38100"/>
            </a:sp3d>
          </a:bodyPr>
          <a:lstStyle/>
          <a:p>
            <a:r>
              <a:rPr lang="en-GB" b="1" dirty="0">
                <a:ln w="12700">
                  <a:noFill/>
                  <a:prstDash val="solid"/>
                </a:ln>
                <a:solidFill>
                  <a:schemeClr val="bg1"/>
                </a:solidFill>
                <a:effectLst>
                  <a:innerShdw blurRad="177800">
                    <a:schemeClr val="accent3">
                      <a:lumMod val="50000"/>
                    </a:schemeClr>
                  </a:innerShdw>
                </a:effectLst>
              </a:rPr>
              <a:t>Research Proposal and Importance</a:t>
            </a:r>
            <a:endParaRPr lang="en-GB" dirty="0">
              <a:ln w="12700">
                <a:noFill/>
                <a:prstDash val="solid"/>
              </a:ln>
              <a:solidFill>
                <a:schemeClr val="bg1"/>
              </a:solidFill>
            </a:endParaRPr>
          </a:p>
        </p:txBody>
      </p:sp>
    </p:spTree>
    <p:extLst>
      <p:ext uri="{BB962C8B-B14F-4D97-AF65-F5344CB8AC3E}">
        <p14:creationId xmlns:p14="http://schemas.microsoft.com/office/powerpoint/2010/main" val="1635897682"/>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750"/>
                                        <p:tgtEl>
                                          <p:spTgt spid="4">
                                            <p:bg/>
                                          </p:spTgt>
                                        </p:tgtEl>
                                      </p:cBhvr>
                                    </p:animEffect>
                                  </p:childTnLst>
                                </p:cTn>
                              </p:par>
                            </p:childTnLst>
                          </p:cTn>
                        </p:par>
                        <p:par>
                          <p:cTn id="8" fill="hold">
                            <p:stCondLst>
                              <p:cond delay="750"/>
                            </p:stCondLst>
                            <p:childTnLst>
                              <p:par>
                                <p:cTn id="9" presetID="10" presetClass="entr" presetSubtype="0" fill="hold" grpId="0" nodeType="after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75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Lst>
  </p:timing>
</p:sld>
</file>

<file path=ppt/slides/slide3.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t="-6000" b="-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DCF0B-5C15-430D-9577-3F86EE83BA21}"/>
              </a:ext>
            </a:extLst>
          </p:cNvPr>
          <p:cNvSpPr>
            <a:spLocks noGrp="1"/>
          </p:cNvSpPr>
          <p:nvPr>
            <p:ph type="title"/>
          </p:nvPr>
        </p:nvSpPr>
        <p:spPr>
          <a:xfrm>
            <a:off x="0" y="914398"/>
            <a:ext cx="12192000" cy="770022"/>
          </a:xfrm>
          <a:solidFill>
            <a:srgbClr val="FFFF66"/>
          </a:solidFill>
          <a:ln w="76200">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2"/>
          </a:lnRef>
          <a:fillRef idx="1">
            <a:schemeClr val="lt1"/>
          </a:fillRef>
          <a:effectRef idx="0">
            <a:schemeClr val="accent2"/>
          </a:effectRef>
          <a:fontRef idx="minor">
            <a:schemeClr val="dk1"/>
          </a:fontRef>
        </p:style>
        <p:txBody>
          <a:bodyPr>
            <a:scene3d>
              <a:camera prst="orthographicFront"/>
              <a:lightRig rig="soft" dir="t">
                <a:rot lat="0" lon="0" rev="15600000"/>
              </a:lightRig>
            </a:scene3d>
            <a:sp3d extrusionH="57150" prstMaterial="softEdge">
              <a:bevelT w="25400" h="38100"/>
            </a:sp3d>
          </a:bodyPr>
          <a:lstStyle/>
          <a:p>
            <a:r>
              <a:rPr lang="en-GB" b="1" dirty="0">
                <a:ln w="12700">
                  <a:noFill/>
                  <a:prstDash val="solid"/>
                </a:ln>
                <a:solidFill>
                  <a:schemeClr val="bg1"/>
                </a:solidFill>
                <a:effectLst>
                  <a:innerShdw blurRad="177800">
                    <a:schemeClr val="accent3">
                      <a:lumMod val="50000"/>
                    </a:schemeClr>
                  </a:innerShdw>
                </a:effectLst>
              </a:rPr>
              <a:t>Keywords</a:t>
            </a:r>
            <a:endParaRPr lang="en-GB" dirty="0">
              <a:ln w="12700">
                <a:noFill/>
                <a:prstDash val="solid"/>
              </a:ln>
              <a:solidFill>
                <a:schemeClr val="bg1"/>
              </a:solidFill>
            </a:endParaRPr>
          </a:p>
        </p:txBody>
      </p:sp>
      <p:sp>
        <p:nvSpPr>
          <p:cNvPr id="3" name="Content Placeholder 2">
            <a:extLst>
              <a:ext uri="{FF2B5EF4-FFF2-40B4-BE49-F238E27FC236}">
                <a16:creationId xmlns:a16="http://schemas.microsoft.com/office/drawing/2014/main" id="{9CBE24BE-A0DF-42BD-BD8A-2880CD9CCF8B}"/>
              </a:ext>
            </a:extLst>
          </p:cNvPr>
          <p:cNvSpPr>
            <a:spLocks noGrp="1"/>
          </p:cNvSpPr>
          <p:nvPr>
            <p:ph idx="1"/>
          </p:nvPr>
        </p:nvSpPr>
        <p:spPr>
          <a:xfrm>
            <a:off x="0" y="2021311"/>
            <a:ext cx="12192000" cy="4523869"/>
          </a:xfrm>
        </p:spPr>
        <p:txBody>
          <a:bodyPr>
            <a:normAutofit/>
          </a:bodyPr>
          <a:lstStyle/>
          <a:p>
            <a:pPr>
              <a:spcAft>
                <a:spcPts val="800"/>
              </a:spcAft>
            </a:pPr>
            <a:r>
              <a:rPr lang="en-GB" sz="2800" b="1" dirty="0"/>
              <a:t>Textural Conventions</a:t>
            </a:r>
          </a:p>
          <a:p>
            <a:pPr>
              <a:spcAft>
                <a:spcPts val="800"/>
              </a:spcAft>
            </a:pPr>
            <a:r>
              <a:rPr lang="en-GB" sz="2800" b="1" dirty="0"/>
              <a:t>Textural Functions</a:t>
            </a:r>
          </a:p>
          <a:p>
            <a:pPr>
              <a:spcAft>
                <a:spcPts val="800"/>
              </a:spcAft>
            </a:pPr>
            <a:r>
              <a:rPr lang="en-GB" sz="2800" b="1" dirty="0"/>
              <a:t>Audiovisual</a:t>
            </a:r>
          </a:p>
          <a:p>
            <a:pPr>
              <a:spcAft>
                <a:spcPts val="800"/>
              </a:spcAft>
            </a:pPr>
            <a:r>
              <a:rPr lang="en-GB" sz="2800" b="1" dirty="0"/>
              <a:t>Diegetic and Nondiegetic</a:t>
            </a:r>
          </a:p>
          <a:p>
            <a:pPr>
              <a:spcAft>
                <a:spcPts val="800"/>
              </a:spcAft>
            </a:pPr>
            <a:r>
              <a:rPr lang="en-GB" sz="2800" b="1" dirty="0"/>
              <a:t>Musical Analysis</a:t>
            </a:r>
          </a:p>
          <a:p>
            <a:pPr>
              <a:spcAft>
                <a:spcPts val="800"/>
              </a:spcAft>
            </a:pPr>
            <a:r>
              <a:rPr lang="en-GB" sz="2800" b="1" dirty="0"/>
              <a:t>Soundtrack</a:t>
            </a:r>
          </a:p>
          <a:p>
            <a:r>
              <a:rPr lang="en-GB" sz="2800" b="1" dirty="0"/>
              <a:t>Synergy of music and visuals</a:t>
            </a:r>
          </a:p>
        </p:txBody>
      </p:sp>
    </p:spTree>
    <p:extLst>
      <p:ext uri="{BB962C8B-B14F-4D97-AF65-F5344CB8AC3E}">
        <p14:creationId xmlns:p14="http://schemas.microsoft.com/office/powerpoint/2010/main" val="49831620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E82A76B5-B540-4D84-BCAE-7654E14011F2}"/>
              </a:ext>
            </a:extLst>
          </p:cNvPr>
          <p:cNvSpPr>
            <a:spLocks noGrp="1"/>
          </p:cNvSpPr>
          <p:nvPr>
            <p:ph type="title"/>
          </p:nvPr>
        </p:nvSpPr>
        <p:spPr>
          <a:xfrm>
            <a:off x="0" y="914398"/>
            <a:ext cx="12192000" cy="770022"/>
          </a:xfrm>
          <a:solidFill>
            <a:srgbClr val="FFFF66"/>
          </a:solidFill>
          <a:ln w="76200">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2"/>
          </a:lnRef>
          <a:fillRef idx="1">
            <a:schemeClr val="lt1"/>
          </a:fillRef>
          <a:effectRef idx="0">
            <a:schemeClr val="accent2"/>
          </a:effectRef>
          <a:fontRef idx="minor">
            <a:schemeClr val="dk1"/>
          </a:fontRef>
        </p:style>
        <p:txBody>
          <a:bodyPr>
            <a:scene3d>
              <a:camera prst="orthographicFront"/>
              <a:lightRig rig="soft" dir="t">
                <a:rot lat="0" lon="0" rev="15600000"/>
              </a:lightRig>
            </a:scene3d>
            <a:sp3d extrusionH="57150" prstMaterial="softEdge">
              <a:bevelT w="25400" h="38100"/>
            </a:sp3d>
          </a:bodyPr>
          <a:lstStyle/>
          <a:p>
            <a:r>
              <a:rPr lang="en-GB" b="1" dirty="0">
                <a:ln w="12700">
                  <a:noFill/>
                  <a:prstDash val="solid"/>
                </a:ln>
                <a:solidFill>
                  <a:schemeClr val="bg1"/>
                </a:solidFill>
                <a:effectLst>
                  <a:innerShdw blurRad="177800">
                    <a:schemeClr val="accent3">
                      <a:lumMod val="50000"/>
                    </a:schemeClr>
                  </a:innerShdw>
                </a:effectLst>
              </a:rPr>
              <a:t>Textual Conventions</a:t>
            </a:r>
            <a:endParaRPr lang="en-GB" dirty="0">
              <a:ln w="12700">
                <a:noFill/>
                <a:prstDash val="solid"/>
              </a:ln>
              <a:solidFill>
                <a:schemeClr val="bg1"/>
              </a:solidFill>
            </a:endParaRPr>
          </a:p>
        </p:txBody>
      </p:sp>
      <p:sp>
        <p:nvSpPr>
          <p:cNvPr id="3" name="Content Placeholder 2">
            <a:extLst>
              <a:ext uri="{FF2B5EF4-FFF2-40B4-BE49-F238E27FC236}">
                <a16:creationId xmlns:a16="http://schemas.microsoft.com/office/drawing/2014/main" id="{9019CC86-9153-470B-8304-0600AEBD7856}"/>
              </a:ext>
            </a:extLst>
          </p:cNvPr>
          <p:cNvSpPr>
            <a:spLocks noGrp="1"/>
          </p:cNvSpPr>
          <p:nvPr>
            <p:ph idx="1"/>
          </p:nvPr>
        </p:nvSpPr>
        <p:spPr>
          <a:xfrm>
            <a:off x="0" y="1684421"/>
            <a:ext cx="12192000" cy="5173580"/>
          </a:xfrm>
        </p:spPr>
        <p:txBody>
          <a:bodyPr>
            <a:normAutofit/>
          </a:bodyPr>
          <a:lstStyle/>
          <a:p>
            <a:pPr>
              <a:spcAft>
                <a:spcPts val="5000"/>
              </a:spcAft>
            </a:pPr>
            <a:r>
              <a:rPr lang="en-GB" b="1" dirty="0"/>
              <a:t>Diegetic – music that originates from a source within the narrative*</a:t>
            </a:r>
          </a:p>
          <a:p>
            <a:pPr>
              <a:spcAft>
                <a:spcPts val="5000"/>
              </a:spcAft>
            </a:pPr>
            <a:r>
              <a:rPr lang="en-GB" b="1" dirty="0"/>
              <a:t>Nondiegetic – music that only the audience can hear (accompaniment music/’background’ music)*</a:t>
            </a:r>
          </a:p>
          <a:p>
            <a:pPr>
              <a:spcAft>
                <a:spcPts val="5000"/>
              </a:spcAft>
            </a:pPr>
            <a:r>
              <a:rPr lang="en-GB" b="1" dirty="0"/>
              <a:t>Source scoring – diegetic music that responds thematically (a term conceived by Earle Hagen in his book </a:t>
            </a:r>
            <a:r>
              <a:rPr lang="en-GB" b="1" i="1" dirty="0"/>
              <a:t>Scoring for Films</a:t>
            </a:r>
            <a:r>
              <a:rPr lang="en-GB" b="1" dirty="0"/>
              <a:t> (1971))*</a:t>
            </a:r>
          </a:p>
          <a:p>
            <a:pPr>
              <a:spcAft>
                <a:spcPts val="3600"/>
              </a:spcAft>
            </a:pPr>
            <a:r>
              <a:rPr lang="en-GB" b="1" dirty="0"/>
              <a:t>Interactive, adaptive and dynamic (Collins 2008)</a:t>
            </a:r>
          </a:p>
          <a:p>
            <a:pPr marL="0" indent="0" algn="ctr">
              <a:spcAft>
                <a:spcPts val="800"/>
              </a:spcAft>
              <a:buNone/>
            </a:pPr>
            <a:r>
              <a:rPr lang="en-GB" b="1" dirty="0">
                <a:hlinkClick r:id="rId2"/>
              </a:rPr>
              <a:t>*Richards, M., </a:t>
            </a:r>
            <a:r>
              <a:rPr lang="en-GB" b="1" dirty="0">
                <a:solidFill>
                  <a:schemeClr val="accent1"/>
                </a:solidFill>
                <a:hlinkClick r:id="rId2"/>
              </a:rPr>
              <a:t>Film Music Notes </a:t>
            </a:r>
            <a:r>
              <a:rPr lang="en-GB" b="1" dirty="0">
                <a:hlinkClick r:id="rId2"/>
              </a:rPr>
              <a:t>(2013) </a:t>
            </a:r>
            <a:r>
              <a:rPr lang="en-GB" b="1" i="1" dirty="0">
                <a:hlinkClick r:id="rId2"/>
              </a:rPr>
              <a:t>Diegetic Music, Non-Diegetic Music, and “Source Scoring”</a:t>
            </a:r>
            <a:endParaRPr lang="en-GB" b="1" dirty="0"/>
          </a:p>
        </p:txBody>
      </p:sp>
    </p:spTree>
    <p:extLst>
      <p:ext uri="{BB962C8B-B14F-4D97-AF65-F5344CB8AC3E}">
        <p14:creationId xmlns:p14="http://schemas.microsoft.com/office/powerpoint/2010/main" val="378405823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C0DB584-0EE8-4E7A-921F-18BDB836FC99}"/>
              </a:ext>
            </a:extLst>
          </p:cNvPr>
          <p:cNvSpPr>
            <a:spLocks noGrp="1"/>
          </p:cNvSpPr>
          <p:nvPr>
            <p:ph type="title"/>
          </p:nvPr>
        </p:nvSpPr>
        <p:spPr>
          <a:xfrm>
            <a:off x="0" y="914398"/>
            <a:ext cx="12192000" cy="770022"/>
          </a:xfrm>
          <a:solidFill>
            <a:srgbClr val="FFFF66"/>
          </a:solidFill>
          <a:ln w="76200">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2"/>
          </a:lnRef>
          <a:fillRef idx="1">
            <a:schemeClr val="lt1"/>
          </a:fillRef>
          <a:effectRef idx="0">
            <a:schemeClr val="accent2"/>
          </a:effectRef>
          <a:fontRef idx="minor">
            <a:schemeClr val="dk1"/>
          </a:fontRef>
        </p:style>
        <p:txBody>
          <a:bodyPr>
            <a:scene3d>
              <a:camera prst="orthographicFront"/>
              <a:lightRig rig="soft" dir="t">
                <a:rot lat="0" lon="0" rev="15600000"/>
              </a:lightRig>
            </a:scene3d>
            <a:sp3d extrusionH="57150" prstMaterial="softEdge">
              <a:bevelT w="25400" h="38100"/>
            </a:sp3d>
          </a:bodyPr>
          <a:lstStyle/>
          <a:p>
            <a:r>
              <a:rPr lang="en-GB" b="1" dirty="0">
                <a:ln w="12700">
                  <a:noFill/>
                  <a:prstDash val="solid"/>
                </a:ln>
                <a:solidFill>
                  <a:schemeClr val="bg1"/>
                </a:solidFill>
                <a:effectLst>
                  <a:innerShdw blurRad="177800">
                    <a:schemeClr val="accent3">
                      <a:lumMod val="50000"/>
                    </a:schemeClr>
                  </a:innerShdw>
                </a:effectLst>
              </a:rPr>
              <a:t>Textual Functions</a:t>
            </a:r>
            <a:endParaRPr lang="en-GB" dirty="0">
              <a:ln w="12700">
                <a:noFill/>
                <a:prstDash val="solid"/>
              </a:ln>
              <a:solidFill>
                <a:schemeClr val="bg1"/>
              </a:solidFill>
            </a:endParaRPr>
          </a:p>
        </p:txBody>
      </p:sp>
      <p:sp>
        <p:nvSpPr>
          <p:cNvPr id="3" name="Content Placeholder 2">
            <a:extLst>
              <a:ext uri="{FF2B5EF4-FFF2-40B4-BE49-F238E27FC236}">
                <a16:creationId xmlns:a16="http://schemas.microsoft.com/office/drawing/2014/main" id="{DF437B7E-2284-442F-B33F-833D1AE4C4F8}"/>
              </a:ext>
            </a:extLst>
          </p:cNvPr>
          <p:cNvSpPr>
            <a:spLocks noGrp="1"/>
          </p:cNvSpPr>
          <p:nvPr>
            <p:ph idx="1"/>
          </p:nvPr>
        </p:nvSpPr>
        <p:spPr>
          <a:xfrm>
            <a:off x="0" y="1923101"/>
            <a:ext cx="12192000" cy="5173580"/>
          </a:xfrm>
        </p:spPr>
        <p:txBody>
          <a:bodyPr>
            <a:normAutofit/>
          </a:bodyPr>
          <a:lstStyle/>
          <a:p>
            <a:pPr marL="0" indent="0">
              <a:spcAft>
                <a:spcPts val="1000"/>
              </a:spcAft>
              <a:buNone/>
            </a:pPr>
            <a:r>
              <a:rPr lang="en-GB" sz="2400" b="1" dirty="0"/>
              <a:t>(</a:t>
            </a:r>
            <a:r>
              <a:rPr lang="en-GB" sz="2400" b="1" dirty="0" err="1"/>
              <a:t>i</a:t>
            </a:r>
            <a:r>
              <a:rPr lang="en-GB" sz="2400" b="1" dirty="0"/>
              <a:t>) Conveys a convincing atmosphere of time and place</a:t>
            </a:r>
          </a:p>
          <a:p>
            <a:pPr marL="0" indent="0">
              <a:spcAft>
                <a:spcPts val="1000"/>
              </a:spcAft>
              <a:buNone/>
            </a:pPr>
            <a:r>
              <a:rPr lang="en-GB" sz="2400" b="1" dirty="0"/>
              <a:t>(ii) Underlines the unspoken feelings or psychological states of characters</a:t>
            </a:r>
          </a:p>
          <a:p>
            <a:pPr marL="0" indent="0">
              <a:spcAft>
                <a:spcPts val="1000"/>
              </a:spcAft>
              <a:buNone/>
            </a:pPr>
            <a:r>
              <a:rPr lang="en-GB" sz="2400" b="1" dirty="0"/>
              <a:t>(iii) It serves as a kind of neutral background filler to the action</a:t>
            </a:r>
          </a:p>
          <a:p>
            <a:pPr marL="0" indent="0">
              <a:spcAft>
                <a:spcPts val="1000"/>
              </a:spcAft>
              <a:buNone/>
            </a:pPr>
            <a:r>
              <a:rPr lang="en-GB" sz="2400" b="1" dirty="0"/>
              <a:t>(iv) It gives a sense of continuity to the editing</a:t>
            </a:r>
          </a:p>
          <a:p>
            <a:pPr marL="0" indent="0">
              <a:buNone/>
            </a:pPr>
            <a:r>
              <a:rPr lang="en-GB" sz="2400" b="1" dirty="0"/>
              <a:t>(v) It accentuates the theatrical build-up of a scene and rounds it off with a </a:t>
            </a:r>
          </a:p>
          <a:p>
            <a:pPr marL="0" indent="0">
              <a:spcAft>
                <a:spcPts val="4200"/>
              </a:spcAft>
              <a:buNone/>
            </a:pPr>
            <a:r>
              <a:rPr lang="en-GB" sz="2400" b="1" dirty="0"/>
              <a:t>      feeling of finality</a:t>
            </a:r>
            <a:endParaRPr lang="en-GB" sz="2800" b="1" dirty="0"/>
          </a:p>
          <a:p>
            <a:pPr marL="0" indent="0" algn="ctr">
              <a:spcAft>
                <a:spcPts val="1000"/>
              </a:spcAft>
              <a:buNone/>
            </a:pPr>
            <a:r>
              <a:rPr lang="en-GB" sz="2400" b="1" dirty="0">
                <a:solidFill>
                  <a:srgbClr val="FFC000"/>
                </a:solidFill>
              </a:rPr>
              <a:t>Smith, J. (1998) </a:t>
            </a:r>
            <a:r>
              <a:rPr lang="en-GB" sz="2400" b="1" i="1" dirty="0">
                <a:solidFill>
                  <a:srgbClr val="FFC000"/>
                </a:solidFill>
              </a:rPr>
              <a:t>The Sounds of Commerce: Marketing Popular Film Music</a:t>
            </a:r>
            <a:r>
              <a:rPr lang="en-GB" sz="2400" b="1" dirty="0">
                <a:solidFill>
                  <a:srgbClr val="FFC000"/>
                </a:solidFill>
              </a:rPr>
              <a:t> referenced in Reay, P. (2004) </a:t>
            </a:r>
            <a:r>
              <a:rPr lang="en-GB" sz="2400" b="1" i="1" dirty="0">
                <a:solidFill>
                  <a:srgbClr val="FFC000"/>
                </a:solidFill>
              </a:rPr>
              <a:t>Music in Film: Soundtracks and Synergy</a:t>
            </a:r>
            <a:r>
              <a:rPr lang="en-GB" sz="2400" b="1" dirty="0">
                <a:solidFill>
                  <a:srgbClr val="FFC000"/>
                </a:solidFill>
              </a:rPr>
              <a:t>, p.32</a:t>
            </a:r>
          </a:p>
        </p:txBody>
      </p:sp>
    </p:spTree>
    <p:extLst>
      <p:ext uri="{BB962C8B-B14F-4D97-AF65-F5344CB8AC3E}">
        <p14:creationId xmlns:p14="http://schemas.microsoft.com/office/powerpoint/2010/main" val="125334735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Content Placeholder 2">
            <a:hlinkClick r:id="" action="ppaction://hlinkshowjump?jump=lastslide" highlightClick="1"/>
            <a:extLst>
              <a:ext uri="{FF2B5EF4-FFF2-40B4-BE49-F238E27FC236}">
                <a16:creationId xmlns:a16="http://schemas.microsoft.com/office/drawing/2014/main" id="{6D8A6FBF-737E-42F4-8057-D51C16C60EFD}"/>
              </a:ext>
            </a:extLst>
          </p:cNvPr>
          <p:cNvSpPr txBox="1">
            <a:spLocks/>
          </p:cNvSpPr>
          <p:nvPr/>
        </p:nvSpPr>
        <p:spPr>
          <a:xfrm>
            <a:off x="0" y="3116178"/>
            <a:ext cx="12192000" cy="625643"/>
          </a:xfrm>
          <a:prstGeom prst="rect">
            <a:avLst/>
          </a:prstGeom>
          <a:noFill/>
          <a:ln>
            <a:noFill/>
          </a:ln>
        </p:spPr>
        <p:style>
          <a:lnRef idx="1">
            <a:schemeClr val="accent4"/>
          </a:lnRef>
          <a:fillRef idx="2">
            <a:schemeClr val="accent4"/>
          </a:fillRef>
          <a:effectRef idx="1">
            <a:schemeClr val="accent4"/>
          </a:effectRef>
          <a:fontRef idx="minor">
            <a:schemeClr val="dk1"/>
          </a:fontRef>
        </p:style>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dk1"/>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dk1"/>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dk1"/>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dk1"/>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dk1"/>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dk1"/>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dk1"/>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dk1"/>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dk1"/>
                </a:solidFill>
                <a:latin typeface="+mn-lt"/>
                <a:ea typeface="+mn-ea"/>
                <a:cs typeface="+mn-cs"/>
              </a:defRPr>
            </a:lvl9pPr>
          </a:lstStyle>
          <a:p>
            <a:pPr marL="0" indent="0" algn="ctr">
              <a:spcAft>
                <a:spcPts val="1000"/>
              </a:spcAft>
              <a:buNone/>
            </a:pPr>
            <a:r>
              <a:rPr lang="en-GB" sz="2800" b="1" i="1" dirty="0">
                <a:solidFill>
                  <a:schemeClr val="tx1"/>
                </a:solidFill>
                <a:latin typeface="+mj-lt"/>
              </a:rPr>
              <a:t>“…music speaks from a position of superior knowledge…”</a:t>
            </a:r>
            <a:r>
              <a:rPr lang="en-GB" sz="2800" b="1" dirty="0">
                <a:solidFill>
                  <a:schemeClr val="tx1"/>
                </a:solidFill>
                <a:latin typeface="+mj-lt"/>
              </a:rPr>
              <a:t> </a:t>
            </a:r>
          </a:p>
        </p:txBody>
      </p:sp>
      <p:sp>
        <p:nvSpPr>
          <p:cNvPr id="13" name="Content Placeholder 2">
            <a:extLst>
              <a:ext uri="{FF2B5EF4-FFF2-40B4-BE49-F238E27FC236}">
                <a16:creationId xmlns:a16="http://schemas.microsoft.com/office/drawing/2014/main" id="{F88DBAD7-5FE7-4810-9DF3-706B7515CA08}"/>
              </a:ext>
            </a:extLst>
          </p:cNvPr>
          <p:cNvSpPr>
            <a:spLocks noGrp="1"/>
          </p:cNvSpPr>
          <p:nvPr>
            <p:ph idx="1"/>
          </p:nvPr>
        </p:nvSpPr>
        <p:spPr>
          <a:xfrm>
            <a:off x="0" y="4532979"/>
            <a:ext cx="12192000" cy="625643"/>
          </a:xfrm>
        </p:spPr>
        <p:txBody>
          <a:bodyPr>
            <a:normAutofit/>
          </a:bodyPr>
          <a:lstStyle/>
          <a:p>
            <a:pPr marL="0" indent="0" algn="ctr">
              <a:spcAft>
                <a:spcPts val="1000"/>
              </a:spcAft>
              <a:buNone/>
            </a:pPr>
            <a:r>
              <a:rPr lang="en-GB" sz="2400" b="1" dirty="0">
                <a:solidFill>
                  <a:srgbClr val="FFC000"/>
                </a:solidFill>
              </a:rPr>
              <a:t>(Lerner 2010: 99)</a:t>
            </a:r>
          </a:p>
        </p:txBody>
      </p:sp>
    </p:spTree>
    <p:extLst>
      <p:ext uri="{BB962C8B-B14F-4D97-AF65-F5344CB8AC3E}">
        <p14:creationId xmlns:p14="http://schemas.microsoft.com/office/powerpoint/2010/main" val="280509075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C0DB584-0EE8-4E7A-921F-18BDB836FC99}"/>
              </a:ext>
            </a:extLst>
          </p:cNvPr>
          <p:cNvSpPr>
            <a:spLocks noGrp="1"/>
          </p:cNvSpPr>
          <p:nvPr>
            <p:ph type="title"/>
          </p:nvPr>
        </p:nvSpPr>
        <p:spPr>
          <a:xfrm>
            <a:off x="0" y="914398"/>
            <a:ext cx="12192000" cy="770022"/>
          </a:xfrm>
          <a:solidFill>
            <a:srgbClr val="FFFF66"/>
          </a:solidFill>
          <a:ln w="76200">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2"/>
          </a:lnRef>
          <a:fillRef idx="1">
            <a:schemeClr val="lt1"/>
          </a:fillRef>
          <a:effectRef idx="0">
            <a:schemeClr val="accent2"/>
          </a:effectRef>
          <a:fontRef idx="minor">
            <a:schemeClr val="dk1"/>
          </a:fontRef>
        </p:style>
        <p:txBody>
          <a:bodyPr>
            <a:scene3d>
              <a:camera prst="orthographicFront"/>
              <a:lightRig rig="soft" dir="t">
                <a:rot lat="0" lon="0" rev="15600000"/>
              </a:lightRig>
            </a:scene3d>
            <a:sp3d extrusionH="57150" prstMaterial="softEdge">
              <a:bevelT w="25400" h="38100"/>
            </a:sp3d>
          </a:bodyPr>
          <a:lstStyle/>
          <a:p>
            <a:r>
              <a:rPr lang="en-GB" b="1" dirty="0">
                <a:ln w="12700">
                  <a:noFill/>
                  <a:prstDash val="solid"/>
                </a:ln>
                <a:solidFill>
                  <a:schemeClr val="bg1"/>
                </a:solidFill>
                <a:effectLst>
                  <a:innerShdw blurRad="177800">
                    <a:schemeClr val="accent3">
                      <a:lumMod val="50000"/>
                    </a:schemeClr>
                  </a:innerShdw>
                </a:effectLst>
              </a:rPr>
              <a:t>Textual Functions: Importance of Music</a:t>
            </a:r>
            <a:endParaRPr lang="en-GB" dirty="0">
              <a:ln w="12700">
                <a:noFill/>
                <a:prstDash val="solid"/>
              </a:ln>
              <a:solidFill>
                <a:schemeClr val="bg1"/>
              </a:solidFill>
            </a:endParaRPr>
          </a:p>
        </p:txBody>
      </p:sp>
      <p:sp>
        <p:nvSpPr>
          <p:cNvPr id="5" name="Content Placeholder 2">
            <a:hlinkClick r:id="" action="ppaction://hlinkshowjump?jump=lastslide" highlightClick="1"/>
            <a:extLst>
              <a:ext uri="{FF2B5EF4-FFF2-40B4-BE49-F238E27FC236}">
                <a16:creationId xmlns:a16="http://schemas.microsoft.com/office/drawing/2014/main" id="{774E7638-6F58-4AE4-9D38-21E33772EBFE}"/>
              </a:ext>
            </a:extLst>
          </p:cNvPr>
          <p:cNvSpPr txBox="1">
            <a:spLocks/>
          </p:cNvSpPr>
          <p:nvPr/>
        </p:nvSpPr>
        <p:spPr>
          <a:xfrm>
            <a:off x="0" y="5227723"/>
            <a:ext cx="12192000" cy="1296645"/>
          </a:xfrm>
          <a:prstGeom prst="rect">
            <a:avLst/>
          </a:prstGeom>
          <a:noFill/>
          <a:ln>
            <a:noFill/>
          </a:ln>
        </p:spPr>
        <p:style>
          <a:lnRef idx="1">
            <a:schemeClr val="accent4"/>
          </a:lnRef>
          <a:fillRef idx="2">
            <a:schemeClr val="accent4"/>
          </a:fillRef>
          <a:effectRef idx="1">
            <a:schemeClr val="accent4"/>
          </a:effectRef>
          <a:fontRef idx="minor">
            <a:schemeClr val="dk1"/>
          </a:fontRef>
        </p:style>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dk1"/>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dk1"/>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dk1"/>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dk1"/>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dk1"/>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dk1"/>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dk1"/>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dk1"/>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dk1"/>
                </a:solidFill>
                <a:latin typeface="+mn-lt"/>
                <a:ea typeface="+mn-ea"/>
                <a:cs typeface="+mn-cs"/>
              </a:defRPr>
            </a:lvl9pPr>
          </a:lstStyle>
          <a:p>
            <a:pPr marL="0" indent="0" algn="ctr">
              <a:spcAft>
                <a:spcPts val="1000"/>
              </a:spcAft>
              <a:buNone/>
            </a:pPr>
            <a:r>
              <a:rPr lang="en-GB" sz="2400" b="1" i="1" dirty="0">
                <a:solidFill>
                  <a:schemeClr val="tx1"/>
                </a:solidFill>
              </a:rPr>
              <a:t>“Music began as a way of enhancing and co-ordinating group feelings. Today, it is often a means of recovering personal feelings, from which we have become alienated”</a:t>
            </a:r>
            <a:r>
              <a:rPr lang="en-GB" sz="2400" b="1" dirty="0">
                <a:solidFill>
                  <a:schemeClr val="tx1"/>
                </a:solidFill>
              </a:rPr>
              <a:t> (</a:t>
            </a:r>
            <a:r>
              <a:rPr lang="en-GB" sz="2400" b="1" dirty="0" err="1">
                <a:solidFill>
                  <a:schemeClr val="tx1"/>
                </a:solidFill>
              </a:rPr>
              <a:t>Storr</a:t>
            </a:r>
            <a:r>
              <a:rPr lang="en-GB" sz="2400" b="1" dirty="0">
                <a:solidFill>
                  <a:schemeClr val="tx1"/>
                </a:solidFill>
              </a:rPr>
              <a:t> 1992: 122)</a:t>
            </a:r>
          </a:p>
        </p:txBody>
      </p:sp>
      <p:sp>
        <p:nvSpPr>
          <p:cNvPr id="7" name="Content Placeholder 2">
            <a:hlinkClick r:id="" action="ppaction://hlinkshowjump?jump=lastslide" highlightClick="1"/>
            <a:extLst>
              <a:ext uri="{FF2B5EF4-FFF2-40B4-BE49-F238E27FC236}">
                <a16:creationId xmlns:a16="http://schemas.microsoft.com/office/drawing/2014/main" id="{41D775F6-829D-4296-8A80-BC1934E817E8}"/>
              </a:ext>
            </a:extLst>
          </p:cNvPr>
          <p:cNvSpPr txBox="1">
            <a:spLocks/>
          </p:cNvSpPr>
          <p:nvPr/>
        </p:nvSpPr>
        <p:spPr>
          <a:xfrm>
            <a:off x="1" y="1991637"/>
            <a:ext cx="12192000" cy="944478"/>
          </a:xfrm>
          <a:prstGeom prst="rect">
            <a:avLst/>
          </a:prstGeom>
          <a:noFill/>
          <a:ln>
            <a:noFill/>
          </a:ln>
        </p:spPr>
        <p:style>
          <a:lnRef idx="1">
            <a:schemeClr val="accent4"/>
          </a:lnRef>
          <a:fillRef idx="2">
            <a:schemeClr val="accent4"/>
          </a:fillRef>
          <a:effectRef idx="1">
            <a:schemeClr val="accent4"/>
          </a:effectRef>
          <a:fontRef idx="minor">
            <a:schemeClr val="dk1"/>
          </a:fontRef>
        </p:style>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dk1"/>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dk1"/>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dk1"/>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dk1"/>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dk1"/>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dk1"/>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dk1"/>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dk1"/>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dk1"/>
                </a:solidFill>
                <a:latin typeface="+mn-lt"/>
                <a:ea typeface="+mn-ea"/>
                <a:cs typeface="+mn-cs"/>
              </a:defRPr>
            </a:lvl9pPr>
          </a:lstStyle>
          <a:p>
            <a:pPr marL="0" indent="0" algn="ctr">
              <a:spcAft>
                <a:spcPts val="1000"/>
              </a:spcAft>
              <a:buNone/>
            </a:pPr>
            <a:r>
              <a:rPr lang="en-GB" sz="2400" b="1" i="1" dirty="0">
                <a:solidFill>
                  <a:schemeClr val="tx1"/>
                </a:solidFill>
                <a:latin typeface="+mj-lt"/>
              </a:rPr>
              <a:t>“The motion picture cannot be understood in isolation, as a specific form of art…”</a:t>
            </a:r>
            <a:r>
              <a:rPr lang="en-GB" sz="2400" b="1" dirty="0">
                <a:solidFill>
                  <a:schemeClr val="tx1"/>
                </a:solidFill>
                <a:latin typeface="+mj-lt"/>
              </a:rPr>
              <a:t> (Adorno and Eisler 2007: xxxv)</a:t>
            </a:r>
          </a:p>
        </p:txBody>
      </p:sp>
      <p:sp>
        <p:nvSpPr>
          <p:cNvPr id="9" name="Content Placeholder 2">
            <a:hlinkClick r:id="" action="ppaction://hlinkshowjump?jump=lastslide" highlightClick="1"/>
            <a:extLst>
              <a:ext uri="{FF2B5EF4-FFF2-40B4-BE49-F238E27FC236}">
                <a16:creationId xmlns:a16="http://schemas.microsoft.com/office/drawing/2014/main" id="{12B8BB21-8F3E-4962-A6C5-1551AC66309B}"/>
              </a:ext>
            </a:extLst>
          </p:cNvPr>
          <p:cNvSpPr txBox="1">
            <a:spLocks/>
          </p:cNvSpPr>
          <p:nvPr/>
        </p:nvSpPr>
        <p:spPr>
          <a:xfrm>
            <a:off x="0" y="3606468"/>
            <a:ext cx="12192000" cy="944478"/>
          </a:xfrm>
          <a:prstGeom prst="rect">
            <a:avLst/>
          </a:prstGeom>
          <a:noFill/>
          <a:ln>
            <a:noFill/>
          </a:ln>
        </p:spPr>
        <p:style>
          <a:lnRef idx="1">
            <a:schemeClr val="accent4"/>
          </a:lnRef>
          <a:fillRef idx="2">
            <a:schemeClr val="accent4"/>
          </a:fillRef>
          <a:effectRef idx="1">
            <a:schemeClr val="accent4"/>
          </a:effectRef>
          <a:fontRef idx="minor">
            <a:schemeClr val="dk1"/>
          </a:fontRef>
        </p:style>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dk1"/>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dk1"/>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dk1"/>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dk1"/>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dk1"/>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dk1"/>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dk1"/>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dk1"/>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dk1"/>
                </a:solidFill>
                <a:latin typeface="+mn-lt"/>
                <a:ea typeface="+mn-ea"/>
                <a:cs typeface="+mn-cs"/>
              </a:defRPr>
            </a:lvl9pPr>
          </a:lstStyle>
          <a:p>
            <a:pPr marL="0" indent="0" algn="ctr">
              <a:spcAft>
                <a:spcPts val="1000"/>
              </a:spcAft>
              <a:buNone/>
            </a:pPr>
            <a:r>
              <a:rPr lang="en-GB" sz="2400" b="1" i="1" dirty="0">
                <a:solidFill>
                  <a:schemeClr val="tx1"/>
                </a:solidFill>
              </a:rPr>
              <a:t>“…music is essential to story-telling and without it, the audience’s engagement with the narrative is considerably reduced”</a:t>
            </a:r>
            <a:r>
              <a:rPr lang="en-GB" sz="2400" b="1" dirty="0">
                <a:solidFill>
                  <a:schemeClr val="tx1"/>
                </a:solidFill>
              </a:rPr>
              <a:t> (Ventura 2010: 7)</a:t>
            </a:r>
          </a:p>
        </p:txBody>
      </p:sp>
    </p:spTree>
    <p:extLst>
      <p:ext uri="{BB962C8B-B14F-4D97-AF65-F5344CB8AC3E}">
        <p14:creationId xmlns:p14="http://schemas.microsoft.com/office/powerpoint/2010/main" val="1430469657"/>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fade">
                                      <p:cBhvr>
                                        <p:cTn id="12" dur="500"/>
                                        <p:tgtEl>
                                          <p:spTgt spid="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fade">
                                      <p:cBhvr>
                                        <p:cTn id="1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5C24FD1-D955-441A-9C01-47DE31DCAE63}"/>
              </a:ext>
            </a:extLst>
          </p:cNvPr>
          <p:cNvSpPr>
            <a:spLocks noGrp="1"/>
          </p:cNvSpPr>
          <p:nvPr>
            <p:ph type="title"/>
          </p:nvPr>
        </p:nvSpPr>
        <p:spPr>
          <a:xfrm>
            <a:off x="0" y="914398"/>
            <a:ext cx="12192000" cy="770022"/>
          </a:xfrm>
          <a:solidFill>
            <a:srgbClr val="FFFF66"/>
          </a:solidFill>
          <a:ln w="76200">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2"/>
          </a:lnRef>
          <a:fillRef idx="1">
            <a:schemeClr val="lt1"/>
          </a:fillRef>
          <a:effectRef idx="0">
            <a:schemeClr val="accent2"/>
          </a:effectRef>
          <a:fontRef idx="minor">
            <a:schemeClr val="dk1"/>
          </a:fontRef>
        </p:style>
        <p:txBody>
          <a:bodyPr>
            <a:scene3d>
              <a:camera prst="orthographicFront"/>
              <a:lightRig rig="soft" dir="t">
                <a:rot lat="0" lon="0" rev="15600000"/>
              </a:lightRig>
            </a:scene3d>
            <a:sp3d extrusionH="57150" prstMaterial="softEdge">
              <a:bevelT w="25400" h="38100"/>
            </a:sp3d>
          </a:bodyPr>
          <a:lstStyle/>
          <a:p>
            <a:r>
              <a:rPr lang="en-GB" b="1" dirty="0">
                <a:ln w="12700">
                  <a:noFill/>
                  <a:prstDash val="solid"/>
                </a:ln>
                <a:solidFill>
                  <a:schemeClr val="bg1"/>
                </a:solidFill>
                <a:effectLst>
                  <a:innerShdw blurRad="177800">
                    <a:schemeClr val="accent3">
                      <a:lumMod val="50000"/>
                    </a:schemeClr>
                  </a:innerShdw>
                </a:effectLst>
              </a:rPr>
              <a:t>Defining the Soundtrack</a:t>
            </a:r>
            <a:endParaRPr lang="en-GB" dirty="0">
              <a:ln w="12700">
                <a:noFill/>
                <a:prstDash val="solid"/>
              </a:ln>
              <a:solidFill>
                <a:schemeClr val="bg1"/>
              </a:solidFill>
            </a:endParaRPr>
          </a:p>
        </p:txBody>
      </p:sp>
      <p:sp>
        <p:nvSpPr>
          <p:cNvPr id="5" name="Content Placeholder 2">
            <a:extLst>
              <a:ext uri="{FF2B5EF4-FFF2-40B4-BE49-F238E27FC236}">
                <a16:creationId xmlns:a16="http://schemas.microsoft.com/office/drawing/2014/main" id="{E12CAE25-A89D-4D3A-A0CB-2A87A4DE103C}"/>
              </a:ext>
            </a:extLst>
          </p:cNvPr>
          <p:cNvSpPr>
            <a:spLocks noGrp="1"/>
          </p:cNvSpPr>
          <p:nvPr>
            <p:ph idx="1"/>
          </p:nvPr>
        </p:nvSpPr>
        <p:spPr>
          <a:xfrm>
            <a:off x="11" y="1916088"/>
            <a:ext cx="6095989" cy="4941911"/>
          </a:xfrm>
        </p:spPr>
        <p:txBody>
          <a:bodyPr>
            <a:normAutofit/>
          </a:bodyPr>
          <a:lstStyle/>
          <a:p>
            <a:pPr marL="0" indent="0" algn="ctr">
              <a:spcAft>
                <a:spcPts val="1200"/>
              </a:spcAft>
              <a:buNone/>
            </a:pPr>
            <a:r>
              <a:rPr lang="en-GB" b="1" u="sng" dirty="0"/>
              <a:t>Music, Sound Effects and Dialogue</a:t>
            </a:r>
          </a:p>
          <a:p>
            <a:pPr marL="0" indent="0" algn="ctr">
              <a:spcAft>
                <a:spcPts val="1100"/>
              </a:spcAft>
              <a:buNone/>
            </a:pPr>
            <a:r>
              <a:rPr lang="en-GB" b="1" dirty="0"/>
              <a:t>Entire auditory component</a:t>
            </a:r>
          </a:p>
          <a:p>
            <a:pPr marL="0" indent="0" algn="ctr">
              <a:spcAft>
                <a:spcPts val="1100"/>
              </a:spcAft>
              <a:buNone/>
            </a:pPr>
            <a:r>
              <a:rPr lang="en-GB" b="1" dirty="0"/>
              <a:t>Balance and relationship</a:t>
            </a:r>
          </a:p>
          <a:p>
            <a:pPr marL="0" indent="0" algn="ctr">
              <a:spcAft>
                <a:spcPts val="1100"/>
              </a:spcAft>
              <a:buNone/>
            </a:pPr>
            <a:r>
              <a:rPr lang="en-GB" b="1" dirty="0"/>
              <a:t>Increasingly blurred line between music and sound design</a:t>
            </a:r>
          </a:p>
          <a:p>
            <a:pPr marL="0" indent="0" algn="ctr">
              <a:spcAft>
                <a:spcPts val="1100"/>
              </a:spcAft>
              <a:buNone/>
            </a:pPr>
            <a:r>
              <a:rPr lang="en-GB" b="1" dirty="0"/>
              <a:t>Subordinate role for “…filling the vacuum of silence” (Allen and Smith 1997: 313)</a:t>
            </a:r>
          </a:p>
          <a:p>
            <a:pPr marL="0" indent="0" algn="ctr">
              <a:spcAft>
                <a:spcPts val="1100"/>
              </a:spcAft>
              <a:buNone/>
            </a:pPr>
            <a:r>
              <a:rPr lang="en-GB" b="1" dirty="0"/>
              <a:t>Accommodates developing visual technology</a:t>
            </a:r>
          </a:p>
          <a:p>
            <a:pPr marL="0" indent="0" algn="ctr">
              <a:buNone/>
            </a:pPr>
            <a:r>
              <a:rPr lang="en-GB" b="1" dirty="0"/>
              <a:t>Growing in importance</a:t>
            </a:r>
          </a:p>
        </p:txBody>
      </p:sp>
      <p:sp>
        <p:nvSpPr>
          <p:cNvPr id="6" name="Content Placeholder 2">
            <a:extLst>
              <a:ext uri="{FF2B5EF4-FFF2-40B4-BE49-F238E27FC236}">
                <a16:creationId xmlns:a16="http://schemas.microsoft.com/office/drawing/2014/main" id="{CACBF6EB-3829-46CD-9E28-281CBA4A2D57}"/>
              </a:ext>
            </a:extLst>
          </p:cNvPr>
          <p:cNvSpPr txBox="1">
            <a:spLocks/>
          </p:cNvSpPr>
          <p:nvPr/>
        </p:nvSpPr>
        <p:spPr>
          <a:xfrm>
            <a:off x="6096000" y="1907123"/>
            <a:ext cx="6095989" cy="4950877"/>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pPr marL="0" indent="0" algn="ctr">
              <a:spcAft>
                <a:spcPts val="1200"/>
              </a:spcAft>
              <a:buFont typeface="Wingdings 3" charset="2"/>
              <a:buNone/>
            </a:pPr>
            <a:r>
              <a:rPr lang="en-GB" b="1" u="sng" dirty="0"/>
              <a:t>Music (Original and External)</a:t>
            </a:r>
            <a:endParaRPr lang="en-GB" b="1" dirty="0"/>
          </a:p>
          <a:p>
            <a:pPr marL="0" indent="0" algn="ctr">
              <a:spcAft>
                <a:spcPts val="1100"/>
              </a:spcAft>
              <a:buFont typeface="Wingdings 3" charset="2"/>
              <a:buNone/>
            </a:pPr>
            <a:r>
              <a:rPr lang="en-GB" b="1" dirty="0"/>
              <a:t>Entire musical score</a:t>
            </a:r>
          </a:p>
          <a:p>
            <a:pPr marL="0" indent="0" algn="ctr">
              <a:spcAft>
                <a:spcPts val="3000"/>
              </a:spcAft>
              <a:buFont typeface="Wingdings 3" charset="2"/>
              <a:buNone/>
            </a:pPr>
            <a:r>
              <a:rPr lang="en-GB" b="1" dirty="0"/>
              <a:t>Emphasis and Conveyance</a:t>
            </a:r>
          </a:p>
          <a:p>
            <a:pPr marL="0" indent="0" algn="ctr">
              <a:spcAft>
                <a:spcPts val="2800"/>
              </a:spcAft>
              <a:buFont typeface="Wingdings 3" charset="2"/>
              <a:buNone/>
            </a:pPr>
            <a:r>
              <a:rPr lang="en-GB" b="1" dirty="0"/>
              <a:t>Original vs. Popular Music</a:t>
            </a:r>
          </a:p>
          <a:p>
            <a:pPr marL="0" indent="0" algn="ctr">
              <a:spcAft>
                <a:spcPts val="2500"/>
              </a:spcAft>
              <a:buFont typeface="Wingdings 3" charset="2"/>
              <a:buNone/>
            </a:pPr>
            <a:r>
              <a:rPr lang="en-GB" b="1" dirty="0"/>
              <a:t>Increased audience attention to original music</a:t>
            </a:r>
          </a:p>
          <a:p>
            <a:pPr marL="0" indent="0" algn="ctr">
              <a:spcAft>
                <a:spcPts val="1100"/>
              </a:spcAft>
              <a:buFont typeface="Wingdings 3" charset="2"/>
              <a:buNone/>
            </a:pPr>
            <a:r>
              <a:rPr lang="en-GB" b="1" dirty="0"/>
              <a:t>Available as a separate purchasable genre</a:t>
            </a:r>
          </a:p>
          <a:p>
            <a:pPr marL="0" indent="0" algn="ctr">
              <a:buFont typeface="Wingdings 3" charset="2"/>
              <a:buNone/>
            </a:pPr>
            <a:r>
              <a:rPr lang="en-GB" b="1" dirty="0"/>
              <a:t>Growing in importance</a:t>
            </a:r>
          </a:p>
        </p:txBody>
      </p:sp>
      <p:cxnSp>
        <p:nvCxnSpPr>
          <p:cNvPr id="8" name="Straight Connector 7">
            <a:extLst>
              <a:ext uri="{FF2B5EF4-FFF2-40B4-BE49-F238E27FC236}">
                <a16:creationId xmlns:a16="http://schemas.microsoft.com/office/drawing/2014/main" id="{990A1ECA-0E6F-4257-9722-7EA701B42878}"/>
              </a:ext>
            </a:extLst>
          </p:cNvPr>
          <p:cNvCxnSpPr>
            <a:cxnSpLocks/>
          </p:cNvCxnSpPr>
          <p:nvPr/>
        </p:nvCxnSpPr>
        <p:spPr>
          <a:xfrm>
            <a:off x="6096000" y="2108592"/>
            <a:ext cx="0" cy="4355432"/>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93AC0AFA-5E19-431C-A7A6-12A34604BCA2}"/>
              </a:ext>
            </a:extLst>
          </p:cNvPr>
          <p:cNvCxnSpPr>
            <a:cxnSpLocks/>
          </p:cNvCxnSpPr>
          <p:nvPr/>
        </p:nvCxnSpPr>
        <p:spPr>
          <a:xfrm>
            <a:off x="4572000" y="6196264"/>
            <a:ext cx="3043989"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8599747"/>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500"/>
                                        <p:tgtEl>
                                          <p:spTgt spid="6">
                                            <p:txEl>
                                              <p:pRg st="0" end="0"/>
                                            </p:txEl>
                                          </p:spTgt>
                                        </p:tgtEl>
                                      </p:cBhvr>
                                    </p:animEffect>
                                  </p:childTnLst>
                                </p:cTn>
                              </p:par>
                            </p:childTnLst>
                          </p:cTn>
                        </p:par>
                        <p:par>
                          <p:cTn id="13" fill="hold">
                            <p:stCondLst>
                              <p:cond delay="500"/>
                            </p:stCondLst>
                            <p:childTnLst>
                              <p:par>
                                <p:cTn id="14" presetID="22" presetClass="entr" presetSubtype="4" fill="hold" nodeType="after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wipe(down)">
                                      <p:cBhvr>
                                        <p:cTn id="16" dur="500"/>
                                        <p:tgtEl>
                                          <p:spTgt spid="8"/>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5">
                                            <p:txEl>
                                              <p:pRg st="1" end="1"/>
                                            </p:txEl>
                                          </p:spTgt>
                                        </p:tgtEl>
                                        <p:attrNameLst>
                                          <p:attrName>style.visibility</p:attrName>
                                        </p:attrNameLst>
                                      </p:cBhvr>
                                      <p:to>
                                        <p:strVal val="visible"/>
                                      </p:to>
                                    </p:set>
                                    <p:animEffect transition="in" filter="fade">
                                      <p:cBhvr>
                                        <p:cTn id="21" dur="500"/>
                                        <p:tgtEl>
                                          <p:spTgt spid="5">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5">
                                            <p:txEl>
                                              <p:pRg st="2" end="2"/>
                                            </p:txEl>
                                          </p:spTgt>
                                        </p:tgtEl>
                                        <p:attrNameLst>
                                          <p:attrName>style.visibility</p:attrName>
                                        </p:attrNameLst>
                                      </p:cBhvr>
                                      <p:to>
                                        <p:strVal val="visible"/>
                                      </p:to>
                                    </p:set>
                                    <p:animEffect transition="in" filter="fade">
                                      <p:cBhvr>
                                        <p:cTn id="26" dur="500"/>
                                        <p:tgtEl>
                                          <p:spTgt spid="5">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5">
                                            <p:txEl>
                                              <p:pRg st="3" end="3"/>
                                            </p:txEl>
                                          </p:spTgt>
                                        </p:tgtEl>
                                        <p:attrNameLst>
                                          <p:attrName>style.visibility</p:attrName>
                                        </p:attrNameLst>
                                      </p:cBhvr>
                                      <p:to>
                                        <p:strVal val="visible"/>
                                      </p:to>
                                    </p:set>
                                    <p:animEffect transition="in" filter="fade">
                                      <p:cBhvr>
                                        <p:cTn id="31" dur="500"/>
                                        <p:tgtEl>
                                          <p:spTgt spid="5">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5">
                                            <p:txEl>
                                              <p:pRg st="4" end="4"/>
                                            </p:txEl>
                                          </p:spTgt>
                                        </p:tgtEl>
                                        <p:attrNameLst>
                                          <p:attrName>style.visibility</p:attrName>
                                        </p:attrNameLst>
                                      </p:cBhvr>
                                      <p:to>
                                        <p:strVal val="visible"/>
                                      </p:to>
                                    </p:set>
                                    <p:animEffect transition="in" filter="fade">
                                      <p:cBhvr>
                                        <p:cTn id="36" dur="500"/>
                                        <p:tgtEl>
                                          <p:spTgt spid="5">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5">
                                            <p:txEl>
                                              <p:pRg st="5" end="5"/>
                                            </p:txEl>
                                          </p:spTgt>
                                        </p:tgtEl>
                                        <p:attrNameLst>
                                          <p:attrName>style.visibility</p:attrName>
                                        </p:attrNameLst>
                                      </p:cBhvr>
                                      <p:to>
                                        <p:strVal val="visible"/>
                                      </p:to>
                                    </p:set>
                                    <p:animEffect transition="in" filter="fade">
                                      <p:cBhvr>
                                        <p:cTn id="41" dur="500"/>
                                        <p:tgtEl>
                                          <p:spTgt spid="5">
                                            <p:txEl>
                                              <p:pRg st="5" end="5"/>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5">
                                            <p:txEl>
                                              <p:pRg st="6" end="6"/>
                                            </p:txEl>
                                          </p:spTgt>
                                        </p:tgtEl>
                                        <p:attrNameLst>
                                          <p:attrName>style.visibility</p:attrName>
                                        </p:attrNameLst>
                                      </p:cBhvr>
                                      <p:to>
                                        <p:strVal val="visible"/>
                                      </p:to>
                                    </p:set>
                                    <p:animEffect transition="in" filter="fade">
                                      <p:cBhvr>
                                        <p:cTn id="46" dur="500"/>
                                        <p:tgtEl>
                                          <p:spTgt spid="5">
                                            <p:txEl>
                                              <p:pRg st="6" end="6"/>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nodeType="clickEffect">
                                  <p:stCondLst>
                                    <p:cond delay="0"/>
                                  </p:stCondLst>
                                  <p:childTnLst>
                                    <p:set>
                                      <p:cBhvr>
                                        <p:cTn id="50" dur="1" fill="hold">
                                          <p:stCondLst>
                                            <p:cond delay="0"/>
                                          </p:stCondLst>
                                        </p:cTn>
                                        <p:tgtEl>
                                          <p:spTgt spid="6">
                                            <p:txEl>
                                              <p:pRg st="1" end="1"/>
                                            </p:txEl>
                                          </p:spTgt>
                                        </p:tgtEl>
                                        <p:attrNameLst>
                                          <p:attrName>style.visibility</p:attrName>
                                        </p:attrNameLst>
                                      </p:cBhvr>
                                      <p:to>
                                        <p:strVal val="visible"/>
                                      </p:to>
                                    </p:set>
                                    <p:animEffect transition="in" filter="fade">
                                      <p:cBhvr>
                                        <p:cTn id="51" dur="500"/>
                                        <p:tgtEl>
                                          <p:spTgt spid="6">
                                            <p:txEl>
                                              <p:pRg st="1" end="1"/>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nodeType="clickEffect">
                                  <p:stCondLst>
                                    <p:cond delay="0"/>
                                  </p:stCondLst>
                                  <p:childTnLst>
                                    <p:set>
                                      <p:cBhvr>
                                        <p:cTn id="55" dur="1" fill="hold">
                                          <p:stCondLst>
                                            <p:cond delay="0"/>
                                          </p:stCondLst>
                                        </p:cTn>
                                        <p:tgtEl>
                                          <p:spTgt spid="6">
                                            <p:txEl>
                                              <p:pRg st="2" end="2"/>
                                            </p:txEl>
                                          </p:spTgt>
                                        </p:tgtEl>
                                        <p:attrNameLst>
                                          <p:attrName>style.visibility</p:attrName>
                                        </p:attrNameLst>
                                      </p:cBhvr>
                                      <p:to>
                                        <p:strVal val="visible"/>
                                      </p:to>
                                    </p:set>
                                    <p:animEffect transition="in" filter="fade">
                                      <p:cBhvr>
                                        <p:cTn id="56" dur="500"/>
                                        <p:tgtEl>
                                          <p:spTgt spid="6">
                                            <p:txEl>
                                              <p:pRg st="2" end="2"/>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nodeType="clickEffect">
                                  <p:stCondLst>
                                    <p:cond delay="0"/>
                                  </p:stCondLst>
                                  <p:childTnLst>
                                    <p:set>
                                      <p:cBhvr>
                                        <p:cTn id="60" dur="1" fill="hold">
                                          <p:stCondLst>
                                            <p:cond delay="0"/>
                                          </p:stCondLst>
                                        </p:cTn>
                                        <p:tgtEl>
                                          <p:spTgt spid="6">
                                            <p:txEl>
                                              <p:pRg st="3" end="3"/>
                                            </p:txEl>
                                          </p:spTgt>
                                        </p:tgtEl>
                                        <p:attrNameLst>
                                          <p:attrName>style.visibility</p:attrName>
                                        </p:attrNameLst>
                                      </p:cBhvr>
                                      <p:to>
                                        <p:strVal val="visible"/>
                                      </p:to>
                                    </p:set>
                                    <p:animEffect transition="in" filter="fade">
                                      <p:cBhvr>
                                        <p:cTn id="61" dur="500"/>
                                        <p:tgtEl>
                                          <p:spTgt spid="6">
                                            <p:txEl>
                                              <p:pRg st="3" end="3"/>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10" presetClass="entr" presetSubtype="0" fill="hold" nodeType="clickEffect">
                                  <p:stCondLst>
                                    <p:cond delay="0"/>
                                  </p:stCondLst>
                                  <p:childTnLst>
                                    <p:set>
                                      <p:cBhvr>
                                        <p:cTn id="65" dur="1" fill="hold">
                                          <p:stCondLst>
                                            <p:cond delay="0"/>
                                          </p:stCondLst>
                                        </p:cTn>
                                        <p:tgtEl>
                                          <p:spTgt spid="6">
                                            <p:txEl>
                                              <p:pRg st="4" end="4"/>
                                            </p:txEl>
                                          </p:spTgt>
                                        </p:tgtEl>
                                        <p:attrNameLst>
                                          <p:attrName>style.visibility</p:attrName>
                                        </p:attrNameLst>
                                      </p:cBhvr>
                                      <p:to>
                                        <p:strVal val="visible"/>
                                      </p:to>
                                    </p:set>
                                    <p:animEffect transition="in" filter="fade">
                                      <p:cBhvr>
                                        <p:cTn id="66" dur="500"/>
                                        <p:tgtEl>
                                          <p:spTgt spid="6">
                                            <p:txEl>
                                              <p:pRg st="4" end="4"/>
                                            </p:txEl>
                                          </p:spTgt>
                                        </p:tgtEl>
                                      </p:cBhvr>
                                    </p:animEffect>
                                  </p:childTnLst>
                                </p:cTn>
                              </p:par>
                            </p:childTnLst>
                          </p:cTn>
                        </p:par>
                      </p:childTnLst>
                    </p:cTn>
                  </p:par>
                  <p:par>
                    <p:cTn id="67" fill="hold">
                      <p:stCondLst>
                        <p:cond delay="indefinite"/>
                      </p:stCondLst>
                      <p:childTnLst>
                        <p:par>
                          <p:cTn id="68" fill="hold">
                            <p:stCondLst>
                              <p:cond delay="0"/>
                            </p:stCondLst>
                            <p:childTnLst>
                              <p:par>
                                <p:cTn id="69" presetID="10" presetClass="entr" presetSubtype="0" fill="hold" nodeType="clickEffect">
                                  <p:stCondLst>
                                    <p:cond delay="0"/>
                                  </p:stCondLst>
                                  <p:childTnLst>
                                    <p:set>
                                      <p:cBhvr>
                                        <p:cTn id="70" dur="1" fill="hold">
                                          <p:stCondLst>
                                            <p:cond delay="0"/>
                                          </p:stCondLst>
                                        </p:cTn>
                                        <p:tgtEl>
                                          <p:spTgt spid="6">
                                            <p:txEl>
                                              <p:pRg st="5" end="5"/>
                                            </p:txEl>
                                          </p:spTgt>
                                        </p:tgtEl>
                                        <p:attrNameLst>
                                          <p:attrName>style.visibility</p:attrName>
                                        </p:attrNameLst>
                                      </p:cBhvr>
                                      <p:to>
                                        <p:strVal val="visible"/>
                                      </p:to>
                                    </p:set>
                                    <p:animEffect transition="in" filter="fade">
                                      <p:cBhvr>
                                        <p:cTn id="71" dur="500"/>
                                        <p:tgtEl>
                                          <p:spTgt spid="6">
                                            <p:txEl>
                                              <p:pRg st="5" end="5"/>
                                            </p:txEl>
                                          </p:spTgt>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nodeType="clickEffect">
                                  <p:stCondLst>
                                    <p:cond delay="0"/>
                                  </p:stCondLst>
                                  <p:childTnLst>
                                    <p:set>
                                      <p:cBhvr>
                                        <p:cTn id="75" dur="1" fill="hold">
                                          <p:stCondLst>
                                            <p:cond delay="0"/>
                                          </p:stCondLst>
                                        </p:cTn>
                                        <p:tgtEl>
                                          <p:spTgt spid="6">
                                            <p:txEl>
                                              <p:pRg st="6" end="6"/>
                                            </p:txEl>
                                          </p:spTgt>
                                        </p:tgtEl>
                                        <p:attrNameLst>
                                          <p:attrName>style.visibility</p:attrName>
                                        </p:attrNameLst>
                                      </p:cBhvr>
                                      <p:to>
                                        <p:strVal val="visible"/>
                                      </p:to>
                                    </p:set>
                                    <p:animEffect transition="in" filter="fade">
                                      <p:cBhvr>
                                        <p:cTn id="76" dur="500"/>
                                        <p:tgtEl>
                                          <p:spTgt spid="6">
                                            <p:txEl>
                                              <p:pRg st="6" end="6"/>
                                            </p:txEl>
                                          </p:spTgt>
                                        </p:tgtEl>
                                      </p:cBhvr>
                                    </p:animEffect>
                                  </p:childTnLst>
                                </p:cTn>
                              </p:par>
                            </p:childTnLst>
                          </p:cTn>
                        </p:par>
                        <p:par>
                          <p:cTn id="77" fill="hold">
                            <p:stCondLst>
                              <p:cond delay="500"/>
                            </p:stCondLst>
                            <p:childTnLst>
                              <p:par>
                                <p:cTn id="78" presetID="16" presetClass="entr" presetSubtype="37" fill="hold" nodeType="afterEffect">
                                  <p:stCondLst>
                                    <p:cond delay="0"/>
                                  </p:stCondLst>
                                  <p:childTnLst>
                                    <p:set>
                                      <p:cBhvr>
                                        <p:cTn id="79" dur="1" fill="hold">
                                          <p:stCondLst>
                                            <p:cond delay="0"/>
                                          </p:stCondLst>
                                        </p:cTn>
                                        <p:tgtEl>
                                          <p:spTgt spid="12"/>
                                        </p:tgtEl>
                                        <p:attrNameLst>
                                          <p:attrName>style.visibility</p:attrName>
                                        </p:attrNameLst>
                                      </p:cBhvr>
                                      <p:to>
                                        <p:strVal val="visible"/>
                                      </p:to>
                                    </p:set>
                                    <p:animEffect transition="in" filter="barn(outVertical)">
                                      <p:cBhvr>
                                        <p:cTn id="8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t="-6000" b="-6000"/>
          </a:stretch>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4BC199A-34AE-461A-B115-63AFC46BE1C4}"/>
              </a:ext>
            </a:extLst>
          </p:cNvPr>
          <p:cNvSpPr>
            <a:spLocks noGrp="1"/>
          </p:cNvSpPr>
          <p:nvPr>
            <p:ph type="title"/>
          </p:nvPr>
        </p:nvSpPr>
        <p:spPr>
          <a:xfrm>
            <a:off x="0" y="914398"/>
            <a:ext cx="12192000" cy="770022"/>
          </a:xfrm>
          <a:solidFill>
            <a:srgbClr val="FFFF66"/>
          </a:solidFill>
          <a:ln w="76200">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2"/>
          </a:lnRef>
          <a:fillRef idx="1">
            <a:schemeClr val="lt1"/>
          </a:fillRef>
          <a:effectRef idx="0">
            <a:schemeClr val="accent2"/>
          </a:effectRef>
          <a:fontRef idx="minor">
            <a:schemeClr val="dk1"/>
          </a:fontRef>
        </p:style>
        <p:txBody>
          <a:bodyPr>
            <a:scene3d>
              <a:camera prst="orthographicFront"/>
              <a:lightRig rig="soft" dir="t">
                <a:rot lat="0" lon="0" rev="15600000"/>
              </a:lightRig>
            </a:scene3d>
            <a:sp3d extrusionH="57150" prstMaterial="softEdge">
              <a:bevelT w="25400" h="38100"/>
            </a:sp3d>
          </a:bodyPr>
          <a:lstStyle/>
          <a:p>
            <a:r>
              <a:rPr lang="en-GB" b="1" dirty="0">
                <a:ln w="12700">
                  <a:noFill/>
                  <a:prstDash val="solid"/>
                </a:ln>
                <a:solidFill>
                  <a:schemeClr val="bg1"/>
                </a:solidFill>
                <a:effectLst>
                  <a:innerShdw blurRad="177800">
                    <a:schemeClr val="accent3">
                      <a:lumMod val="50000"/>
                    </a:schemeClr>
                  </a:innerShdw>
                </a:effectLst>
              </a:rPr>
              <a:t>Purpose of the Research</a:t>
            </a:r>
            <a:endParaRPr lang="en-GB" dirty="0">
              <a:ln w="12700">
                <a:noFill/>
                <a:prstDash val="solid"/>
              </a:ln>
              <a:solidFill>
                <a:schemeClr val="bg1"/>
              </a:solidFill>
            </a:endParaRPr>
          </a:p>
        </p:txBody>
      </p:sp>
      <p:sp>
        <p:nvSpPr>
          <p:cNvPr id="7" name="Content Placeholder 2">
            <a:extLst>
              <a:ext uri="{FF2B5EF4-FFF2-40B4-BE49-F238E27FC236}">
                <a16:creationId xmlns:a16="http://schemas.microsoft.com/office/drawing/2014/main" id="{362672EA-8A55-4475-8350-4583226DC4BA}"/>
              </a:ext>
            </a:extLst>
          </p:cNvPr>
          <p:cNvSpPr>
            <a:spLocks noGrp="1"/>
          </p:cNvSpPr>
          <p:nvPr>
            <p:ph idx="1"/>
          </p:nvPr>
        </p:nvSpPr>
        <p:spPr>
          <a:xfrm>
            <a:off x="0" y="1872445"/>
            <a:ext cx="12192000" cy="4985555"/>
          </a:xfrm>
        </p:spPr>
        <p:txBody>
          <a:bodyPr>
            <a:normAutofit/>
          </a:bodyPr>
          <a:lstStyle/>
          <a:p>
            <a:pPr>
              <a:spcAft>
                <a:spcPts val="1000"/>
              </a:spcAft>
            </a:pPr>
            <a:r>
              <a:rPr lang="en-GB" b="1" dirty="0"/>
              <a:t>Outlining current conventions</a:t>
            </a:r>
          </a:p>
          <a:p>
            <a:pPr>
              <a:spcAft>
                <a:spcPts val="1000"/>
              </a:spcAft>
            </a:pPr>
            <a:r>
              <a:rPr lang="en-GB" b="1" dirty="0"/>
              <a:t>Outlining developing conventions</a:t>
            </a:r>
          </a:p>
          <a:p>
            <a:pPr>
              <a:spcAft>
                <a:spcPts val="1000"/>
              </a:spcAft>
            </a:pPr>
            <a:r>
              <a:rPr lang="en-GB" b="1" dirty="0"/>
              <a:t>Determining possible innovative changes</a:t>
            </a:r>
          </a:p>
          <a:p>
            <a:pPr>
              <a:spcAft>
                <a:spcPts val="1000"/>
              </a:spcAft>
            </a:pPr>
            <a:r>
              <a:rPr lang="en-GB" b="1" dirty="0"/>
              <a:t>Inspecting the influence of popular culture on conventional/musical choices for moving image</a:t>
            </a:r>
          </a:p>
          <a:p>
            <a:pPr>
              <a:spcAft>
                <a:spcPts val="1000"/>
              </a:spcAft>
            </a:pPr>
            <a:r>
              <a:rPr lang="en-GB" b="1" dirty="0"/>
              <a:t>Investigating the autonomy of the composer</a:t>
            </a:r>
          </a:p>
          <a:p>
            <a:pPr>
              <a:spcAft>
                <a:spcPts val="1000"/>
              </a:spcAft>
            </a:pPr>
            <a:r>
              <a:rPr lang="en-GB" b="1" dirty="0"/>
              <a:t>Analysing the synergy between music and visuals/narrative</a:t>
            </a:r>
          </a:p>
          <a:p>
            <a:pPr>
              <a:spcAft>
                <a:spcPts val="1000"/>
              </a:spcAft>
            </a:pPr>
            <a:r>
              <a:rPr lang="en-GB" b="1" dirty="0"/>
              <a:t>Highlighting the amalgamation between music and sound design</a:t>
            </a:r>
          </a:p>
          <a:p>
            <a:r>
              <a:rPr lang="en-GB" b="1" dirty="0"/>
              <a:t>Providing an insight into how effective music (and the complete audio component) can be for the audience (and thus for composers, directors, writers, producers, music directors, creative directors etc. from a creative and marketing aspect)</a:t>
            </a:r>
          </a:p>
        </p:txBody>
      </p:sp>
    </p:spTree>
    <p:extLst>
      <p:ext uri="{BB962C8B-B14F-4D97-AF65-F5344CB8AC3E}">
        <p14:creationId xmlns:p14="http://schemas.microsoft.com/office/powerpoint/2010/main" val="4162857707"/>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fade">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fade">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fade">
                                      <p:cBhvr>
                                        <p:cTn id="22" dur="500"/>
                                        <p:tgtEl>
                                          <p:spTgt spid="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fade">
                                      <p:cBhvr>
                                        <p:cTn id="27" dur="500"/>
                                        <p:tgtEl>
                                          <p:spTgt spid="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xEl>
                                              <p:pRg st="5" end="5"/>
                                            </p:txEl>
                                          </p:spTgt>
                                        </p:tgtEl>
                                        <p:attrNameLst>
                                          <p:attrName>style.visibility</p:attrName>
                                        </p:attrNameLst>
                                      </p:cBhvr>
                                      <p:to>
                                        <p:strVal val="visible"/>
                                      </p:to>
                                    </p:set>
                                    <p:animEffect transition="in" filter="fade">
                                      <p:cBhvr>
                                        <p:cTn id="32" dur="500"/>
                                        <p:tgtEl>
                                          <p:spTgt spid="7">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7">
                                            <p:txEl>
                                              <p:pRg st="6" end="6"/>
                                            </p:txEl>
                                          </p:spTgt>
                                        </p:tgtEl>
                                        <p:attrNameLst>
                                          <p:attrName>style.visibility</p:attrName>
                                        </p:attrNameLst>
                                      </p:cBhvr>
                                      <p:to>
                                        <p:strVal val="visible"/>
                                      </p:to>
                                    </p:set>
                                    <p:animEffect transition="in" filter="fade">
                                      <p:cBhvr>
                                        <p:cTn id="37" dur="500"/>
                                        <p:tgtEl>
                                          <p:spTgt spid="7">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7">
                                            <p:txEl>
                                              <p:pRg st="7" end="7"/>
                                            </p:txEl>
                                          </p:spTgt>
                                        </p:tgtEl>
                                        <p:attrNameLst>
                                          <p:attrName>style.visibility</p:attrName>
                                        </p:attrNameLst>
                                      </p:cBhvr>
                                      <p:to>
                                        <p:strVal val="visible"/>
                                      </p:to>
                                    </p:set>
                                    <p:animEffect transition="in" filter="fade">
                                      <p:cBhvr>
                                        <p:cTn id="42" dur="500"/>
                                        <p:tgtEl>
                                          <p:spTgt spid="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t="-6000" b="-6000"/>
          </a:stretch>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4BC199A-34AE-461A-B115-63AFC46BE1C4}"/>
              </a:ext>
            </a:extLst>
          </p:cNvPr>
          <p:cNvSpPr>
            <a:spLocks noGrp="1"/>
          </p:cNvSpPr>
          <p:nvPr>
            <p:ph type="title"/>
          </p:nvPr>
        </p:nvSpPr>
        <p:spPr>
          <a:xfrm>
            <a:off x="0" y="914398"/>
            <a:ext cx="12192000" cy="770022"/>
          </a:xfrm>
          <a:solidFill>
            <a:srgbClr val="FFFF66"/>
          </a:solidFill>
          <a:ln w="76200">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2"/>
          </a:lnRef>
          <a:fillRef idx="1">
            <a:schemeClr val="lt1"/>
          </a:fillRef>
          <a:effectRef idx="0">
            <a:schemeClr val="accent2"/>
          </a:effectRef>
          <a:fontRef idx="minor">
            <a:schemeClr val="dk1"/>
          </a:fontRef>
        </p:style>
        <p:txBody>
          <a:bodyPr>
            <a:scene3d>
              <a:camera prst="orthographicFront"/>
              <a:lightRig rig="soft" dir="t">
                <a:rot lat="0" lon="0" rev="15600000"/>
              </a:lightRig>
            </a:scene3d>
            <a:sp3d extrusionH="57150" prstMaterial="softEdge">
              <a:bevelT w="25400" h="38100"/>
            </a:sp3d>
          </a:bodyPr>
          <a:lstStyle/>
          <a:p>
            <a:r>
              <a:rPr lang="en-GB" b="1" dirty="0">
                <a:ln w="12700">
                  <a:noFill/>
                  <a:prstDash val="solid"/>
                </a:ln>
                <a:solidFill>
                  <a:schemeClr val="bg1"/>
                </a:solidFill>
                <a:effectLst>
                  <a:innerShdw blurRad="177800">
                    <a:schemeClr val="accent3">
                      <a:lumMod val="50000"/>
                    </a:schemeClr>
                  </a:innerShdw>
                </a:effectLst>
              </a:rPr>
              <a:t>Methodology</a:t>
            </a:r>
            <a:endParaRPr lang="en-GB" dirty="0">
              <a:ln w="12700">
                <a:noFill/>
                <a:prstDash val="solid"/>
              </a:ln>
              <a:solidFill>
                <a:schemeClr val="bg1"/>
              </a:solidFill>
            </a:endParaRPr>
          </a:p>
        </p:txBody>
      </p:sp>
      <p:sp>
        <p:nvSpPr>
          <p:cNvPr id="7" name="Content Placeholder 2">
            <a:extLst>
              <a:ext uri="{FF2B5EF4-FFF2-40B4-BE49-F238E27FC236}">
                <a16:creationId xmlns:a16="http://schemas.microsoft.com/office/drawing/2014/main" id="{362672EA-8A55-4475-8350-4583226DC4BA}"/>
              </a:ext>
            </a:extLst>
          </p:cNvPr>
          <p:cNvSpPr>
            <a:spLocks noGrp="1"/>
          </p:cNvSpPr>
          <p:nvPr>
            <p:ph idx="1"/>
          </p:nvPr>
        </p:nvSpPr>
        <p:spPr>
          <a:xfrm>
            <a:off x="0" y="1872445"/>
            <a:ext cx="12192000" cy="4985555"/>
          </a:xfrm>
        </p:spPr>
        <p:txBody>
          <a:bodyPr>
            <a:normAutofit/>
          </a:bodyPr>
          <a:lstStyle/>
          <a:p>
            <a:pPr>
              <a:spcAft>
                <a:spcPts val="1000"/>
              </a:spcAft>
            </a:pPr>
            <a:r>
              <a:rPr lang="en-GB" b="1" dirty="0"/>
              <a:t>Information and critical opinions will be gathered primarily using secondary sources that will assist in both advancing current knowledge and supporting the intended original contribution to the area of study</a:t>
            </a:r>
          </a:p>
          <a:p>
            <a:pPr>
              <a:spcAft>
                <a:spcPts val="1000"/>
              </a:spcAft>
            </a:pPr>
            <a:r>
              <a:rPr lang="en-GB" b="1" dirty="0"/>
              <a:t>Multiple, varying secondary sources (analytical- and philosophical-based books, journals, articles, documentaries and websites)</a:t>
            </a:r>
          </a:p>
          <a:p>
            <a:pPr>
              <a:spcAft>
                <a:spcPts val="1000"/>
              </a:spcAft>
            </a:pPr>
            <a:r>
              <a:rPr lang="en-GB" b="1" dirty="0"/>
              <a:t>Primary sources could also be used if they provide valuable quantitative data (e.g. gathering opinions from both musical and non-musical subjects)</a:t>
            </a:r>
          </a:p>
          <a:p>
            <a:pPr>
              <a:spcAft>
                <a:spcPts val="1000"/>
              </a:spcAft>
            </a:pPr>
            <a:r>
              <a:rPr lang="en-GB" b="1" dirty="0"/>
              <a:t>Application of the qualitative research method</a:t>
            </a:r>
          </a:p>
          <a:p>
            <a:pPr>
              <a:spcAft>
                <a:spcPts val="1000"/>
              </a:spcAft>
            </a:pPr>
            <a:r>
              <a:rPr lang="en-GB" b="1" dirty="0"/>
              <a:t>Balanced use of dated and contemporary sources (with preference and dependency on the latter)</a:t>
            </a:r>
          </a:p>
          <a:p>
            <a:pPr>
              <a:spcAft>
                <a:spcPts val="1000"/>
              </a:spcAft>
            </a:pPr>
            <a:r>
              <a:rPr lang="en-GB" b="1" dirty="0"/>
              <a:t>Approaching the study predominantly from a music perspective</a:t>
            </a:r>
          </a:p>
        </p:txBody>
      </p:sp>
    </p:spTree>
    <p:extLst>
      <p:ext uri="{BB962C8B-B14F-4D97-AF65-F5344CB8AC3E}">
        <p14:creationId xmlns:p14="http://schemas.microsoft.com/office/powerpoint/2010/main" val="2590853074"/>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fade">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fade">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fade">
                                      <p:cBhvr>
                                        <p:cTn id="22" dur="500"/>
                                        <p:tgtEl>
                                          <p:spTgt spid="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fade">
                                      <p:cBhvr>
                                        <p:cTn id="27" dur="500"/>
                                        <p:tgtEl>
                                          <p:spTgt spid="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xEl>
                                              <p:pRg st="5" end="5"/>
                                            </p:txEl>
                                          </p:spTgt>
                                        </p:tgtEl>
                                        <p:attrNameLst>
                                          <p:attrName>style.visibility</p:attrName>
                                        </p:attrNameLst>
                                      </p:cBhvr>
                                      <p:to>
                                        <p:strVal val="visible"/>
                                      </p:to>
                                    </p:set>
                                    <p:animEffect transition="in" filter="fade">
                                      <p:cBhvr>
                                        <p:cTn id="32" dur="500"/>
                                        <p:tgtEl>
                                          <p:spTgt spid="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t="-6000" b="-6000"/>
          </a:stretch>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4BC199A-34AE-461A-B115-63AFC46BE1C4}"/>
              </a:ext>
            </a:extLst>
          </p:cNvPr>
          <p:cNvSpPr>
            <a:spLocks noGrp="1"/>
          </p:cNvSpPr>
          <p:nvPr>
            <p:ph type="title"/>
          </p:nvPr>
        </p:nvSpPr>
        <p:spPr>
          <a:xfrm>
            <a:off x="0" y="914398"/>
            <a:ext cx="12192000" cy="770022"/>
          </a:xfrm>
          <a:solidFill>
            <a:srgbClr val="FFFF66"/>
          </a:solidFill>
          <a:ln w="76200">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2"/>
          </a:lnRef>
          <a:fillRef idx="1">
            <a:schemeClr val="lt1"/>
          </a:fillRef>
          <a:effectRef idx="0">
            <a:schemeClr val="accent2"/>
          </a:effectRef>
          <a:fontRef idx="minor">
            <a:schemeClr val="dk1"/>
          </a:fontRef>
        </p:style>
        <p:txBody>
          <a:bodyPr>
            <a:scene3d>
              <a:camera prst="orthographicFront"/>
              <a:lightRig rig="soft" dir="t">
                <a:rot lat="0" lon="0" rev="15600000"/>
              </a:lightRig>
            </a:scene3d>
            <a:sp3d extrusionH="57150" prstMaterial="softEdge">
              <a:bevelT w="25400" h="38100"/>
            </a:sp3d>
          </a:bodyPr>
          <a:lstStyle/>
          <a:p>
            <a:r>
              <a:rPr lang="en-GB" b="1" dirty="0">
                <a:ln w="12700">
                  <a:noFill/>
                  <a:prstDash val="solid"/>
                </a:ln>
                <a:solidFill>
                  <a:schemeClr val="bg1"/>
                </a:solidFill>
                <a:effectLst>
                  <a:innerShdw blurRad="177800">
                    <a:schemeClr val="accent3">
                      <a:lumMod val="50000"/>
                    </a:schemeClr>
                  </a:innerShdw>
                </a:effectLst>
              </a:rPr>
              <a:t>Methodology</a:t>
            </a:r>
            <a:endParaRPr lang="en-GB" dirty="0">
              <a:ln w="12700">
                <a:noFill/>
                <a:prstDash val="solid"/>
              </a:ln>
              <a:solidFill>
                <a:schemeClr val="bg1"/>
              </a:solidFill>
            </a:endParaRPr>
          </a:p>
        </p:txBody>
      </p:sp>
      <p:sp>
        <p:nvSpPr>
          <p:cNvPr id="7" name="Content Placeholder 2">
            <a:extLst>
              <a:ext uri="{FF2B5EF4-FFF2-40B4-BE49-F238E27FC236}">
                <a16:creationId xmlns:a16="http://schemas.microsoft.com/office/drawing/2014/main" id="{362672EA-8A55-4475-8350-4583226DC4BA}"/>
              </a:ext>
            </a:extLst>
          </p:cNvPr>
          <p:cNvSpPr>
            <a:spLocks noGrp="1"/>
          </p:cNvSpPr>
          <p:nvPr>
            <p:ph idx="1"/>
          </p:nvPr>
        </p:nvSpPr>
        <p:spPr>
          <a:xfrm>
            <a:off x="0" y="2455092"/>
            <a:ext cx="12192000" cy="4402908"/>
          </a:xfrm>
        </p:spPr>
        <p:txBody>
          <a:bodyPr>
            <a:normAutofit/>
          </a:bodyPr>
          <a:lstStyle/>
          <a:p>
            <a:pPr marL="0" indent="0" algn="just">
              <a:spcAft>
                <a:spcPts val="1000"/>
              </a:spcAft>
              <a:buNone/>
            </a:pPr>
            <a:r>
              <a:rPr lang="en-GB" sz="2400" b="1" i="1" dirty="0"/>
              <a:t>“…academic writing in the field of film music has been somewhat neglected over the years. The main reason for this is that film music brings together two discrete areas with their own specialist language and terminology. Those who have written on film music tend to be either from a film studies background with no specialist knowledge of music studies or from a musicology background with no specialist understanding of film studies”. </a:t>
            </a:r>
          </a:p>
          <a:p>
            <a:pPr marL="0" indent="0" algn="ctr">
              <a:spcAft>
                <a:spcPts val="1000"/>
              </a:spcAft>
              <a:buNone/>
            </a:pPr>
            <a:endParaRPr lang="en-GB" sz="2400" b="1" dirty="0">
              <a:solidFill>
                <a:srgbClr val="FFC000"/>
              </a:solidFill>
            </a:endParaRPr>
          </a:p>
          <a:p>
            <a:pPr marL="0" indent="0" algn="ctr">
              <a:spcAft>
                <a:spcPts val="1000"/>
              </a:spcAft>
              <a:buNone/>
            </a:pPr>
            <a:r>
              <a:rPr lang="en-GB" sz="2400" b="1" dirty="0">
                <a:solidFill>
                  <a:srgbClr val="FFC000"/>
                </a:solidFill>
              </a:rPr>
              <a:t>(Reay 2004: 1)</a:t>
            </a:r>
          </a:p>
        </p:txBody>
      </p:sp>
    </p:spTree>
    <p:extLst>
      <p:ext uri="{BB962C8B-B14F-4D97-AF65-F5344CB8AC3E}">
        <p14:creationId xmlns:p14="http://schemas.microsoft.com/office/powerpoint/2010/main" val="699372337"/>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t="-6000" b="-6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C14FBA-E8BB-4A7B-8CE2-6A8F80DEB6D9}"/>
              </a:ext>
            </a:extLst>
          </p:cNvPr>
          <p:cNvSpPr>
            <a:spLocks noGrp="1"/>
          </p:cNvSpPr>
          <p:nvPr>
            <p:ph idx="1"/>
          </p:nvPr>
        </p:nvSpPr>
        <p:spPr>
          <a:xfrm>
            <a:off x="0" y="2081463"/>
            <a:ext cx="12192000" cy="4776537"/>
          </a:xfrm>
        </p:spPr>
        <p:txBody>
          <a:bodyPr>
            <a:normAutofit/>
          </a:bodyPr>
          <a:lstStyle/>
          <a:p>
            <a:pPr marL="0" indent="0" algn="just">
              <a:buNone/>
            </a:pPr>
            <a:r>
              <a:rPr lang="en-GB" sz="3204" b="1" dirty="0">
                <a:effectLst>
                  <a:outerShdw blurRad="38100" dist="38100" dir="2700000" algn="tl">
                    <a:srgbClr val="000000">
                      <a:alpha val="43137"/>
                    </a:srgbClr>
                  </a:outerShdw>
                </a:effectLst>
              </a:rPr>
              <a:t>To analyse the developing textual conventions and functions of composing music to moving image (and visual media).</a:t>
            </a:r>
          </a:p>
          <a:p>
            <a:pPr marL="0" indent="0" algn="just">
              <a:buNone/>
            </a:pPr>
            <a:endParaRPr lang="en-GB" sz="3204" b="1" dirty="0">
              <a:effectLst>
                <a:outerShdw blurRad="38100" dist="38100" dir="2700000" algn="tl">
                  <a:srgbClr val="000000">
                    <a:alpha val="43137"/>
                  </a:srgbClr>
                </a:outerShdw>
              </a:effectLst>
            </a:endParaRPr>
          </a:p>
          <a:p>
            <a:pPr marL="0" indent="0" algn="just">
              <a:buNone/>
            </a:pPr>
            <a:r>
              <a:rPr lang="en-GB" sz="3204" b="1" dirty="0">
                <a:effectLst>
                  <a:outerShdw blurRad="38100" dist="38100" dir="2700000" algn="tl">
                    <a:srgbClr val="000000">
                      <a:alpha val="43137"/>
                    </a:srgbClr>
                  </a:outerShdw>
                </a:effectLst>
              </a:rPr>
              <a:t>Ultimately, the reasons for these choices can be highlighted and thus the research can assist in convincing the creation of new or more innovative conventions and functions that further enhance music’s (and audio’s) role in audiovisual projects for composers and the audience alike.</a:t>
            </a:r>
          </a:p>
        </p:txBody>
      </p:sp>
      <p:sp>
        <p:nvSpPr>
          <p:cNvPr id="4" name="Title 1">
            <a:extLst>
              <a:ext uri="{FF2B5EF4-FFF2-40B4-BE49-F238E27FC236}">
                <a16:creationId xmlns:a16="http://schemas.microsoft.com/office/drawing/2014/main" id="{3E937649-DC46-4FD7-8508-9E6532BBA5A2}"/>
              </a:ext>
            </a:extLst>
          </p:cNvPr>
          <p:cNvSpPr>
            <a:spLocks noGrp="1"/>
          </p:cNvSpPr>
          <p:nvPr>
            <p:ph type="title"/>
          </p:nvPr>
        </p:nvSpPr>
        <p:spPr>
          <a:xfrm>
            <a:off x="0" y="914398"/>
            <a:ext cx="12192000" cy="770022"/>
          </a:xfrm>
          <a:solidFill>
            <a:srgbClr val="FFFF66"/>
          </a:solidFill>
          <a:ln w="76200">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2"/>
          </a:lnRef>
          <a:fillRef idx="1">
            <a:schemeClr val="lt1"/>
          </a:fillRef>
          <a:effectRef idx="0">
            <a:schemeClr val="accent2"/>
          </a:effectRef>
          <a:fontRef idx="minor">
            <a:schemeClr val="dk1"/>
          </a:fontRef>
        </p:style>
        <p:txBody>
          <a:bodyPr>
            <a:scene3d>
              <a:camera prst="orthographicFront"/>
              <a:lightRig rig="soft" dir="t">
                <a:rot lat="0" lon="0" rev="15600000"/>
              </a:lightRig>
            </a:scene3d>
            <a:sp3d extrusionH="57150" prstMaterial="softEdge">
              <a:bevelT w="25400" h="38100"/>
            </a:sp3d>
          </a:bodyPr>
          <a:lstStyle/>
          <a:p>
            <a:r>
              <a:rPr lang="en-GB" b="1" dirty="0">
                <a:ln w="12700">
                  <a:noFill/>
                  <a:prstDash val="solid"/>
                </a:ln>
                <a:solidFill>
                  <a:schemeClr val="bg1"/>
                </a:solidFill>
                <a:effectLst>
                  <a:innerShdw blurRad="177800">
                    <a:schemeClr val="accent3">
                      <a:lumMod val="50000"/>
                    </a:schemeClr>
                  </a:innerShdw>
                </a:effectLst>
              </a:rPr>
              <a:t>Ultimate Aim of the Research Paper</a:t>
            </a:r>
            <a:endParaRPr lang="en-GB" dirty="0">
              <a:ln w="12700">
                <a:noFill/>
                <a:prstDash val="solid"/>
              </a:ln>
              <a:solidFill>
                <a:schemeClr val="bg1"/>
              </a:solidFill>
            </a:endParaRPr>
          </a:p>
        </p:txBody>
      </p:sp>
    </p:spTree>
    <p:extLst>
      <p:ext uri="{BB962C8B-B14F-4D97-AF65-F5344CB8AC3E}">
        <p14:creationId xmlns:p14="http://schemas.microsoft.com/office/powerpoint/2010/main" val="156356683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t="-6000" b="-6000"/>
          </a:stretch>
        </a:blipFill>
        <a:effectLst/>
      </p:bgPr>
    </p:bg>
    <p:spTree>
      <p:nvGrpSpPr>
        <p:cNvPr id="1" name=""/>
        <p:cNvGrpSpPr/>
        <p:nvPr/>
      </p:nvGrpSpPr>
      <p:grpSpPr>
        <a:xfrm>
          <a:off x="0" y="0"/>
          <a:ext cx="0" cy="0"/>
          <a:chOff x="0" y="0"/>
          <a:chExt cx="0" cy="0"/>
        </a:xfrm>
      </p:grpSpPr>
      <p:sp>
        <p:nvSpPr>
          <p:cNvPr id="4" name="Content Placeholder 2">
            <a:hlinkClick r:id="" action="ppaction://hlinkshowjump?jump=lastslide" highlightClick="1"/>
            <a:extLst>
              <a:ext uri="{FF2B5EF4-FFF2-40B4-BE49-F238E27FC236}">
                <a16:creationId xmlns:a16="http://schemas.microsoft.com/office/drawing/2014/main" id="{E2AD2077-7201-405C-BE37-50AA858C80C2}"/>
              </a:ext>
            </a:extLst>
          </p:cNvPr>
          <p:cNvSpPr>
            <a:spLocks noGrp="1"/>
          </p:cNvSpPr>
          <p:nvPr>
            <p:ph idx="1"/>
          </p:nvPr>
        </p:nvSpPr>
        <p:spPr>
          <a:xfrm>
            <a:off x="0" y="2646945"/>
            <a:ext cx="12192000" cy="2671004"/>
          </a:xfrm>
          <a:prstGeom prst="rect">
            <a:avLst/>
          </a:prstGeom>
        </p:spPr>
        <p:style>
          <a:lnRef idx="1">
            <a:schemeClr val="accent4"/>
          </a:lnRef>
          <a:fillRef idx="2">
            <a:schemeClr val="accent4"/>
          </a:fillRef>
          <a:effectRef idx="1">
            <a:schemeClr val="accent4"/>
          </a:effectRef>
          <a:fontRef idx="minor">
            <a:schemeClr val="dk1"/>
          </a:fontRef>
        </p:style>
        <p:txBody>
          <a:bodyPr>
            <a:noAutofit/>
          </a:bodyPr>
          <a:lstStyle/>
          <a:p>
            <a:pPr marL="0" indent="0" algn="just">
              <a:spcAft>
                <a:spcPts val="800"/>
              </a:spcAft>
              <a:buNone/>
            </a:pPr>
            <a:r>
              <a:rPr lang="en-GB" sz="2900" dirty="0">
                <a:latin typeface="Constantia" panose="02030602050306030303" pitchFamily="18" charset="0"/>
              </a:rPr>
              <a:t>“Driving the study of music here are the underlying assumptions that music together with screen media (understood broadly to accommodate rapidly developing new technologies) participates in important ways in the creation of meaning and that including music in an analysis opens up the possibility for interpretations that remain invisible when only using the eye” (Lerner 2010: Foreword)</a:t>
            </a:r>
          </a:p>
        </p:txBody>
      </p:sp>
      <p:sp>
        <p:nvSpPr>
          <p:cNvPr id="5" name="Title 1">
            <a:extLst>
              <a:ext uri="{FF2B5EF4-FFF2-40B4-BE49-F238E27FC236}">
                <a16:creationId xmlns:a16="http://schemas.microsoft.com/office/drawing/2014/main" id="{F9B3B479-EB7F-4AFF-8A53-AA6CD3FF6E9B}"/>
              </a:ext>
            </a:extLst>
          </p:cNvPr>
          <p:cNvSpPr>
            <a:spLocks noGrp="1"/>
          </p:cNvSpPr>
          <p:nvPr>
            <p:ph type="title"/>
          </p:nvPr>
        </p:nvSpPr>
        <p:spPr>
          <a:xfrm>
            <a:off x="0" y="914398"/>
            <a:ext cx="12192000" cy="770022"/>
          </a:xfrm>
          <a:solidFill>
            <a:srgbClr val="FFFF66"/>
          </a:solidFill>
          <a:ln w="76200">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2"/>
          </a:lnRef>
          <a:fillRef idx="1">
            <a:schemeClr val="lt1"/>
          </a:fillRef>
          <a:effectRef idx="0">
            <a:schemeClr val="accent2"/>
          </a:effectRef>
          <a:fontRef idx="minor">
            <a:schemeClr val="dk1"/>
          </a:fontRef>
        </p:style>
        <p:txBody>
          <a:bodyPr>
            <a:scene3d>
              <a:camera prst="orthographicFront"/>
              <a:lightRig rig="soft" dir="t">
                <a:rot lat="0" lon="0" rev="15600000"/>
              </a:lightRig>
            </a:scene3d>
            <a:sp3d extrusionH="57150" prstMaterial="softEdge">
              <a:bevelT w="25400" h="38100"/>
            </a:sp3d>
          </a:bodyPr>
          <a:lstStyle/>
          <a:p>
            <a:r>
              <a:rPr lang="en-GB" b="1">
                <a:ln w="12700">
                  <a:noFill/>
                  <a:prstDash val="solid"/>
                </a:ln>
                <a:solidFill>
                  <a:schemeClr val="bg1"/>
                </a:solidFill>
                <a:effectLst>
                  <a:innerShdw blurRad="177800">
                    <a:schemeClr val="accent3">
                      <a:lumMod val="50000"/>
                    </a:schemeClr>
                  </a:innerShdw>
                </a:effectLst>
              </a:rPr>
              <a:t>Research Proposal and Importance</a:t>
            </a:r>
            <a:endParaRPr lang="en-GB" dirty="0">
              <a:ln w="12700">
                <a:noFill/>
                <a:prstDash val="solid"/>
              </a:ln>
              <a:solidFill>
                <a:schemeClr val="bg1"/>
              </a:solidFill>
            </a:endParaRPr>
          </a:p>
        </p:txBody>
      </p:sp>
    </p:spTree>
    <p:extLst>
      <p:ext uri="{BB962C8B-B14F-4D97-AF65-F5344CB8AC3E}">
        <p14:creationId xmlns:p14="http://schemas.microsoft.com/office/powerpoint/2010/main" val="126153787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DF0A1F0-46AF-47D7-940E-DC117382B91D}"/>
              </a:ext>
            </a:extLst>
          </p:cNvPr>
          <p:cNvSpPr>
            <a:spLocks noGrp="1"/>
          </p:cNvSpPr>
          <p:nvPr>
            <p:ph type="ctrTitle"/>
          </p:nvPr>
        </p:nvSpPr>
        <p:spPr>
          <a:xfrm>
            <a:off x="0" y="144381"/>
            <a:ext cx="12192000" cy="830179"/>
          </a:xfrm>
        </p:spPr>
        <p:txBody>
          <a:bodyPr/>
          <a:lstStyle/>
          <a:p>
            <a:pPr algn="ctr"/>
            <a:r>
              <a:rPr lang="en-GB" sz="5400" dirty="0">
                <a:solidFill>
                  <a:schemeClr val="accent1"/>
                </a:solidFill>
                <a:latin typeface="Cooper Black" panose="0208090404030B020404" pitchFamily="18" charset="0"/>
              </a:rPr>
              <a:t>References</a:t>
            </a:r>
            <a:endParaRPr lang="en-GB" sz="2000" dirty="0">
              <a:solidFill>
                <a:schemeClr val="accent1"/>
              </a:solidFill>
              <a:latin typeface="Cooper Black" panose="0208090404030B020404" pitchFamily="18" charset="0"/>
            </a:endParaRPr>
          </a:p>
        </p:txBody>
      </p:sp>
      <p:sp>
        <p:nvSpPr>
          <p:cNvPr id="6" name="Rectangle 5">
            <a:extLst>
              <a:ext uri="{FF2B5EF4-FFF2-40B4-BE49-F238E27FC236}">
                <a16:creationId xmlns:a16="http://schemas.microsoft.com/office/drawing/2014/main" id="{D96726C9-DD04-43A9-825D-EF308AE1694A}"/>
              </a:ext>
            </a:extLst>
          </p:cNvPr>
          <p:cNvSpPr/>
          <p:nvPr/>
        </p:nvSpPr>
        <p:spPr>
          <a:xfrm>
            <a:off x="0" y="1077754"/>
            <a:ext cx="12192000" cy="5478423"/>
          </a:xfrm>
          <a:prstGeom prst="rect">
            <a:avLst/>
          </a:prstGeom>
        </p:spPr>
        <p:txBody>
          <a:bodyPr wrap="square">
            <a:spAutoFit/>
          </a:bodyPr>
          <a:lstStyle/>
          <a:p>
            <a:r>
              <a:rPr lang="en-GB" sz="1400" u="sng" dirty="0">
                <a:latin typeface="+mj-lt"/>
              </a:rPr>
              <a:t>Books</a:t>
            </a:r>
          </a:p>
          <a:p>
            <a:endParaRPr lang="en-GB" sz="1400" b="1" dirty="0">
              <a:latin typeface="+mj-lt"/>
            </a:endParaRPr>
          </a:p>
          <a:p>
            <a:r>
              <a:rPr lang="en-GB" sz="1400" b="1" dirty="0">
                <a:latin typeface="+mj-lt"/>
              </a:rPr>
              <a:t>Adorno, T. and Eisler, H. (2007) </a:t>
            </a:r>
            <a:r>
              <a:rPr lang="en-GB" sz="1400" b="1" i="1" dirty="0">
                <a:latin typeface="+mj-lt"/>
              </a:rPr>
              <a:t>Composing for the Films</a:t>
            </a:r>
            <a:r>
              <a:rPr lang="en-GB" sz="1400" b="1" dirty="0">
                <a:latin typeface="+mj-lt"/>
              </a:rPr>
              <a:t>. London and New York: Continuum Books.</a:t>
            </a:r>
          </a:p>
          <a:p>
            <a:endParaRPr lang="en-GB" sz="1400" b="1" dirty="0">
              <a:latin typeface="+mj-lt"/>
            </a:endParaRPr>
          </a:p>
          <a:p>
            <a:endParaRPr lang="en-GB" sz="1400" b="1" dirty="0">
              <a:latin typeface="+mj-lt"/>
            </a:endParaRPr>
          </a:p>
          <a:p>
            <a:r>
              <a:rPr lang="en-GB" sz="1400" b="1" dirty="0">
                <a:latin typeface="+mj-lt"/>
              </a:rPr>
              <a:t>Allen, R. and Smith, M. (eds.) (1997) </a:t>
            </a:r>
            <a:r>
              <a:rPr lang="en-GB" sz="1400" b="1" i="1" dirty="0">
                <a:latin typeface="+mj-lt"/>
              </a:rPr>
              <a:t>Film Theory and Philosophy</a:t>
            </a:r>
            <a:r>
              <a:rPr lang="en-GB" sz="1400" b="1" dirty="0">
                <a:latin typeface="+mj-lt"/>
              </a:rPr>
              <a:t>. New York: Oxford University Press Inc.</a:t>
            </a:r>
          </a:p>
          <a:p>
            <a:endParaRPr lang="en-GB" sz="1400" b="1" dirty="0">
              <a:latin typeface="+mj-lt"/>
            </a:endParaRPr>
          </a:p>
          <a:p>
            <a:endParaRPr lang="en-GB" sz="1400" b="1" dirty="0">
              <a:latin typeface="+mj-lt"/>
            </a:endParaRPr>
          </a:p>
          <a:p>
            <a:r>
              <a:rPr lang="en-GB" sz="1400" b="1" dirty="0">
                <a:latin typeface="+mj-lt"/>
              </a:rPr>
              <a:t>Collins, K. (2008) </a:t>
            </a:r>
            <a:r>
              <a:rPr lang="en-GB" sz="1400" b="1" i="1" dirty="0">
                <a:latin typeface="+mj-lt"/>
              </a:rPr>
              <a:t>Game Sound: An Introduction to the History, Theory, and Practice of Video Game Music and Sound Design</a:t>
            </a:r>
            <a:r>
              <a:rPr lang="en-GB" sz="1400" b="1" dirty="0">
                <a:latin typeface="+mj-lt"/>
              </a:rPr>
              <a:t>. Cambridge, Massachusetts and London, England: The MIT Press.</a:t>
            </a:r>
          </a:p>
          <a:p>
            <a:endParaRPr lang="en-GB" sz="1400" b="1" dirty="0">
              <a:latin typeface="+mj-lt"/>
            </a:endParaRPr>
          </a:p>
          <a:p>
            <a:endParaRPr lang="en-GB" sz="1400" b="1" dirty="0">
              <a:latin typeface="+mj-lt"/>
            </a:endParaRPr>
          </a:p>
          <a:p>
            <a:r>
              <a:rPr lang="en-GB" sz="1400" b="1" dirty="0">
                <a:latin typeface="+mj-lt"/>
              </a:rPr>
              <a:t>Hagen, E. (1971) </a:t>
            </a:r>
            <a:r>
              <a:rPr lang="en-GB" sz="1400" b="1" i="1" dirty="0">
                <a:latin typeface="+mj-lt"/>
              </a:rPr>
              <a:t>Scoring for Films</a:t>
            </a:r>
            <a:r>
              <a:rPr lang="en-GB" sz="1400" b="1" dirty="0">
                <a:latin typeface="+mj-lt"/>
              </a:rPr>
              <a:t>. New York: E.D.J. Music, Inc.</a:t>
            </a:r>
          </a:p>
          <a:p>
            <a:endParaRPr lang="en-GB" sz="1400" b="1" dirty="0">
              <a:latin typeface="+mj-lt"/>
            </a:endParaRPr>
          </a:p>
          <a:p>
            <a:endParaRPr lang="en-GB" sz="1400" b="1" dirty="0">
              <a:latin typeface="+mj-lt"/>
            </a:endParaRPr>
          </a:p>
          <a:p>
            <a:r>
              <a:rPr lang="en-GB" sz="1400" b="1" dirty="0">
                <a:latin typeface="+mj-lt"/>
              </a:rPr>
              <a:t>Lerner, N. (ed.) (2010) </a:t>
            </a:r>
            <a:r>
              <a:rPr lang="en-GB" sz="1400" b="1" i="1" dirty="0">
                <a:latin typeface="+mj-lt"/>
              </a:rPr>
              <a:t>Music in the Horror Film: Listening to Fear</a:t>
            </a:r>
            <a:r>
              <a:rPr lang="en-GB" sz="1400" b="1" dirty="0">
                <a:latin typeface="+mj-lt"/>
              </a:rPr>
              <a:t>. Oxon: Routledge.</a:t>
            </a:r>
          </a:p>
          <a:p>
            <a:endParaRPr lang="en-GB" sz="1400" b="1" dirty="0">
              <a:latin typeface="+mj-lt"/>
            </a:endParaRPr>
          </a:p>
          <a:p>
            <a:endParaRPr lang="en-GB" sz="1400" b="1" dirty="0">
              <a:latin typeface="+mj-lt"/>
            </a:endParaRPr>
          </a:p>
          <a:p>
            <a:r>
              <a:rPr lang="en-GB" sz="1400" b="1" dirty="0">
                <a:latin typeface="+mj-lt"/>
              </a:rPr>
              <a:t>Reay, P. (2004) </a:t>
            </a:r>
            <a:r>
              <a:rPr lang="en-GB" sz="1400" b="1" i="1" dirty="0">
                <a:latin typeface="+mj-lt"/>
              </a:rPr>
              <a:t>Music in Film: Soundtracks and Synergy</a:t>
            </a:r>
            <a:r>
              <a:rPr lang="en-GB" sz="1400" b="1" dirty="0">
                <a:latin typeface="+mj-lt"/>
              </a:rPr>
              <a:t>. London: Wallflower Press.</a:t>
            </a:r>
          </a:p>
          <a:p>
            <a:endParaRPr lang="en-GB" sz="1400" b="1" dirty="0">
              <a:latin typeface="+mj-lt"/>
            </a:endParaRPr>
          </a:p>
          <a:p>
            <a:endParaRPr lang="en-GB" sz="1400" b="1" dirty="0">
              <a:latin typeface="+mj-lt"/>
            </a:endParaRPr>
          </a:p>
          <a:p>
            <a:r>
              <a:rPr lang="en-GB" sz="1400" b="1" dirty="0">
                <a:latin typeface="+mj-lt"/>
              </a:rPr>
              <a:t>Storr, A. (1992) </a:t>
            </a:r>
            <a:r>
              <a:rPr lang="en-GB" sz="1400" b="1" i="1" dirty="0">
                <a:latin typeface="+mj-lt"/>
              </a:rPr>
              <a:t>Music and the Mind</a:t>
            </a:r>
            <a:r>
              <a:rPr lang="en-GB" sz="1400" b="1" dirty="0">
                <a:latin typeface="+mj-lt"/>
              </a:rPr>
              <a:t>. London HarperCollins Publishers.</a:t>
            </a:r>
          </a:p>
          <a:p>
            <a:endParaRPr lang="en-GB" sz="1400" b="1" dirty="0">
              <a:latin typeface="+mj-lt"/>
            </a:endParaRPr>
          </a:p>
          <a:p>
            <a:endParaRPr lang="en-GB" sz="1400" b="1" dirty="0">
              <a:latin typeface="+mj-lt"/>
            </a:endParaRPr>
          </a:p>
          <a:p>
            <a:r>
              <a:rPr lang="en-GB" sz="1400" b="1" dirty="0">
                <a:latin typeface="+mj-lt"/>
              </a:rPr>
              <a:t>Ventura, D. (2010) </a:t>
            </a:r>
            <a:r>
              <a:rPr lang="en-GB" sz="1400" b="1" i="1" dirty="0">
                <a:latin typeface="+mj-lt"/>
              </a:rPr>
              <a:t>Film Music in Focus</a:t>
            </a:r>
            <a:r>
              <a:rPr lang="en-GB" sz="1400" b="1" dirty="0">
                <a:latin typeface="+mj-lt"/>
              </a:rPr>
              <a:t>. Second Edition. London, Great Britain: Rhinegold Publishing Ltd.</a:t>
            </a:r>
          </a:p>
        </p:txBody>
      </p:sp>
    </p:spTree>
    <p:extLst>
      <p:ext uri="{BB962C8B-B14F-4D97-AF65-F5344CB8AC3E}">
        <p14:creationId xmlns:p14="http://schemas.microsoft.com/office/powerpoint/2010/main" val="30838585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DF0A1F0-46AF-47D7-940E-DC117382B91D}"/>
              </a:ext>
            </a:extLst>
          </p:cNvPr>
          <p:cNvSpPr>
            <a:spLocks noGrp="1"/>
          </p:cNvSpPr>
          <p:nvPr>
            <p:ph type="ctrTitle"/>
          </p:nvPr>
        </p:nvSpPr>
        <p:spPr>
          <a:xfrm>
            <a:off x="0" y="144381"/>
            <a:ext cx="12192000" cy="830179"/>
          </a:xfrm>
        </p:spPr>
        <p:txBody>
          <a:bodyPr/>
          <a:lstStyle/>
          <a:p>
            <a:pPr algn="ctr"/>
            <a:r>
              <a:rPr lang="en-GB" sz="5400" dirty="0">
                <a:solidFill>
                  <a:schemeClr val="accent1"/>
                </a:solidFill>
                <a:latin typeface="Cooper Black" panose="0208090404030B020404" pitchFamily="18" charset="0"/>
              </a:rPr>
              <a:t>References</a:t>
            </a:r>
            <a:endParaRPr lang="en-GB" sz="2000" dirty="0">
              <a:solidFill>
                <a:schemeClr val="accent1"/>
              </a:solidFill>
              <a:latin typeface="Cooper Black" panose="0208090404030B020404" pitchFamily="18" charset="0"/>
            </a:endParaRPr>
          </a:p>
        </p:txBody>
      </p:sp>
      <p:sp>
        <p:nvSpPr>
          <p:cNvPr id="6" name="Rectangle 5">
            <a:extLst>
              <a:ext uri="{FF2B5EF4-FFF2-40B4-BE49-F238E27FC236}">
                <a16:creationId xmlns:a16="http://schemas.microsoft.com/office/drawing/2014/main" id="{D96726C9-DD04-43A9-825D-EF308AE1694A}"/>
              </a:ext>
            </a:extLst>
          </p:cNvPr>
          <p:cNvSpPr/>
          <p:nvPr/>
        </p:nvSpPr>
        <p:spPr>
          <a:xfrm>
            <a:off x="0" y="948690"/>
            <a:ext cx="12192000" cy="5909310"/>
          </a:xfrm>
          <a:prstGeom prst="rect">
            <a:avLst/>
          </a:prstGeom>
        </p:spPr>
        <p:txBody>
          <a:bodyPr wrap="square">
            <a:spAutoFit/>
          </a:bodyPr>
          <a:lstStyle/>
          <a:p>
            <a:r>
              <a:rPr lang="en-GB" sz="1400" u="sng" dirty="0">
                <a:latin typeface="+mj-lt"/>
              </a:rPr>
              <a:t>Images</a:t>
            </a:r>
            <a:endParaRPr lang="en-GB" sz="1400" dirty="0">
              <a:latin typeface="+mj-lt"/>
            </a:endParaRPr>
          </a:p>
          <a:p>
            <a:endParaRPr lang="en-GB" sz="1400" dirty="0">
              <a:latin typeface="+mj-lt"/>
            </a:endParaRPr>
          </a:p>
          <a:p>
            <a:r>
              <a:rPr lang="en-GB" sz="1400" b="1" dirty="0">
                <a:latin typeface="+mj-lt"/>
              </a:rPr>
              <a:t>Alien</a:t>
            </a:r>
            <a:r>
              <a:rPr lang="en-GB" sz="1400" dirty="0">
                <a:latin typeface="+mj-lt"/>
              </a:rPr>
              <a:t> </a:t>
            </a:r>
            <a:r>
              <a:rPr lang="en-GB" sz="1400" b="1" dirty="0">
                <a:latin typeface="+mj-lt"/>
              </a:rPr>
              <a:t>- </a:t>
            </a:r>
            <a:r>
              <a:rPr lang="en-GB" sz="1400" b="1" dirty="0">
                <a:latin typeface="+mj-lt"/>
                <a:hlinkClick r:id="rId2"/>
              </a:rPr>
              <a:t>http://www.coverwhiz.com/movies/51</a:t>
            </a:r>
            <a:r>
              <a:rPr lang="en-GB" sz="1400" b="1" dirty="0">
                <a:latin typeface="+mj-lt"/>
              </a:rPr>
              <a:t> </a:t>
            </a:r>
          </a:p>
          <a:p>
            <a:endParaRPr lang="en-GB" sz="1400" b="1" dirty="0">
              <a:latin typeface="+mj-lt"/>
            </a:endParaRPr>
          </a:p>
          <a:p>
            <a:r>
              <a:rPr lang="en-GB" sz="1400" b="1" dirty="0">
                <a:latin typeface="+mj-lt"/>
              </a:rPr>
              <a:t>Alien: Isolation - </a:t>
            </a:r>
            <a:r>
              <a:rPr lang="en-GB" sz="1400" b="1" dirty="0">
                <a:latin typeface="+mj-lt"/>
                <a:hlinkClick r:id="rId3"/>
              </a:rPr>
              <a:t>https://en.wikipedia.org/wiki/Alien:_Isolation</a:t>
            </a:r>
            <a:r>
              <a:rPr lang="en-GB" sz="1400" b="1" dirty="0">
                <a:latin typeface="+mj-lt"/>
              </a:rPr>
              <a:t> </a:t>
            </a:r>
          </a:p>
          <a:p>
            <a:endParaRPr lang="en-GB" sz="1400" b="1" dirty="0">
              <a:latin typeface="+mj-lt"/>
            </a:endParaRPr>
          </a:p>
          <a:p>
            <a:r>
              <a:rPr lang="en-GB" sz="1400" b="1" dirty="0">
                <a:latin typeface="+mj-lt"/>
              </a:rPr>
              <a:t>Batman: Arkham Knight - </a:t>
            </a:r>
            <a:r>
              <a:rPr lang="en-GB" sz="1400" b="1" dirty="0">
                <a:latin typeface="+mj-lt"/>
                <a:hlinkClick r:id="rId4"/>
              </a:rPr>
              <a:t>https://en.wikipedia.org/wiki/Batman:_Arkham_Knight</a:t>
            </a:r>
            <a:r>
              <a:rPr lang="en-GB" sz="1400" b="1" dirty="0">
                <a:latin typeface="+mj-lt"/>
              </a:rPr>
              <a:t> </a:t>
            </a:r>
          </a:p>
          <a:p>
            <a:endParaRPr lang="en-GB" sz="1400" b="1" dirty="0">
              <a:latin typeface="+mj-lt"/>
            </a:endParaRPr>
          </a:p>
          <a:p>
            <a:r>
              <a:rPr lang="en-GB" sz="1400" b="1" dirty="0" err="1">
                <a:latin typeface="+mj-lt"/>
              </a:rPr>
              <a:t>Bioshock</a:t>
            </a:r>
            <a:r>
              <a:rPr lang="en-GB" sz="1400" b="1" dirty="0">
                <a:latin typeface="+mj-lt"/>
              </a:rPr>
              <a:t> - </a:t>
            </a:r>
            <a:r>
              <a:rPr lang="en-GB" sz="1400" b="1" dirty="0">
                <a:latin typeface="+mj-lt"/>
                <a:hlinkClick r:id="rId5"/>
              </a:rPr>
              <a:t>https://en.wikipedia.org/wiki/BioShock</a:t>
            </a:r>
            <a:r>
              <a:rPr lang="en-GB" sz="1400" b="1" dirty="0">
                <a:latin typeface="+mj-lt"/>
              </a:rPr>
              <a:t> </a:t>
            </a:r>
          </a:p>
          <a:p>
            <a:endParaRPr lang="en-GB" sz="1400" b="1" dirty="0">
              <a:latin typeface="+mj-lt"/>
            </a:endParaRPr>
          </a:p>
          <a:p>
            <a:r>
              <a:rPr lang="en-GB" sz="1400" b="1" dirty="0">
                <a:latin typeface="+mj-lt"/>
              </a:rPr>
              <a:t>Breaking Bad - </a:t>
            </a:r>
            <a:r>
              <a:rPr lang="en-GB" sz="1400" b="1" dirty="0">
                <a:latin typeface="+mj-lt"/>
                <a:hlinkClick r:id="rId6"/>
              </a:rPr>
              <a:t>https://alchetron.com/Breaking-Bad</a:t>
            </a:r>
            <a:r>
              <a:rPr lang="en-GB" sz="1400" b="1" dirty="0">
                <a:latin typeface="+mj-lt"/>
              </a:rPr>
              <a:t> </a:t>
            </a:r>
          </a:p>
          <a:p>
            <a:endParaRPr lang="en-GB" sz="1400" b="1" dirty="0">
              <a:latin typeface="+mj-lt"/>
            </a:endParaRPr>
          </a:p>
          <a:p>
            <a:r>
              <a:rPr lang="en-GB" sz="1400" b="1" dirty="0">
                <a:latin typeface="+mj-lt"/>
              </a:rPr>
              <a:t>The Elder Scrolls IV: Oblivion - </a:t>
            </a:r>
            <a:r>
              <a:rPr lang="en-GB" sz="1400" b="1" dirty="0">
                <a:latin typeface="+mj-lt"/>
                <a:hlinkClick r:id="rId7"/>
              </a:rPr>
              <a:t>http://elderscrolls.wikia.com/wiki/File:Oblivion_Cover.png</a:t>
            </a:r>
            <a:r>
              <a:rPr lang="en-GB" sz="1400" b="1" dirty="0">
                <a:latin typeface="+mj-lt"/>
              </a:rPr>
              <a:t> </a:t>
            </a:r>
          </a:p>
          <a:p>
            <a:endParaRPr lang="en-GB" sz="1400" b="1" dirty="0">
              <a:latin typeface="+mj-lt"/>
            </a:endParaRPr>
          </a:p>
          <a:p>
            <a:r>
              <a:rPr lang="en-GB" sz="1400" b="1" dirty="0">
                <a:latin typeface="+mj-lt"/>
              </a:rPr>
              <a:t>The Elder Scrolls V: Skyrim - </a:t>
            </a:r>
            <a:r>
              <a:rPr lang="en-GB" sz="1400" b="1" dirty="0">
                <a:latin typeface="+mj-lt"/>
                <a:hlinkClick r:id="rId8"/>
              </a:rPr>
              <a:t>http://elderscrolls.wikia.com/wiki/File:Skyrim_Cover.png</a:t>
            </a:r>
            <a:r>
              <a:rPr lang="en-GB" sz="1400" b="1" dirty="0">
                <a:latin typeface="+mj-lt"/>
              </a:rPr>
              <a:t> </a:t>
            </a:r>
          </a:p>
          <a:p>
            <a:endParaRPr lang="en-GB" sz="1400" b="1" dirty="0">
              <a:latin typeface="+mj-lt"/>
            </a:endParaRPr>
          </a:p>
          <a:p>
            <a:r>
              <a:rPr lang="en-GB" sz="1400" b="1" dirty="0">
                <a:latin typeface="+mj-lt"/>
              </a:rPr>
              <a:t>Game of Thrones - </a:t>
            </a:r>
            <a:r>
              <a:rPr lang="en-GB" sz="1400" b="1" dirty="0">
                <a:latin typeface="+mj-lt"/>
                <a:hlinkClick r:id="rId9"/>
              </a:rPr>
              <a:t>https://www.amazon.com/Game-Thrones-Season-1-Various/dp/B014R3PVYU</a:t>
            </a:r>
            <a:r>
              <a:rPr lang="en-GB" sz="1400" b="1" dirty="0">
                <a:latin typeface="+mj-lt"/>
              </a:rPr>
              <a:t> </a:t>
            </a:r>
          </a:p>
          <a:p>
            <a:endParaRPr lang="en-GB" sz="1400" b="1" dirty="0">
              <a:latin typeface="+mj-lt"/>
            </a:endParaRPr>
          </a:p>
          <a:p>
            <a:r>
              <a:rPr lang="en-GB" sz="1400" b="1" dirty="0">
                <a:latin typeface="+mj-lt"/>
              </a:rPr>
              <a:t>Gotham - </a:t>
            </a:r>
            <a:r>
              <a:rPr lang="en-GB" sz="1400" b="1" dirty="0">
                <a:latin typeface="+mj-lt"/>
                <a:hlinkClick r:id="rId10"/>
              </a:rPr>
              <a:t>http://gotham.wikia.com/wiki/File:Gotham_The_Complete_Second_Season_cover.png</a:t>
            </a:r>
            <a:r>
              <a:rPr lang="en-GB" sz="1400" b="1" dirty="0">
                <a:latin typeface="+mj-lt"/>
              </a:rPr>
              <a:t> </a:t>
            </a:r>
          </a:p>
          <a:p>
            <a:endParaRPr lang="en-GB" sz="1400" b="1" dirty="0">
              <a:latin typeface="+mj-lt"/>
            </a:endParaRPr>
          </a:p>
          <a:p>
            <a:r>
              <a:rPr lang="en-GB" sz="1400" b="1" dirty="0">
                <a:latin typeface="+mj-lt"/>
              </a:rPr>
              <a:t>The Guardians of the Galaxy - </a:t>
            </a:r>
            <a:r>
              <a:rPr lang="en-GB" sz="1400" b="1" dirty="0">
                <a:latin typeface="+mj-lt"/>
                <a:hlinkClick r:id="rId11"/>
              </a:rPr>
              <a:t>https://en.wikipedia.org/wiki/Guardians_of_the_Galaxy_(film)</a:t>
            </a:r>
            <a:r>
              <a:rPr lang="en-GB" sz="1400" b="1" dirty="0">
                <a:latin typeface="+mj-lt"/>
              </a:rPr>
              <a:t> </a:t>
            </a:r>
          </a:p>
          <a:p>
            <a:endParaRPr lang="en-GB" sz="1400" b="1" dirty="0">
              <a:latin typeface="+mj-lt"/>
            </a:endParaRPr>
          </a:p>
          <a:p>
            <a:r>
              <a:rPr lang="en-GB" sz="1400" b="1" dirty="0">
                <a:latin typeface="+mj-lt"/>
              </a:rPr>
              <a:t>Halloween - </a:t>
            </a:r>
            <a:r>
              <a:rPr lang="en-GB" sz="1400" b="1" dirty="0">
                <a:latin typeface="+mj-lt"/>
                <a:hlinkClick r:id="rId12"/>
              </a:rPr>
              <a:t>https://en.wikipedia.org/wiki/Halloween_(1978_film)</a:t>
            </a:r>
            <a:r>
              <a:rPr lang="en-GB" sz="1400" b="1" dirty="0">
                <a:latin typeface="+mj-lt"/>
              </a:rPr>
              <a:t> </a:t>
            </a:r>
          </a:p>
          <a:p>
            <a:endParaRPr lang="en-GB" sz="1400" b="1" dirty="0">
              <a:latin typeface="+mj-lt"/>
            </a:endParaRPr>
          </a:p>
          <a:p>
            <a:r>
              <a:rPr lang="en-GB" sz="1400" b="1" dirty="0">
                <a:latin typeface="+mj-lt"/>
              </a:rPr>
              <a:t>Harry Potter - </a:t>
            </a:r>
            <a:r>
              <a:rPr lang="en-GB" sz="1400" b="1" dirty="0">
                <a:latin typeface="+mj-lt"/>
                <a:hlinkClick r:id="rId13"/>
              </a:rPr>
              <a:t>https://www.pinterest.co.uk/pin/478155685410527175/</a:t>
            </a:r>
            <a:r>
              <a:rPr lang="en-GB" sz="1400" b="1" dirty="0">
                <a:latin typeface="+mj-lt"/>
              </a:rPr>
              <a:t> </a:t>
            </a:r>
          </a:p>
          <a:p>
            <a:endParaRPr lang="en-GB" sz="1400" b="1" dirty="0">
              <a:latin typeface="+mj-lt"/>
            </a:endParaRPr>
          </a:p>
          <a:p>
            <a:r>
              <a:rPr lang="en-GB" sz="1400" b="1" dirty="0">
                <a:latin typeface="+mj-lt"/>
              </a:rPr>
              <a:t>Insidious - </a:t>
            </a:r>
            <a:r>
              <a:rPr lang="en-GB" sz="1400" b="1" dirty="0">
                <a:latin typeface="+mj-lt"/>
                <a:hlinkClick r:id="rId14"/>
              </a:rPr>
              <a:t>http://awakeanddreaming.org/insidious/</a:t>
            </a:r>
            <a:r>
              <a:rPr lang="en-GB" sz="1400" b="1" dirty="0">
                <a:latin typeface="+mj-lt"/>
              </a:rPr>
              <a:t> </a:t>
            </a:r>
          </a:p>
        </p:txBody>
      </p:sp>
    </p:spTree>
    <p:extLst>
      <p:ext uri="{BB962C8B-B14F-4D97-AF65-F5344CB8AC3E}">
        <p14:creationId xmlns:p14="http://schemas.microsoft.com/office/powerpoint/2010/main" val="368637372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DF0A1F0-46AF-47D7-940E-DC117382B91D}"/>
              </a:ext>
            </a:extLst>
          </p:cNvPr>
          <p:cNvSpPr>
            <a:spLocks noGrp="1"/>
          </p:cNvSpPr>
          <p:nvPr>
            <p:ph type="ctrTitle"/>
          </p:nvPr>
        </p:nvSpPr>
        <p:spPr>
          <a:xfrm>
            <a:off x="0" y="149791"/>
            <a:ext cx="12192000" cy="830179"/>
          </a:xfrm>
        </p:spPr>
        <p:txBody>
          <a:bodyPr/>
          <a:lstStyle/>
          <a:p>
            <a:pPr algn="ctr"/>
            <a:r>
              <a:rPr lang="en-GB" sz="5400" dirty="0">
                <a:solidFill>
                  <a:schemeClr val="accent1"/>
                </a:solidFill>
                <a:latin typeface="Cooper Black" panose="0208090404030B020404" pitchFamily="18" charset="0"/>
              </a:rPr>
              <a:t>References</a:t>
            </a:r>
            <a:endParaRPr lang="en-GB" sz="2000" dirty="0">
              <a:solidFill>
                <a:schemeClr val="accent1"/>
              </a:solidFill>
              <a:latin typeface="Cooper Black" panose="0208090404030B020404" pitchFamily="18" charset="0"/>
            </a:endParaRPr>
          </a:p>
        </p:txBody>
      </p:sp>
      <p:sp>
        <p:nvSpPr>
          <p:cNvPr id="6" name="Rectangle 5">
            <a:extLst>
              <a:ext uri="{FF2B5EF4-FFF2-40B4-BE49-F238E27FC236}">
                <a16:creationId xmlns:a16="http://schemas.microsoft.com/office/drawing/2014/main" id="{D96726C9-DD04-43A9-825D-EF308AE1694A}"/>
              </a:ext>
            </a:extLst>
          </p:cNvPr>
          <p:cNvSpPr/>
          <p:nvPr/>
        </p:nvSpPr>
        <p:spPr>
          <a:xfrm>
            <a:off x="0" y="1077754"/>
            <a:ext cx="12192000" cy="4185761"/>
          </a:xfrm>
          <a:prstGeom prst="rect">
            <a:avLst/>
          </a:prstGeom>
        </p:spPr>
        <p:txBody>
          <a:bodyPr wrap="square">
            <a:spAutoFit/>
          </a:bodyPr>
          <a:lstStyle/>
          <a:p>
            <a:r>
              <a:rPr lang="en-GB" sz="1400" b="1" dirty="0">
                <a:latin typeface="+mj-lt"/>
              </a:rPr>
              <a:t>The Lord of the Rings - </a:t>
            </a:r>
            <a:r>
              <a:rPr lang="en-GB" sz="1400" b="1" dirty="0">
                <a:latin typeface="+mj-lt"/>
                <a:hlinkClick r:id="rId2"/>
              </a:rPr>
              <a:t>https://www.imdb.com/title/tt0120737/</a:t>
            </a:r>
            <a:r>
              <a:rPr lang="en-GB" sz="1400" b="1" dirty="0">
                <a:latin typeface="+mj-lt"/>
              </a:rPr>
              <a:t> </a:t>
            </a:r>
          </a:p>
          <a:p>
            <a:endParaRPr lang="en-GB" sz="1400" b="1" dirty="0">
              <a:latin typeface="+mj-lt"/>
            </a:endParaRPr>
          </a:p>
          <a:p>
            <a:r>
              <a:rPr lang="en-GB" sz="1400" b="1" dirty="0">
                <a:latin typeface="+mj-lt"/>
              </a:rPr>
              <a:t>Lost - </a:t>
            </a:r>
            <a:r>
              <a:rPr lang="en-GB" sz="1400" b="1" dirty="0">
                <a:latin typeface="+mj-lt"/>
                <a:hlinkClick r:id="rId3"/>
              </a:rPr>
              <a:t>https://itunes.apple.com/us/tv-season/lost-season-1/id81864976</a:t>
            </a:r>
            <a:r>
              <a:rPr lang="en-GB" sz="1400" b="1" dirty="0">
                <a:latin typeface="+mj-lt"/>
              </a:rPr>
              <a:t> </a:t>
            </a:r>
          </a:p>
          <a:p>
            <a:endParaRPr lang="en-GB" sz="1400" b="1" dirty="0">
              <a:latin typeface="+mj-lt"/>
            </a:endParaRPr>
          </a:p>
          <a:p>
            <a:r>
              <a:rPr lang="en-GB" sz="1400" b="1" dirty="0">
                <a:latin typeface="+mj-lt"/>
              </a:rPr>
              <a:t>Resident Evil 7: Biohazard - </a:t>
            </a:r>
            <a:r>
              <a:rPr lang="en-GB" sz="1400" b="1" dirty="0">
                <a:latin typeface="+mj-lt"/>
                <a:hlinkClick r:id="rId4"/>
              </a:rPr>
              <a:t>https://en.wikipedia.org/wiki/Resident_Evil_7:_Biohazard</a:t>
            </a:r>
            <a:r>
              <a:rPr lang="en-GB" sz="1400" b="1" dirty="0">
                <a:latin typeface="+mj-lt"/>
              </a:rPr>
              <a:t> </a:t>
            </a:r>
          </a:p>
          <a:p>
            <a:endParaRPr lang="en-GB" sz="1400" b="1" dirty="0">
              <a:latin typeface="+mj-lt"/>
            </a:endParaRPr>
          </a:p>
          <a:p>
            <a:r>
              <a:rPr lang="en-GB" sz="1400" b="1" dirty="0">
                <a:latin typeface="+mj-lt"/>
              </a:rPr>
              <a:t>Twin Peaks - </a:t>
            </a:r>
            <a:r>
              <a:rPr lang="en-GB" sz="1400" b="1" dirty="0">
                <a:latin typeface="+mj-lt"/>
                <a:hlinkClick r:id="rId5"/>
              </a:rPr>
              <a:t>https://www.imdb.com/title/tt0098936/</a:t>
            </a:r>
            <a:r>
              <a:rPr lang="en-GB" sz="1400" b="1" dirty="0">
                <a:latin typeface="+mj-lt"/>
              </a:rPr>
              <a:t> </a:t>
            </a:r>
          </a:p>
          <a:p>
            <a:endParaRPr lang="en-GB" sz="1400" b="1" dirty="0">
              <a:latin typeface="+mj-lt"/>
            </a:endParaRPr>
          </a:p>
          <a:p>
            <a:r>
              <a:rPr lang="en-GB" sz="1400" b="1" dirty="0" err="1">
                <a:latin typeface="+mj-lt"/>
              </a:rPr>
              <a:t>Westworld</a:t>
            </a:r>
            <a:r>
              <a:rPr lang="en-GB" sz="1400" b="1" dirty="0">
                <a:latin typeface="+mj-lt"/>
              </a:rPr>
              <a:t> - </a:t>
            </a:r>
            <a:r>
              <a:rPr lang="en-GB" sz="1400" b="1" dirty="0">
                <a:latin typeface="+mj-lt"/>
                <a:hlinkClick r:id="rId6"/>
              </a:rPr>
              <a:t>https://en.wikipedia.org/wiki/Westworld_(soundtrack)</a:t>
            </a:r>
            <a:r>
              <a:rPr lang="en-GB" sz="1400" b="1" dirty="0">
                <a:latin typeface="+mj-lt"/>
              </a:rPr>
              <a:t> </a:t>
            </a:r>
          </a:p>
          <a:p>
            <a:endParaRPr lang="en-GB" sz="1400" u="sng" dirty="0">
              <a:latin typeface="+mj-lt"/>
            </a:endParaRPr>
          </a:p>
          <a:p>
            <a:endParaRPr lang="en-GB" sz="1400" u="sng" dirty="0">
              <a:latin typeface="+mj-lt"/>
            </a:endParaRPr>
          </a:p>
          <a:p>
            <a:endParaRPr lang="en-GB" sz="1400" u="sng" dirty="0">
              <a:latin typeface="+mj-lt"/>
            </a:endParaRPr>
          </a:p>
          <a:p>
            <a:endParaRPr lang="en-GB" sz="1400" u="sng" dirty="0">
              <a:latin typeface="+mj-lt"/>
            </a:endParaRPr>
          </a:p>
          <a:p>
            <a:endParaRPr lang="en-GB" sz="1400" u="sng" dirty="0">
              <a:latin typeface="+mj-lt"/>
            </a:endParaRPr>
          </a:p>
          <a:p>
            <a:endParaRPr lang="en-GB" sz="1400" u="sng" dirty="0">
              <a:latin typeface="+mj-lt"/>
            </a:endParaRPr>
          </a:p>
          <a:p>
            <a:r>
              <a:rPr lang="en-GB" sz="1400" u="sng" dirty="0">
                <a:latin typeface="+mj-lt"/>
              </a:rPr>
              <a:t>Websites</a:t>
            </a:r>
            <a:endParaRPr lang="en-GB" sz="1400" dirty="0">
              <a:latin typeface="+mj-lt"/>
            </a:endParaRPr>
          </a:p>
          <a:p>
            <a:endParaRPr lang="en-GB" sz="1400" dirty="0">
              <a:latin typeface="+mj-lt"/>
            </a:endParaRPr>
          </a:p>
          <a:p>
            <a:r>
              <a:rPr lang="en-GB" sz="1400" b="1" dirty="0">
                <a:latin typeface="+mj-lt"/>
              </a:rPr>
              <a:t>Richards, M., Film Music Notes (2013) </a:t>
            </a:r>
            <a:r>
              <a:rPr lang="en-GB" sz="1400" b="1" i="1" dirty="0">
                <a:latin typeface="+mj-lt"/>
              </a:rPr>
              <a:t>Diegetic Music, Non-Diegetic Music, and “Source Scoring”</a:t>
            </a:r>
            <a:r>
              <a:rPr lang="en-GB" sz="1400" b="1" dirty="0">
                <a:latin typeface="+mj-lt"/>
              </a:rPr>
              <a:t>. [Online] Available at: </a:t>
            </a:r>
            <a:r>
              <a:rPr lang="en-GB" sz="1400" b="1" dirty="0">
                <a:latin typeface="+mj-lt"/>
                <a:hlinkClick r:id="rId7"/>
              </a:rPr>
              <a:t>http://www.filmmusicnotes.com/diegetic-music-non-diegetic-music-and-source-scoring/</a:t>
            </a:r>
            <a:r>
              <a:rPr lang="en-GB" sz="1400" b="1" dirty="0">
                <a:latin typeface="+mj-lt"/>
              </a:rPr>
              <a:t> (Accessed: 4</a:t>
            </a:r>
            <a:r>
              <a:rPr lang="en-GB" sz="1400" b="1" baseline="30000" dirty="0">
                <a:latin typeface="+mj-lt"/>
              </a:rPr>
              <a:t>th</a:t>
            </a:r>
            <a:r>
              <a:rPr lang="en-GB" sz="1400" b="1" dirty="0">
                <a:latin typeface="+mj-lt"/>
              </a:rPr>
              <a:t> October 2018)</a:t>
            </a:r>
          </a:p>
        </p:txBody>
      </p:sp>
    </p:spTree>
    <p:extLst>
      <p:ext uri="{BB962C8B-B14F-4D97-AF65-F5344CB8AC3E}">
        <p14:creationId xmlns:p14="http://schemas.microsoft.com/office/powerpoint/2010/main" val="2449736302"/>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DF0A1F0-46AF-47D7-940E-DC117382B91D}"/>
              </a:ext>
            </a:extLst>
          </p:cNvPr>
          <p:cNvSpPr>
            <a:spLocks noGrp="1"/>
          </p:cNvSpPr>
          <p:nvPr>
            <p:ph type="ctrTitle"/>
          </p:nvPr>
        </p:nvSpPr>
        <p:spPr>
          <a:xfrm>
            <a:off x="0" y="144381"/>
            <a:ext cx="12192000" cy="830179"/>
          </a:xfrm>
        </p:spPr>
        <p:txBody>
          <a:bodyPr/>
          <a:lstStyle/>
          <a:p>
            <a:pPr algn="ctr"/>
            <a:r>
              <a:rPr lang="en-GB" sz="5400" dirty="0">
                <a:solidFill>
                  <a:schemeClr val="accent1"/>
                </a:solidFill>
                <a:latin typeface="Cooper Black" panose="0208090404030B020404" pitchFamily="18" charset="0"/>
              </a:rPr>
              <a:t>Bibliography</a:t>
            </a:r>
            <a:endParaRPr lang="en-GB" sz="2000" dirty="0">
              <a:solidFill>
                <a:schemeClr val="accent1"/>
              </a:solidFill>
              <a:latin typeface="Cooper Black" panose="0208090404030B020404" pitchFamily="18" charset="0"/>
            </a:endParaRPr>
          </a:p>
        </p:txBody>
      </p:sp>
      <p:sp>
        <p:nvSpPr>
          <p:cNvPr id="6" name="Rectangle 5">
            <a:extLst>
              <a:ext uri="{FF2B5EF4-FFF2-40B4-BE49-F238E27FC236}">
                <a16:creationId xmlns:a16="http://schemas.microsoft.com/office/drawing/2014/main" id="{D96726C9-DD04-43A9-825D-EF308AE1694A}"/>
              </a:ext>
            </a:extLst>
          </p:cNvPr>
          <p:cNvSpPr/>
          <p:nvPr/>
        </p:nvSpPr>
        <p:spPr>
          <a:xfrm>
            <a:off x="0" y="948690"/>
            <a:ext cx="12192000" cy="5909310"/>
          </a:xfrm>
          <a:prstGeom prst="rect">
            <a:avLst/>
          </a:prstGeom>
        </p:spPr>
        <p:txBody>
          <a:bodyPr wrap="square">
            <a:spAutoFit/>
          </a:bodyPr>
          <a:lstStyle/>
          <a:p>
            <a:r>
              <a:rPr lang="en-GB" sz="1400" u="sng" dirty="0">
                <a:latin typeface="+mj-lt"/>
              </a:rPr>
              <a:t>Books</a:t>
            </a:r>
            <a:endParaRPr lang="en-GB" sz="1400" dirty="0">
              <a:latin typeface="+mj-lt"/>
            </a:endParaRPr>
          </a:p>
          <a:p>
            <a:endParaRPr lang="en-GB" sz="1400" dirty="0">
              <a:latin typeface="+mj-lt"/>
            </a:endParaRPr>
          </a:p>
          <a:p>
            <a:r>
              <a:rPr lang="en-GB" sz="1400" b="1" dirty="0">
                <a:latin typeface="+mj-lt"/>
              </a:rPr>
              <a:t>British Universities Film and Video Council (2008) </a:t>
            </a:r>
            <a:r>
              <a:rPr lang="en-GB" sz="1400" b="1" i="1" dirty="0">
                <a:latin typeface="+mj-lt"/>
              </a:rPr>
              <a:t>Moving Image and Sound, Knowledge and Access: The BUFVC Handbook</a:t>
            </a:r>
            <a:r>
              <a:rPr lang="en-GB" sz="1400" b="1" dirty="0">
                <a:latin typeface="+mj-lt"/>
              </a:rPr>
              <a:t>. Fifth Edition. London: British Universities Film and Video Council.</a:t>
            </a:r>
          </a:p>
          <a:p>
            <a:endParaRPr lang="en-GB" sz="1400" b="1" dirty="0">
              <a:latin typeface="+mj-lt"/>
            </a:endParaRPr>
          </a:p>
          <a:p>
            <a:endParaRPr lang="en-GB" sz="1400" b="1" dirty="0">
              <a:latin typeface="+mj-lt"/>
            </a:endParaRPr>
          </a:p>
          <a:p>
            <a:r>
              <a:rPr lang="en-GB" sz="1400" b="1" dirty="0">
                <a:latin typeface="+mj-lt"/>
              </a:rPr>
              <a:t>Brown, R. S. (1994) </a:t>
            </a:r>
            <a:r>
              <a:rPr lang="en-GB" sz="1400" b="1" i="1" dirty="0">
                <a:latin typeface="+mj-lt"/>
              </a:rPr>
              <a:t>Overtones and Undertones: Reading Film Music</a:t>
            </a:r>
            <a:r>
              <a:rPr lang="en-GB" sz="1400" b="1" dirty="0">
                <a:latin typeface="+mj-lt"/>
              </a:rPr>
              <a:t>. London: University of California Press.</a:t>
            </a:r>
          </a:p>
          <a:p>
            <a:endParaRPr lang="en-GB" sz="1400" b="1" dirty="0">
              <a:latin typeface="+mj-lt"/>
            </a:endParaRPr>
          </a:p>
          <a:p>
            <a:endParaRPr lang="en-GB" sz="1400" b="1" dirty="0">
              <a:latin typeface="+mj-lt"/>
            </a:endParaRPr>
          </a:p>
          <a:p>
            <a:r>
              <a:rPr lang="en-GB" sz="1400" b="1" dirty="0">
                <a:latin typeface="+mj-lt"/>
              </a:rPr>
              <a:t>Burlingame, J. (2000) </a:t>
            </a:r>
            <a:r>
              <a:rPr lang="en-GB" sz="1400" b="1" i="1" dirty="0">
                <a:latin typeface="+mj-lt"/>
              </a:rPr>
              <a:t>Sound and Vision: Sixty Years of Motion Picture Soundtracks</a:t>
            </a:r>
            <a:r>
              <a:rPr lang="en-GB" sz="1400" b="1" dirty="0">
                <a:latin typeface="+mj-lt"/>
              </a:rPr>
              <a:t>. New York: Billboard Books.</a:t>
            </a:r>
          </a:p>
          <a:p>
            <a:endParaRPr lang="en-GB" sz="1400" b="1" dirty="0">
              <a:latin typeface="+mj-lt"/>
            </a:endParaRPr>
          </a:p>
          <a:p>
            <a:endParaRPr lang="en-GB" sz="1400" b="1" dirty="0">
              <a:latin typeface="+mj-lt"/>
            </a:endParaRPr>
          </a:p>
          <a:p>
            <a:r>
              <a:rPr lang="en-GB" sz="1400" b="1" dirty="0">
                <a:latin typeface="+mj-lt"/>
              </a:rPr>
              <a:t>Connell, J. and Gibson, C. (2003) </a:t>
            </a:r>
            <a:r>
              <a:rPr lang="en-GB" sz="1400" b="1" i="1" dirty="0">
                <a:latin typeface="+mj-lt"/>
              </a:rPr>
              <a:t>Soundtracks: Popular Music, Identity and Place</a:t>
            </a:r>
            <a:r>
              <a:rPr lang="en-GB" sz="1400" b="1" dirty="0">
                <a:latin typeface="+mj-lt"/>
              </a:rPr>
              <a:t>. London: Routledge.</a:t>
            </a:r>
          </a:p>
          <a:p>
            <a:endParaRPr lang="en-GB" sz="1400" b="1" dirty="0">
              <a:latin typeface="+mj-lt"/>
            </a:endParaRPr>
          </a:p>
          <a:p>
            <a:endParaRPr lang="en-GB" sz="1400" b="1" dirty="0">
              <a:latin typeface="+mj-lt"/>
            </a:endParaRPr>
          </a:p>
          <a:p>
            <a:r>
              <a:rPr lang="en-GB" sz="1400" b="1" dirty="0">
                <a:latin typeface="+mj-lt"/>
              </a:rPr>
              <a:t>Davis, R. (2010) </a:t>
            </a:r>
            <a:r>
              <a:rPr lang="en-GB" sz="1400" b="1" i="1" dirty="0">
                <a:latin typeface="+mj-lt"/>
              </a:rPr>
              <a:t>Complete Guide to Film Scoring: The Art and Business of Writing Music for Movies and TV</a:t>
            </a:r>
            <a:r>
              <a:rPr lang="en-GB" sz="1400" b="1" dirty="0">
                <a:latin typeface="+mj-lt"/>
              </a:rPr>
              <a:t>. Second Edition. Boston, Massachusetts: Berklee Press.</a:t>
            </a:r>
          </a:p>
          <a:p>
            <a:endParaRPr lang="en-GB" sz="1400" b="1" dirty="0">
              <a:latin typeface="+mj-lt"/>
            </a:endParaRPr>
          </a:p>
          <a:p>
            <a:endParaRPr lang="en-GB" sz="1400" b="1" dirty="0">
              <a:latin typeface="+mj-lt"/>
            </a:endParaRPr>
          </a:p>
          <a:p>
            <a:r>
              <a:rPr lang="en-GB" sz="1400" b="1" dirty="0" err="1">
                <a:latin typeface="+mj-lt"/>
              </a:rPr>
              <a:t>Ottman</a:t>
            </a:r>
            <a:r>
              <a:rPr lang="en-GB" sz="1400" b="1" dirty="0">
                <a:latin typeface="+mj-lt"/>
              </a:rPr>
              <a:t>, R. W. (2000) </a:t>
            </a:r>
            <a:r>
              <a:rPr lang="en-GB" sz="1400" b="1" i="1" dirty="0">
                <a:latin typeface="+mj-lt"/>
              </a:rPr>
              <a:t>Advanced Harmony: Theory and Practice</a:t>
            </a:r>
            <a:r>
              <a:rPr lang="en-GB" sz="1400" b="1" dirty="0">
                <a:latin typeface="+mj-lt"/>
              </a:rPr>
              <a:t>. Fifth Edition. New Jersey: Prentice-Hall, Inc.</a:t>
            </a:r>
          </a:p>
          <a:p>
            <a:endParaRPr lang="en-GB" sz="1400" b="1" dirty="0">
              <a:latin typeface="+mj-lt"/>
            </a:endParaRPr>
          </a:p>
          <a:p>
            <a:endParaRPr lang="en-GB" sz="1400" b="1" dirty="0">
              <a:latin typeface="+mj-lt"/>
            </a:endParaRPr>
          </a:p>
          <a:p>
            <a:r>
              <a:rPr lang="en-GB" sz="1400" b="1" dirty="0">
                <a:latin typeface="+mj-lt"/>
              </a:rPr>
              <a:t>Piston, W. (1955) </a:t>
            </a:r>
            <a:r>
              <a:rPr lang="en-GB" sz="1400" b="1" i="1" dirty="0">
                <a:latin typeface="+mj-lt"/>
              </a:rPr>
              <a:t>Orchestration</a:t>
            </a:r>
            <a:r>
              <a:rPr lang="en-GB" sz="1400" b="1" dirty="0">
                <a:latin typeface="+mj-lt"/>
              </a:rPr>
              <a:t>. New York: W. W. Norton and Company Inc.</a:t>
            </a:r>
          </a:p>
          <a:p>
            <a:endParaRPr lang="en-GB" sz="1400" b="1" dirty="0">
              <a:latin typeface="+mj-lt"/>
            </a:endParaRPr>
          </a:p>
          <a:p>
            <a:endParaRPr lang="en-GB" sz="1400" b="1" dirty="0">
              <a:latin typeface="+mj-lt"/>
            </a:endParaRPr>
          </a:p>
          <a:p>
            <a:r>
              <a:rPr lang="en-GB" sz="1400" b="1" dirty="0">
                <a:latin typeface="+mj-lt"/>
              </a:rPr>
              <a:t>Powell, J. (2010) </a:t>
            </a:r>
            <a:r>
              <a:rPr lang="en-GB" sz="1400" b="1" i="1" dirty="0">
                <a:latin typeface="+mj-lt"/>
              </a:rPr>
              <a:t>How Music Works: A Listener’s Guide to Harmony, Keys, Broken Chords, Perfect Pitch and the Secrets of a Good Tune</a:t>
            </a:r>
            <a:r>
              <a:rPr lang="en-GB" sz="1400" b="1" dirty="0">
                <a:latin typeface="+mj-lt"/>
              </a:rPr>
              <a:t>. London: Penguin Books Ltd.</a:t>
            </a:r>
          </a:p>
        </p:txBody>
      </p:sp>
    </p:spTree>
    <p:extLst>
      <p:ext uri="{BB962C8B-B14F-4D97-AF65-F5344CB8AC3E}">
        <p14:creationId xmlns:p14="http://schemas.microsoft.com/office/powerpoint/2010/main" val="212648825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DF0A1F0-46AF-47D7-940E-DC117382B91D}"/>
              </a:ext>
            </a:extLst>
          </p:cNvPr>
          <p:cNvSpPr>
            <a:spLocks noGrp="1"/>
          </p:cNvSpPr>
          <p:nvPr>
            <p:ph type="ctrTitle"/>
          </p:nvPr>
        </p:nvSpPr>
        <p:spPr>
          <a:xfrm>
            <a:off x="0" y="144381"/>
            <a:ext cx="12192000" cy="830179"/>
          </a:xfrm>
        </p:spPr>
        <p:txBody>
          <a:bodyPr/>
          <a:lstStyle/>
          <a:p>
            <a:pPr algn="ctr"/>
            <a:r>
              <a:rPr lang="en-GB" sz="5400" dirty="0">
                <a:solidFill>
                  <a:schemeClr val="accent1"/>
                </a:solidFill>
                <a:latin typeface="Cooper Black" panose="0208090404030B020404" pitchFamily="18" charset="0"/>
              </a:rPr>
              <a:t>Bibliography</a:t>
            </a:r>
            <a:endParaRPr lang="en-GB" sz="2000" dirty="0">
              <a:solidFill>
                <a:schemeClr val="accent1"/>
              </a:solidFill>
              <a:latin typeface="Cooper Black" panose="0208090404030B020404" pitchFamily="18" charset="0"/>
            </a:endParaRPr>
          </a:p>
        </p:txBody>
      </p:sp>
      <p:sp>
        <p:nvSpPr>
          <p:cNvPr id="6" name="Rectangle 5">
            <a:extLst>
              <a:ext uri="{FF2B5EF4-FFF2-40B4-BE49-F238E27FC236}">
                <a16:creationId xmlns:a16="http://schemas.microsoft.com/office/drawing/2014/main" id="{D96726C9-DD04-43A9-825D-EF308AE1694A}"/>
              </a:ext>
            </a:extLst>
          </p:cNvPr>
          <p:cNvSpPr/>
          <p:nvPr/>
        </p:nvSpPr>
        <p:spPr>
          <a:xfrm>
            <a:off x="0" y="974560"/>
            <a:ext cx="12192000" cy="307777"/>
          </a:xfrm>
          <a:prstGeom prst="rect">
            <a:avLst/>
          </a:prstGeom>
        </p:spPr>
        <p:txBody>
          <a:bodyPr wrap="square">
            <a:spAutoFit/>
          </a:bodyPr>
          <a:lstStyle/>
          <a:p>
            <a:endParaRPr lang="en-GB" sz="1400" b="1" dirty="0">
              <a:latin typeface="+mj-lt"/>
            </a:endParaRPr>
          </a:p>
        </p:txBody>
      </p:sp>
      <p:sp>
        <p:nvSpPr>
          <p:cNvPr id="5" name="Rectangle 4">
            <a:extLst>
              <a:ext uri="{FF2B5EF4-FFF2-40B4-BE49-F238E27FC236}">
                <a16:creationId xmlns:a16="http://schemas.microsoft.com/office/drawing/2014/main" id="{BC521493-93C4-4F50-A179-4F7B1AEEF8AF}"/>
              </a:ext>
            </a:extLst>
          </p:cNvPr>
          <p:cNvSpPr/>
          <p:nvPr/>
        </p:nvSpPr>
        <p:spPr>
          <a:xfrm>
            <a:off x="0" y="1377506"/>
            <a:ext cx="12192000" cy="2462213"/>
          </a:xfrm>
          <a:prstGeom prst="rect">
            <a:avLst/>
          </a:prstGeom>
        </p:spPr>
        <p:txBody>
          <a:bodyPr wrap="square">
            <a:spAutoFit/>
          </a:bodyPr>
          <a:lstStyle/>
          <a:p>
            <a:r>
              <a:rPr lang="en-GB" sz="1400" b="1" dirty="0">
                <a:latin typeface="+mj-lt"/>
              </a:rPr>
              <a:t>Romney, J. and Wootton, A. (eds.) (1995) </a:t>
            </a:r>
            <a:r>
              <a:rPr lang="en-GB" sz="1400" b="1" i="1" dirty="0">
                <a:latin typeface="+mj-lt"/>
              </a:rPr>
              <a:t>Celluloid Jukebox: Popular Music and the Movies Since the 50s</a:t>
            </a:r>
            <a:r>
              <a:rPr lang="en-GB" sz="1400" b="1" dirty="0">
                <a:latin typeface="+mj-lt"/>
              </a:rPr>
              <a:t>. London: British Film Institute.</a:t>
            </a:r>
          </a:p>
          <a:p>
            <a:endParaRPr lang="en-GB" sz="1400" b="1" dirty="0">
              <a:latin typeface="+mj-lt"/>
            </a:endParaRPr>
          </a:p>
          <a:p>
            <a:endParaRPr lang="en-GB" sz="1400" b="1" dirty="0">
              <a:latin typeface="+mj-lt"/>
            </a:endParaRPr>
          </a:p>
          <a:p>
            <a:r>
              <a:rPr lang="en-GB" sz="1400" b="1" dirty="0" err="1">
                <a:latin typeface="+mj-lt"/>
              </a:rPr>
              <a:t>Sonnenschein</a:t>
            </a:r>
            <a:r>
              <a:rPr lang="en-GB" sz="1400" b="1" dirty="0">
                <a:latin typeface="+mj-lt"/>
              </a:rPr>
              <a:t>, D. (2001) </a:t>
            </a:r>
            <a:r>
              <a:rPr lang="en-GB" sz="1400" b="1" i="1" dirty="0">
                <a:latin typeface="+mj-lt"/>
              </a:rPr>
              <a:t>Sound Design: The Expressive Power of Music, Voice and Sound Effects in Cinema</a:t>
            </a:r>
            <a:r>
              <a:rPr lang="en-GB" sz="1400" b="1" dirty="0">
                <a:latin typeface="+mj-lt"/>
              </a:rPr>
              <a:t>. California: Michael Wiese Productions.</a:t>
            </a:r>
          </a:p>
          <a:p>
            <a:endParaRPr lang="en-GB" sz="1400" b="1" dirty="0">
              <a:latin typeface="+mj-lt"/>
            </a:endParaRPr>
          </a:p>
          <a:p>
            <a:endParaRPr lang="en-GB" sz="1400" b="1" dirty="0">
              <a:latin typeface="+mj-lt"/>
            </a:endParaRPr>
          </a:p>
          <a:p>
            <a:r>
              <a:rPr lang="en-GB" sz="1400" b="1" dirty="0">
                <a:latin typeface="+mj-lt"/>
              </a:rPr>
              <a:t>Sturman, P. (1995) </a:t>
            </a:r>
            <a:r>
              <a:rPr lang="en-GB" sz="1400" b="1" i="1" dirty="0">
                <a:latin typeface="+mj-lt"/>
              </a:rPr>
              <a:t>Harmony, Melody and Composition</a:t>
            </a:r>
            <a:r>
              <a:rPr lang="en-GB" sz="1400" b="1" dirty="0">
                <a:latin typeface="+mj-lt"/>
              </a:rPr>
              <a:t>. Cambridge: Cambridge University Press.</a:t>
            </a:r>
          </a:p>
          <a:p>
            <a:endParaRPr lang="en-GB" sz="1400" b="1" dirty="0">
              <a:latin typeface="+mj-lt"/>
            </a:endParaRPr>
          </a:p>
          <a:p>
            <a:endParaRPr lang="en-GB" sz="1400" b="1" dirty="0">
              <a:latin typeface="+mj-lt"/>
            </a:endParaRPr>
          </a:p>
          <a:p>
            <a:r>
              <a:rPr lang="en-GB" sz="1400" b="1" dirty="0">
                <a:latin typeface="+mj-lt"/>
              </a:rPr>
              <a:t>Vogel, H. L. (2001) </a:t>
            </a:r>
            <a:r>
              <a:rPr lang="en-GB" sz="1400" b="1" i="1" dirty="0">
                <a:latin typeface="+mj-lt"/>
              </a:rPr>
              <a:t>Entertainment Industry Economics: A Guide for Financial Analysis</a:t>
            </a:r>
            <a:r>
              <a:rPr lang="en-GB" sz="1400" b="1" dirty="0">
                <a:latin typeface="+mj-lt"/>
              </a:rPr>
              <a:t>. Fifth Edition. Cambridge: Cambridge University Press.</a:t>
            </a:r>
          </a:p>
        </p:txBody>
      </p:sp>
    </p:spTree>
    <p:extLst>
      <p:ext uri="{BB962C8B-B14F-4D97-AF65-F5344CB8AC3E}">
        <p14:creationId xmlns:p14="http://schemas.microsoft.com/office/powerpoint/2010/main" val="1652703634"/>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879507" y="5383200"/>
            <a:ext cx="10432986" cy="1063900"/>
          </a:xfrm>
          <a:ln>
            <a:noFill/>
          </a:ln>
          <a:effectLst>
            <a:glow rad="1612900">
              <a:schemeClr val="bg1">
                <a:alpha val="30000"/>
              </a:schemeClr>
            </a:glow>
            <a:outerShdw blurRad="50800" dist="38100" dir="13500000" algn="br" rotWithShape="0">
              <a:prstClr val="black">
                <a:alpha val="40000"/>
              </a:prstClr>
            </a:outerShdw>
          </a:effectLst>
        </p:spPr>
        <p:txBody>
          <a:bodyPr/>
          <a:lstStyle/>
          <a:p>
            <a:pPr algn="ctr"/>
            <a:r>
              <a:rPr lang="en-GB" sz="4800" b="1" dirty="0">
                <a:solidFill>
                  <a:schemeClr val="accent1"/>
                </a:solidFill>
                <a:latin typeface="Cooper Black" panose="0208090404030B020404" pitchFamily="18" charset="0"/>
              </a:rPr>
              <a:t>Thank you for listening</a:t>
            </a:r>
          </a:p>
        </p:txBody>
      </p:sp>
      <p:sp>
        <p:nvSpPr>
          <p:cNvPr id="5" name="Title 1"/>
          <p:cNvSpPr txBox="1">
            <a:spLocks/>
          </p:cNvSpPr>
          <p:nvPr/>
        </p:nvSpPr>
        <p:spPr>
          <a:xfrm>
            <a:off x="567271" y="3969396"/>
            <a:ext cx="11057458" cy="1238064"/>
          </a:xfrm>
          <a:prstGeom prst="rect">
            <a:avLst/>
          </a:prstGeom>
          <a:ln>
            <a:noFill/>
          </a:ln>
          <a:effectLst>
            <a:glow rad="1612900">
              <a:schemeClr val="bg1">
                <a:alpha val="30000"/>
              </a:schemeClr>
            </a:glow>
            <a:outerShdw blurRad="50800" dist="38100" dir="13500000" algn="br" rotWithShape="0">
              <a:prstClr val="black">
                <a:alpha val="40000"/>
              </a:prstClr>
            </a:outerShdw>
          </a:effectLst>
        </p:spPr>
        <p:txBody>
          <a:bodyPr vert="horz" lIns="91440" tIns="45720" rIns="91440" bIns="45720" rtlCol="0" anchor="b">
            <a:noAutofit/>
          </a:bodyPr>
          <a:lstStyle>
            <a:lvl1pPr algn="l" defTabSz="457200" rtl="0" eaLnBrk="1" latinLnBrk="0" hangingPunct="1">
              <a:spcBef>
                <a:spcPct val="0"/>
              </a:spcBef>
              <a:buNone/>
              <a:defRPr sz="7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8000" b="1" dirty="0">
                <a:solidFill>
                  <a:schemeClr val="accent1"/>
                </a:solidFill>
                <a:latin typeface="Cooper Black" panose="0208090404030B020404" pitchFamily="18" charset="0"/>
              </a:rPr>
              <a:t>The Synergetic Score</a:t>
            </a:r>
          </a:p>
        </p:txBody>
      </p:sp>
      <p:pic>
        <p:nvPicPr>
          <p:cNvPr id="44" name="Picture 43">
            <a:extLst>
              <a:ext uri="{FF2B5EF4-FFF2-40B4-BE49-F238E27FC236}">
                <a16:creationId xmlns:a16="http://schemas.microsoft.com/office/drawing/2014/main" id="{489EC4B6-184F-4A20-87BF-392DC489361D}"/>
              </a:ext>
            </a:extLst>
          </p:cNvPr>
          <p:cNvPicPr>
            <a:picLocks noChangeAspect="1"/>
          </p:cNvPicPr>
          <p:nvPr/>
        </p:nvPicPr>
        <p:blipFill>
          <a:blip r:embed="rId2"/>
          <a:stretch>
            <a:fillRect/>
          </a:stretch>
        </p:blipFill>
        <p:spPr>
          <a:xfrm>
            <a:off x="1344954" y="-4146"/>
            <a:ext cx="1347257" cy="1756611"/>
          </a:xfrm>
          <a:prstGeom prst="rect">
            <a:avLst/>
          </a:prstGeom>
        </p:spPr>
      </p:pic>
      <p:pic>
        <p:nvPicPr>
          <p:cNvPr id="46" name="Picture 45">
            <a:extLst>
              <a:ext uri="{FF2B5EF4-FFF2-40B4-BE49-F238E27FC236}">
                <a16:creationId xmlns:a16="http://schemas.microsoft.com/office/drawing/2014/main" id="{8E30B7A1-BCE7-4648-ABFB-5BBED5F0DD01}"/>
              </a:ext>
            </a:extLst>
          </p:cNvPr>
          <p:cNvPicPr>
            <a:picLocks noChangeAspect="1"/>
          </p:cNvPicPr>
          <p:nvPr/>
        </p:nvPicPr>
        <p:blipFill>
          <a:blip r:embed="rId3"/>
          <a:stretch>
            <a:fillRect/>
          </a:stretch>
        </p:blipFill>
        <p:spPr>
          <a:xfrm>
            <a:off x="2692211" y="-4188"/>
            <a:ext cx="1344078" cy="1752465"/>
          </a:xfrm>
          <a:prstGeom prst="rect">
            <a:avLst/>
          </a:prstGeom>
        </p:spPr>
      </p:pic>
      <p:pic>
        <p:nvPicPr>
          <p:cNvPr id="48" name="Picture 47">
            <a:extLst>
              <a:ext uri="{FF2B5EF4-FFF2-40B4-BE49-F238E27FC236}">
                <a16:creationId xmlns:a16="http://schemas.microsoft.com/office/drawing/2014/main" id="{E2367830-E7E0-4F9D-BC6A-AA5435901875}"/>
              </a:ext>
            </a:extLst>
          </p:cNvPr>
          <p:cNvPicPr>
            <a:picLocks noChangeAspect="1"/>
          </p:cNvPicPr>
          <p:nvPr/>
        </p:nvPicPr>
        <p:blipFill>
          <a:blip r:embed="rId4"/>
          <a:stretch>
            <a:fillRect/>
          </a:stretch>
        </p:blipFill>
        <p:spPr>
          <a:xfrm>
            <a:off x="4038593" y="1227"/>
            <a:ext cx="1342650" cy="1750604"/>
          </a:xfrm>
          <a:prstGeom prst="rect">
            <a:avLst/>
          </a:prstGeom>
        </p:spPr>
      </p:pic>
      <p:pic>
        <p:nvPicPr>
          <p:cNvPr id="52" name="Picture 51">
            <a:extLst>
              <a:ext uri="{FF2B5EF4-FFF2-40B4-BE49-F238E27FC236}">
                <a16:creationId xmlns:a16="http://schemas.microsoft.com/office/drawing/2014/main" id="{63A26497-4419-474D-9BD1-A5AB2973C7FE}"/>
              </a:ext>
            </a:extLst>
          </p:cNvPr>
          <p:cNvPicPr>
            <a:picLocks noChangeAspect="1"/>
          </p:cNvPicPr>
          <p:nvPr/>
        </p:nvPicPr>
        <p:blipFill>
          <a:blip r:embed="rId5"/>
          <a:stretch>
            <a:fillRect/>
          </a:stretch>
        </p:blipFill>
        <p:spPr>
          <a:xfrm>
            <a:off x="8055575" y="-4146"/>
            <a:ext cx="1342650" cy="1750604"/>
          </a:xfrm>
          <a:prstGeom prst="rect">
            <a:avLst/>
          </a:prstGeom>
        </p:spPr>
      </p:pic>
      <p:pic>
        <p:nvPicPr>
          <p:cNvPr id="54" name="Picture 53">
            <a:extLst>
              <a:ext uri="{FF2B5EF4-FFF2-40B4-BE49-F238E27FC236}">
                <a16:creationId xmlns:a16="http://schemas.microsoft.com/office/drawing/2014/main" id="{1F2AF23D-7E89-4E71-989D-9F801FA02932}"/>
              </a:ext>
            </a:extLst>
          </p:cNvPr>
          <p:cNvPicPr>
            <a:picLocks noChangeAspect="1"/>
          </p:cNvPicPr>
          <p:nvPr/>
        </p:nvPicPr>
        <p:blipFill>
          <a:blip r:embed="rId6"/>
          <a:stretch>
            <a:fillRect/>
          </a:stretch>
        </p:blipFill>
        <p:spPr>
          <a:xfrm>
            <a:off x="9389682" y="-25210"/>
            <a:ext cx="1395347" cy="1757711"/>
          </a:xfrm>
          <a:prstGeom prst="rect">
            <a:avLst/>
          </a:prstGeom>
        </p:spPr>
      </p:pic>
      <p:pic>
        <p:nvPicPr>
          <p:cNvPr id="56" name="Picture 55">
            <a:extLst>
              <a:ext uri="{FF2B5EF4-FFF2-40B4-BE49-F238E27FC236}">
                <a16:creationId xmlns:a16="http://schemas.microsoft.com/office/drawing/2014/main" id="{F089643B-4ABE-4EB5-B632-1EC052B2110D}"/>
              </a:ext>
            </a:extLst>
          </p:cNvPr>
          <p:cNvPicPr>
            <a:picLocks noChangeAspect="1"/>
          </p:cNvPicPr>
          <p:nvPr/>
        </p:nvPicPr>
        <p:blipFill>
          <a:blip r:embed="rId7"/>
          <a:stretch>
            <a:fillRect/>
          </a:stretch>
        </p:blipFill>
        <p:spPr>
          <a:xfrm>
            <a:off x="10785029" y="-15847"/>
            <a:ext cx="1406969" cy="1748349"/>
          </a:xfrm>
          <a:prstGeom prst="rect">
            <a:avLst/>
          </a:prstGeom>
        </p:spPr>
      </p:pic>
      <p:pic>
        <p:nvPicPr>
          <p:cNvPr id="58" name="Picture 57">
            <a:extLst>
              <a:ext uri="{FF2B5EF4-FFF2-40B4-BE49-F238E27FC236}">
                <a16:creationId xmlns:a16="http://schemas.microsoft.com/office/drawing/2014/main" id="{DC62C299-AE51-44DD-9DD6-3700FA1EB240}"/>
              </a:ext>
            </a:extLst>
          </p:cNvPr>
          <p:cNvPicPr>
            <a:picLocks noChangeAspect="1"/>
          </p:cNvPicPr>
          <p:nvPr/>
        </p:nvPicPr>
        <p:blipFill>
          <a:blip r:embed="rId8"/>
          <a:stretch>
            <a:fillRect/>
          </a:stretch>
        </p:blipFill>
        <p:spPr>
          <a:xfrm>
            <a:off x="-2069" y="1732502"/>
            <a:ext cx="1342650" cy="1750604"/>
          </a:xfrm>
          <a:prstGeom prst="rect">
            <a:avLst/>
          </a:prstGeom>
        </p:spPr>
      </p:pic>
      <p:pic>
        <p:nvPicPr>
          <p:cNvPr id="62" name="Picture 61">
            <a:extLst>
              <a:ext uri="{FF2B5EF4-FFF2-40B4-BE49-F238E27FC236}">
                <a16:creationId xmlns:a16="http://schemas.microsoft.com/office/drawing/2014/main" id="{ED98ACE2-D285-437A-B1C4-4E730431450B}"/>
              </a:ext>
            </a:extLst>
          </p:cNvPr>
          <p:cNvPicPr>
            <a:picLocks noChangeAspect="1"/>
          </p:cNvPicPr>
          <p:nvPr/>
        </p:nvPicPr>
        <p:blipFill>
          <a:blip r:embed="rId9"/>
          <a:stretch>
            <a:fillRect/>
          </a:stretch>
        </p:blipFill>
        <p:spPr>
          <a:xfrm>
            <a:off x="2694514" y="1753692"/>
            <a:ext cx="1340581" cy="1727087"/>
          </a:xfrm>
          <a:prstGeom prst="rect">
            <a:avLst/>
          </a:prstGeom>
        </p:spPr>
      </p:pic>
      <p:pic>
        <p:nvPicPr>
          <p:cNvPr id="64" name="Picture 63">
            <a:extLst>
              <a:ext uri="{FF2B5EF4-FFF2-40B4-BE49-F238E27FC236}">
                <a16:creationId xmlns:a16="http://schemas.microsoft.com/office/drawing/2014/main" id="{10E697CA-093E-4A31-9DC6-37F5E8F742A1}"/>
              </a:ext>
            </a:extLst>
          </p:cNvPr>
          <p:cNvPicPr>
            <a:picLocks noChangeAspect="1"/>
          </p:cNvPicPr>
          <p:nvPr/>
        </p:nvPicPr>
        <p:blipFill>
          <a:blip r:embed="rId10"/>
          <a:stretch>
            <a:fillRect/>
          </a:stretch>
        </p:blipFill>
        <p:spPr>
          <a:xfrm>
            <a:off x="4028265" y="1732502"/>
            <a:ext cx="1347554" cy="1748277"/>
          </a:xfrm>
          <a:prstGeom prst="rect">
            <a:avLst/>
          </a:prstGeom>
        </p:spPr>
      </p:pic>
      <p:pic>
        <p:nvPicPr>
          <p:cNvPr id="66" name="Picture 65">
            <a:extLst>
              <a:ext uri="{FF2B5EF4-FFF2-40B4-BE49-F238E27FC236}">
                <a16:creationId xmlns:a16="http://schemas.microsoft.com/office/drawing/2014/main" id="{CF7802AB-49F9-4450-AB4D-A6952F1CA05D}"/>
              </a:ext>
            </a:extLst>
          </p:cNvPr>
          <p:cNvPicPr>
            <a:picLocks noChangeAspect="1"/>
          </p:cNvPicPr>
          <p:nvPr/>
        </p:nvPicPr>
        <p:blipFill>
          <a:blip r:embed="rId11"/>
          <a:stretch>
            <a:fillRect/>
          </a:stretch>
        </p:blipFill>
        <p:spPr>
          <a:xfrm>
            <a:off x="5359868" y="1756612"/>
            <a:ext cx="1376715" cy="1724168"/>
          </a:xfrm>
          <a:prstGeom prst="rect">
            <a:avLst/>
          </a:prstGeom>
        </p:spPr>
      </p:pic>
      <p:pic>
        <p:nvPicPr>
          <p:cNvPr id="68" name="Picture 67">
            <a:extLst>
              <a:ext uri="{FF2B5EF4-FFF2-40B4-BE49-F238E27FC236}">
                <a16:creationId xmlns:a16="http://schemas.microsoft.com/office/drawing/2014/main" id="{927D5F7E-95D3-4620-ABBF-D16DF826ACFA}"/>
              </a:ext>
            </a:extLst>
          </p:cNvPr>
          <p:cNvPicPr>
            <a:picLocks noChangeAspect="1"/>
          </p:cNvPicPr>
          <p:nvPr/>
        </p:nvPicPr>
        <p:blipFill>
          <a:blip r:embed="rId12"/>
          <a:stretch>
            <a:fillRect/>
          </a:stretch>
        </p:blipFill>
        <p:spPr>
          <a:xfrm>
            <a:off x="6736583" y="1756611"/>
            <a:ext cx="1318992" cy="1724168"/>
          </a:xfrm>
          <a:prstGeom prst="rect">
            <a:avLst/>
          </a:prstGeom>
        </p:spPr>
      </p:pic>
      <p:pic>
        <p:nvPicPr>
          <p:cNvPr id="70" name="Picture 69">
            <a:extLst>
              <a:ext uri="{FF2B5EF4-FFF2-40B4-BE49-F238E27FC236}">
                <a16:creationId xmlns:a16="http://schemas.microsoft.com/office/drawing/2014/main" id="{72A05DC9-D9FB-4FA5-A1CD-D0A9E39407EA}"/>
              </a:ext>
            </a:extLst>
          </p:cNvPr>
          <p:cNvPicPr>
            <a:picLocks noChangeAspect="1"/>
          </p:cNvPicPr>
          <p:nvPr/>
        </p:nvPicPr>
        <p:blipFill>
          <a:blip r:embed="rId13"/>
          <a:stretch>
            <a:fillRect/>
          </a:stretch>
        </p:blipFill>
        <p:spPr>
          <a:xfrm>
            <a:off x="8053649" y="1756611"/>
            <a:ext cx="1342650" cy="1724168"/>
          </a:xfrm>
          <a:prstGeom prst="rect">
            <a:avLst/>
          </a:prstGeom>
        </p:spPr>
      </p:pic>
      <p:pic>
        <p:nvPicPr>
          <p:cNvPr id="3" name="Picture 2"/>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347257" y="1756611"/>
            <a:ext cx="1347257" cy="1724168"/>
          </a:xfrm>
          <a:prstGeom prst="rect">
            <a:avLst/>
          </a:prstGeom>
        </p:spPr>
      </p:pic>
      <p:pic>
        <p:nvPicPr>
          <p:cNvPr id="6" name="Picture 5"/>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5375819" y="0"/>
            <a:ext cx="1360764" cy="1748277"/>
          </a:xfrm>
          <a:prstGeom prst="rect">
            <a:avLst/>
          </a:prstGeom>
        </p:spPr>
      </p:pic>
      <p:pic>
        <p:nvPicPr>
          <p:cNvPr id="7" name="Picture 6"/>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10785030" y="1756611"/>
            <a:ext cx="1406969" cy="1724168"/>
          </a:xfrm>
          <a:prstGeom prst="rect">
            <a:avLst/>
          </a:prstGeom>
        </p:spPr>
      </p:pic>
      <p:pic>
        <p:nvPicPr>
          <p:cNvPr id="8" name="Picture 7"/>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9395106" y="1732501"/>
            <a:ext cx="1391428" cy="1748277"/>
          </a:xfrm>
          <a:prstGeom prst="rect">
            <a:avLst/>
          </a:prstGeom>
        </p:spPr>
      </p:pic>
      <p:pic>
        <p:nvPicPr>
          <p:cNvPr id="10" name="Picture 9"/>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6735177" y="0"/>
            <a:ext cx="1349560" cy="1754792"/>
          </a:xfrm>
          <a:prstGeom prst="rect">
            <a:avLst/>
          </a:prstGeom>
        </p:spPr>
      </p:pic>
      <p:pic>
        <p:nvPicPr>
          <p:cNvPr id="11" name="Picture 10"/>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9944" y="-1"/>
            <a:ext cx="1356144" cy="1732501"/>
          </a:xfrm>
          <a:prstGeom prst="rect">
            <a:avLst/>
          </a:prstGeom>
        </p:spPr>
      </p:pic>
    </p:spTree>
    <p:extLst>
      <p:ext uri="{BB962C8B-B14F-4D97-AF65-F5344CB8AC3E}">
        <p14:creationId xmlns:p14="http://schemas.microsoft.com/office/powerpoint/2010/main" val="65958539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5A2F9111-B2DB-470C-BA56-608F9B658826}"/>
    </a:ext>
  </a:extLst>
</a:theme>
</file>

<file path=docProps/app.xml><?xml version="1.0" encoding="utf-8"?>
<Properties xmlns="http://schemas.openxmlformats.org/officeDocument/2006/extended-properties" xmlns:vt="http://schemas.openxmlformats.org/officeDocument/2006/docPropsVTypes">
  <Template>Ion</Template>
  <TotalTime>1326</TotalTime>
  <Words>1635</Words>
  <Application>Microsoft Office PowerPoint</Application>
  <PresentationFormat>Widescreen</PresentationFormat>
  <Paragraphs>185</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Century Gothic</vt:lpstr>
      <vt:lpstr>Constantia</vt:lpstr>
      <vt:lpstr>Cooper Black</vt:lpstr>
      <vt:lpstr>Wingdings 3</vt:lpstr>
      <vt:lpstr>Ion</vt:lpstr>
      <vt:lpstr>Analysing the Textural Conventions and Functions of Composing Music to Moving Image</vt:lpstr>
      <vt:lpstr>Research Proposal and Importance</vt:lpstr>
      <vt:lpstr>Keywords</vt:lpstr>
      <vt:lpstr>Textual Conventions</vt:lpstr>
      <vt:lpstr>Textual Functions</vt:lpstr>
      <vt:lpstr>PowerPoint Presentation</vt:lpstr>
      <vt:lpstr>Textual Functions: Importance of Music</vt:lpstr>
      <vt:lpstr>Defining the Soundtrack</vt:lpstr>
      <vt:lpstr>Purpose of the Research</vt:lpstr>
      <vt:lpstr>Methodology</vt:lpstr>
      <vt:lpstr>Methodology</vt:lpstr>
      <vt:lpstr>Ultimate Aim of the Research Paper</vt:lpstr>
      <vt:lpstr>Research Proposal and Importance</vt:lpstr>
      <vt:lpstr>References</vt:lpstr>
      <vt:lpstr>References</vt:lpstr>
      <vt:lpstr>References</vt:lpstr>
      <vt:lpstr>Bibliography</vt:lpstr>
      <vt:lpstr>Bibliography</vt:lpstr>
      <vt:lpstr>Thank you for listening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Analysing the Textural Conventions and Functions of Composing Music to Moving Image</dc:title>
  <dc:creator>Corey Davies (P147126)</dc:creator>
  <cp:lastModifiedBy>Corey Davies (P147126)</cp:lastModifiedBy>
  <cp:revision>144</cp:revision>
  <dcterms:created xsi:type="dcterms:W3CDTF">2018-11-08T12:52:32Z</dcterms:created>
  <dcterms:modified xsi:type="dcterms:W3CDTF">2018-11-13T12:55:06Z</dcterms:modified>
</cp:coreProperties>
</file>