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8" r:id="rId6"/>
    <p:sldId id="259" r:id="rId7"/>
    <p:sldId id="263" r:id="rId8"/>
    <p:sldId id="260" r:id="rId9"/>
    <p:sldId id="261" r:id="rId10"/>
    <p:sldId id="262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85" d="100"/>
          <a:sy n="85" d="100"/>
        </p:scale>
        <p:origin x="17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theconversation.com/looming-cut-in-preschool-entitlements-defies-all-evidence-25068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openxmlformats.org/officeDocument/2006/relationships/hyperlink" Target="http://www.hararenews.co.zw/2017/03/new-curriculum-private-schools-lag-behind/" TargetMode="Externa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jpg"/><Relationship Id="rId5" Type="http://schemas.openxmlformats.org/officeDocument/2006/relationships/hyperlink" Target="http://esheninger.blogspot.com/2013/11/pillars-of-digital-leadership-series.html" TargetMode="Externa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ahoy.blogspot.com/2011/08/vista-print-goodies.html" TargetMode="Externa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www.uos.ac.uk/content/reflections-safer-internet-day-and-research-policy-nexus" TargetMode="Externa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reative-commons-images.com/handwriting/p/policy.html" TargetMode="External"/><Relationship Id="rId3" Type="http://schemas.openxmlformats.org/officeDocument/2006/relationships/image" Target="../media/image8.png"/><Relationship Id="rId7" Type="http://schemas.openxmlformats.org/officeDocument/2006/relationships/image" Target="../media/image10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ministry-to-children.com/learning-station-ideas/" TargetMode="External"/><Relationship Id="rId5" Type="http://schemas.openxmlformats.org/officeDocument/2006/relationships/image" Target="../media/image9.jpg"/><Relationship Id="rId10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bloom-at.blogspot.com/2017/12/a-report-on-reports.html" TargetMode="External"/><Relationship Id="rId9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aikime.blogspot.com/" TargetMode="External"/><Relationship Id="rId3" Type="http://schemas.openxmlformats.org/officeDocument/2006/relationships/image" Target="../media/image11.jpg"/><Relationship Id="rId7" Type="http://schemas.openxmlformats.org/officeDocument/2006/relationships/image" Target="../media/image13.jpg"/><Relationship Id="rId12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pixabay.com/en/board-learn-note-skills-career-597190/" TargetMode="External"/><Relationship Id="rId11" Type="http://schemas.openxmlformats.org/officeDocument/2006/relationships/hyperlink" Target="https://creativecommons.org/licenses/by-nc-sa/3.0/" TargetMode="External"/><Relationship Id="rId5" Type="http://schemas.openxmlformats.org/officeDocument/2006/relationships/image" Target="../media/image12.jpg"/><Relationship Id="rId10" Type="http://schemas.openxmlformats.org/officeDocument/2006/relationships/hyperlink" Target="http://www.tanveernaseer.com/using-passion-to-define-purpose/" TargetMode="External"/><Relationship Id="rId4" Type="http://schemas.openxmlformats.org/officeDocument/2006/relationships/hyperlink" Target="http://www.dansmatrousse.com/taoki-sommaire-a94699927" TargetMode="External"/><Relationship Id="rId9" Type="http://schemas.openxmlformats.org/officeDocument/2006/relationships/image" Target="../media/image14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educandoenlanaturaleza.blogspot.com/2015/02/dar-las-gracias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aikime.blogspot.com/" TargetMode="External"/><Relationship Id="rId7" Type="http://schemas.openxmlformats.org/officeDocument/2006/relationships/hyperlink" Target="http://theconversation.com/looming-cut-in-preschool-entitlements-defies-all-evidence-25068" TargetMode="External"/><Relationship Id="rId2" Type="http://schemas.openxmlformats.org/officeDocument/2006/relationships/hyperlink" Target="https://www.tanveernaseer.com/using-passion-to-define-purpose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hararenews.co.zw/2017/03/new-curriculum-private-schools-lag-behind/" TargetMode="External"/><Relationship Id="rId5" Type="http://schemas.openxmlformats.org/officeDocument/2006/relationships/hyperlink" Target="http://www.learningahoy.com/2011/08/vista-print-goodies.html" TargetMode="External"/><Relationship Id="rId4" Type="http://schemas.openxmlformats.org/officeDocument/2006/relationships/hyperlink" Target="https://www.uos.ac.uk/content/reflections-safer-internet-day-and-research-policy-nex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EC197-0ED4-4DA1-9CB7-C7E687A3A7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14222" y="802299"/>
            <a:ext cx="8740630" cy="1511924"/>
          </a:xfrm>
        </p:spPr>
        <p:txBody>
          <a:bodyPr>
            <a:normAutofit/>
          </a:bodyPr>
          <a:lstStyle/>
          <a:p>
            <a:r>
              <a:rPr lang="en-GB" sz="4400" dirty="0"/>
              <a:t>     Management role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F3C830-3270-4A93-8951-7A0A00B9C34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                                    Sarah cole 1807249</a:t>
            </a:r>
          </a:p>
        </p:txBody>
      </p:sp>
    </p:spTree>
    <p:extLst>
      <p:ext uri="{BB962C8B-B14F-4D97-AF65-F5344CB8AC3E}">
        <p14:creationId xmlns:p14="http://schemas.microsoft.com/office/powerpoint/2010/main" val="3122868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98"/>
    </mc:Choice>
    <mc:Fallback xmlns="">
      <p:transition spd="slow" advTm="6698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CEACA-6E1B-4A21-B10D-97D5BDC09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/>
              <a:t>                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D7F2F-9217-4877-858A-F343027FEB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4162555" cy="3450613"/>
          </a:xfrm>
        </p:spPr>
        <p:txBody>
          <a:bodyPr>
            <a:normAutofit/>
          </a:bodyPr>
          <a:lstStyle/>
          <a:p>
            <a:r>
              <a:rPr lang="en-GB" dirty="0"/>
              <a:t>Foundation Phase</a:t>
            </a:r>
          </a:p>
          <a:p>
            <a:r>
              <a:rPr lang="en-GB" dirty="0"/>
              <a:t>Policy and Guidance </a:t>
            </a:r>
          </a:p>
          <a:p>
            <a:r>
              <a:rPr lang="en-GB" dirty="0"/>
              <a:t>Registration </a:t>
            </a:r>
          </a:p>
        </p:txBody>
      </p:sp>
      <p:pic>
        <p:nvPicPr>
          <p:cNvPr id="5" name="Picture 4" descr="A person sitting at a table with a birthday cake&#10;&#10;Description automatically generated">
            <a:extLst>
              <a:ext uri="{FF2B5EF4-FFF2-40B4-BE49-F238E27FC236}">
                <a16:creationId xmlns:a16="http://schemas.microsoft.com/office/drawing/2014/main" id="{FD5DB137-71BD-4170-A78C-39A406CAA6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4411" y="2085493"/>
            <a:ext cx="4960443" cy="33110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F2C63ED-DA54-423C-9910-2D92B8FB10C0}"/>
              </a:ext>
            </a:extLst>
          </p:cNvPr>
          <p:cNvSpPr txBox="1"/>
          <p:nvPr/>
        </p:nvSpPr>
        <p:spPr>
          <a:xfrm>
            <a:off x="8597130" y="5196533"/>
            <a:ext cx="24577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://theconversation.com/looming-cut-in-preschool-entitlements-defies-all-evidence-2506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143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3425">
        <p14:reveal/>
      </p:transition>
    </mc:Choice>
    <mc:Fallback xmlns="">
      <p:transition spd="slow" advTm="3425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29">
            <a:extLst>
              <a:ext uri="{FF2B5EF4-FFF2-40B4-BE49-F238E27FC236}">
                <a16:creationId xmlns:a16="http://schemas.microsoft.com/office/drawing/2014/main" id="{EED2B910-B28F-4A54-B17C-8B7E5893A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1" name="Straight Connector 31">
            <a:extLst>
              <a:ext uri="{FF2B5EF4-FFF2-40B4-BE49-F238E27FC236}">
                <a16:creationId xmlns:a16="http://schemas.microsoft.com/office/drawing/2014/main" id="{C545F118-1DF8-46A9-8A77-B3D9422CE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98775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60C3ACC-F4E8-4644-9AEC-134F01FA0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6457" y="804519"/>
            <a:ext cx="5550357" cy="1049235"/>
          </a:xfrm>
        </p:spPr>
        <p:txBody>
          <a:bodyPr>
            <a:normAutofit/>
          </a:bodyPr>
          <a:lstStyle/>
          <a:p>
            <a:r>
              <a:rPr lang="en-GB"/>
              <a:t>Skills</a:t>
            </a:r>
            <a:br>
              <a:rPr lang="en-GB"/>
            </a:br>
            <a:endParaRPr lang="en-GB" dirty="0"/>
          </a:p>
        </p:txBody>
      </p:sp>
      <p:sp>
        <p:nvSpPr>
          <p:cNvPr id="42" name="Rectangle 33">
            <a:extLst>
              <a:ext uri="{FF2B5EF4-FFF2-40B4-BE49-F238E27FC236}">
                <a16:creationId xmlns:a16="http://schemas.microsoft.com/office/drawing/2014/main" id="{7CAB7D27-148D-4082-B160-72FAD580D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11" name="Picture 10" descr="A picture containing measure, object, photo, sitting&#10;&#10;Description automatically generated">
            <a:extLst>
              <a:ext uri="{FF2B5EF4-FFF2-40B4-BE49-F238E27FC236}">
                <a16:creationId xmlns:a16="http://schemas.microsoft.com/office/drawing/2014/main" id="{9B170726-D180-457F-A75B-4DB30E2666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2239" y="555500"/>
            <a:ext cx="4074836" cy="2343030"/>
          </a:xfrm>
          <a:prstGeom prst="rect">
            <a:avLst/>
          </a:prstGeom>
        </p:spPr>
      </p:pic>
      <p:pic>
        <p:nvPicPr>
          <p:cNvPr id="8" name="Picture 7" descr="A picture containing map, text&#10;&#10;Description automatically generated">
            <a:extLst>
              <a:ext uri="{FF2B5EF4-FFF2-40B4-BE49-F238E27FC236}">
                <a16:creationId xmlns:a16="http://schemas.microsoft.com/office/drawing/2014/main" id="{14E94B31-9F84-44B1-B254-0BA1D36634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176916" y="3137516"/>
            <a:ext cx="2985482" cy="249287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243AC-92F4-4FE0-8DAD-B0809D402E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6457" y="2015732"/>
            <a:ext cx="5550357" cy="3450613"/>
          </a:xfrm>
        </p:spPr>
        <p:txBody>
          <a:bodyPr>
            <a:normAutofit/>
          </a:bodyPr>
          <a:lstStyle/>
          <a:p>
            <a:r>
              <a:rPr lang="en-GB"/>
              <a:t>Communication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Foundation Phase/ New curriculum</a:t>
            </a:r>
          </a:p>
          <a:p>
            <a:endParaRPr lang="en-GB"/>
          </a:p>
          <a:p>
            <a:r>
              <a:rPr lang="en-GB"/>
              <a:t>Outside Agency   </a:t>
            </a:r>
            <a:endParaRPr lang="en-GB" dirty="0"/>
          </a:p>
        </p:txBody>
      </p:sp>
      <p:pic>
        <p:nvPicPr>
          <p:cNvPr id="43" name="Picture 35">
            <a:extLst>
              <a:ext uri="{FF2B5EF4-FFF2-40B4-BE49-F238E27FC236}">
                <a16:creationId xmlns:a16="http://schemas.microsoft.com/office/drawing/2014/main" id="{CD88FC76-F691-462A-BCF9-0BA4F5DE6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4" name="Straight Connector 37">
            <a:extLst>
              <a:ext uri="{FF2B5EF4-FFF2-40B4-BE49-F238E27FC236}">
                <a16:creationId xmlns:a16="http://schemas.microsoft.com/office/drawing/2014/main" id="{33204A7E-B7E9-42D0-9DC4-B82FDC8C4B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7648D67D-A97E-45C2-ACBA-51D8D66AD2A5}"/>
              </a:ext>
            </a:extLst>
          </p:cNvPr>
          <p:cNvSpPr txBox="1"/>
          <p:nvPr/>
        </p:nvSpPr>
        <p:spPr>
          <a:xfrm>
            <a:off x="1871538" y="5465687"/>
            <a:ext cx="22910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5" tooltip="http://esheninger.blogspot.com/2013/11/pillars-of-digital-leadership-serie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1FA2C8F-56FE-4C07-ADB4-937D5B8CF815}"/>
              </a:ext>
            </a:extLst>
          </p:cNvPr>
          <p:cNvSpPr txBox="1"/>
          <p:nvPr/>
        </p:nvSpPr>
        <p:spPr>
          <a:xfrm>
            <a:off x="2085997" y="2717940"/>
            <a:ext cx="26212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://www.hararenews.co.zw/2017/03/new-curriculum-private-schools-lag-behind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8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6162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0"/>
    </mc:Choice>
    <mc:Fallback xmlns="">
      <p:transition spd="slow" advTm="152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902B2D-3072-4DEE-8763-41F378A1C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01" y="1474969"/>
            <a:ext cx="2823919" cy="1868760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600"/>
              <a:t>IEp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7" name="Group 26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DD4BE9D-5CA1-40A5-B4FA-B1DC515127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18374" y="1293770"/>
            <a:ext cx="6282919" cy="3511321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2327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4C1D7-0F61-4FBC-8774-13784FBE9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/>
              <a:t>Knowledge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AF9DB-AC96-4A72-885A-5505530B9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4174339" cy="3450613"/>
          </a:xfrm>
        </p:spPr>
        <p:txBody>
          <a:bodyPr>
            <a:normAutofit/>
          </a:bodyPr>
          <a:lstStyle/>
          <a:p>
            <a:r>
              <a:rPr lang="en-GB" dirty="0"/>
              <a:t>Rewards    </a:t>
            </a:r>
          </a:p>
          <a:p>
            <a:endParaRPr lang="en-GB" dirty="0"/>
          </a:p>
          <a:p>
            <a:r>
              <a:rPr lang="en-GB" dirty="0"/>
              <a:t> safeguarding </a:t>
            </a:r>
          </a:p>
        </p:txBody>
      </p:sp>
      <p:grpSp>
        <p:nvGrpSpPr>
          <p:cNvPr id="30" name="Group 13">
            <a:extLst>
              <a:ext uri="{FF2B5EF4-FFF2-40B4-BE49-F238E27FC236}">
                <a16:creationId xmlns:a16="http://schemas.microsoft.com/office/drawing/2014/main" id="{CB43B178-1CC9-4F95-A027-8894F8A8C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9823" y="2012810"/>
            <a:ext cx="4948659" cy="3453535"/>
            <a:chOff x="7807230" y="2012810"/>
            <a:chExt cx="3251252" cy="3459865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451565F-E408-4067-B2CD-7D43E82F0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15">
              <a:extLst>
                <a:ext uri="{FF2B5EF4-FFF2-40B4-BE49-F238E27FC236}">
                  <a16:creationId xmlns:a16="http://schemas.microsoft.com/office/drawing/2014/main" id="{0B2ABC56-3191-433F-9463-70A73398D4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solidFill>
              <a:schemeClr val="bg1"/>
            </a:soli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picture containing photo, many, bunch, colorful&#10;&#10;Description automatically generated">
            <a:extLst>
              <a:ext uri="{FF2B5EF4-FFF2-40B4-BE49-F238E27FC236}">
                <a16:creationId xmlns:a16="http://schemas.microsoft.com/office/drawing/2014/main" id="{56C6A046-3E37-4EB0-9727-F2EB824D6E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06892" y="2174242"/>
            <a:ext cx="1562175" cy="3124351"/>
          </a:xfrm>
          <a:prstGeom prst="rect">
            <a:avLst/>
          </a:prstGeom>
        </p:spPr>
      </p:pic>
      <p:pic>
        <p:nvPicPr>
          <p:cNvPr id="8" name="Picture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5D9E5E5D-87AB-4368-A3D0-2A8C4AE429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666054" y="3241212"/>
            <a:ext cx="2221445" cy="999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7177A0-AF5E-4952-B94F-33A1BBB92EC5}"/>
              </a:ext>
            </a:extLst>
          </p:cNvPr>
          <p:cNvSpPr txBox="1"/>
          <p:nvPr/>
        </p:nvSpPr>
        <p:spPr>
          <a:xfrm>
            <a:off x="9607638" y="6870700"/>
            <a:ext cx="258436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://learningahoy.blogspot.com/2011/08/vista-print-goodie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6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0FAC3D7-1654-485A-A4CC-45EDEE9506BC}"/>
              </a:ext>
            </a:extLst>
          </p:cNvPr>
          <p:cNvSpPr txBox="1"/>
          <p:nvPr/>
        </p:nvSpPr>
        <p:spPr>
          <a:xfrm>
            <a:off x="6920104" y="6870700"/>
            <a:ext cx="22910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5" tooltip="https://www.uos.ac.uk/content/reflections-safer-internet-day-and-research-policy-nexu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8258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"/>
    </mc:Choice>
    <mc:Fallback xmlns="">
      <p:transition spd="slow" advTm="73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785F1D78-FD9F-4432-B90E-00D863D4F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0F47C422-E141-4484-A58E-A1A3B656C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6A0C8A2-5797-403D-A628-7C98BC65B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0510184-8357-4F2F-AD66-6EA07B446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3E0836B-0181-4136-AAB7-0504CFED7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37A4590-41A2-42FE-A36F-B7E203FA9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8938" y="1847088"/>
            <a:ext cx="283152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BC324A0-2D33-499A-A7D0-0B2082E31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623" y="804520"/>
            <a:ext cx="2830940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Experience 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57CBE1A-FFC1-437A-9C4F-81A95AA7E7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4A9E3941-E855-4A43-B613-3B0A5D373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7463258" y="583365"/>
            <a:chExt cx="7560115" cy="5181928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509FE070-5DD6-4671-A7A2-91D255BBF6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EA77A395-788F-4913-A014-5D1B3E25B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Picture 8" descr="A picture containing shirt&#10;&#10;Description automatically generated">
            <a:extLst>
              <a:ext uri="{FF2B5EF4-FFF2-40B4-BE49-F238E27FC236}">
                <a16:creationId xmlns:a16="http://schemas.microsoft.com/office/drawing/2014/main" id="{620EC016-CF2F-4D73-B76D-77B6D371620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6214" r="15336" b="-4"/>
          <a:stretch/>
        </p:blipFill>
        <p:spPr>
          <a:xfrm>
            <a:off x="4615683" y="1122808"/>
            <a:ext cx="3880765" cy="3858645"/>
          </a:xfrm>
          <a:prstGeom prst="rect">
            <a:avLst/>
          </a:prstGeom>
        </p:spPr>
      </p:pic>
      <p:pic>
        <p:nvPicPr>
          <p:cNvPr id="12" name="Picture 11" descr="A picture containing person, indoor, child, boy&#10;&#10;Description automatically generated">
            <a:extLst>
              <a:ext uri="{FF2B5EF4-FFF2-40B4-BE49-F238E27FC236}">
                <a16:creationId xmlns:a16="http://schemas.microsoft.com/office/drawing/2014/main" id="{141CBFDF-39DE-40E2-B4BA-5739E9EF4A3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9643" r="17869"/>
          <a:stretch/>
        </p:blipFill>
        <p:spPr>
          <a:xfrm>
            <a:off x="8663686" y="1124571"/>
            <a:ext cx="2251790" cy="2216222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93E1016-19CE-4041-A1AB-8A2EB4E98F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r="-5" b="1945"/>
          <a:stretch/>
        </p:blipFill>
        <p:spPr>
          <a:xfrm>
            <a:off x="8660174" y="3506448"/>
            <a:ext cx="2255303" cy="1476069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C0861CB2-E220-4FB7-A994-A1CCE9AB1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BD9629C9-C99F-47E2-B01E-6773B5DD8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B6648362-B696-4125-AE21-D28D3800A0CD}"/>
              </a:ext>
            </a:extLst>
          </p:cNvPr>
          <p:cNvSpPr txBox="1"/>
          <p:nvPr/>
        </p:nvSpPr>
        <p:spPr>
          <a:xfrm>
            <a:off x="9771144" y="6870700"/>
            <a:ext cx="242085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://creative-commons-images.com/handwriting/p/policy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F5CBB4-93F5-4CF2-9F36-2326F62E90FA}"/>
              </a:ext>
            </a:extLst>
          </p:cNvPr>
          <p:cNvSpPr txBox="1"/>
          <p:nvPr/>
        </p:nvSpPr>
        <p:spPr>
          <a:xfrm>
            <a:off x="5912086" y="4781398"/>
            <a:ext cx="258436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bloom-at.blogspot.com/2017/12/a-report-on-report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D96685A-B5E1-4922-8FF7-DD4FCA96546C}"/>
              </a:ext>
            </a:extLst>
          </p:cNvPr>
          <p:cNvSpPr txBox="1"/>
          <p:nvPr/>
        </p:nvSpPr>
        <p:spPr>
          <a:xfrm>
            <a:off x="7337589" y="6870700"/>
            <a:ext cx="242085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ministry-to-children.com/learning-station-idea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4466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83"/>
    </mc:Choice>
    <mc:Fallback xmlns="">
      <p:transition spd="slow" advTm="2783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83FC2C54-7B45-404D-A519-1BF7DD18D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A75017EA-9B66-4D89-A855-823DFCDE9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2F41A41A-D714-4F7E-A8AF-D83C6CF07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96CBE46D-48EF-44FC-B9DA-C9F3FD4FF1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1AD4BF8F-F9DF-4FF0-B9B4-459925ED53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4087" r="3" b="2101"/>
          <a:stretch/>
        </p:blipFill>
        <p:spPr>
          <a:xfrm>
            <a:off x="8132064" y="1"/>
            <a:ext cx="4067496" cy="2258568"/>
          </a:xfrm>
          <a:prstGeom prst="rect">
            <a:avLst/>
          </a:prstGeom>
        </p:spPr>
      </p:pic>
      <p:pic>
        <p:nvPicPr>
          <p:cNvPr id="9" name="Picture 8" descr="A close up of a blackboard&#10;&#10;Description automatically generated">
            <a:extLst>
              <a:ext uri="{FF2B5EF4-FFF2-40B4-BE49-F238E27FC236}">
                <a16:creationId xmlns:a16="http://schemas.microsoft.com/office/drawing/2014/main" id="{34343734-89F4-49F6-B004-C6CE4CBC8F5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11233" r="3" b="12964"/>
          <a:stretch/>
        </p:blipFill>
        <p:spPr>
          <a:xfrm>
            <a:off x="8132064" y="2299716"/>
            <a:ext cx="4067496" cy="2258568"/>
          </a:xfrm>
          <a:prstGeom prst="rect">
            <a:avLst/>
          </a:prstGeom>
        </p:spPr>
      </p:pic>
      <p:pic>
        <p:nvPicPr>
          <p:cNvPr id="11" name="Picture 10" descr="A picture containing food&#10;&#10;Description automatically generated">
            <a:extLst>
              <a:ext uri="{FF2B5EF4-FFF2-40B4-BE49-F238E27FC236}">
                <a16:creationId xmlns:a16="http://schemas.microsoft.com/office/drawing/2014/main" id="{AB37C485-EAD6-4B29-943C-9705D229D517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8732" r="3" b="8084"/>
          <a:stretch/>
        </p:blipFill>
        <p:spPr>
          <a:xfrm>
            <a:off x="8124504" y="4599432"/>
            <a:ext cx="4067496" cy="2258568"/>
          </a:xfrm>
          <a:prstGeom prst="rect">
            <a:avLst/>
          </a:prstGeom>
        </p:spPr>
      </p:pic>
      <p:pic>
        <p:nvPicPr>
          <p:cNvPr id="14" name="Picture 13" descr="A close up of a device&#10;&#10;Description automatically generated">
            <a:extLst>
              <a:ext uri="{FF2B5EF4-FFF2-40B4-BE49-F238E27FC236}">
                <a16:creationId xmlns:a16="http://schemas.microsoft.com/office/drawing/2014/main" id="{82409F69-0F2D-4FC5-99A5-D96A58FA068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5170" r="15721" b="-1"/>
          <a:stretch/>
        </p:blipFill>
        <p:spPr>
          <a:xfrm>
            <a:off x="1" y="10"/>
            <a:ext cx="8127681" cy="6857990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58BBC6BB-2040-4E07-BDD7-479ECCE67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6753"/>
            <a:ext cx="6285648" cy="5572810"/>
          </a:xfrm>
          <a:prstGeom prst="rect">
            <a:avLst/>
          </a:prstGeom>
          <a:solidFill>
            <a:srgbClr val="000001">
              <a:alpha val="8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5257C4-94B4-4813-A29B-018A74181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017" y="804520"/>
            <a:ext cx="4788203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>
                <a:solidFill>
                  <a:srgbClr val="FFFFFE"/>
                </a:solidFill>
              </a:rPr>
              <a:t>      Personal characteristic </a:t>
            </a:r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69E02D28-FFEC-494C-94EE-174736ED9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6385" y="1847088"/>
            <a:ext cx="4785529" cy="0"/>
          </a:xfrm>
          <a:prstGeom prst="line">
            <a:avLst/>
          </a:prstGeom>
          <a:ln w="31750">
            <a:solidFill>
              <a:srgbClr val="68B4BE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0AF683-3FB1-4773-B75A-682DD2B8D5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4017" y="2015733"/>
            <a:ext cx="4788203" cy="40212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Clr>
                <a:srgbClr val="68B4BE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E"/>
                </a:solidFill>
              </a:rPr>
              <a:t>Organisation</a:t>
            </a:r>
          </a:p>
          <a:p>
            <a:pPr indent="-228600">
              <a:buClr>
                <a:srgbClr val="68B4BE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E"/>
                </a:solidFill>
              </a:rPr>
              <a:t>Knowledge </a:t>
            </a:r>
          </a:p>
          <a:p>
            <a:pPr indent="-228600">
              <a:buClr>
                <a:srgbClr val="68B4BE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E"/>
                </a:solidFill>
              </a:rPr>
              <a:t>Lead by Example </a:t>
            </a:r>
          </a:p>
          <a:p>
            <a:pPr indent="-228600">
              <a:buClr>
                <a:srgbClr val="68B4BE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E"/>
                </a:solidFill>
              </a:rPr>
              <a:t>Passionate </a:t>
            </a:r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E1FC94C5-01D5-4402-878B-79FC1C4DC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3" y="-680"/>
            <a:ext cx="0" cy="6858003"/>
          </a:xfrm>
          <a:prstGeom prst="line">
            <a:avLst/>
          </a:prstGeom>
          <a:ln w="101600">
            <a:solidFill>
              <a:srgbClr val="0000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7EEC20DD-747D-4832-B7A5-C3A46B931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127680" y="2272143"/>
            <a:ext cx="4064320" cy="0"/>
          </a:xfrm>
          <a:prstGeom prst="line">
            <a:avLst/>
          </a:prstGeom>
          <a:ln w="101600">
            <a:solidFill>
              <a:srgbClr val="0000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0450C9E3-DF9B-45FA-9E22-FD156F87D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127680" y="4575075"/>
            <a:ext cx="4064320" cy="0"/>
          </a:xfrm>
          <a:prstGeom prst="line">
            <a:avLst/>
          </a:prstGeom>
          <a:ln w="101600">
            <a:solidFill>
              <a:srgbClr val="0000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9642FFD6-03C1-4734-8C0A-4B1FF943F1E9}"/>
              </a:ext>
            </a:extLst>
          </p:cNvPr>
          <p:cNvSpPr txBox="1"/>
          <p:nvPr/>
        </p:nvSpPr>
        <p:spPr>
          <a:xfrm>
            <a:off x="9615198" y="2058514"/>
            <a:ext cx="258436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://www.dansmatrousse.com/taoki-sommaire-a9469992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11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08F6032-D844-451F-9C7C-AF452F0C6803}"/>
              </a:ext>
            </a:extLst>
          </p:cNvPr>
          <p:cNvSpPr txBox="1"/>
          <p:nvPr/>
        </p:nvSpPr>
        <p:spPr>
          <a:xfrm>
            <a:off x="9530239" y="6657945"/>
            <a:ext cx="26212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8" tooltip="http://aikime.blogspot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12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5DE700-7FE3-4500-8E51-2D9006292953}"/>
              </a:ext>
            </a:extLst>
          </p:cNvPr>
          <p:cNvSpPr txBox="1"/>
          <p:nvPr/>
        </p:nvSpPr>
        <p:spPr>
          <a:xfrm>
            <a:off x="5543321" y="6657945"/>
            <a:ext cx="258436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10" tooltip="http://www.tanveernaseer.com/using-passion-to-define-purpos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11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417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738F172-08B9-4BA5-B753-7D93472C0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900681B-C4FD-40B3-B5BC-C33231614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EAACD67-2FB5-4530-9B74-8D946F1CE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Content Placeholder 10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12C0D007-056F-4305-BA53-150875A4CA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352550" y="1696389"/>
            <a:ext cx="7810500" cy="4105940"/>
          </a:xfr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20BAD01-F590-40D5-BAD5-AEC653D479AA}"/>
              </a:ext>
            </a:extLst>
          </p:cNvPr>
          <p:cNvSpPr txBox="1"/>
          <p:nvPr/>
        </p:nvSpPr>
        <p:spPr>
          <a:xfrm>
            <a:off x="4603750" y="5046195"/>
            <a:ext cx="521176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://educandoenlanaturaleza.blogspot.com/2015/02/dar-las-gracias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/3.0/"/>
              </a:rPr>
              <a:t>CC BY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6129975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DA7D4-C1F3-4816-B879-803A23E9B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DCF57-5E33-4466-8B8E-536CCD010D3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100" dirty="0"/>
              <a:t>This Photo by Unknown Author is licensed under CC BY- Available at NDhttp://educandoenlanaturaleza.blogspot.com/2015/02/dar-las-gracias.html  (Accessed 17</a:t>
            </a:r>
            <a:r>
              <a:rPr lang="en-GB" sz="1100" baseline="30000" dirty="0"/>
              <a:t>th</a:t>
            </a:r>
            <a:r>
              <a:rPr lang="en-GB" sz="1100" dirty="0"/>
              <a:t>  January 2020)</a:t>
            </a:r>
          </a:p>
          <a:p>
            <a:r>
              <a:rPr lang="en-GB" sz="1100" dirty="0"/>
              <a:t>This Photo by Unknown Author is licensed under CC BY-SA-NC Available at </a:t>
            </a:r>
            <a:r>
              <a:rPr lang="en-GB" sz="1100" dirty="0">
                <a:hlinkClick r:id="rId2"/>
              </a:rPr>
              <a:t>https://www.tanveernaseer.com/using-passion-to-define-purpose/</a:t>
            </a:r>
            <a:r>
              <a:rPr lang="en-GB" sz="1100" dirty="0"/>
              <a:t> (Accessed 17</a:t>
            </a:r>
            <a:r>
              <a:rPr lang="en-GB" sz="1100" baseline="30000" dirty="0"/>
              <a:t>th</a:t>
            </a:r>
            <a:r>
              <a:rPr lang="en-GB" sz="1100" dirty="0"/>
              <a:t> January 2020)</a:t>
            </a:r>
          </a:p>
          <a:p>
            <a:r>
              <a:rPr lang="en-GB" sz="1100" dirty="0"/>
              <a:t>This Photo by Unknown Author is licensed under CC BY-NC-ND available at </a:t>
            </a:r>
            <a:r>
              <a:rPr lang="en-GB" sz="1100" dirty="0">
                <a:hlinkClick r:id="rId3"/>
              </a:rPr>
              <a:t>http://aikime.blogspot.com/</a:t>
            </a:r>
            <a:r>
              <a:rPr lang="en-GB" sz="1100" dirty="0"/>
              <a:t> (Accessed 17</a:t>
            </a:r>
            <a:r>
              <a:rPr lang="en-GB" sz="1100" baseline="30000" dirty="0"/>
              <a:t>th</a:t>
            </a:r>
            <a:r>
              <a:rPr lang="en-GB" sz="1100" dirty="0"/>
              <a:t> January 2020)</a:t>
            </a:r>
          </a:p>
          <a:p>
            <a:r>
              <a:rPr lang="en-GB" sz="1100" dirty="0"/>
              <a:t>This Photo by Unknown Author is licensed under CC BY-SA-NC</a:t>
            </a:r>
          </a:p>
          <a:p>
            <a:r>
              <a:rPr lang="en-GB" sz="1100" dirty="0"/>
              <a:t>This Photo by Unknown Author is licensed under CC BY Available at </a:t>
            </a:r>
            <a:r>
              <a:rPr lang="en-GB" sz="1100" dirty="0">
                <a:hlinkClick r:id="rId4"/>
              </a:rPr>
              <a:t>https://www.uos.ac.uk/content/reflections-safer-internet-day-and-research-policy-nexus</a:t>
            </a:r>
            <a:r>
              <a:rPr lang="en-GB" sz="1100" dirty="0"/>
              <a:t> (Accessed 17th January 2020)</a:t>
            </a:r>
          </a:p>
          <a:p>
            <a:r>
              <a:rPr lang="en-GB" sz="1100" dirty="0"/>
              <a:t>This Photo by Unknown Author is licensed under CC BY-SA-NC Available at </a:t>
            </a:r>
            <a:r>
              <a:rPr lang="en-GB" sz="1100" dirty="0">
                <a:hlinkClick r:id="rId5"/>
              </a:rPr>
              <a:t>http://www.learningahoy.com/2011/08/vista-print-goodies.html</a:t>
            </a:r>
            <a:r>
              <a:rPr lang="en-GB" sz="1100" dirty="0"/>
              <a:t> (accessed 17th January 2020)</a:t>
            </a:r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85E847-DD6C-413A-B017-AE2140F24B9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200" dirty="0"/>
              <a:t>This Photo by Unknown Author is licensed under CC BY-NC-ND Available at </a:t>
            </a:r>
            <a:r>
              <a:rPr lang="en-GB" sz="1200" dirty="0">
                <a:hlinkClick r:id="rId6"/>
              </a:rPr>
              <a:t>http://www.hararenews.co.zw/2017/03/new-curriculum-private-schools-lag-behind/</a:t>
            </a:r>
            <a:r>
              <a:rPr lang="en-GB" sz="1200" dirty="0"/>
              <a:t> (accessed 17</a:t>
            </a:r>
            <a:r>
              <a:rPr lang="en-GB" sz="1200" baseline="30000" dirty="0"/>
              <a:t>th</a:t>
            </a:r>
            <a:r>
              <a:rPr lang="en-GB" sz="1200" dirty="0"/>
              <a:t> January 2020)</a:t>
            </a:r>
          </a:p>
          <a:p>
            <a:r>
              <a:rPr lang="en-GB" sz="1200" dirty="0"/>
              <a:t>This Photo by Unknown Author is licensed under CC BY</a:t>
            </a:r>
          </a:p>
          <a:p>
            <a:r>
              <a:rPr lang="en-GB" sz="1200" dirty="0"/>
              <a:t>This Photo by Unknown Author is licensed under CC BY-ND Available on </a:t>
            </a:r>
            <a:r>
              <a:rPr lang="en-GB" sz="1200" dirty="0">
                <a:hlinkClick r:id="rId7"/>
              </a:rPr>
              <a:t>http://theconversation.com/looming-cut-in-preschool-entitlements-defies-all-evidence-25068</a:t>
            </a:r>
            <a:r>
              <a:rPr lang="en-GB" sz="1200" dirty="0"/>
              <a:t> (accessed 17th January 2020)</a:t>
            </a:r>
          </a:p>
          <a:p>
            <a:pPr marL="0" indent="0">
              <a:buNone/>
            </a:pPr>
            <a:endParaRPr lang="en-GB" sz="1200" dirty="0"/>
          </a:p>
          <a:p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415780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FC77CB91DBE3047884ABBD40BFC76FC" ma:contentTypeVersion="12" ma:contentTypeDescription="Create a new document." ma:contentTypeScope="" ma:versionID="f3501f4ad9615e293e8fa3a712953a99">
  <xsd:schema xmlns:xsd="http://www.w3.org/2001/XMLSchema" xmlns:xs="http://www.w3.org/2001/XMLSchema" xmlns:p="http://schemas.microsoft.com/office/2006/metadata/properties" xmlns:ns3="ed25a739-d205-4a8f-b117-2566f909cb60" xmlns:ns4="58f7e881-cc1d-4294-8008-c54da3573a5f" targetNamespace="http://schemas.microsoft.com/office/2006/metadata/properties" ma:root="true" ma:fieldsID="79e8f41daab776c84452217c51930355" ns3:_="" ns4:_="">
    <xsd:import namespace="ed25a739-d205-4a8f-b117-2566f909cb60"/>
    <xsd:import namespace="58f7e881-cc1d-4294-8008-c54da3573a5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25a739-d205-4a8f-b117-2566f909cb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7e881-cc1d-4294-8008-c54da3573a5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344E46-9BCB-4980-8DA0-A56F0D8FF8A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1142C4F-A525-4559-A99D-17611B88BBD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d25a739-d205-4a8f-b117-2566f909cb60"/>
    <ds:schemaRef ds:uri="58f7e881-cc1d-4294-8008-c54da3573a5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2F194BD-D1BA-49D7-9960-820C55C3BC87}">
  <ds:schemaRefs>
    <ds:schemaRef ds:uri="http://purl.org/dc/elements/1.1/"/>
    <ds:schemaRef ds:uri="http://schemas.microsoft.com/office/2006/documentManagement/types"/>
    <ds:schemaRef ds:uri="58f7e881-cc1d-4294-8008-c54da3573a5f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ed25a739-d205-4a8f-b117-2566f909cb60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386</Words>
  <Application>Microsoft Office PowerPoint</Application>
  <PresentationFormat>Widescreen</PresentationFormat>
  <Paragraphs>51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Gill Sans MT</vt:lpstr>
      <vt:lpstr>Gallery</vt:lpstr>
      <vt:lpstr>     Management role</vt:lpstr>
      <vt:lpstr>                Introduction </vt:lpstr>
      <vt:lpstr>Skills </vt:lpstr>
      <vt:lpstr>IEp</vt:lpstr>
      <vt:lpstr>Knowledge </vt:lpstr>
      <vt:lpstr>Experience </vt:lpstr>
      <vt:lpstr>      Personal characteristic </vt:lpstr>
      <vt:lpstr>PowerPoint Presentation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Management role</dc:title>
  <dc:creator>sarah cole</dc:creator>
  <cp:lastModifiedBy>sarah cole</cp:lastModifiedBy>
  <cp:revision>1</cp:revision>
  <dcterms:created xsi:type="dcterms:W3CDTF">2020-01-17T19:01:04Z</dcterms:created>
  <dcterms:modified xsi:type="dcterms:W3CDTF">2020-01-17T19:05:19Z</dcterms:modified>
</cp:coreProperties>
</file>