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1" r:id="rId3"/>
    <p:sldId id="257" r:id="rId4"/>
    <p:sldId id="258" r:id="rId5"/>
    <p:sldId id="259" r:id="rId6"/>
    <p:sldId id="260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74423" y="802298"/>
            <a:ext cx="8637073" cy="2920713"/>
          </a:xfrm>
        </p:spPr>
        <p:txBody>
          <a:bodyPr bIns="0" anchor="b">
            <a:normAutofit/>
          </a:bodyPr>
          <a:lstStyle>
            <a:lvl1pPr algn="ctr">
              <a:defRPr sz="6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74424" y="3724074"/>
            <a:ext cx="8637072" cy="977621"/>
          </a:xfrm>
        </p:spPr>
        <p:txBody>
          <a:bodyPr tIns="91440" bIns="91440">
            <a:normAutofit/>
          </a:bodyPr>
          <a:lstStyle>
            <a:lvl1pPr marL="0" indent="0" algn="ctr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F59EE7-2F00-41EC-8FCD-BA7D752523C9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1579" y="329307"/>
            <a:ext cx="5626774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76834" y="798973"/>
            <a:ext cx="811019" cy="503578"/>
          </a:xfrm>
        </p:spPr>
        <p:txBody>
          <a:bodyPr/>
          <a:lstStyle/>
          <a:p>
            <a:fld id="{703D92CC-E6D2-41A5-8C00-9F698288BC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40744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F59EE7-2F00-41EC-8FCD-BA7D752523C9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3D92CC-E6D2-41A5-8C00-9F698288BC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86072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74423" y="1756130"/>
            <a:ext cx="8643154" cy="1969007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4423" y="3725137"/>
            <a:ext cx="8643154" cy="1093987"/>
          </a:xfrm>
        </p:spPr>
        <p:txBody>
          <a:bodyPr tIns="91440">
            <a:norm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F59EE7-2F00-41EC-8FCD-BA7D752523C9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3D92CC-E6D2-41A5-8C00-9F698288BC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77097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293577" cy="10593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488654" cy="344859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54140" y="2017343"/>
            <a:ext cx="4488654" cy="34415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F59EE7-2F00-41EC-8FCD-BA7D752523C9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3D92CC-E6D2-41A5-8C00-9F698288BC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7589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295603" cy="10563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488794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488794" cy="26444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6025" y="2023003"/>
            <a:ext cx="4488794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6025" y="2821491"/>
            <a:ext cx="4488794" cy="26373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F59EE7-2F00-41EC-8FCD-BA7D752523C9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3D92CC-E6D2-41A5-8C00-9F698288BC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27665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F59EE7-2F00-41EC-8FCD-BA7D752523C9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3D92CC-E6D2-41A5-8C00-9F698288BC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93275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F59EE7-2F00-41EC-8FCD-BA7D752523C9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3D92CC-E6D2-41A5-8C00-9F698288BC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59740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2961967" cy="2406518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30324" y="798974"/>
            <a:ext cx="6012470" cy="46588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2961967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F59EE7-2F00-41EC-8FCD-BA7D752523C9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3D92CC-E6D2-41A5-8C00-9F698288BC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67489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>
            <a:xfrm>
              <a:off x="7477387" y="482170"/>
              <a:ext cx="4074533" cy="5149101"/>
            </a:xfrm>
            <a:prstGeom prst="rect">
              <a:avLst/>
            </a:prstGeom>
            <a:blipFill dpi="0" rotWithShape="1">
              <a:blip r:embed="rId2">
                <a:alphaModFix amt="30000"/>
              </a:blip>
              <a:srcRect/>
              <a:tile tx="0" ty="0" sx="100000" sy="100000" flip="none" algn="ctr"/>
            </a:blip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 extrusionH="76200" contourW="12700" prstMaterial="matte">
              <a:bevelT w="152400" h="50800" prst="softRound"/>
              <a:extrusionClr>
                <a:schemeClr val="tx2"/>
              </a:extrusionClr>
              <a:contourClr>
                <a:schemeClr val="bg2"/>
              </a:contourClr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38100" cmpd="sng">
              <a:solidFill>
                <a:schemeClr val="tx2">
                  <a:lumMod val="25000"/>
                </a:schemeClr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2"/>
            <a:ext cx="5532328" cy="1922299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50000"/>
              <a:lumOff val="50000"/>
              <a:alpha val="80000"/>
            </a:schemeClr>
          </a:solidFill>
          <a:ln w="9525" cap="sq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3200" dirty="0"/>
            </a:lvl1pPr>
          </a:lstStyle>
          <a:p>
            <a:pPr lvl="0" algn="ctr"/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059600"/>
            <a:ext cx="5524404" cy="2090134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27F59EE7-2F00-41EC-8FCD-BA7D752523C9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3D92CC-E6D2-41A5-8C00-9F698288BC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76892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F59EE7-2F00-41EC-8FCD-BA7D752523C9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3D92CC-E6D2-41A5-8C00-9F698288BC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85465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27052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518654" cy="46598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F59EE7-2F00-41EC-8FCD-BA7D752523C9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3D92CC-E6D2-41A5-8C00-9F698288BC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35619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291215" cy="104923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29121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42079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F59EE7-2F00-41EC-8FCD-BA7D752523C9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626774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703D92CC-E6D2-41A5-8C00-9F698288BCCA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0" y="3622291"/>
            <a:ext cx="12192000" cy="250598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>
                  <a:alpha val="80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>
          <a:xfrm>
            <a:off x="0" y="6129338"/>
            <a:ext cx="12192000" cy="742950"/>
          </a:xfrm>
          <a:prstGeom prst="rect">
            <a:avLst/>
          </a:prstGeom>
        </p:spPr>
      </p:pic>
      <p:cxnSp>
        <p:nvCxnSpPr>
          <p:cNvPr id="12" name="Straight Connector 11"/>
          <p:cNvCxnSpPr/>
          <p:nvPr/>
        </p:nvCxnSpPr>
        <p:spPr>
          <a:xfrm>
            <a:off x="0" y="6138142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1294076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accent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E67C22-EF61-2B36-009E-58014A363DD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5806" y="245806"/>
            <a:ext cx="11307097" cy="5958349"/>
          </a:xfrm>
        </p:spPr>
        <p:txBody>
          <a:bodyPr>
            <a:normAutofit/>
          </a:bodyPr>
          <a:lstStyle/>
          <a:p>
            <a:pPr algn="l"/>
            <a:r>
              <a:rPr lang="en-GB" sz="3200" b="1" dirty="0"/>
              <a:t>EarthBite Kitchen</a:t>
            </a:r>
            <a:br>
              <a:rPr lang="en-GB" sz="3200" dirty="0"/>
            </a:br>
            <a:br>
              <a:rPr lang="en-GB" sz="3200" dirty="0"/>
            </a:br>
            <a:r>
              <a:rPr lang="en-GB" sz="3200" b="1" dirty="0"/>
              <a:t>Programme of Study: </a:t>
            </a:r>
            <a:r>
              <a:rPr lang="en-GB" sz="3200" dirty="0"/>
              <a:t>Certificate in Higher Education Business Skills for the Workplace</a:t>
            </a:r>
            <a:br>
              <a:rPr lang="en-GB" sz="3200" dirty="0"/>
            </a:br>
            <a:br>
              <a:rPr lang="en-GB" sz="3200" dirty="0"/>
            </a:br>
            <a:r>
              <a:rPr lang="en-GB" sz="3200" b="1" dirty="0"/>
              <a:t>Module:</a:t>
            </a:r>
            <a:r>
              <a:rPr lang="en-GB" sz="3200" dirty="0"/>
              <a:t> Enterprise and Entrepreneurship (LCLM4006)</a:t>
            </a:r>
            <a:br>
              <a:rPr lang="en-GB" sz="3200" dirty="0"/>
            </a:br>
            <a:br>
              <a:rPr lang="en-GB" sz="3200" b="1" dirty="0"/>
            </a:br>
            <a:r>
              <a:rPr lang="en-GB" sz="3200" b="1" dirty="0"/>
              <a:t>Assignment:</a:t>
            </a:r>
            <a:r>
              <a:rPr lang="en-GB" sz="3200" dirty="0"/>
              <a:t> Individual Written Business Plan </a:t>
            </a:r>
            <a:br>
              <a:rPr lang="en-GB" sz="3200" dirty="0"/>
            </a:br>
            <a:br>
              <a:rPr lang="en-GB" sz="3200" dirty="0"/>
            </a:br>
            <a:r>
              <a:rPr lang="en-GB" sz="3200" b="1" dirty="0"/>
              <a:t>Lecturer: </a:t>
            </a:r>
            <a:r>
              <a:rPr lang="en-GB" sz="3200" dirty="0"/>
              <a:t>Dr Chung Lai Johnny Wan </a:t>
            </a:r>
            <a:br>
              <a:rPr lang="en-GB" sz="3200" dirty="0"/>
            </a:b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627025443"/>
      </p:ext>
    </p:extLst>
  </p:cSld>
  <p:clrMapOvr>
    <a:masterClrMapping/>
  </p:clrMapOvr>
  <p:transition spd="slow">
    <p:wip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0DA092-9F8C-A349-FC0E-AC0EF6ACFE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Business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B1DDFE-FD5B-60E8-73EB-4470F927C9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What is EarthBite Kitchen ?</a:t>
            </a:r>
          </a:p>
          <a:p>
            <a:r>
              <a:rPr lang="en-GB" dirty="0"/>
              <a:t>Healthy meal preparation and delivery service</a:t>
            </a:r>
          </a:p>
          <a:p>
            <a:r>
              <a:rPr lang="en-GB" dirty="0"/>
              <a:t>Weekly and monthly meal subscriptions</a:t>
            </a:r>
          </a:p>
          <a:p>
            <a:r>
              <a:rPr lang="en-GB" dirty="0"/>
              <a:t>Fresh, locally sourced ingredients</a:t>
            </a:r>
          </a:p>
          <a:p>
            <a:r>
              <a:rPr lang="en-GB" dirty="0"/>
              <a:t>Eco-friendly packaging </a:t>
            </a:r>
          </a:p>
          <a:p>
            <a:r>
              <a:rPr lang="en-GB" dirty="0"/>
              <a:t>Delivered to customer’s homes </a:t>
            </a:r>
          </a:p>
        </p:txBody>
      </p:sp>
    </p:spTree>
    <p:extLst>
      <p:ext uri="{BB962C8B-B14F-4D97-AF65-F5344CB8AC3E}">
        <p14:creationId xmlns:p14="http://schemas.microsoft.com/office/powerpoint/2010/main" val="1595027379"/>
      </p:ext>
    </p:extLst>
  </p:cSld>
  <p:clrMapOvr>
    <a:masterClrMapping/>
  </p:clrMapOvr>
  <p:transition spd="slow">
    <p:wip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D786A6-58C2-2BD6-C5AE-CCD00AD64B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Target consumers: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AB7D6E-5AD3-7EF2-D5F9-69986E10D0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Busy professionals </a:t>
            </a:r>
          </a:p>
          <a:p>
            <a:r>
              <a:rPr lang="en-GB" dirty="0"/>
              <a:t>University student’s fitness enthusiasts</a:t>
            </a:r>
          </a:p>
          <a:p>
            <a:r>
              <a:rPr lang="en-GB" dirty="0"/>
              <a:t>Health-conscious consumers </a:t>
            </a:r>
          </a:p>
        </p:txBody>
      </p:sp>
    </p:spTree>
    <p:extLst>
      <p:ext uri="{BB962C8B-B14F-4D97-AF65-F5344CB8AC3E}">
        <p14:creationId xmlns:p14="http://schemas.microsoft.com/office/powerpoint/2010/main" val="3210723932"/>
      </p:ext>
    </p:extLst>
  </p:cSld>
  <p:clrMapOvr>
    <a:masterClrMapping/>
  </p:clrMapOvr>
  <p:transition spd="slow">
    <p:wip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4308E1-8878-7785-4E51-9C066B72B3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Unique selling point: {USP}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2E8748-4566-AC47-BEE9-4975449FAD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Healthy meals</a:t>
            </a:r>
          </a:p>
          <a:p>
            <a:r>
              <a:rPr lang="en-GB" dirty="0"/>
              <a:t>Sustainable packaging</a:t>
            </a:r>
          </a:p>
          <a:p>
            <a:r>
              <a:rPr lang="en-GB" dirty="0"/>
              <a:t>Flexible meal subscription</a:t>
            </a:r>
          </a:p>
          <a:p>
            <a:r>
              <a:rPr lang="en-GB" dirty="0"/>
              <a:t>Locally sourced ingredients</a:t>
            </a:r>
          </a:p>
        </p:txBody>
      </p:sp>
    </p:spTree>
    <p:extLst>
      <p:ext uri="{BB962C8B-B14F-4D97-AF65-F5344CB8AC3E}">
        <p14:creationId xmlns:p14="http://schemas.microsoft.com/office/powerpoint/2010/main" val="2821474598"/>
      </p:ext>
    </p:extLst>
  </p:cSld>
  <p:clrMapOvr>
    <a:masterClrMapping/>
  </p:clrMapOvr>
  <p:transition spd="slow">
    <p:wip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A435C2-93D9-B7D4-1405-A560F1AD4D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Management &amp; legal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AAF827-E122-5396-A77D-560B53D931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numCol="2"/>
          <a:lstStyle/>
          <a:p>
            <a:r>
              <a:rPr lang="en-GB" dirty="0"/>
              <a:t>Management Team </a:t>
            </a:r>
          </a:p>
          <a:p>
            <a:r>
              <a:rPr lang="en-GB" dirty="0"/>
              <a:t>Founder/CEO</a:t>
            </a:r>
          </a:p>
          <a:p>
            <a:r>
              <a:rPr lang="en-GB" dirty="0"/>
              <a:t>Operations Manager</a:t>
            </a:r>
          </a:p>
          <a:p>
            <a:r>
              <a:rPr lang="en-GB" dirty="0"/>
              <a:t>Marketing Manager</a:t>
            </a:r>
          </a:p>
          <a:p>
            <a:r>
              <a:rPr lang="en-GB" dirty="0"/>
              <a:t>Kitchen Staff</a:t>
            </a:r>
          </a:p>
          <a:p>
            <a:r>
              <a:rPr lang="en-GB" dirty="0"/>
              <a:t>Delivery Partners </a:t>
            </a:r>
          </a:p>
          <a:p>
            <a:endParaRPr lang="en-GB" dirty="0"/>
          </a:p>
          <a:p>
            <a:r>
              <a:rPr lang="en-GB" dirty="0"/>
              <a:t>Legal structures:</a:t>
            </a:r>
          </a:p>
          <a:p>
            <a:r>
              <a:rPr lang="en-GB" dirty="0"/>
              <a:t>Limited liability </a:t>
            </a:r>
          </a:p>
          <a:p>
            <a:r>
              <a:rPr lang="en-GB" dirty="0"/>
              <a:t>Easier to attract investors </a:t>
            </a:r>
          </a:p>
          <a:p>
            <a:r>
              <a:rPr lang="en-GB" dirty="0"/>
              <a:t>Suitable for future expansion</a:t>
            </a:r>
          </a:p>
          <a:p>
            <a:r>
              <a:rPr lang="en-GB" dirty="0"/>
              <a:t>Professional business image</a:t>
            </a:r>
          </a:p>
        </p:txBody>
      </p:sp>
    </p:spTree>
    <p:extLst>
      <p:ext uri="{BB962C8B-B14F-4D97-AF65-F5344CB8AC3E}">
        <p14:creationId xmlns:p14="http://schemas.microsoft.com/office/powerpoint/2010/main" val="1325494560"/>
      </p:ext>
    </p:extLst>
  </p:cSld>
  <p:clrMapOvr>
    <a:masterClrMapping/>
  </p:clrMapOvr>
  <p:transition spd="slow">
    <p:wip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C34454-1C66-9632-EAE8-8AE01668EA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PESTEL Factors: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AB4B52-3639-EE34-4E51-4B94B27979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9291215" cy="4037749"/>
          </a:xfrm>
        </p:spPr>
        <p:txBody>
          <a:bodyPr numCol="2">
            <a:normAutofit/>
          </a:bodyPr>
          <a:lstStyle/>
          <a:p>
            <a:r>
              <a:rPr lang="en-GB" b="1" dirty="0"/>
              <a:t>Economic:</a:t>
            </a:r>
          </a:p>
          <a:p>
            <a:r>
              <a:rPr lang="en-GB" dirty="0"/>
              <a:t>Inflation increase food cost</a:t>
            </a:r>
          </a:p>
          <a:p>
            <a:r>
              <a:rPr lang="en-GB" dirty="0"/>
              <a:t>Customer want affordable meal subscriptions</a:t>
            </a:r>
          </a:p>
          <a:p>
            <a:r>
              <a:rPr lang="en-GB" b="1" dirty="0"/>
              <a:t>Social:</a:t>
            </a:r>
          </a:p>
          <a:p>
            <a:r>
              <a:rPr lang="en-GB" dirty="0"/>
              <a:t>More people prefer a healthier lifestyle </a:t>
            </a:r>
          </a:p>
          <a:p>
            <a:r>
              <a:rPr lang="en-GB" dirty="0"/>
              <a:t>There is a higher demand for nutritious meals</a:t>
            </a:r>
          </a:p>
          <a:p>
            <a:r>
              <a:rPr lang="en-GB" b="1" dirty="0"/>
              <a:t>Environmental:</a:t>
            </a:r>
          </a:p>
          <a:p>
            <a:r>
              <a:rPr lang="en-GB" dirty="0"/>
              <a:t>Customer care about the environment </a:t>
            </a:r>
          </a:p>
          <a:p>
            <a:r>
              <a:rPr lang="en-GB" dirty="0"/>
              <a:t>Customer prefer that businesses use eco-friendly products </a:t>
            </a:r>
          </a:p>
          <a:p>
            <a:r>
              <a:rPr lang="en-GB" dirty="0"/>
              <a:t>Businesses should reduce plastic waste </a:t>
            </a:r>
          </a:p>
        </p:txBody>
      </p:sp>
    </p:spTree>
    <p:extLst>
      <p:ext uri="{BB962C8B-B14F-4D97-AF65-F5344CB8AC3E}">
        <p14:creationId xmlns:p14="http://schemas.microsoft.com/office/powerpoint/2010/main" val="3058526578"/>
      </p:ext>
    </p:extLst>
  </p:cSld>
  <p:clrMapOvr>
    <a:masterClrMapping/>
  </p:clrMapOvr>
  <p:transition spd="slow">
    <p:wip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027AA1-2C67-1C36-EE4E-4410776958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Marketing strategies: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E20C81-1521-90DF-7F43-BA25BC3E0C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numCol="2">
            <a:normAutofit/>
          </a:bodyPr>
          <a:lstStyle/>
          <a:p>
            <a:pPr marL="0" indent="0">
              <a:buNone/>
            </a:pPr>
            <a:r>
              <a:rPr lang="en-GB" b="1" dirty="0"/>
              <a:t>Digital Marketing:</a:t>
            </a:r>
          </a:p>
          <a:p>
            <a:r>
              <a:rPr lang="en-GB" dirty="0"/>
              <a:t>Instagram</a:t>
            </a:r>
          </a:p>
          <a:p>
            <a:r>
              <a:rPr lang="en-GB" dirty="0"/>
              <a:t>TikTok</a:t>
            </a:r>
          </a:p>
          <a:p>
            <a:r>
              <a:rPr lang="en-GB" dirty="0"/>
              <a:t>Customer videos </a:t>
            </a:r>
          </a:p>
          <a:p>
            <a:r>
              <a:rPr lang="en-GB" dirty="0"/>
              <a:t>Healthy recipe content 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Strategy 2:</a:t>
            </a:r>
          </a:p>
          <a:p>
            <a:pPr marL="0" indent="0">
              <a:buNone/>
            </a:pPr>
            <a:r>
              <a:rPr lang="en-GB" b="1" dirty="0"/>
              <a:t>Sale promotions </a:t>
            </a:r>
          </a:p>
          <a:p>
            <a:r>
              <a:rPr lang="en-GB" dirty="0"/>
              <a:t>Introductory discounts</a:t>
            </a:r>
          </a:p>
          <a:p>
            <a:r>
              <a:rPr lang="en-GB" dirty="0"/>
              <a:t>Referral rewards </a:t>
            </a:r>
          </a:p>
          <a:p>
            <a:r>
              <a:rPr lang="en-GB" dirty="0"/>
              <a:t>Discounted meal subscriptions</a:t>
            </a:r>
          </a:p>
          <a:p>
            <a:r>
              <a:rPr lang="en-GB" dirty="0"/>
              <a:t>Influencer partnership </a:t>
            </a:r>
          </a:p>
        </p:txBody>
      </p:sp>
    </p:spTree>
    <p:extLst>
      <p:ext uri="{BB962C8B-B14F-4D97-AF65-F5344CB8AC3E}">
        <p14:creationId xmlns:p14="http://schemas.microsoft.com/office/powerpoint/2010/main" val="930190937"/>
      </p:ext>
    </p:extLst>
  </p:cSld>
  <p:clrMapOvr>
    <a:masterClrMapping/>
  </p:clrMapOvr>
  <p:transition spd="slow">
    <p:wip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F98110-A462-E5F7-09BD-7F62E6C6D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Funding requirements: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34F359-C7AB-DA43-951B-1DD9C974E0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numCol="2">
            <a:normAutofit fontScale="92500" lnSpcReduction="20000"/>
          </a:bodyPr>
          <a:lstStyle/>
          <a:p>
            <a:r>
              <a:rPr lang="en-GB" b="1" dirty="0"/>
              <a:t>Funding sources: £50,000</a:t>
            </a:r>
          </a:p>
          <a:p>
            <a:endParaRPr lang="en-GB" dirty="0"/>
          </a:p>
          <a:p>
            <a:r>
              <a:rPr lang="en-GB" dirty="0"/>
              <a:t>C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b="1" dirty="0"/>
              <a:t>Main expenses:</a:t>
            </a:r>
          </a:p>
          <a:p>
            <a:r>
              <a:rPr lang="en-GB" dirty="0"/>
              <a:t>Kitchen equipment</a:t>
            </a:r>
          </a:p>
          <a:p>
            <a:r>
              <a:rPr lang="en-GB" dirty="0"/>
              <a:t>Staff salaries</a:t>
            </a:r>
          </a:p>
          <a:p>
            <a:r>
              <a:rPr lang="en-GB" dirty="0"/>
              <a:t>Rent &amp; utilities</a:t>
            </a:r>
          </a:p>
          <a:p>
            <a:r>
              <a:rPr lang="en-GB" dirty="0"/>
              <a:t>Eco-friendly packaging </a:t>
            </a:r>
          </a:p>
          <a:p>
            <a:r>
              <a:rPr lang="en-GB" dirty="0"/>
              <a:t>Marketing campaign</a:t>
            </a:r>
          </a:p>
          <a:p>
            <a:r>
              <a:rPr lang="en-GB" dirty="0"/>
              <a:t>Delivery system</a:t>
            </a:r>
          </a:p>
          <a:p>
            <a:r>
              <a:rPr lang="en-GB" dirty="0"/>
              <a:t>Legal and insurance costs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B3F7F106-8395-85AC-CFF2-1C0C8FF269C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15419747"/>
              </p:ext>
            </p:extLst>
          </p:nvPr>
        </p:nvGraphicFramePr>
        <p:xfrm>
          <a:off x="1754006" y="2542868"/>
          <a:ext cx="3299775" cy="148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45353">
                  <a:extLst>
                    <a:ext uri="{9D8B030D-6E8A-4147-A177-3AD203B41FA5}">
                      <a16:colId xmlns:a16="http://schemas.microsoft.com/office/drawing/2014/main" val="42631888"/>
                    </a:ext>
                  </a:extLst>
                </a:gridCol>
                <a:gridCol w="1254422">
                  <a:extLst>
                    <a:ext uri="{9D8B030D-6E8A-4147-A177-3AD203B41FA5}">
                      <a16:colId xmlns:a16="http://schemas.microsoft.com/office/drawing/2014/main" val="350614733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Source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Amount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913548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Personal savings: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£10,000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565803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Bank Loan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£25,000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537644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Angel Investor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£15,000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5661283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30602418"/>
      </p:ext>
    </p:extLst>
  </p:cSld>
  <p:clrMapOvr>
    <a:masterClrMapping/>
  </p:clrMapOvr>
  <p:transition spd="slow">
    <p:wip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E06309-ADDA-69C9-76C0-FF3F884B54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Why should you invest in </a:t>
            </a:r>
            <a:r>
              <a:rPr lang="en-GB" b="1" dirty="0" err="1"/>
              <a:t>Earthbite</a:t>
            </a:r>
            <a:r>
              <a:rPr lang="en-GB" b="1" dirty="0"/>
              <a:t> kitchen?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0842BE-472E-F51C-8BDC-5BDA1095A0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1" dirty="0"/>
              <a:t>Advantages: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Healthy meal subscriptions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Sustainable business model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Growing market demand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Flexible subscription plans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Eco-friendly packaging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Local suppliers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Strong growth </a:t>
            </a:r>
            <a:r>
              <a:rPr lang="en-GB" dirty="0" err="1"/>
              <a:t>potemtial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857018452"/>
      </p:ext>
    </p:extLst>
  </p:cSld>
  <p:clrMapOvr>
    <a:masterClrMapping/>
  </p:clrMapOvr>
  <p:transition spd="slow">
    <p:wipe/>
  </p:transition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9D5"/>
      </a:lt2>
      <a:accent1>
        <a:srgbClr val="FB8C29"/>
      </a:accent1>
      <a:accent2>
        <a:srgbClr val="F2C351"/>
      </a:accent2>
      <a:accent3>
        <a:srgbClr val="D0CBA5"/>
      </a:accent3>
      <a:accent4>
        <a:srgbClr val="A2C476"/>
      </a:accent4>
      <a:accent5>
        <a:srgbClr val="57C293"/>
      </a:accent5>
      <a:accent6>
        <a:srgbClr val="06BFDE"/>
      </a:accent6>
      <a:hlink>
        <a:srgbClr val="FBAE29"/>
      </a:hlink>
      <a:folHlink>
        <a:srgbClr val="EDC47E"/>
      </a:folHlink>
    </a:clrScheme>
    <a:fontScheme name="Gallery">
      <a:majorFont>
        <a:latin typeface="Rockwell" panose="020606030202050204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BB5F5D82-B5E9-469E-A815-C655ED4AF243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0</TotalTime>
  <Words>284</Words>
  <Application>Microsoft Office PowerPoint</Application>
  <PresentationFormat>Widescreen</PresentationFormat>
  <Paragraphs>89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Rockwell</vt:lpstr>
      <vt:lpstr>Wingdings</vt:lpstr>
      <vt:lpstr>Gallery</vt:lpstr>
      <vt:lpstr>EarthBite Kitchen  Programme of Study: Certificate in Higher Education Business Skills for the Workplace  Module: Enterprise and Entrepreneurship (LCLM4006)  Assignment: Individual Written Business Plan   Lecturer: Dr Chung Lai Johnny Wan  </vt:lpstr>
      <vt:lpstr>Business Plan</vt:lpstr>
      <vt:lpstr>Target consumers:</vt:lpstr>
      <vt:lpstr>Unique selling point: {USP}</vt:lpstr>
      <vt:lpstr>Management &amp; legal structure</vt:lpstr>
      <vt:lpstr>PESTEL Factors:</vt:lpstr>
      <vt:lpstr>Marketing strategies:</vt:lpstr>
      <vt:lpstr>Funding requirements:</vt:lpstr>
      <vt:lpstr>Why should you invest in Earthbite kitchen?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Monica-Eva Caraian (2512836)</dc:creator>
  <cp:lastModifiedBy>Monica-Eva Caraian (2512836)</cp:lastModifiedBy>
  <cp:revision>1</cp:revision>
  <dcterms:created xsi:type="dcterms:W3CDTF">2026-07-16T20:45:29Z</dcterms:created>
  <dcterms:modified xsi:type="dcterms:W3CDTF">2026-07-16T21:34:23Z</dcterms:modified>
</cp:coreProperties>
</file>