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1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9" d="100"/>
          <a:sy n="49" d="100"/>
        </p:scale>
        <p:origin x="63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716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601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79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723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676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180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903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201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433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316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05030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83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3347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1050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0468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029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11FB4-7B19-4BA1-A8F2-C7085BB675A3}" type="datetimeFigureOut">
              <a:rPr lang="en-GB" smtClean="0"/>
              <a:t>15/01/2019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4F5DB49-A5C8-439B-8FBA-93F709C94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124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/>
              <a:t>7</a:t>
            </a:r>
            <a:br>
              <a:rPr lang="en-US" dirty="0"/>
            </a:br>
            <a:r>
              <a:rPr lang="zh-CN" altLang="en-US" dirty="0"/>
              <a:t>阅读 口语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14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</a:t>
            </a:r>
            <a:r>
              <a:rPr lang="en-US" sz="2000" dirty="0"/>
              <a:t>Jan WEEK </a:t>
            </a:r>
            <a:r>
              <a:rPr lang="en-US" sz="2000" dirty="0" smtClean="0"/>
              <a:t>2-1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7412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从大到小</a:t>
            </a:r>
            <a:r>
              <a:rPr lang="en-US" altLang="zh-CN" dirty="0" smtClean="0"/>
              <a:t>——</a:t>
            </a:r>
            <a:r>
              <a:rPr lang="zh-CN" altLang="en-US" dirty="0" smtClean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dirty="0" smtClean="0"/>
              <a:t>思维方式 </a:t>
            </a:r>
            <a:r>
              <a:rPr lang="en-US" altLang="zh-CN" sz="2400" dirty="0" smtClean="0"/>
              <a:t>Mode of Thinking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什么是思维方式？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4493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655379"/>
            <a:ext cx="4184035" cy="4385982"/>
          </a:xfrm>
        </p:spPr>
        <p:txBody>
          <a:bodyPr>
            <a:normAutofit fontScale="92500" lnSpcReduction="20000"/>
          </a:bodyPr>
          <a:lstStyle/>
          <a:p>
            <a:r>
              <a:rPr lang="zh-CN" altLang="en-US" sz="2400" dirty="0" smtClean="0"/>
              <a:t>平常；平常说</a:t>
            </a:r>
            <a:endParaRPr lang="en-US" altLang="zh-CN" sz="2400" dirty="0" smtClean="0"/>
          </a:p>
          <a:p>
            <a:r>
              <a:rPr lang="zh-CN" altLang="en-US" sz="2400" dirty="0"/>
              <a:t>往</a:t>
            </a:r>
            <a:r>
              <a:rPr lang="zh-CN" altLang="en-US" sz="2400" dirty="0" smtClean="0"/>
              <a:t>往；往往会说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不知不觉</a:t>
            </a:r>
            <a:endParaRPr lang="en-US" altLang="zh-CN" sz="2400" dirty="0" smtClean="0"/>
          </a:p>
          <a:p>
            <a:r>
              <a:rPr lang="zh-CN" altLang="en-US" sz="2400" dirty="0"/>
              <a:t>时</a:t>
            </a:r>
            <a:r>
              <a:rPr lang="zh-CN" altLang="en-US" sz="2400" dirty="0" smtClean="0"/>
              <a:t>间在不知不觉中过去了。</a:t>
            </a:r>
            <a:endParaRPr lang="en-US" altLang="zh-CN" sz="2400" dirty="0" smtClean="0"/>
          </a:p>
          <a:p>
            <a:r>
              <a:rPr lang="zh-CN" altLang="en-US" sz="2400" dirty="0"/>
              <a:t>时间在不知不觉</a:t>
            </a:r>
            <a:r>
              <a:rPr lang="zh-CN" altLang="en-US" sz="2400" dirty="0" smtClean="0"/>
              <a:t>中一分一秒地过去了。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/>
              <a:t>琢</a:t>
            </a:r>
            <a:r>
              <a:rPr lang="zh-CN" altLang="en-US" sz="2400" dirty="0" smtClean="0"/>
              <a:t>磨；仔细琢磨</a:t>
            </a:r>
            <a:endParaRPr lang="en-US" altLang="zh-CN" sz="2400" dirty="0" smtClean="0"/>
          </a:p>
          <a:p>
            <a:r>
              <a:rPr lang="zh-CN" altLang="en-US" sz="2400" dirty="0"/>
              <a:t>仔细琢</a:t>
            </a:r>
            <a:r>
              <a:rPr lang="zh-CN" altLang="en-US" sz="2400" dirty="0" smtClean="0"/>
              <a:t>磨这一分一秒的说法，好像有些问题。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zh-CN" altLang="en-US" sz="2400" dirty="0" smtClean="0"/>
              <a:t>我们平常说时间过得快，往往会说：“时间在不知不觉中一分一秒地过去了。”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仔细琢磨这“一分一秒”的说法，好像有些问题。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350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由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到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</a:p>
          <a:p>
            <a:endParaRPr lang="en-US" altLang="zh-CN" sz="2400" dirty="0" smtClean="0"/>
          </a:p>
          <a:p>
            <a:r>
              <a:rPr lang="zh-CN" altLang="en-US" sz="2400" dirty="0"/>
              <a:t>因</a:t>
            </a:r>
            <a:r>
              <a:rPr lang="zh-CN" altLang="en-US" sz="2400" dirty="0" smtClean="0"/>
              <a:t>此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r>
              <a:rPr lang="zh-CN" altLang="en-US" sz="2400" dirty="0"/>
              <a:t>那</a:t>
            </a:r>
            <a:r>
              <a:rPr lang="zh-CN" altLang="en-US" sz="2400" dirty="0" smtClean="0"/>
              <a:t>么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和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有关系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8" y="2160589"/>
            <a:ext cx="4416639" cy="3880773"/>
          </a:xfrm>
        </p:spPr>
        <p:txBody>
          <a:bodyPr>
            <a:normAutofit/>
          </a:bodyPr>
          <a:lstStyle/>
          <a:p>
            <a:r>
              <a:rPr lang="zh-CN" altLang="en-US" sz="2400" dirty="0" smtClean="0"/>
              <a:t>时间由秒到分，由分到小时。因此，按先后过程说，应该是“一秒一分地过去了”。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那么，是不是“一分一秒地过去了”不对呢？当然不是。这和中国人的思维方式有关系。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9933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zh-CN" altLang="en-US" sz="2400" dirty="0" smtClean="0"/>
              <a:t>思维</a:t>
            </a:r>
            <a:r>
              <a:rPr lang="zh-CN" altLang="en-US" sz="2400" dirty="0"/>
              <a:t>；</a:t>
            </a:r>
            <a:r>
              <a:rPr lang="zh-CN" altLang="en-US" sz="2400" dirty="0" smtClean="0"/>
              <a:t>方式</a:t>
            </a:r>
            <a:endParaRPr lang="en-US" altLang="zh-CN" sz="2400" dirty="0" smtClean="0"/>
          </a:p>
          <a:p>
            <a:r>
              <a:rPr lang="zh-CN" altLang="en-US" sz="2400" dirty="0"/>
              <a:t>思维方</a:t>
            </a:r>
            <a:r>
              <a:rPr lang="zh-CN" altLang="en-US" sz="2400" dirty="0" smtClean="0"/>
              <a:t>式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习惯；思维习惯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社会</a:t>
            </a:r>
            <a:endParaRPr lang="en-US" altLang="zh-CN" sz="2400" dirty="0" smtClean="0"/>
          </a:p>
          <a:p>
            <a:endParaRPr 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与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不同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思维方式，是指人们思考问题时的习惯。这种习惯，可以是个人的，也可以是社会的。个人的思维习惯，有时与别人不同，我们说：“他的思维方式与人不同。”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97241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zh-CN" altLang="en-US" sz="2400" dirty="0" smtClean="0"/>
              <a:t>一般</a:t>
            </a:r>
            <a:r>
              <a:rPr lang="zh-CN" altLang="en-US" sz="2400" dirty="0"/>
              <a:t>；</a:t>
            </a:r>
            <a:r>
              <a:rPr lang="zh-CN" altLang="en-US" sz="2400" dirty="0" smtClean="0"/>
              <a:t>一般指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比如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特点之一</a:t>
            </a:r>
            <a:endParaRPr lang="en-US" altLang="zh-CN" sz="2400" dirty="0" smtClean="0"/>
          </a:p>
          <a:p>
            <a:endParaRPr lang="en-US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从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到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endParaRPr lang="en-US" sz="2400" dirty="0">
              <a:solidFill>
                <a:srgbClr val="FF0000"/>
              </a:solidFill>
            </a:endParaRPr>
          </a:p>
          <a:p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/>
              <a:t>社会的思维习</a:t>
            </a:r>
            <a:r>
              <a:rPr lang="zh-CN" altLang="en-US" sz="2400" dirty="0" smtClean="0"/>
              <a:t>惯，一个民族的思维方式。比如，中国人的思维特点之一是：从大到小。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39034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zh-CN" altLang="en-US" sz="2400" dirty="0"/>
              <a:t>表现在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q"/>
            </a:pPr>
            <a:endParaRPr lang="en-US" altLang="zh-CN" sz="2400" dirty="0" smtClean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在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上</a:t>
            </a:r>
            <a:endParaRPr lang="en-US" altLang="zh-CN" sz="2400" dirty="0" smtClean="0">
              <a:solidFill>
                <a:srgbClr val="FF0000"/>
              </a:solidFill>
            </a:endParaRPr>
          </a:p>
          <a:p>
            <a:r>
              <a:rPr lang="zh-CN" altLang="en-US" sz="2400" dirty="0"/>
              <a:t>在时间</a:t>
            </a:r>
            <a:r>
              <a:rPr lang="zh-CN" altLang="en-US" sz="2400" dirty="0" smtClean="0"/>
              <a:t>上；在空间上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例如；</a:t>
            </a:r>
            <a:r>
              <a:rPr lang="zh-CN" altLang="en-US" sz="2400" dirty="0" smtClean="0">
                <a:solidFill>
                  <a:srgbClr val="FF0000"/>
                </a:solidFill>
              </a:rPr>
              <a:t>以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为例</a:t>
            </a:r>
            <a:endParaRPr lang="en-US" altLang="zh-CN" sz="2400" dirty="0" smtClean="0">
              <a:solidFill>
                <a:srgbClr val="FF0000"/>
              </a:solidFill>
            </a:endParaRPr>
          </a:p>
          <a:p>
            <a:endParaRPr lang="en-US" sz="2400" dirty="0"/>
          </a:p>
          <a:p>
            <a:r>
              <a:rPr lang="zh-CN" altLang="en-US" sz="2400" dirty="0" smtClean="0"/>
              <a:t>完全不同；完全相同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64756" y="2160588"/>
            <a:ext cx="5567520" cy="3880773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这表现在</a:t>
            </a:r>
            <a:r>
              <a:rPr lang="zh-CN" altLang="en-US" sz="2400" dirty="0" smtClean="0"/>
              <a:t>：在时间上，先说年，后说月，最后谈日期。例如：</a:t>
            </a:r>
            <a:r>
              <a:rPr lang="en-US" altLang="zh-CN" sz="2400" dirty="0" smtClean="0"/>
              <a:t>2009</a:t>
            </a:r>
            <a:r>
              <a:rPr lang="zh-CN" altLang="en-US" sz="2400" dirty="0" smtClean="0"/>
              <a:t>年</a:t>
            </a:r>
            <a:r>
              <a:rPr lang="en-US" altLang="zh-CN" sz="2400" dirty="0" smtClean="0"/>
              <a:t>12</a:t>
            </a:r>
            <a:r>
              <a:rPr lang="zh-CN" altLang="en-US" sz="2400" dirty="0" smtClean="0"/>
              <a:t>月</a:t>
            </a:r>
            <a:r>
              <a:rPr lang="en-US" altLang="zh-CN" sz="2400" dirty="0" smtClean="0"/>
              <a:t>21</a:t>
            </a:r>
            <a:r>
              <a:rPr lang="zh-CN" altLang="en-US" sz="2400" dirty="0" smtClean="0"/>
              <a:t>日。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这和西方人完全不同。西方人是从小到大，他们要说成（以英语为例）：</a:t>
            </a:r>
            <a:r>
              <a:rPr lang="en-US" altLang="zh-CN" sz="2400" dirty="0" smtClean="0"/>
              <a:t>21 December, 2009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78234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371600"/>
            <a:ext cx="4184035" cy="4669761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名言</a:t>
            </a:r>
            <a:endParaRPr lang="en-US" altLang="zh-CN" sz="2400" dirty="0"/>
          </a:p>
          <a:p>
            <a:r>
              <a:rPr lang="zh-CN" altLang="en-US" sz="2400" dirty="0" smtClean="0"/>
              <a:t>阶级斗争</a:t>
            </a:r>
            <a:endParaRPr lang="en-US" sz="2400" dirty="0"/>
          </a:p>
          <a:p>
            <a:r>
              <a:rPr lang="zh-CN" altLang="en-US" sz="2400" dirty="0" smtClean="0"/>
              <a:t>说法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其实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/>
              <a:t>语</a:t>
            </a:r>
            <a:r>
              <a:rPr lang="zh-CN" altLang="en-US" sz="2400" dirty="0" smtClean="0"/>
              <a:t>言表达</a:t>
            </a:r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 smtClean="0">
                <a:solidFill>
                  <a:srgbClr val="FF0000"/>
                </a:solidFill>
              </a:rPr>
              <a:t>从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…….</a:t>
            </a:r>
            <a:r>
              <a:rPr lang="zh-CN" altLang="en-US" sz="2400" dirty="0" smtClean="0">
                <a:solidFill>
                  <a:srgbClr val="FF0000"/>
                </a:solidFill>
              </a:rPr>
              <a:t>来说</a:t>
            </a:r>
            <a:endParaRPr lang="en-US" altLang="zh-CN" sz="2400" dirty="0" smtClean="0">
              <a:solidFill>
                <a:srgbClr val="FF0000"/>
              </a:solidFill>
            </a:endParaRPr>
          </a:p>
          <a:p>
            <a:r>
              <a:rPr lang="zh-CN" altLang="en-US" sz="2400" dirty="0" smtClean="0"/>
              <a:t>符合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>
                <a:solidFill>
                  <a:srgbClr val="FF0000"/>
                </a:solidFill>
              </a:rPr>
              <a:t>并不，并没</a:t>
            </a:r>
            <a:r>
              <a:rPr lang="zh-CN" altLang="en-US" sz="2400" dirty="0" smtClean="0">
                <a:solidFill>
                  <a:srgbClr val="FF0000"/>
                </a:solidFill>
              </a:rPr>
              <a:t>有</a:t>
            </a:r>
            <a:endParaRPr lang="en-US" altLang="zh-CN" sz="2400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5252209" cy="3880773"/>
          </a:xfrm>
        </p:spPr>
        <p:txBody>
          <a:bodyPr>
            <a:noAutofit/>
          </a:bodyPr>
          <a:lstStyle/>
          <a:p>
            <a:r>
              <a:rPr lang="zh-CN" altLang="en-US" sz="2400" dirty="0"/>
              <a:t>过去，毛泽东有一句“名言</a:t>
            </a:r>
            <a:r>
              <a:rPr lang="zh-CN" altLang="en-US" sz="2400" dirty="0" smtClean="0"/>
              <a:t>”：“阶级斗争要年年讲，月月讲，天天讲。”有人说，这种说法不全对，应该说：“天天讲，月月讲，年年讲。”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其实，从语言表达来说，毛泽东的说法并没有错，它完全符合中国人的思维方式</a:t>
            </a:r>
            <a:r>
              <a:rPr lang="en-US" altLang="zh-CN" sz="2400" dirty="0" smtClean="0"/>
              <a:t>——</a:t>
            </a:r>
            <a:r>
              <a:rPr lang="zh-CN" altLang="en-US" sz="2400" dirty="0" smtClean="0"/>
              <a:t>从大到小。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3310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zh-CN" altLang="en-US" sz="2400" dirty="0" smtClean="0"/>
              <a:t>比如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/>
              <a:t>信</a:t>
            </a:r>
            <a:r>
              <a:rPr lang="zh-CN" altLang="en-US" sz="2400" dirty="0" smtClean="0"/>
              <a:t>封；地址</a:t>
            </a:r>
            <a:endParaRPr lang="en-US" sz="2400" dirty="0"/>
          </a:p>
          <a:p>
            <a:r>
              <a:rPr lang="zh-CN" altLang="en-US" sz="2400" dirty="0" smtClean="0"/>
              <a:t>国内；国外；国内外</a:t>
            </a:r>
            <a:endParaRPr lang="en-US" sz="2400" dirty="0"/>
          </a:p>
          <a:p>
            <a:r>
              <a:rPr lang="zh-CN" altLang="en-US" sz="2400" dirty="0" smtClean="0"/>
              <a:t>普通；一封信；一封普通信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或者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相反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zh-CN" altLang="en-US" sz="2400" dirty="0" smtClean="0"/>
              <a:t>在空间上，比如，中国人写信封地址，一定是先写大的地名，后写小的地名。一封国内普通信，地址应该是：中国陕西省山阴县良乡双山村；或者：中国北京市海淀区学院路</a:t>
            </a:r>
            <a:r>
              <a:rPr lang="en-US" altLang="zh-CN" sz="2400" dirty="0" smtClean="0"/>
              <a:t>38</a:t>
            </a:r>
            <a:r>
              <a:rPr lang="zh-CN" altLang="en-US" sz="2400" dirty="0" smtClean="0"/>
              <a:t>号。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西方人又相反。他们是先写小地名后写大地名。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9671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308538"/>
            <a:ext cx="4184035" cy="4732823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认为；总是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例如</a:t>
            </a:r>
            <a:endParaRPr lang="en-US" sz="2400" dirty="0"/>
          </a:p>
          <a:p>
            <a:r>
              <a:rPr lang="zh-CN" altLang="en-US" sz="2400" dirty="0" smtClean="0"/>
              <a:t>而</a:t>
            </a:r>
            <a:endParaRPr lang="en-US" altLang="zh-CN" sz="2400" dirty="0" smtClean="0"/>
          </a:p>
          <a:p>
            <a:r>
              <a:rPr lang="en-US" altLang="zh-CN" sz="2400" dirty="0" smtClean="0"/>
              <a:t>A……</a:t>
            </a:r>
            <a:r>
              <a:rPr lang="zh-CN" altLang="en-US" sz="2400" dirty="0" smtClean="0"/>
              <a:t>，</a:t>
            </a:r>
            <a:r>
              <a:rPr lang="en-US" altLang="zh-CN" sz="2400" dirty="0" smtClean="0"/>
              <a:t>B……</a:t>
            </a:r>
            <a:r>
              <a:rPr lang="zh-CN" altLang="en-US" sz="2400" dirty="0" smtClean="0"/>
              <a:t>，而</a:t>
            </a:r>
            <a:r>
              <a:rPr lang="en-US" altLang="zh-CN" sz="2400" dirty="0" smtClean="0"/>
              <a:t>C……</a:t>
            </a:r>
          </a:p>
          <a:p>
            <a:endParaRPr lang="en-US" sz="2400" dirty="0"/>
          </a:p>
          <a:p>
            <a:r>
              <a:rPr lang="zh-CN" altLang="en-US" sz="2400" dirty="0" smtClean="0"/>
              <a:t>正说明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顺序</a:t>
            </a:r>
            <a:endParaRPr lang="en-US" sz="2400" dirty="0"/>
          </a:p>
          <a:p>
            <a:r>
              <a:rPr lang="zh-CN" altLang="en-US" sz="2400" dirty="0" smtClean="0"/>
              <a:t>差别</a:t>
            </a:r>
            <a:endParaRPr lang="en-US" altLang="zh-CN" sz="2400" dirty="0" smtClean="0"/>
          </a:p>
          <a:p>
            <a:r>
              <a:rPr lang="zh-CN" altLang="en-US" sz="2400" dirty="0"/>
              <a:t>顺序</a:t>
            </a:r>
            <a:r>
              <a:rPr lang="zh-CN" altLang="en-US" sz="2400" dirty="0" smtClean="0"/>
              <a:t>上的差别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592317"/>
            <a:ext cx="4184034" cy="4449045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在姓名上，中国认为，姓大，名小。所以总是先写姓，后写名。例如：邓小平、钱钟书。而西方人是先写名，后写姓。例如：迈克尔</a:t>
            </a:r>
            <a:r>
              <a:rPr lang="en-US" altLang="zh-CN" sz="2400" dirty="0" smtClean="0"/>
              <a:t>·</a:t>
            </a:r>
            <a:r>
              <a:rPr lang="zh-CN" altLang="en-US" sz="2400" dirty="0" smtClean="0"/>
              <a:t>杰克逊。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曹禺的名剧</a:t>
            </a:r>
            <a:r>
              <a:rPr lang="en-US" altLang="zh-CN" sz="2400" dirty="0" smtClean="0"/>
              <a:t>《</a:t>
            </a:r>
            <a:r>
              <a:rPr lang="zh-CN" altLang="en-US" sz="2400" dirty="0" smtClean="0"/>
              <a:t>日出</a:t>
            </a:r>
            <a:r>
              <a:rPr lang="en-US" altLang="zh-CN" sz="2400" dirty="0" smtClean="0"/>
              <a:t>》</a:t>
            </a:r>
            <a:r>
              <a:rPr lang="zh-CN" altLang="en-US" sz="2400" dirty="0" smtClean="0"/>
              <a:t>里有个人物，他在中国叫张乔治，在外国叫乔治张。这正说明了中西方在姓名顺序上的差别。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731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418897"/>
            <a:ext cx="4184035" cy="4622464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民族</a:t>
            </a:r>
            <a:endParaRPr lang="en-US" altLang="zh-CN" sz="2400" dirty="0" smtClean="0"/>
          </a:p>
          <a:p>
            <a:r>
              <a:rPr lang="zh-CN" altLang="en-US" sz="2400" dirty="0"/>
              <a:t>形</a:t>
            </a:r>
            <a:r>
              <a:rPr lang="zh-CN" altLang="en-US" sz="2400" dirty="0" smtClean="0"/>
              <a:t>成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表达习惯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其实</a:t>
            </a:r>
            <a:endParaRPr lang="en-US" sz="2400" dirty="0"/>
          </a:p>
          <a:p>
            <a:r>
              <a:rPr lang="zh-CN" altLang="en-US" sz="2400" dirty="0"/>
              <a:t>表</a:t>
            </a:r>
            <a:r>
              <a:rPr lang="zh-CN" altLang="en-US" sz="2400" dirty="0" smtClean="0"/>
              <a:t>现</a:t>
            </a:r>
            <a:endParaRPr lang="en-US" altLang="zh-CN" sz="2400" dirty="0" smtClean="0"/>
          </a:p>
          <a:p>
            <a:endParaRPr lang="en-US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zh-CN" altLang="en-US" sz="2400" dirty="0">
                <a:solidFill>
                  <a:srgbClr val="FF0000"/>
                </a:solidFill>
              </a:rPr>
              <a:t>要</a:t>
            </a:r>
            <a:r>
              <a:rPr lang="zh-CN" altLang="en-US" sz="2400" dirty="0" smtClean="0">
                <a:solidFill>
                  <a:srgbClr val="FF0000"/>
                </a:solidFill>
              </a:rPr>
              <a:t>想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r>
              <a:rPr lang="zh-CN" altLang="en-US" sz="2400" dirty="0" smtClean="0">
                <a:solidFill>
                  <a:srgbClr val="FF0000"/>
                </a:solidFill>
              </a:rPr>
              <a:t>就需要</a:t>
            </a:r>
            <a:r>
              <a:rPr lang="en-US" altLang="zh-CN" sz="2400" dirty="0" smtClean="0">
                <a:solidFill>
                  <a:srgbClr val="FF0000"/>
                </a:solidFill>
              </a:rPr>
              <a:t>……</a:t>
            </a:r>
            <a:endParaRPr lang="en-US" sz="2400" dirty="0">
              <a:solidFill>
                <a:srgbClr val="FF0000"/>
              </a:solidFill>
            </a:endParaRPr>
          </a:p>
          <a:p>
            <a:r>
              <a:rPr lang="zh-CN" altLang="en-US" sz="2400" dirty="0" smtClean="0"/>
              <a:t>适应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民族思维方式的不同，形成了语言表达习惯的不同。其实，这也是民族文化的表现。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外国人要想学好汉语，就需要了解这种差别，在语言表达上，要适应这种差别。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5258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b="1" dirty="0"/>
              <a:t>口</a:t>
            </a:r>
            <a:r>
              <a:rPr lang="zh-CN" altLang="en-US" sz="2400" b="1" dirty="0" smtClean="0"/>
              <a:t>语对话练习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altLang="zh-CN" sz="2400" b="1" dirty="0"/>
          </a:p>
          <a:p>
            <a:pPr marL="0" indent="0">
              <a:buNone/>
            </a:pPr>
            <a:r>
              <a:rPr lang="zh-CN" altLang="en-US" sz="2400" b="1" dirty="0"/>
              <a:t>如</a:t>
            </a:r>
            <a:r>
              <a:rPr lang="zh-CN" altLang="en-US" sz="2400" b="1" dirty="0" smtClean="0"/>
              <a:t>果你是考官，你会出什么样问题？</a:t>
            </a:r>
            <a:endParaRPr lang="en-US" altLang="zh-CN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110690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dirty="0" smtClean="0"/>
              <a:t>课后习题答案：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一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1.T		2. T		3. T		4. F		5. T		6. T		7.T		8.F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zh-CN" altLang="en-US" dirty="0" smtClean="0"/>
              <a:t>二</a:t>
            </a:r>
            <a:endParaRPr lang="en-US" altLang="zh-CN" dirty="0"/>
          </a:p>
          <a:p>
            <a:pPr marL="0" indent="0">
              <a:buNone/>
            </a:pPr>
            <a:r>
              <a:rPr lang="en-US" dirty="0" smtClean="0"/>
              <a:t>1. D		2. B		3. A		4. A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zh-CN" altLang="en-US" dirty="0" smtClean="0"/>
              <a:t>三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1. A		2. C		3. D		4. B		5. </a:t>
            </a:r>
            <a:r>
              <a:rPr lang="en-US" smtClean="0"/>
              <a:t>B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0443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从大到小</a:t>
            </a:r>
            <a:r>
              <a:rPr lang="en-US" altLang="zh-CN" dirty="0"/>
              <a:t>——</a:t>
            </a:r>
            <a:r>
              <a:rPr lang="zh-CN" altLang="en-US" dirty="0"/>
              <a:t>中国人的思维方</a:t>
            </a:r>
            <a:r>
              <a:rPr lang="zh-CN" altLang="en-US" dirty="0" smtClean="0"/>
              <a:t>式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64105"/>
            <a:ext cx="8596668" cy="549389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zh-CN" altLang="en-US" sz="2400" b="1" dirty="0" smtClean="0"/>
              <a:t>口语对话练习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dirty="0"/>
          </a:p>
          <a:p>
            <a:pPr>
              <a:buAutoNum type="arabicPeriod"/>
            </a:pPr>
            <a:r>
              <a:rPr lang="zh-CN" altLang="en-US" sz="2200" dirty="0"/>
              <a:t>你觉得可以和思维方式不一样的人成为好朋友吗？</a:t>
            </a:r>
            <a:endParaRPr lang="en-US" altLang="zh-CN" sz="2200" dirty="0"/>
          </a:p>
          <a:p>
            <a:pPr>
              <a:buAutoNum type="arabicPeriod"/>
            </a:pPr>
            <a:r>
              <a:rPr lang="zh-CN" altLang="en-US" sz="2200" dirty="0"/>
              <a:t>你觉得和思维方式不一样的人交往有什么好处？</a:t>
            </a:r>
            <a:endParaRPr lang="en-US" altLang="zh-CN" sz="2200" dirty="0"/>
          </a:p>
          <a:p>
            <a:pPr>
              <a:buAutoNum type="arabicPeriod"/>
            </a:pPr>
            <a:r>
              <a:rPr lang="zh-CN" altLang="en-US" sz="2200" dirty="0" smtClean="0"/>
              <a:t>你觉得中国人和英国人的思维方式一样吗？如果不一样，有什么不同？</a:t>
            </a:r>
            <a:endParaRPr lang="en-US" altLang="zh-CN" sz="2200" dirty="0" smtClean="0"/>
          </a:p>
          <a:p>
            <a:pPr>
              <a:buAutoNum type="arabicPeriod"/>
            </a:pPr>
            <a:r>
              <a:rPr lang="zh-CN" altLang="en-US" sz="2200" dirty="0" smtClean="0"/>
              <a:t>如果你去中国，你想怎么学习中国的思维方式？</a:t>
            </a:r>
            <a:endParaRPr lang="en-US" altLang="zh-CN" sz="2200" dirty="0" smtClean="0"/>
          </a:p>
          <a:p>
            <a:pPr>
              <a:buFont typeface="Wingdings 3" charset="2"/>
              <a:buAutoNum type="arabicPeriod"/>
            </a:pPr>
            <a:r>
              <a:rPr lang="zh-CN" altLang="en-US" sz="2200" dirty="0" smtClean="0"/>
              <a:t>如</a:t>
            </a:r>
            <a:r>
              <a:rPr lang="zh-CN" altLang="en-US" sz="2200" dirty="0"/>
              <a:t>何</a:t>
            </a:r>
            <a:r>
              <a:rPr lang="zh-CN" altLang="en-US" sz="2200" dirty="0" smtClean="0"/>
              <a:t>才</a:t>
            </a:r>
            <a:r>
              <a:rPr lang="zh-CN" altLang="en-US" sz="2200" dirty="0"/>
              <a:t>能了解中国的思维方式</a:t>
            </a:r>
            <a:r>
              <a:rPr lang="zh-CN" altLang="en-US" sz="2200" dirty="0" smtClean="0"/>
              <a:t>。</a:t>
            </a:r>
            <a:endParaRPr lang="en-US" altLang="zh-CN" sz="2200" dirty="0" smtClean="0"/>
          </a:p>
          <a:p>
            <a:pPr>
              <a:buFont typeface="Wingdings 3" charset="2"/>
              <a:buAutoNum type="arabicPeriod"/>
            </a:pPr>
            <a:r>
              <a:rPr lang="zh-CN" altLang="en-US" sz="2200" dirty="0"/>
              <a:t>你觉得不同的思维方式对学习汉语有影响吗？如果有，是什么样的影响？</a:t>
            </a:r>
            <a:endParaRPr lang="en-US" altLang="zh-CN" sz="2200" dirty="0"/>
          </a:p>
          <a:p>
            <a:pPr>
              <a:buFont typeface="Wingdings 3" charset="2"/>
              <a:buAutoNum type="arabicPeriod"/>
            </a:pPr>
            <a:r>
              <a:rPr lang="zh-CN" altLang="en-US" sz="2200" dirty="0" smtClean="0"/>
              <a:t>通过了解中国的思维方式能怎样帮助学习汉语？</a:t>
            </a:r>
            <a:endParaRPr lang="en-US" altLang="zh-CN" sz="2200" dirty="0" smtClean="0"/>
          </a:p>
          <a:p>
            <a:pPr>
              <a:buFont typeface="Wingdings 3" charset="2"/>
              <a:buAutoNum type="arabicPeriod"/>
            </a:pPr>
            <a:r>
              <a:rPr lang="zh-CN" altLang="en-US" sz="2200" dirty="0" smtClean="0"/>
              <a:t>你</a:t>
            </a:r>
            <a:r>
              <a:rPr lang="zh-CN" altLang="en-US" sz="2200" dirty="0"/>
              <a:t>觉得不同的思维方式是怎么形成的？</a:t>
            </a:r>
            <a:endParaRPr lang="en-US" altLang="zh-CN" sz="2200" dirty="0"/>
          </a:p>
          <a:p>
            <a:pPr>
              <a:buAutoNum type="arabicPeriod"/>
            </a:pPr>
            <a:endParaRPr lang="en-US" altLang="zh-CN" dirty="0"/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7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332</TotalTime>
  <Words>1361</Words>
  <Application>Microsoft Office PowerPoint</Application>
  <PresentationFormat>Widescreen</PresentationFormat>
  <Paragraphs>143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7 阅读 口语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  <vt:lpstr>从大到小——中国人的思维方式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7 阅读 口语</dc:title>
  <dc:creator>Yiying Jiao</dc:creator>
  <cp:lastModifiedBy>Yiying Jiao</cp:lastModifiedBy>
  <cp:revision>14</cp:revision>
  <dcterms:created xsi:type="dcterms:W3CDTF">2019-01-09T09:11:04Z</dcterms:created>
  <dcterms:modified xsi:type="dcterms:W3CDTF">2019-01-15T13:21:35Z</dcterms:modified>
</cp:coreProperties>
</file>