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5" r:id="rId1"/>
  </p:sldMasterIdLst>
  <p:notesMasterIdLst>
    <p:notesMasterId r:id="rId70"/>
  </p:notesMasterIdLst>
  <p:sldIdLst>
    <p:sldId id="256" r:id="rId2"/>
    <p:sldId id="336" r:id="rId3"/>
    <p:sldId id="345" r:id="rId4"/>
    <p:sldId id="273" r:id="rId5"/>
    <p:sldId id="274" r:id="rId6"/>
    <p:sldId id="271" r:id="rId7"/>
    <p:sldId id="342" r:id="rId8"/>
    <p:sldId id="257" r:id="rId9"/>
    <p:sldId id="258" r:id="rId10"/>
    <p:sldId id="343" r:id="rId11"/>
    <p:sldId id="344" r:id="rId12"/>
    <p:sldId id="260" r:id="rId13"/>
    <p:sldId id="268" r:id="rId14"/>
    <p:sldId id="337" r:id="rId15"/>
    <p:sldId id="261" r:id="rId16"/>
    <p:sldId id="263" r:id="rId17"/>
    <p:sldId id="279" r:id="rId18"/>
    <p:sldId id="315" r:id="rId19"/>
    <p:sldId id="265" r:id="rId20"/>
    <p:sldId id="264" r:id="rId21"/>
    <p:sldId id="316" r:id="rId22"/>
    <p:sldId id="346" r:id="rId23"/>
    <p:sldId id="347" r:id="rId24"/>
    <p:sldId id="349" r:id="rId25"/>
    <p:sldId id="348" r:id="rId26"/>
    <p:sldId id="350" r:id="rId27"/>
    <p:sldId id="262" r:id="rId28"/>
    <p:sldId id="280" r:id="rId29"/>
    <p:sldId id="324" r:id="rId30"/>
    <p:sldId id="281" r:id="rId31"/>
    <p:sldId id="282" r:id="rId32"/>
    <p:sldId id="328" r:id="rId33"/>
    <p:sldId id="357" r:id="rId34"/>
    <p:sldId id="284" r:id="rId35"/>
    <p:sldId id="285" r:id="rId36"/>
    <p:sldId id="286" r:id="rId37"/>
    <p:sldId id="287" r:id="rId38"/>
    <p:sldId id="317" r:id="rId39"/>
    <p:sldId id="322" r:id="rId40"/>
    <p:sldId id="326" r:id="rId41"/>
    <p:sldId id="327" r:id="rId42"/>
    <p:sldId id="321" r:id="rId43"/>
    <p:sldId id="351" r:id="rId44"/>
    <p:sldId id="352" r:id="rId45"/>
    <p:sldId id="353" r:id="rId46"/>
    <p:sldId id="354" r:id="rId47"/>
    <p:sldId id="355" r:id="rId48"/>
    <p:sldId id="356" r:id="rId49"/>
    <p:sldId id="329" r:id="rId50"/>
    <p:sldId id="289" r:id="rId51"/>
    <p:sldId id="290" r:id="rId52"/>
    <p:sldId id="338" r:id="rId53"/>
    <p:sldId id="319" r:id="rId54"/>
    <p:sldId id="341" r:id="rId55"/>
    <p:sldId id="340" r:id="rId56"/>
    <p:sldId id="292" r:id="rId57"/>
    <p:sldId id="330" r:id="rId58"/>
    <p:sldId id="293" r:id="rId59"/>
    <p:sldId id="310" r:id="rId60"/>
    <p:sldId id="313" r:id="rId61"/>
    <p:sldId id="331" r:id="rId62"/>
    <p:sldId id="298" r:id="rId63"/>
    <p:sldId id="299" r:id="rId64"/>
    <p:sldId id="266" r:id="rId65"/>
    <p:sldId id="267" r:id="rId66"/>
    <p:sldId id="306" r:id="rId67"/>
    <p:sldId id="307" r:id="rId68"/>
    <p:sldId id="272" r:id="rId6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A31A6"/>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8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B3F5BE-3FD4-43A5-BE32-830AE3777BC6}" type="datetimeFigureOut">
              <a:rPr lang="en-GB" smtClean="0"/>
              <a:t>21/01/2021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13388B-1068-4DD7-973B-744EC304E8E3}" type="slidenum">
              <a:rPr lang="en-GB" smtClean="0"/>
              <a:t>‹#›</a:t>
            </a:fld>
            <a:endParaRPr lang="en-GB"/>
          </a:p>
        </p:txBody>
      </p:sp>
    </p:spTree>
    <p:extLst>
      <p:ext uri="{BB962C8B-B14F-4D97-AF65-F5344CB8AC3E}">
        <p14:creationId xmlns:p14="http://schemas.microsoft.com/office/powerpoint/2010/main" val="36220698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C13388B-1068-4DD7-973B-744EC304E8E3}" type="slidenum">
              <a:rPr lang="en-GB" smtClean="0"/>
              <a:t>4</a:t>
            </a:fld>
            <a:endParaRPr lang="en-GB"/>
          </a:p>
        </p:txBody>
      </p:sp>
    </p:spTree>
    <p:extLst>
      <p:ext uri="{BB962C8B-B14F-4D97-AF65-F5344CB8AC3E}">
        <p14:creationId xmlns:p14="http://schemas.microsoft.com/office/powerpoint/2010/main" val="505979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C13388B-1068-4DD7-973B-744EC304E8E3}" type="slidenum">
              <a:rPr lang="en-GB" smtClean="0"/>
              <a:t>9</a:t>
            </a:fld>
            <a:endParaRPr lang="en-GB"/>
          </a:p>
        </p:txBody>
      </p:sp>
    </p:spTree>
    <p:extLst>
      <p:ext uri="{BB962C8B-B14F-4D97-AF65-F5344CB8AC3E}">
        <p14:creationId xmlns:p14="http://schemas.microsoft.com/office/powerpoint/2010/main" val="115007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BD4AA49-110A-4B85-B2B4-5FB40A455D13}" type="slidenum">
              <a:rPr lang="en-GB" altLang="en-US"/>
              <a:pPr/>
              <a:t>17</a:t>
            </a:fld>
            <a:endParaRPr lang="en-GB" altLang="en-US"/>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p:spPr>
        <p:txBody>
          <a:bodyPr/>
          <a:lstStyle/>
          <a:p>
            <a:pPr eaLnBrk="1" hangingPunct="1"/>
            <a:endParaRPr lang="en-US"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0215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3354B3-EBCA-476C-8C8A-DEB62EF87926}" type="slidenum">
              <a:rPr lang="en-GB" altLang="en-US"/>
              <a:pPr/>
              <a:t>28</a:t>
            </a:fld>
            <a:endParaRPr lang="en-GB" alt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73391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3354B3-EBCA-476C-8C8A-DEB62EF87926}" type="slidenum">
              <a:rPr lang="en-GB" altLang="en-US"/>
              <a:pPr/>
              <a:t>29</a:t>
            </a:fld>
            <a:endParaRPr lang="en-GB" alt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70469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323B1CB-BEB0-401C-8E3D-5D93299C134E}" type="slidenum">
              <a:rPr lang="en-GB" altLang="en-US"/>
              <a:pPr/>
              <a:t>30</a:t>
            </a:fld>
            <a:endParaRPr lang="en-GB" alt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p:spPr>
        <p:txBody>
          <a:bodyPr/>
          <a:lstStyle/>
          <a:p>
            <a:pPr eaLnBrk="1" hangingPunct="1"/>
            <a:endParaRPr lang="en-US"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8944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5ABDEC-C2B9-4ED3-9723-51533FE7699C}" type="slidenum">
              <a:rPr lang="en-GB" altLang="en-US"/>
              <a:pPr/>
              <a:t>31</a:t>
            </a:fld>
            <a:endParaRPr lang="en-GB" alt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36741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A820F6-2482-4B24-8B37-5E87BA6321A6}" type="slidenum">
              <a:rPr lang="en-GB" altLang="en-US"/>
              <a:pPr/>
              <a:t>34</a:t>
            </a:fld>
            <a:endParaRPr lang="en-GB"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47021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A0DE1BC-369F-4E71-886F-750C457A56A1}" type="slidenum">
              <a:rPr lang="en-GB" altLang="en-US"/>
              <a:pPr/>
              <a:t>62</a:t>
            </a:fld>
            <a:endParaRPr lang="en-GB" alt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7718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B36EB7-2B4C-4C78-B708-B6FFE984B929}" type="slidenum">
              <a:rPr lang="en-GB" altLang="en-US"/>
              <a:pPr/>
              <a:t>63</a:t>
            </a:fld>
            <a:endParaRPr lang="en-GB" altLang="en-US"/>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7693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D-PanelTitle-GrommetsCombined.png"/>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7D290233-0DD1-4A80-BB1E-9ADC3556DBB6}" type="datetimeFigureOut">
              <a:rPr lang="en-US" smtClean="0"/>
              <a:t>1/21/2021</a:t>
            </a:fld>
            <a:endParaRPr lang="en-US"/>
          </a:p>
        </p:txBody>
      </p:sp>
      <p:sp>
        <p:nvSpPr>
          <p:cNvPr id="5" name="Footer Placeholder 4"/>
          <p:cNvSpPr>
            <a:spLocks noGrp="1"/>
          </p:cNvSpPr>
          <p:nvPr>
            <p:ph type="ftr" sz="quarter" idx="11"/>
          </p:nvPr>
        </p:nvSpPr>
        <p:spPr>
          <a:xfrm>
            <a:off x="1921934" y="5054602"/>
            <a:ext cx="4064860" cy="279400"/>
          </a:xfrm>
        </p:spPr>
        <p:txBody>
          <a:bodyPr/>
          <a:lstStyle/>
          <a:p>
            <a:endParaRPr lang="en-US"/>
          </a:p>
        </p:txBody>
      </p:sp>
      <p:sp>
        <p:nvSpPr>
          <p:cNvPr id="6" name="Slide Number Placeholder 5"/>
          <p:cNvSpPr>
            <a:spLocks noGrp="1"/>
          </p:cNvSpPr>
          <p:nvPr>
            <p:ph type="sldNum" sz="quarter" idx="12"/>
          </p:nvPr>
        </p:nvSpPr>
        <p:spPr>
          <a:xfrm>
            <a:off x="6817317" y="5054602"/>
            <a:ext cx="413483" cy="279400"/>
          </a:xfrm>
        </p:spPr>
        <p:txBody>
          <a:bodyPr/>
          <a:lstStyle/>
          <a:p>
            <a:fld id="{CFE4BAC9-6D41-4691-9299-18EF07EF0177}" type="slidenum">
              <a:rPr lang="en-US" smtClean="0"/>
              <a:t>‹#›</a:t>
            </a:fld>
            <a:endParaRPr lang="en-US"/>
          </a:p>
        </p:txBody>
      </p:sp>
      <p:cxnSp>
        <p:nvCxnSpPr>
          <p:cNvPr id="15" name="Straight Connector 14"/>
          <p:cNvCxnSpPr/>
          <p:nvPr/>
        </p:nvCxnSpPr>
        <p:spPr>
          <a:xfrm>
            <a:off x="2019825" y="3471329"/>
            <a:ext cx="511308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6885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6" y="2354670"/>
            <a:ext cx="659553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D290233-0DD1-4A80-BB1E-9ADC3556DBB6}" type="datetimeFigureOut">
              <a:rPr lang="en-US" smtClean="0"/>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991715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cxnSp>
        <p:nvCxnSpPr>
          <p:cNvPr id="31" name="Straight Connector 30"/>
          <p:cNvCxnSpPr/>
          <p:nvPr/>
        </p:nvCxnSpPr>
        <p:spPr>
          <a:xfrm>
            <a:off x="1278466" y="3599392"/>
            <a:ext cx="659553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55621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79576" y="2487168"/>
            <a:ext cx="3337560" cy="344728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D290233-0DD1-4A80-BB1E-9ADC3556DBB6}" type="datetimeFigureOut">
              <a:rPr lang="en-US" smtClean="0"/>
              <a:t>1/21/2021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752576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76868" y="3243262"/>
            <a:ext cx="3337560" cy="270662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1832" y="3243262"/>
            <a:ext cx="3337560" cy="270662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D290233-0DD1-4A80-BB1E-9ADC3556DBB6}" type="datetimeFigureOut">
              <a:rPr lang="en-US" smtClean="0"/>
              <a:t>1/21/2021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E4BAC9-6D41-4691-9299-18EF07EF0177}" type="slidenum">
              <a:rPr lang="en-US" smtClean="0"/>
              <a:t>‹#›</a:t>
            </a:fld>
            <a:endParaRPr lang="en-US"/>
          </a:p>
        </p:txBody>
      </p:sp>
      <p:cxnSp>
        <p:nvCxnSpPr>
          <p:cNvPr id="41" name="Straight Connector 40"/>
          <p:cNvCxnSpPr/>
          <p:nvPr/>
        </p:nvCxnSpPr>
        <p:spPr>
          <a:xfrm>
            <a:off x="1278466" y="235467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29212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D290233-0DD1-4A80-BB1E-9ADC3556DBB6}" type="datetimeFigureOut">
              <a:rPr lang="en-US" smtClean="0"/>
              <a:t>1/21/2021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E4BAC9-6D41-4691-9299-18EF07EF0177}" type="slidenum">
              <a:rPr lang="en-US" smtClean="0"/>
              <a:t>‹#›</a:t>
            </a:fld>
            <a:endParaRPr lang="en-US"/>
          </a:p>
        </p:txBody>
      </p:sp>
      <p:cxnSp>
        <p:nvCxnSpPr>
          <p:cNvPr id="14" name="Straight Connector 13"/>
          <p:cNvCxnSpPr/>
          <p:nvPr/>
        </p:nvCxnSpPr>
        <p:spPr>
          <a:xfrm>
            <a:off x="1278466" y="235467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8564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290233-0DD1-4A80-BB1E-9ADC3556DBB6}" type="datetimeFigureOut">
              <a:rPr lang="en-US" smtClean="0"/>
              <a:t>1/21/2021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2953017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D290233-0DD1-4A80-BB1E-9ADC3556DBB6}" type="datetimeFigureOut">
              <a:rPr lang="en-US" smtClean="0"/>
              <a:t>1/21/2021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E4BAC9-6D41-4691-9299-18EF07EF0177}" type="slidenum">
              <a:rPr lang="en-US" smtClean="0"/>
              <a:t>‹#›</a:t>
            </a:fld>
            <a:endParaRPr lang="en-US"/>
          </a:p>
        </p:txBody>
      </p:sp>
      <p:cxnSp>
        <p:nvCxnSpPr>
          <p:cNvPr id="16" name="Straight Connector 15"/>
          <p:cNvCxnSpPr/>
          <p:nvPr/>
        </p:nvCxnSpPr>
        <p:spPr>
          <a:xfrm>
            <a:off x="1278466" y="2912533"/>
            <a:ext cx="233359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3019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5218221"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D290233-0DD1-4A80-BB1E-9ADC3556DBB6}" type="datetimeFigureOut">
              <a:rPr lang="en-US" smtClean="0"/>
              <a:t>1/21/2021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3326006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D290233-0DD1-4A80-BB1E-9ADC3556DBB6}" type="datetimeFigureOut">
              <a:rPr lang="en-US" smtClean="0"/>
              <a:t>1/21/2021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3744217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cxnSp>
        <p:nvCxnSpPr>
          <p:cNvPr id="15" name="Straight Connector 14"/>
          <p:cNvCxnSpPr/>
          <p:nvPr/>
        </p:nvCxnSpPr>
        <p:spPr>
          <a:xfrm>
            <a:off x="1278465" y="4140199"/>
            <a:ext cx="6606425"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472153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3048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3921859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700110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cxnSp>
        <p:nvCxnSpPr>
          <p:cNvPr id="15" name="Straight Connector 14"/>
          <p:cNvCxnSpPr/>
          <p:nvPr/>
        </p:nvCxnSpPr>
        <p:spPr>
          <a:xfrm>
            <a:off x="1278469" y="3429000"/>
            <a:ext cx="6606421"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18045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D290233-0DD1-4A80-BB1E-9ADC3556DBB6}" type="datetimeFigureOut">
              <a:rPr lang="en-US" smtClean="0"/>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cxnSp>
        <p:nvCxnSpPr>
          <p:cNvPr id="14" name="Straight Connector 13"/>
          <p:cNvCxnSpPr/>
          <p:nvPr/>
        </p:nvCxnSpPr>
        <p:spPr>
          <a:xfrm>
            <a:off x="1278466" y="2354670"/>
            <a:ext cx="660642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71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D290233-0DD1-4A80-BB1E-9ADC3556DBB6}" type="datetimeFigureOut">
              <a:rPr lang="en-US" smtClean="0"/>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cxnSp>
        <p:nvCxnSpPr>
          <p:cNvPr id="14" name="Straight Connector 13"/>
          <p:cNvCxnSpPr/>
          <p:nvPr/>
        </p:nvCxnSpPr>
        <p:spPr>
          <a:xfrm>
            <a:off x="6245512" y="906873"/>
            <a:ext cx="0" cy="4968993"/>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17619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SD-PanelContent-GrommetsCombined.png"/>
          <p:cNvPicPr>
            <a:picLocks noChangeAspect="1"/>
          </p:cNvPicPr>
          <p:nvPr/>
        </p:nvPicPr>
        <p:blipFill>
          <a:blip r:embed="rId19"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D290233-0DD1-4A80-BB1E-9ADC3556DBB6}" type="datetimeFigureOut">
              <a:rPr lang="en-US" smtClean="0"/>
              <a:t>1/21/2021</a:t>
            </a:fld>
            <a:endParaRPr lang="en-US"/>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FE4BAC9-6D41-4691-9299-18EF07EF0177}" type="slidenum">
              <a:rPr lang="en-US" smtClean="0"/>
              <a:t>‹#›</a:t>
            </a:fld>
            <a:endParaRPr lang="en-US"/>
          </a:p>
        </p:txBody>
      </p:sp>
    </p:spTree>
    <p:extLst>
      <p:ext uri="{BB962C8B-B14F-4D97-AF65-F5344CB8AC3E}">
        <p14:creationId xmlns:p14="http://schemas.microsoft.com/office/powerpoint/2010/main" val="276380099"/>
      </p:ext>
    </p:extLst>
  </p:cSld>
  <p:clrMap bg1="lt1" tx1="dk1" bg2="lt2" tx2="dk2" accent1="accent1" accent2="accent2" accent3="accent3" accent4="accent4" accent5="accent5" accent6="accent6" hlink="hlink" folHlink="folHlink"/>
  <p:sldLayoutIdLst>
    <p:sldLayoutId id="2147483906" r:id="rId1"/>
    <p:sldLayoutId id="2147483907" r:id="rId2"/>
    <p:sldLayoutId id="2147483908" r:id="rId3"/>
    <p:sldLayoutId id="2147483909" r:id="rId4"/>
    <p:sldLayoutId id="2147483910" r:id="rId5"/>
    <p:sldLayoutId id="2147483911" r:id="rId6"/>
    <p:sldLayoutId id="2147483912" r:id="rId7"/>
    <p:sldLayoutId id="2147483913" r:id="rId8"/>
    <p:sldLayoutId id="2147483914" r:id="rId9"/>
    <p:sldLayoutId id="2147483915" r:id="rId10"/>
    <p:sldLayoutId id="2147483916" r:id="rId11"/>
    <p:sldLayoutId id="2147483917" r:id="rId12"/>
    <p:sldLayoutId id="2147483918" r:id="rId13"/>
    <p:sldLayoutId id="2147483919" r:id="rId14"/>
    <p:sldLayoutId id="2147483920" r:id="rId15"/>
    <p:sldLayoutId id="2147483921" r:id="rId16"/>
    <p:sldLayoutId id="2147483922"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mailto:j.davies1@uwtsd.ac.u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lifeexpectancies/bulletins/nationallifetablesunitedkingdom/2016to2018" TargetMode="External"/><Relationship Id="rId2" Type="http://schemas.openxmlformats.org/officeDocument/2006/relationships/hyperlink" Target="https://www.ons.gov.uk/peoplepopulationandcommunity/birthsdeathsandmarriages/ageing/articles/livinglongerhowourpopulationischangingandwhyitmatters/2018-08-13#how-many-older-people-work-and-has-this-changed"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who.int/news-room/fact-sheets/detail/ageing-and-health"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weforum.org/agenda/2015/04/what-is-old-age/"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ageuk.org.uk/globalassets/age-uk/documents/reports-and-publications/later_life_uk_factsheet.pdf" TargetMode="Externa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vts.wm.hee.nhs.uk/Portals/5/Presentations/Full%20Day/Crabbit%20Old%20Woman.pdf" TargetMode="External"/><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3" Type="http://schemas.openxmlformats.org/officeDocument/2006/relationships/hyperlink" Target="https://www.ageuk.org.uk/globalassets/age-uk/documents/reports-and-publications/later_life_uk_factsheet.pdf" TargetMode="External"/><Relationship Id="rId2" Type="http://schemas.openxmlformats.org/officeDocument/2006/relationships/hyperlink" Target="https://www.agedcareguide.com.au/talking-aged-care/what-age-is-considered-old" TargetMode="External"/><Relationship Id="rId1" Type="http://schemas.openxmlformats.org/officeDocument/2006/relationships/slideLayout" Target="../slideLayouts/slideLayout2.xml"/><Relationship Id="rId6" Type="http://schemas.openxmlformats.org/officeDocument/2006/relationships/hyperlink" Target="https://bsra.org.uk/about-ageing/" TargetMode="External"/><Relationship Id="rId5" Type="http://schemas.openxmlformats.org/officeDocument/2006/relationships/hyperlink" Target="http://philschatz.com/sociology-book/contents/m42973.html" TargetMode="External"/><Relationship Id="rId4" Type="http://schemas.openxmlformats.org/officeDocument/2006/relationships/hyperlink" Target="https://www.ageuk.org.uk/information-advice/money-legal/pensions/state-pension/changes-to-state-pension-age/" TargetMode="External"/></Relationships>
</file>

<file path=ppt/slides/_rels/slide67.xml.rels><?xml version="1.0" encoding="UTF-8" standalone="yes"?>
<Relationships xmlns="http://schemas.openxmlformats.org/package/2006/relationships"><Relationship Id="rId3" Type="http://schemas.openxmlformats.org/officeDocument/2006/relationships/hyperlink" Target="https://vts.wm.hee.nhs.uk/Portals/5/Presentations/Full%20Day/Crabbit%20Old%20Woman.pdf" TargetMode="External"/><Relationship Id="rId2" Type="http://schemas.openxmlformats.org/officeDocument/2006/relationships/hyperlink" Target="https://www.gov.uk/government/publications/health-profile-for-england/chapter-1-life-expectancy-and-healthy-life-expectancy"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birthsdeathsandmarriages/ageing/articles/livinglongerisage70thenewage65/2019-11-19" TargetMode="External"/><Relationship Id="rId5" Type="http://schemas.openxmlformats.org/officeDocument/2006/relationships/hyperlink" Target="https://www.england.nhs.uk/ourwork/clinical-policy/older-people/improving-care-for-older-people/" TargetMode="External"/><Relationship Id="rId4" Type="http://schemas.openxmlformats.org/officeDocument/2006/relationships/hyperlink" Target="https://www.england.nhs.uk/wp-content/uploads/2017/09/practice-primer.pdf" TargetMode="External"/></Relationships>
</file>

<file path=ppt/slides/_rels/slide68.xml.rels><?xml version="1.0" encoding="UTF-8" standalone="yes"?>
<Relationships xmlns="http://schemas.openxmlformats.org/package/2006/relationships"><Relationship Id="rId3" Type="http://schemas.openxmlformats.org/officeDocument/2006/relationships/hyperlink" Target="https://www.jstor.org/stable/3790315?seq=8#metadata_info_tab_contents" TargetMode="External"/><Relationship Id="rId2" Type="http://schemas.openxmlformats.org/officeDocument/2006/relationships/hyperlink" Target="https://transitionsinlaterlife.files.wordpress.com/2014/09/cgf-transitions-in-later-life-guy-robertson.pdf" TargetMode="External"/><Relationship Id="rId1" Type="http://schemas.openxmlformats.org/officeDocument/2006/relationships/slideLayout" Target="../slideLayouts/slideLayout2.xml"/><Relationship Id="rId4" Type="http://schemas.openxmlformats.org/officeDocument/2006/relationships/hyperlink" Target="http://www.wales.nhs.uk/documents/nsf%20for%20older%20peopl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smtClean="0">
                <a:latin typeface="Arial" panose="020B0604020202020204" pitchFamily="34" charset="0"/>
                <a:cs typeface="Arial" panose="020B0604020202020204" pitchFamily="34" charset="0"/>
              </a:rPr>
              <a:t>Living With Care: the Older Person</a:t>
            </a:r>
            <a:endParaRPr lang="en-US"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normAutofit lnSpcReduction="10000"/>
          </a:bodyPr>
          <a:lstStyle/>
          <a:p>
            <a:r>
              <a:rPr lang="en-GB" dirty="0" smtClean="0">
                <a:latin typeface="Arial" panose="020B0604020202020204" pitchFamily="34" charset="0"/>
                <a:cs typeface="Arial" panose="020B0604020202020204" pitchFamily="34" charset="0"/>
              </a:rPr>
              <a:t>Joanne Davies</a:t>
            </a:r>
          </a:p>
          <a:p>
            <a:r>
              <a:rPr lang="en-GB" dirty="0" smtClean="0">
                <a:latin typeface="Arial" panose="020B0604020202020204" pitchFamily="34" charset="0"/>
                <a:cs typeface="Arial" panose="020B0604020202020204" pitchFamily="34" charset="0"/>
              </a:rPr>
              <a:t>Session One</a:t>
            </a:r>
          </a:p>
          <a:p>
            <a:r>
              <a:rPr lang="en-GB" sz="2800" b="1" dirty="0" smtClean="0">
                <a:latin typeface="Arial" panose="020B0604020202020204" pitchFamily="34" charset="0"/>
                <a:cs typeface="Arial" panose="020B0604020202020204" pitchFamily="34" charset="0"/>
              </a:rPr>
              <a:t>An Introduction to ‘Old Age’</a:t>
            </a:r>
          </a:p>
        </p:txBody>
      </p:sp>
    </p:spTree>
    <p:extLst>
      <p:ext uri="{BB962C8B-B14F-4D97-AF65-F5344CB8AC3E}">
        <p14:creationId xmlns:p14="http://schemas.microsoft.com/office/powerpoint/2010/main" val="175683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smtClean="0">
                <a:latin typeface="Arial" panose="020B0604020202020204" pitchFamily="34" charset="0"/>
                <a:cs typeface="Arial" panose="020B0604020202020204" pitchFamily="34" charset="0"/>
              </a:rPr>
              <a:t>Introduction and Setting the Scene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GB" dirty="0" smtClean="0">
                <a:latin typeface="Arial" panose="020B0604020202020204" pitchFamily="34" charset="0"/>
                <a:cs typeface="Arial" panose="020B0604020202020204" pitchFamily="34" charset="0"/>
              </a:rPr>
              <a:t>Introductions including, relevant interests and motivation for studying this module.</a:t>
            </a:r>
          </a:p>
          <a:p>
            <a:r>
              <a:rPr lang="en-GB" dirty="0" smtClean="0">
                <a:latin typeface="Arial" panose="020B0604020202020204" pitchFamily="34" charset="0"/>
                <a:cs typeface="Arial" panose="020B0604020202020204" pitchFamily="34" charset="0"/>
              </a:rPr>
              <a:t>Hobbies/ passions/ ‘spare’ time?</a:t>
            </a:r>
          </a:p>
          <a:p>
            <a:r>
              <a:rPr lang="en-GB" dirty="0" smtClean="0">
                <a:latin typeface="Arial" panose="020B0604020202020204" pitchFamily="34" charset="0"/>
                <a:cs typeface="Arial" panose="020B0604020202020204" pitchFamily="34" charset="0"/>
              </a:rPr>
              <a:t>Discuss topics emerging</a:t>
            </a:r>
          </a:p>
          <a:p>
            <a:r>
              <a:rPr lang="en-GB" dirty="0" smtClean="0">
                <a:latin typeface="Arial" panose="020B0604020202020204" pitchFamily="34" charset="0"/>
                <a:cs typeface="Arial" panose="020B0604020202020204" pitchFamily="34" charset="0"/>
              </a:rPr>
              <a:t>Identify learning and development needs for the module</a:t>
            </a:r>
          </a:p>
          <a:p>
            <a:endParaRPr lang="en-GB" dirty="0"/>
          </a:p>
        </p:txBody>
      </p:sp>
    </p:spTree>
    <p:extLst>
      <p:ext uri="{BB962C8B-B14F-4D97-AF65-F5344CB8AC3E}">
        <p14:creationId xmlns:p14="http://schemas.microsoft.com/office/powerpoint/2010/main" val="38224927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smtClean="0">
                <a:latin typeface="Arial" panose="020B0604020202020204" pitchFamily="34" charset="0"/>
                <a:cs typeface="Arial" panose="020B0604020202020204" pitchFamily="34" charset="0"/>
              </a:rPr>
              <a:t>Getting to Know You!</a:t>
            </a:r>
            <a:endParaRPr lang="en-GB" sz="4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Joanne Davies </a:t>
            </a:r>
            <a:r>
              <a:rPr lang="en-GB" dirty="0" smtClean="0">
                <a:latin typeface="Arial" panose="020B0604020202020204" pitchFamily="34" charset="0"/>
                <a:cs typeface="Arial" panose="020B0604020202020204" pitchFamily="34" charset="0"/>
                <a:hlinkClick r:id="rId2"/>
              </a:rPr>
              <a:t>j.davies1@uwtsd.ac.uk</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Please tell me…</a:t>
            </a:r>
          </a:p>
          <a:p>
            <a:r>
              <a:rPr lang="en-GB" dirty="0">
                <a:latin typeface="Arial" panose="020B0604020202020204" pitchFamily="34" charset="0"/>
                <a:cs typeface="Arial" panose="020B0604020202020204" pitchFamily="34" charset="0"/>
              </a:rPr>
              <a:t>S</a:t>
            </a:r>
            <a:r>
              <a:rPr lang="en-GB" dirty="0" smtClean="0">
                <a:latin typeface="Arial" panose="020B0604020202020204" pitchFamily="34" charset="0"/>
                <a:cs typeface="Arial" panose="020B0604020202020204" pitchFamily="34" charset="0"/>
              </a:rPr>
              <a:t>omething interesting about yourself</a:t>
            </a:r>
          </a:p>
          <a:p>
            <a:r>
              <a:rPr lang="en-GB" dirty="0">
                <a:latin typeface="Arial" panose="020B0604020202020204" pitchFamily="34" charset="0"/>
                <a:cs typeface="Arial" panose="020B0604020202020204" pitchFamily="34" charset="0"/>
              </a:rPr>
              <a:t>S</a:t>
            </a:r>
            <a:r>
              <a:rPr lang="en-GB" dirty="0" smtClean="0">
                <a:latin typeface="Arial" panose="020B0604020202020204" pitchFamily="34" charset="0"/>
                <a:cs typeface="Arial" panose="020B0604020202020204" pitchFamily="34" charset="0"/>
              </a:rPr>
              <a:t>omething you are good at</a:t>
            </a:r>
          </a:p>
          <a:p>
            <a:r>
              <a:rPr lang="en-GB" dirty="0" smtClean="0">
                <a:latin typeface="Arial" panose="020B0604020202020204" pitchFamily="34" charset="0"/>
                <a:cs typeface="Arial" panose="020B0604020202020204" pitchFamily="34" charset="0"/>
              </a:rPr>
              <a:t>Why you are interested in this module</a:t>
            </a:r>
          </a:p>
          <a:p>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6533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A Thought……</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62392" y="2474463"/>
            <a:ext cx="6798736" cy="1024876"/>
          </a:xfrm>
        </p:spPr>
        <p:txBody>
          <a:bodyPr>
            <a:normAutofit fontScale="92500"/>
          </a:bodyPr>
          <a:lstStyle/>
          <a:p>
            <a:r>
              <a:rPr lang="en-GB" dirty="0" smtClean="0">
                <a:latin typeface="Arial" panose="020B0604020202020204" pitchFamily="34" charset="0"/>
                <a:cs typeface="Arial" panose="020B0604020202020204" pitchFamily="34" charset="0"/>
              </a:rPr>
              <a:t>What do you envisage your life to be like when you are 75 years old? 85 years old? 95 years old?</a:t>
            </a:r>
          </a:p>
          <a:p>
            <a:endParaRPr lang="en-GB" dirty="0"/>
          </a:p>
        </p:txBody>
      </p:sp>
      <p:pic>
        <p:nvPicPr>
          <p:cNvPr id="4" name="Picture 3"/>
          <p:cNvPicPr>
            <a:picLocks noChangeAspect="1"/>
          </p:cNvPicPr>
          <p:nvPr/>
        </p:nvPicPr>
        <p:blipFill>
          <a:blip r:embed="rId3"/>
          <a:stretch>
            <a:fillRect/>
          </a:stretch>
        </p:blipFill>
        <p:spPr>
          <a:xfrm rot="21325311">
            <a:off x="610941" y="3376741"/>
            <a:ext cx="1809334" cy="1454704"/>
          </a:xfrm>
          <a:prstGeom prst="rect">
            <a:avLst/>
          </a:prstGeom>
        </p:spPr>
      </p:pic>
      <p:pic>
        <p:nvPicPr>
          <p:cNvPr id="6" name="Picture 5"/>
          <p:cNvPicPr>
            <a:picLocks noChangeAspect="1"/>
          </p:cNvPicPr>
          <p:nvPr/>
        </p:nvPicPr>
        <p:blipFill>
          <a:blip r:embed="rId4"/>
          <a:stretch>
            <a:fillRect/>
          </a:stretch>
        </p:blipFill>
        <p:spPr>
          <a:xfrm rot="20621697">
            <a:off x="601700" y="665890"/>
            <a:ext cx="1871599" cy="1188000"/>
          </a:xfrm>
          <a:prstGeom prst="rect">
            <a:avLst/>
          </a:prstGeom>
        </p:spPr>
      </p:pic>
      <p:pic>
        <p:nvPicPr>
          <p:cNvPr id="7" name="Picture 6"/>
          <p:cNvPicPr>
            <a:picLocks noChangeAspect="1"/>
          </p:cNvPicPr>
          <p:nvPr/>
        </p:nvPicPr>
        <p:blipFill>
          <a:blip r:embed="rId5"/>
          <a:stretch>
            <a:fillRect/>
          </a:stretch>
        </p:blipFill>
        <p:spPr>
          <a:xfrm>
            <a:off x="3096539" y="3317868"/>
            <a:ext cx="2735355" cy="1348561"/>
          </a:xfrm>
          <a:prstGeom prst="rect">
            <a:avLst/>
          </a:prstGeom>
        </p:spPr>
      </p:pic>
      <p:pic>
        <p:nvPicPr>
          <p:cNvPr id="8" name="Picture 7"/>
          <p:cNvPicPr>
            <a:picLocks noChangeAspect="1"/>
          </p:cNvPicPr>
          <p:nvPr/>
        </p:nvPicPr>
        <p:blipFill>
          <a:blip r:embed="rId6"/>
          <a:stretch>
            <a:fillRect/>
          </a:stretch>
        </p:blipFill>
        <p:spPr>
          <a:xfrm>
            <a:off x="3118064" y="4797290"/>
            <a:ext cx="3028950" cy="1514475"/>
          </a:xfrm>
          <a:prstGeom prst="rect">
            <a:avLst/>
          </a:prstGeom>
        </p:spPr>
      </p:pic>
      <p:pic>
        <p:nvPicPr>
          <p:cNvPr id="9" name="Picture 8"/>
          <p:cNvPicPr>
            <a:picLocks noChangeAspect="1"/>
          </p:cNvPicPr>
          <p:nvPr/>
        </p:nvPicPr>
        <p:blipFill>
          <a:blip r:embed="rId7"/>
          <a:stretch>
            <a:fillRect/>
          </a:stretch>
        </p:blipFill>
        <p:spPr>
          <a:xfrm rot="1167140">
            <a:off x="6706888" y="707282"/>
            <a:ext cx="1839349" cy="1224000"/>
          </a:xfrm>
          <a:prstGeom prst="rect">
            <a:avLst/>
          </a:prstGeom>
        </p:spPr>
      </p:pic>
      <p:pic>
        <p:nvPicPr>
          <p:cNvPr id="10" name="Picture 9"/>
          <p:cNvPicPr>
            <a:picLocks noChangeAspect="1"/>
          </p:cNvPicPr>
          <p:nvPr/>
        </p:nvPicPr>
        <p:blipFill>
          <a:blip r:embed="rId8"/>
          <a:stretch>
            <a:fillRect/>
          </a:stretch>
        </p:blipFill>
        <p:spPr>
          <a:xfrm rot="20960388">
            <a:off x="956948" y="4957836"/>
            <a:ext cx="1854531" cy="1272852"/>
          </a:xfrm>
          <a:prstGeom prst="rect">
            <a:avLst/>
          </a:prstGeom>
        </p:spPr>
      </p:pic>
      <p:pic>
        <p:nvPicPr>
          <p:cNvPr id="11" name="Picture 10"/>
          <p:cNvPicPr>
            <a:picLocks noChangeAspect="1"/>
          </p:cNvPicPr>
          <p:nvPr/>
        </p:nvPicPr>
        <p:blipFill rotWithShape="1">
          <a:blip r:embed="rId9"/>
          <a:srcRect r="12713" b="132"/>
          <a:stretch/>
        </p:blipFill>
        <p:spPr>
          <a:xfrm>
            <a:off x="6702581" y="3083247"/>
            <a:ext cx="1894114" cy="1442100"/>
          </a:xfrm>
          <a:prstGeom prst="rect">
            <a:avLst/>
          </a:prstGeom>
        </p:spPr>
      </p:pic>
      <p:pic>
        <p:nvPicPr>
          <p:cNvPr id="12" name="Picture 11"/>
          <p:cNvPicPr>
            <a:picLocks noChangeAspect="1"/>
          </p:cNvPicPr>
          <p:nvPr/>
        </p:nvPicPr>
        <p:blipFill>
          <a:blip r:embed="rId10"/>
          <a:stretch>
            <a:fillRect/>
          </a:stretch>
        </p:blipFill>
        <p:spPr>
          <a:xfrm rot="316152">
            <a:off x="6239306" y="4762224"/>
            <a:ext cx="2154896" cy="1492465"/>
          </a:xfrm>
          <a:prstGeom prst="rect">
            <a:avLst/>
          </a:prstGeom>
        </p:spPr>
      </p:pic>
    </p:spTree>
    <p:extLst>
      <p:ext uri="{BB962C8B-B14F-4D97-AF65-F5344CB8AC3E}">
        <p14:creationId xmlns:p14="http://schemas.microsoft.com/office/powerpoint/2010/main" val="137607293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What Could be the Barriers to Your Aspirations?</a:t>
            </a:r>
            <a:endParaRPr lang="en-GB" b="1" dirty="0">
              <a:latin typeface="Arial" panose="020B0604020202020204" pitchFamily="34" charset="0"/>
              <a:cs typeface="Arial" panose="020B0604020202020204" pitchFamily="34" charset="0"/>
            </a:endParaRPr>
          </a:p>
        </p:txBody>
      </p:sp>
      <p:pic>
        <p:nvPicPr>
          <p:cNvPr id="4" name="Content Placeholder 3"/>
          <p:cNvPicPr>
            <a:picLocks noGrp="1" noChangeAspect="1"/>
          </p:cNvPicPr>
          <p:nvPr>
            <p:ph idx="1"/>
          </p:nvPr>
        </p:nvPicPr>
        <p:blipFill rotWithShape="1">
          <a:blip r:embed="rId2"/>
          <a:srcRect r="15585" b="-2229"/>
          <a:stretch/>
        </p:blipFill>
        <p:spPr>
          <a:xfrm>
            <a:off x="3233612" y="2453276"/>
            <a:ext cx="3329820" cy="2685628"/>
          </a:xfrm>
        </p:spPr>
      </p:pic>
      <p:pic>
        <p:nvPicPr>
          <p:cNvPr id="5" name="Picture 4"/>
          <p:cNvPicPr>
            <a:picLocks noChangeAspect="1"/>
          </p:cNvPicPr>
          <p:nvPr/>
        </p:nvPicPr>
        <p:blipFill>
          <a:blip r:embed="rId3"/>
          <a:stretch>
            <a:fillRect/>
          </a:stretch>
        </p:blipFill>
        <p:spPr>
          <a:xfrm>
            <a:off x="495549" y="4000163"/>
            <a:ext cx="2738063" cy="2053547"/>
          </a:xfrm>
          <a:prstGeom prst="rect">
            <a:avLst/>
          </a:prstGeom>
        </p:spPr>
      </p:pic>
      <p:pic>
        <p:nvPicPr>
          <p:cNvPr id="7" name="Picture 6"/>
          <p:cNvPicPr>
            <a:picLocks noChangeAspect="1"/>
          </p:cNvPicPr>
          <p:nvPr/>
        </p:nvPicPr>
        <p:blipFill>
          <a:blip r:embed="rId4"/>
          <a:stretch>
            <a:fillRect/>
          </a:stretch>
        </p:blipFill>
        <p:spPr>
          <a:xfrm>
            <a:off x="5901563" y="4521995"/>
            <a:ext cx="2476674" cy="1606731"/>
          </a:xfrm>
          <a:prstGeom prst="rect">
            <a:avLst/>
          </a:prstGeom>
        </p:spPr>
      </p:pic>
    </p:spTree>
    <p:extLst>
      <p:ext uri="{BB962C8B-B14F-4D97-AF65-F5344CB8AC3E}">
        <p14:creationId xmlns:p14="http://schemas.microsoft.com/office/powerpoint/2010/main" val="17204390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Schedule</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Going over module content</a:t>
            </a:r>
          </a:p>
          <a:p>
            <a:r>
              <a:rPr lang="en-GB" dirty="0" smtClean="0">
                <a:latin typeface="Arial" panose="020B0604020202020204" pitchFamily="34" charset="0"/>
                <a:cs typeface="Arial" panose="020B0604020202020204" pitchFamily="34" charset="0"/>
              </a:rPr>
              <a:t>Thinking about assignments and how to get the best out of them</a:t>
            </a:r>
          </a:p>
          <a:p>
            <a:r>
              <a:rPr lang="en-GB" dirty="0" smtClean="0">
                <a:latin typeface="Arial" panose="020B0604020202020204" pitchFamily="34" charset="0"/>
                <a:cs typeface="Arial" panose="020B0604020202020204" pitchFamily="34" charset="0"/>
              </a:rPr>
              <a:t>Reminding ourselves of academic writing skills</a:t>
            </a:r>
          </a:p>
          <a:p>
            <a:r>
              <a:rPr lang="en-GB" dirty="0" smtClean="0">
                <a:latin typeface="Arial" panose="020B0604020202020204" pitchFamily="34" charset="0"/>
                <a:cs typeface="Arial" panose="020B0604020202020204" pitchFamily="34" charset="0"/>
              </a:rPr>
              <a:t>Directed learning</a:t>
            </a:r>
          </a:p>
          <a:p>
            <a:endParaRPr lang="en-US" dirty="0"/>
          </a:p>
        </p:txBody>
      </p:sp>
    </p:spTree>
    <p:extLst>
      <p:ext uri="{BB962C8B-B14F-4D97-AF65-F5344CB8AC3E}">
        <p14:creationId xmlns:p14="http://schemas.microsoft.com/office/powerpoint/2010/main" val="25340085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Content</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896815" y="2487167"/>
            <a:ext cx="3620321" cy="3887255"/>
          </a:xfrm>
        </p:spPr>
        <p:txBody>
          <a:bodyPr>
            <a:normAutofit fontScale="62500" lnSpcReduction="20000"/>
          </a:bodyPr>
          <a:lstStyle/>
          <a:p>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older population</a:t>
            </a:r>
          </a:p>
          <a:p>
            <a:r>
              <a:rPr lang="en-GB" dirty="0" smtClean="0">
                <a:latin typeface="Arial" panose="020B0604020202020204" pitchFamily="34" charset="0"/>
                <a:cs typeface="Arial" panose="020B0604020202020204" pitchFamily="34" charset="0"/>
              </a:rPr>
              <a:t>Leisure </a:t>
            </a:r>
            <a:r>
              <a:rPr lang="en-GB" dirty="0">
                <a:latin typeface="Arial" panose="020B0604020202020204" pitchFamily="34" charset="0"/>
                <a:cs typeface="Arial" panose="020B0604020202020204" pitchFamily="34" charset="0"/>
              </a:rPr>
              <a:t>and pleasure</a:t>
            </a:r>
          </a:p>
          <a:p>
            <a:r>
              <a:rPr lang="en-GB" dirty="0" smtClean="0">
                <a:latin typeface="Arial" panose="020B0604020202020204" pitchFamily="34" charset="0"/>
                <a:cs typeface="Arial" panose="020B0604020202020204" pitchFamily="34" charset="0"/>
              </a:rPr>
              <a:t>Health </a:t>
            </a:r>
            <a:r>
              <a:rPr lang="en-GB" dirty="0">
                <a:latin typeface="Arial" panose="020B0604020202020204" pitchFamily="34" charset="0"/>
                <a:cs typeface="Arial" panose="020B0604020202020204" pitchFamily="34" charset="0"/>
              </a:rPr>
              <a:t>and wellbeing</a:t>
            </a:r>
          </a:p>
          <a:p>
            <a:r>
              <a:rPr lang="en-GB" dirty="0" smtClean="0">
                <a:latin typeface="Arial" panose="020B0604020202020204" pitchFamily="34" charset="0"/>
                <a:cs typeface="Arial" panose="020B0604020202020204" pitchFamily="34" charset="0"/>
              </a:rPr>
              <a:t>Standards </a:t>
            </a:r>
            <a:r>
              <a:rPr lang="en-GB" dirty="0">
                <a:latin typeface="Arial" panose="020B0604020202020204" pitchFamily="34" charset="0"/>
                <a:cs typeface="Arial" panose="020B0604020202020204" pitchFamily="34" charset="0"/>
              </a:rPr>
              <a:t>of care, training and education</a:t>
            </a:r>
          </a:p>
          <a:p>
            <a:r>
              <a:rPr lang="en-GB" dirty="0" smtClean="0">
                <a:latin typeface="Arial" panose="020B0604020202020204" pitchFamily="34" charset="0"/>
                <a:cs typeface="Arial" panose="020B0604020202020204" pitchFamily="34" charset="0"/>
              </a:rPr>
              <a:t>Research </a:t>
            </a:r>
            <a:r>
              <a:rPr lang="en-GB" dirty="0">
                <a:latin typeface="Arial" panose="020B0604020202020204" pitchFamily="34" charset="0"/>
                <a:cs typeface="Arial" panose="020B0604020202020204" pitchFamily="34" charset="0"/>
              </a:rPr>
              <a:t>based practice</a:t>
            </a:r>
          </a:p>
          <a:p>
            <a:r>
              <a:rPr lang="en-GB" dirty="0" smtClean="0">
                <a:latin typeface="Arial" panose="020B0604020202020204" pitchFamily="34" charset="0"/>
                <a:cs typeface="Arial" panose="020B0604020202020204" pitchFamily="34" charset="0"/>
              </a:rPr>
              <a:t>Leadership </a:t>
            </a:r>
            <a:r>
              <a:rPr lang="en-GB" dirty="0">
                <a:latin typeface="Arial" panose="020B0604020202020204" pitchFamily="34" charset="0"/>
                <a:cs typeface="Arial" panose="020B0604020202020204" pitchFamily="34" charset="0"/>
              </a:rPr>
              <a:t>and change theories</a:t>
            </a:r>
          </a:p>
          <a:p>
            <a:r>
              <a:rPr lang="en-GB" dirty="0" smtClean="0">
                <a:latin typeface="Arial" panose="020B0604020202020204" pitchFamily="34" charset="0"/>
                <a:cs typeface="Arial" panose="020B0604020202020204" pitchFamily="34" charset="0"/>
              </a:rPr>
              <a:t>Organisational/management </a:t>
            </a:r>
            <a:r>
              <a:rPr lang="en-GB" dirty="0">
                <a:latin typeface="Arial" panose="020B0604020202020204" pitchFamily="34" charset="0"/>
                <a:cs typeface="Arial" panose="020B0604020202020204" pitchFamily="34" charset="0"/>
              </a:rPr>
              <a:t>structure.</a:t>
            </a:r>
          </a:p>
          <a:p>
            <a:r>
              <a:rPr lang="en-GB" dirty="0" smtClean="0">
                <a:latin typeface="Arial" panose="020B0604020202020204" pitchFamily="34" charset="0"/>
                <a:cs typeface="Arial" panose="020B0604020202020204" pitchFamily="34" charset="0"/>
              </a:rPr>
              <a:t>Policies </a:t>
            </a:r>
            <a:r>
              <a:rPr lang="en-GB" dirty="0">
                <a:latin typeface="Arial" panose="020B0604020202020204" pitchFamily="34" charset="0"/>
                <a:cs typeface="Arial" panose="020B0604020202020204" pitchFamily="34" charset="0"/>
              </a:rPr>
              <a:t>and procedures.</a:t>
            </a:r>
          </a:p>
          <a:p>
            <a:r>
              <a:rPr lang="en-GB" dirty="0" smtClean="0">
                <a:latin typeface="Arial" panose="020B0604020202020204" pitchFamily="34" charset="0"/>
                <a:cs typeface="Arial" panose="020B0604020202020204" pitchFamily="34" charset="0"/>
              </a:rPr>
              <a:t>Communication </a:t>
            </a:r>
            <a:r>
              <a:rPr lang="en-GB" dirty="0">
                <a:latin typeface="Arial" panose="020B0604020202020204" pitchFamily="34" charset="0"/>
                <a:cs typeface="Arial" panose="020B0604020202020204" pitchFamily="34" charset="0"/>
              </a:rPr>
              <a:t>skills</a:t>
            </a:r>
          </a:p>
          <a:p>
            <a:r>
              <a:rPr lang="en-GB" dirty="0" smtClean="0">
                <a:latin typeface="Arial" panose="020B0604020202020204" pitchFamily="34" charset="0"/>
                <a:cs typeface="Arial" panose="020B0604020202020204" pitchFamily="34" charset="0"/>
              </a:rPr>
              <a:t>Person-centred </a:t>
            </a:r>
            <a:r>
              <a:rPr lang="en-GB" dirty="0">
                <a:latin typeface="Arial" panose="020B0604020202020204" pitchFamily="34" charset="0"/>
                <a:cs typeface="Arial" panose="020B0604020202020204" pitchFamily="34" charset="0"/>
              </a:rPr>
              <a:t>care</a:t>
            </a:r>
          </a:p>
          <a:p>
            <a:r>
              <a:rPr lang="en-GB" dirty="0" smtClean="0">
                <a:latin typeface="Arial" panose="020B0604020202020204" pitchFamily="34" charset="0"/>
                <a:cs typeface="Arial" panose="020B0604020202020204" pitchFamily="34" charset="0"/>
              </a:rPr>
              <a:t>Health behaviour</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645152" y="2487168"/>
            <a:ext cx="3865802" cy="3887254"/>
          </a:xfrm>
        </p:spPr>
        <p:txBody>
          <a:bodyPr>
            <a:normAutofit fontScale="62500" lnSpcReduction="20000"/>
          </a:bodyPr>
          <a:lstStyle/>
          <a:p>
            <a:r>
              <a:rPr lang="en-GB" dirty="0" smtClean="0">
                <a:latin typeface="Arial" panose="020B0604020202020204" pitchFamily="34" charset="0"/>
                <a:cs typeface="Arial" panose="020B0604020202020204" pitchFamily="34" charset="0"/>
              </a:rPr>
              <a:t>Behaviour </a:t>
            </a:r>
            <a:r>
              <a:rPr lang="en-GB" dirty="0">
                <a:latin typeface="Arial" panose="020B0604020202020204" pitchFamily="34" charset="0"/>
                <a:cs typeface="Arial" panose="020B0604020202020204" pitchFamily="34" charset="0"/>
              </a:rPr>
              <a:t>that challenges</a:t>
            </a:r>
          </a:p>
          <a:p>
            <a:r>
              <a:rPr lang="en-GB" dirty="0" smtClean="0">
                <a:latin typeface="Arial" panose="020B0604020202020204" pitchFamily="34" charset="0"/>
                <a:cs typeface="Arial" panose="020B0604020202020204" pitchFamily="34" charset="0"/>
              </a:rPr>
              <a:t>Key </a:t>
            </a:r>
            <a:r>
              <a:rPr lang="en-GB" dirty="0">
                <a:latin typeface="Arial" panose="020B0604020202020204" pitchFamily="34" charset="0"/>
                <a:cs typeface="Arial" panose="020B0604020202020204" pitchFamily="34" charset="0"/>
              </a:rPr>
              <a:t>policy </a:t>
            </a:r>
          </a:p>
          <a:p>
            <a:r>
              <a:rPr lang="en-GB" dirty="0" smtClean="0">
                <a:latin typeface="Arial" panose="020B0604020202020204" pitchFamily="34" charset="0"/>
                <a:cs typeface="Arial" panose="020B0604020202020204" pitchFamily="34" charset="0"/>
              </a:rPr>
              <a:t>Financing </a:t>
            </a:r>
            <a:r>
              <a:rPr lang="en-GB" dirty="0">
                <a:latin typeface="Arial" panose="020B0604020202020204" pitchFamily="34" charset="0"/>
                <a:cs typeface="Arial" panose="020B0604020202020204" pitchFamily="34" charset="0"/>
              </a:rPr>
              <a:t>the ageing population</a:t>
            </a:r>
          </a:p>
          <a:p>
            <a:r>
              <a:rPr lang="en-GB" dirty="0" smtClean="0">
                <a:latin typeface="Arial" panose="020B0604020202020204" pitchFamily="34" charset="0"/>
                <a:cs typeface="Arial" panose="020B0604020202020204" pitchFamily="34" charset="0"/>
              </a:rPr>
              <a:t>Safeguarding</a:t>
            </a:r>
            <a:r>
              <a:rPr lang="en-GB" dirty="0">
                <a:latin typeface="Arial" panose="020B0604020202020204" pitchFamily="34" charset="0"/>
                <a:cs typeface="Arial" panose="020B0604020202020204" pitchFamily="34" charset="0"/>
              </a:rPr>
              <a:t>, dignity, respect. Compassion</a:t>
            </a:r>
          </a:p>
          <a:p>
            <a:r>
              <a:rPr lang="en-GB" dirty="0" smtClean="0">
                <a:latin typeface="Arial" panose="020B0604020202020204" pitchFamily="34" charset="0"/>
                <a:cs typeface="Arial" panose="020B0604020202020204" pitchFamily="34" charset="0"/>
              </a:rPr>
              <a:t>Context </a:t>
            </a:r>
            <a:r>
              <a:rPr lang="en-GB" dirty="0">
                <a:latin typeface="Arial" panose="020B0604020202020204" pitchFamily="34" charset="0"/>
                <a:cs typeface="Arial" panose="020B0604020202020204" pitchFamily="34" charset="0"/>
              </a:rPr>
              <a:t>in which care is delivered</a:t>
            </a:r>
          </a:p>
          <a:p>
            <a:r>
              <a:rPr lang="en-GB" dirty="0" smtClean="0">
                <a:latin typeface="Arial" panose="020B0604020202020204" pitchFamily="34" charset="0"/>
                <a:cs typeface="Arial" panose="020B0604020202020204" pitchFamily="34" charset="0"/>
              </a:rPr>
              <a:t>Carer </a:t>
            </a:r>
            <a:r>
              <a:rPr lang="en-GB" dirty="0">
                <a:latin typeface="Arial" panose="020B0604020202020204" pitchFamily="34" charset="0"/>
                <a:cs typeface="Arial" panose="020B0604020202020204" pitchFamily="34" charset="0"/>
              </a:rPr>
              <a:t>support</a:t>
            </a:r>
          </a:p>
          <a:p>
            <a:r>
              <a:rPr lang="en-GB" dirty="0" smtClean="0">
                <a:latin typeface="Arial" panose="020B0604020202020204" pitchFamily="34" charset="0"/>
                <a:cs typeface="Arial" panose="020B0604020202020204" pitchFamily="34" charset="0"/>
              </a:rPr>
              <a:t>Dementia </a:t>
            </a:r>
            <a:r>
              <a:rPr lang="en-GB" dirty="0">
                <a:latin typeface="Arial" panose="020B0604020202020204" pitchFamily="34" charset="0"/>
                <a:cs typeface="Arial" panose="020B0604020202020204" pitchFamily="34" charset="0"/>
              </a:rPr>
              <a:t>defined, types, medical model, social model of dementia, dementia care</a:t>
            </a:r>
          </a:p>
          <a:p>
            <a:r>
              <a:rPr lang="en-GB" dirty="0" smtClean="0">
                <a:latin typeface="Arial" panose="020B0604020202020204" pitchFamily="34" charset="0"/>
                <a:cs typeface="Arial" panose="020B0604020202020204" pitchFamily="34" charset="0"/>
              </a:rPr>
              <a:t>Comorbidities</a:t>
            </a:r>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Quality </a:t>
            </a:r>
            <a:r>
              <a:rPr lang="en-GB" dirty="0">
                <a:latin typeface="Arial" panose="020B0604020202020204" pitchFamily="34" charset="0"/>
                <a:cs typeface="Arial" panose="020B0604020202020204" pitchFamily="34" charset="0"/>
              </a:rPr>
              <a:t>of life</a:t>
            </a:r>
          </a:p>
          <a:p>
            <a:r>
              <a:rPr lang="en-GB" dirty="0">
                <a:latin typeface="Arial" panose="020B0604020202020204" pitchFamily="34" charset="0"/>
                <a:cs typeface="Arial" panose="020B0604020202020204" pitchFamily="34" charset="0"/>
              </a:rPr>
              <a:t>Progressive illness, palliative and end of life</a:t>
            </a:r>
          </a:p>
          <a:p>
            <a:endParaRPr lang="en-GB" dirty="0"/>
          </a:p>
        </p:txBody>
      </p:sp>
    </p:spTree>
    <p:extLst>
      <p:ext uri="{BB962C8B-B14F-4D97-AF65-F5344CB8AC3E}">
        <p14:creationId xmlns:p14="http://schemas.microsoft.com/office/powerpoint/2010/main" val="2993883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Arial" panose="020B0604020202020204" pitchFamily="34" charset="0"/>
                <a:cs typeface="Arial" panose="020B0604020202020204" pitchFamily="34" charset="0"/>
              </a:rPr>
              <a:t>Module Aims</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r>
              <a:rPr lang="en-GB" dirty="0">
                <a:latin typeface="Arial" panose="020B0604020202020204" pitchFamily="34" charset="0"/>
                <a:cs typeface="Arial" panose="020B0604020202020204" pitchFamily="34" charset="0"/>
              </a:rPr>
              <a:t>The aim of this module is to critically evaluate the historical, current and prospective future of health and wellbeing of the older adult.</a:t>
            </a:r>
            <a:endParaRPr lang="en-US" dirty="0">
              <a:latin typeface="Arial" panose="020B0604020202020204" pitchFamily="34" charset="0"/>
              <a:cs typeface="Arial" panose="020B0604020202020204" pitchFamily="34" charset="0"/>
            </a:endParaRPr>
          </a:p>
        </p:txBody>
      </p:sp>
      <p:pic>
        <p:nvPicPr>
          <p:cNvPr id="5" name="Content Placeholder 4" descr="Residence.jpg"/>
          <p:cNvPicPr>
            <a:picLocks noGrp="1" noChangeAspect="1"/>
          </p:cNvPicPr>
          <p:nvPr>
            <p:ph sz="half" idx="2"/>
          </p:nvPr>
        </p:nvPicPr>
        <p:blipFill>
          <a:blip r:embed="rId2" cstate="email">
            <a:extLst>
              <a:ext uri="{28A0092B-C50C-407E-A947-70E740481C1C}">
                <a14:useLocalDpi xmlns:a14="http://schemas.microsoft.com/office/drawing/2010/main" val="0"/>
              </a:ext>
            </a:extLst>
          </a:blip>
          <a:stretch>
            <a:fillRect/>
          </a:stretch>
        </p:blipFill>
        <p:spPr>
          <a:xfrm>
            <a:off x="4645025" y="3269628"/>
            <a:ext cx="3336925" cy="1882367"/>
          </a:xfrm>
        </p:spPr>
      </p:pic>
    </p:spTree>
    <p:extLst>
      <p:ext uri="{BB962C8B-B14F-4D97-AF65-F5344CB8AC3E}">
        <p14:creationId xmlns:p14="http://schemas.microsoft.com/office/powerpoint/2010/main" val="1573226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b="1" dirty="0" smtClean="0">
                <a:latin typeface="Arial" panose="020B0604020202020204" pitchFamily="34" charset="0"/>
                <a:cs typeface="Arial" panose="020B0604020202020204" pitchFamily="34" charset="0"/>
              </a:rPr>
              <a:t>Learning Outcomes</a:t>
            </a:r>
            <a:endParaRPr lang="en-US" b="1" dirty="0">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a:xfrm>
            <a:off x="1176864" y="2490135"/>
            <a:ext cx="7346933" cy="3444997"/>
          </a:xfrm>
        </p:spPr>
        <p:txBody>
          <a:bodyPr>
            <a:normAutofit/>
          </a:bodyPr>
          <a:lstStyle/>
          <a:p>
            <a:pPr lvl="0"/>
            <a:r>
              <a:rPr lang="en-GB" dirty="0" smtClean="0">
                <a:latin typeface="Arial" panose="020B0604020202020204" pitchFamily="34" charset="0"/>
                <a:cs typeface="Arial" panose="020B0604020202020204" pitchFamily="34" charset="0"/>
              </a:rPr>
              <a:t>Critically </a:t>
            </a:r>
            <a:r>
              <a:rPr lang="en-GB" dirty="0">
                <a:latin typeface="Arial" panose="020B0604020202020204" pitchFamily="34" charset="0"/>
                <a:cs typeface="Arial" panose="020B0604020202020204" pitchFamily="34" charset="0"/>
              </a:rPr>
              <a:t>evaluate and compare local, national and global provision of services for the older </a:t>
            </a:r>
            <a:r>
              <a:rPr lang="en-GB" dirty="0" smtClean="0">
                <a:latin typeface="Arial" panose="020B0604020202020204" pitchFamily="34" charset="0"/>
                <a:cs typeface="Arial" panose="020B0604020202020204" pitchFamily="34" charset="0"/>
              </a:rPr>
              <a:t>person</a:t>
            </a:r>
          </a:p>
          <a:p>
            <a:pPr lvl="0"/>
            <a:r>
              <a:rPr lang="en-GB" dirty="0" smtClean="0">
                <a:latin typeface="Arial" panose="020B0604020202020204" pitchFamily="34" charset="0"/>
                <a:cs typeface="Arial" panose="020B0604020202020204" pitchFamily="34" charset="0"/>
              </a:rPr>
              <a:t>Examine </a:t>
            </a:r>
            <a:r>
              <a:rPr lang="en-GB" dirty="0">
                <a:latin typeface="Arial" panose="020B0604020202020204" pitchFamily="34" charset="0"/>
                <a:cs typeface="Arial" panose="020B0604020202020204" pitchFamily="34" charset="0"/>
              </a:rPr>
              <a:t>the prospective future of the care of the older person in line with current initiatives and policy </a:t>
            </a:r>
            <a:endParaRPr lang="en-GB" dirty="0" smtClean="0">
              <a:latin typeface="Arial" panose="020B0604020202020204" pitchFamily="34" charset="0"/>
              <a:cs typeface="Arial" panose="020B0604020202020204" pitchFamily="34" charset="0"/>
            </a:endParaRPr>
          </a:p>
          <a:p>
            <a:pPr marL="0" lvl="0" indent="0">
              <a:buNone/>
            </a:pPr>
            <a:endParaRPr lang="en-GB" dirty="0" smtClean="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11166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Component 1</a:t>
            </a:r>
            <a:endParaRPr lang="en-GB" b="1" dirty="0"/>
          </a:p>
        </p:txBody>
      </p:sp>
      <p:sp>
        <p:nvSpPr>
          <p:cNvPr id="3" name="Content Placeholder 2"/>
          <p:cNvSpPr>
            <a:spLocks noGrp="1"/>
          </p:cNvSpPr>
          <p:nvPr>
            <p:ph idx="1"/>
          </p:nvPr>
        </p:nvSpPr>
        <p:spPr>
          <a:xfrm>
            <a:off x="1106528" y="2720647"/>
            <a:ext cx="7079112" cy="1939276"/>
          </a:xfrm>
        </p:spPr>
        <p:txBody>
          <a:bodyPr>
            <a:normAutofit fontScale="92500" lnSpcReduction="20000"/>
          </a:bodyPr>
          <a:lstStyle/>
          <a:p>
            <a:r>
              <a:rPr lang="en-GB" dirty="0">
                <a:latin typeface="Arial" panose="020B0604020202020204" pitchFamily="34" charset="0"/>
                <a:cs typeface="Arial" panose="020B0604020202020204" pitchFamily="34" charset="0"/>
              </a:rPr>
              <a:t>Individual Seminar Presentation- </a:t>
            </a:r>
            <a:r>
              <a:rPr lang="en-GB" b="1" dirty="0">
                <a:latin typeface="Arial" panose="020B0604020202020204" pitchFamily="34" charset="0"/>
                <a:cs typeface="Arial" panose="020B0604020202020204" pitchFamily="34" charset="0"/>
              </a:rPr>
              <a:t>7minutes </a:t>
            </a:r>
            <a:r>
              <a:rPr lang="en-GB" dirty="0">
                <a:latin typeface="Arial" panose="020B0604020202020204" pitchFamily="34" charset="0"/>
                <a:cs typeface="Arial" panose="020B0604020202020204" pitchFamily="34" charset="0"/>
              </a:rPr>
              <a:t>with accompanying power </a:t>
            </a:r>
            <a:r>
              <a:rPr lang="en-GB" dirty="0" smtClean="0">
                <a:latin typeface="Arial" panose="020B0604020202020204" pitchFamily="34" charset="0"/>
                <a:cs typeface="Arial" panose="020B0604020202020204" pitchFamily="34" charset="0"/>
              </a:rPr>
              <a:t>point</a:t>
            </a:r>
          </a:p>
          <a:p>
            <a:r>
              <a:rPr lang="en-GB" b="1" dirty="0" smtClean="0">
                <a:latin typeface="Arial" panose="020B0604020202020204" pitchFamily="34" charset="0"/>
                <a:cs typeface="Arial" panose="020B0604020202020204" pitchFamily="34" charset="0"/>
              </a:rPr>
              <a:t>Taking </a:t>
            </a:r>
            <a:r>
              <a:rPr lang="en-GB" b="1" dirty="0">
                <a:latin typeface="Arial" panose="020B0604020202020204" pitchFamily="34" charset="0"/>
                <a:cs typeface="Arial" panose="020B0604020202020204" pitchFamily="34" charset="0"/>
              </a:rPr>
              <a:t>into consideration current initiatives, policy, ICT and future of healthcare services; Produce a Care plan for an elderly person in a social care setting.</a:t>
            </a:r>
          </a:p>
          <a:p>
            <a:endParaRPr lang="en-GB" dirty="0"/>
          </a:p>
        </p:txBody>
      </p:sp>
    </p:spTree>
    <p:extLst>
      <p:ext uri="{BB962C8B-B14F-4D97-AF65-F5344CB8AC3E}">
        <p14:creationId xmlns:p14="http://schemas.microsoft.com/office/powerpoint/2010/main" val="301865981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Arial" panose="020B0604020202020204" pitchFamily="34" charset="0"/>
                <a:cs typeface="Arial" panose="020B0604020202020204" pitchFamily="34" charset="0"/>
              </a:rPr>
              <a:t>Component</a:t>
            </a:r>
            <a:r>
              <a:rPr lang="en-US" b="1" dirty="0" smtClean="0">
                <a:latin typeface="Arial" panose="020B0604020202020204" pitchFamily="34" charset="0"/>
                <a:cs typeface="Arial" panose="020B0604020202020204" pitchFamily="34" charset="0"/>
              </a:rPr>
              <a:t> </a:t>
            </a:r>
            <a:r>
              <a:rPr lang="en-US" b="1" dirty="0" smtClean="0">
                <a:latin typeface="Arial" panose="020B0604020202020204" pitchFamily="34" charset="0"/>
                <a:cs typeface="Arial" panose="020B0604020202020204" pitchFamily="34" charset="0"/>
              </a:rPr>
              <a:t>1</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6670" y="2507720"/>
            <a:ext cx="8062546" cy="3444997"/>
          </a:xfrm>
        </p:spPr>
        <p:txBody>
          <a:bodyPr>
            <a:normAutofit/>
          </a:bodyPr>
          <a:lstStyle/>
          <a:p>
            <a:r>
              <a:rPr lang="en-GB" b="1" dirty="0" smtClean="0">
                <a:latin typeface="Arial" panose="020B0604020202020204" pitchFamily="34" charset="0"/>
                <a:cs typeface="Arial" panose="020B0604020202020204" pitchFamily="34" charset="0"/>
              </a:rPr>
              <a:t>Week 6- </a:t>
            </a:r>
            <a:r>
              <a:rPr lang="en-GB" dirty="0" smtClean="0">
                <a:latin typeface="Arial" panose="020B0604020202020204" pitchFamily="34" charset="0"/>
                <a:cs typeface="Arial" panose="020B0604020202020204" pitchFamily="34" charset="0"/>
              </a:rPr>
              <a:t>Power Point Slides to be </a:t>
            </a:r>
            <a:r>
              <a:rPr lang="en-GB" b="1" dirty="0" smtClean="0">
                <a:latin typeface="Arial" panose="020B0604020202020204" pitchFamily="34" charset="0"/>
                <a:cs typeface="Arial" panose="020B0604020202020204" pitchFamily="34" charset="0"/>
              </a:rPr>
              <a:t>submitted</a:t>
            </a:r>
            <a:r>
              <a:rPr lang="en-GB" dirty="0" smtClean="0">
                <a:latin typeface="Arial" panose="020B0604020202020204" pitchFamily="34" charset="0"/>
                <a:cs typeface="Arial" panose="020B0604020202020204" pitchFamily="34" charset="0"/>
              </a:rPr>
              <a:t> to Turnitin on Friday </a:t>
            </a:r>
            <a:r>
              <a:rPr lang="en-GB" b="1" dirty="0" smtClean="0">
                <a:latin typeface="Arial" panose="020B0604020202020204" pitchFamily="34" charset="0"/>
                <a:cs typeface="Arial" panose="020B0604020202020204" pitchFamily="34" charset="0"/>
              </a:rPr>
              <a:t>26</a:t>
            </a:r>
            <a:r>
              <a:rPr lang="en-GB" b="1" baseline="30000" dirty="0" smtClean="0">
                <a:latin typeface="Arial" panose="020B0604020202020204" pitchFamily="34" charset="0"/>
                <a:cs typeface="Arial" panose="020B0604020202020204" pitchFamily="34" charset="0"/>
              </a:rPr>
              <a:t>th</a:t>
            </a:r>
            <a:r>
              <a:rPr lang="en-GB" b="1" dirty="0" smtClean="0">
                <a:latin typeface="Arial" panose="020B0604020202020204" pitchFamily="34" charset="0"/>
                <a:cs typeface="Arial" panose="020B0604020202020204" pitchFamily="34" charset="0"/>
              </a:rPr>
              <a:t> February </a:t>
            </a:r>
            <a:r>
              <a:rPr lang="en-GB" dirty="0" smtClean="0">
                <a:latin typeface="Arial" panose="020B0604020202020204" pitchFamily="34" charset="0"/>
                <a:cs typeface="Arial" panose="020B0604020202020204" pitchFamily="34" charset="0"/>
              </a:rPr>
              <a:t>2021 at 15.00 GMT </a:t>
            </a:r>
            <a:r>
              <a:rPr lang="en-GB" b="1" dirty="0" smtClean="0">
                <a:latin typeface="Arial" panose="020B0604020202020204" pitchFamily="34" charset="0"/>
                <a:cs typeface="Arial" panose="020B0604020202020204" pitchFamily="34" charset="0"/>
              </a:rPr>
              <a:t>(3pm)</a:t>
            </a:r>
          </a:p>
          <a:p>
            <a:r>
              <a:rPr lang="en-GB" b="1" dirty="0" smtClean="0">
                <a:latin typeface="Arial" panose="020B0604020202020204" pitchFamily="34" charset="0"/>
                <a:cs typeface="Arial" panose="020B0604020202020204" pitchFamily="34" charset="0"/>
              </a:rPr>
              <a:t>Week 7-</a:t>
            </a:r>
            <a:r>
              <a:rPr lang="en-GB" dirty="0" smtClean="0">
                <a:latin typeface="Arial" panose="020B0604020202020204" pitchFamily="34" charset="0"/>
                <a:cs typeface="Arial" panose="020B0604020202020204" pitchFamily="34" charset="0"/>
              </a:rPr>
              <a:t> Individual Seminar Presentations- Week Commencing </a:t>
            </a:r>
            <a:r>
              <a:rPr lang="en-GB" b="1" dirty="0" smtClean="0">
                <a:latin typeface="Arial" panose="020B0604020202020204" pitchFamily="34" charset="0"/>
                <a:cs typeface="Arial" panose="020B0604020202020204" pitchFamily="34" charset="0"/>
              </a:rPr>
              <a:t>1</a:t>
            </a:r>
            <a:r>
              <a:rPr lang="en-GB" b="1" baseline="30000" dirty="0" smtClean="0">
                <a:latin typeface="Arial" panose="020B0604020202020204" pitchFamily="34" charset="0"/>
                <a:cs typeface="Arial" panose="020B0604020202020204" pitchFamily="34" charset="0"/>
              </a:rPr>
              <a:t>st</a:t>
            </a:r>
            <a:r>
              <a:rPr lang="en-GB" b="1" dirty="0" smtClean="0">
                <a:latin typeface="Arial" panose="020B0604020202020204" pitchFamily="34" charset="0"/>
                <a:cs typeface="Arial" panose="020B0604020202020204" pitchFamily="34" charset="0"/>
              </a:rPr>
              <a:t> March </a:t>
            </a:r>
            <a:r>
              <a:rPr lang="en-GB" dirty="0" smtClean="0">
                <a:latin typeface="Arial" panose="020B0604020202020204" pitchFamily="34" charset="0"/>
                <a:cs typeface="Arial" panose="020B0604020202020204" pitchFamily="34" charset="0"/>
              </a:rPr>
              <a:t>2021</a:t>
            </a:r>
          </a:p>
          <a:p>
            <a:r>
              <a:rPr lang="en-GB" b="1" dirty="0" smtClean="0">
                <a:latin typeface="Arial" panose="020B0604020202020204" pitchFamily="34" charset="0"/>
                <a:cs typeface="Arial" panose="020B0604020202020204" pitchFamily="34" charset="0"/>
              </a:rPr>
              <a:t>Week 8- </a:t>
            </a:r>
            <a:r>
              <a:rPr lang="en-GB" dirty="0" smtClean="0">
                <a:latin typeface="Arial" panose="020B0604020202020204" pitchFamily="34" charset="0"/>
                <a:cs typeface="Arial" panose="020B0604020202020204" pitchFamily="34" charset="0"/>
              </a:rPr>
              <a:t>Supporting Paper to be </a:t>
            </a:r>
            <a:r>
              <a:rPr lang="en-GB" b="1" dirty="0" smtClean="0">
                <a:latin typeface="Arial" panose="020B0604020202020204" pitchFamily="34" charset="0"/>
                <a:cs typeface="Arial" panose="020B0604020202020204" pitchFamily="34" charset="0"/>
              </a:rPr>
              <a:t>submitted</a:t>
            </a:r>
            <a:r>
              <a:rPr lang="en-GB" dirty="0" smtClean="0">
                <a:latin typeface="Arial" panose="020B0604020202020204" pitchFamily="34" charset="0"/>
                <a:cs typeface="Arial" panose="020B0604020202020204" pitchFamily="34" charset="0"/>
              </a:rPr>
              <a:t> to Turnitin on </a:t>
            </a:r>
            <a:r>
              <a:rPr lang="en-GB" dirty="0">
                <a:latin typeface="Arial" panose="020B0604020202020204" pitchFamily="34" charset="0"/>
                <a:cs typeface="Arial" panose="020B0604020202020204" pitchFamily="34" charset="0"/>
              </a:rPr>
              <a:t>Friday </a:t>
            </a:r>
            <a:r>
              <a:rPr lang="en-GB" b="1" dirty="0">
                <a:latin typeface="Arial" panose="020B0604020202020204" pitchFamily="34" charset="0"/>
                <a:cs typeface="Arial" panose="020B0604020202020204" pitchFamily="34" charset="0"/>
              </a:rPr>
              <a:t>12</a:t>
            </a:r>
            <a:r>
              <a:rPr lang="en-GB" b="1" baseline="30000" dirty="0">
                <a:latin typeface="Arial" panose="020B0604020202020204" pitchFamily="34" charset="0"/>
                <a:cs typeface="Arial" panose="020B0604020202020204" pitchFamily="34" charset="0"/>
              </a:rPr>
              <a:t>th</a:t>
            </a:r>
            <a:r>
              <a:rPr lang="en-GB" b="1" dirty="0">
                <a:latin typeface="Arial" panose="020B0604020202020204" pitchFamily="34" charset="0"/>
                <a:cs typeface="Arial" panose="020B0604020202020204" pitchFamily="34" charset="0"/>
              </a:rPr>
              <a:t> March </a:t>
            </a:r>
            <a:r>
              <a:rPr lang="en-GB" dirty="0">
                <a:latin typeface="Arial" panose="020B0604020202020204" pitchFamily="34" charset="0"/>
                <a:cs typeface="Arial" panose="020B0604020202020204" pitchFamily="34" charset="0"/>
              </a:rPr>
              <a:t>2021 at 15.00 GMT </a:t>
            </a:r>
            <a:r>
              <a:rPr lang="en-GB" b="1" dirty="0">
                <a:latin typeface="Arial" panose="020B0604020202020204" pitchFamily="34" charset="0"/>
                <a:cs typeface="Arial" panose="020B0604020202020204" pitchFamily="34" charset="0"/>
              </a:rPr>
              <a:t>(3pm)</a:t>
            </a:r>
          </a:p>
          <a:p>
            <a:endParaRPr lang="en-GB" b="1"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484169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Arial" panose="020B0604020202020204" pitchFamily="34" charset="0"/>
                <a:cs typeface="Arial" panose="020B0604020202020204" pitchFamily="34" charset="0"/>
              </a:rPr>
              <a:t>Component</a:t>
            </a:r>
            <a:r>
              <a:rPr lang="en-US" b="1" dirty="0" smtClean="0">
                <a:latin typeface="Arial" panose="020B0604020202020204" pitchFamily="34" charset="0"/>
                <a:cs typeface="Arial" panose="020B0604020202020204" pitchFamily="34" charset="0"/>
              </a:rPr>
              <a:t> </a:t>
            </a:r>
            <a:r>
              <a:rPr lang="en-US" b="1" dirty="0" smtClean="0">
                <a:latin typeface="Arial" panose="020B0604020202020204" pitchFamily="34" charset="0"/>
                <a:cs typeface="Arial" panose="020B0604020202020204" pitchFamily="34" charset="0"/>
              </a:rPr>
              <a:t>2</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008" y="2329963"/>
            <a:ext cx="7816361" cy="4460642"/>
          </a:xfrm>
        </p:spPr>
        <p:txBody>
          <a:bodyPr>
            <a:normAutofit/>
          </a:bodyPr>
          <a:lstStyle/>
          <a:p>
            <a:pPr marL="0" indent="0">
              <a:buNone/>
            </a:pPr>
            <a:r>
              <a:rPr lang="en-GB" b="1" dirty="0" smtClean="0">
                <a:latin typeface="Arial" panose="020B0604020202020204" pitchFamily="34" charset="0"/>
                <a:cs typeface="Arial" panose="020B0604020202020204" pitchFamily="34" charset="0"/>
              </a:rPr>
              <a:t>The </a:t>
            </a:r>
            <a:r>
              <a:rPr lang="en-GB" b="1" dirty="0">
                <a:latin typeface="Arial" panose="020B0604020202020204" pitchFamily="34" charset="0"/>
                <a:cs typeface="Arial" panose="020B0604020202020204" pitchFamily="34" charset="0"/>
              </a:rPr>
              <a:t>Impact of Loneliness and Social Isolation on the Elderly Population of the UK</a:t>
            </a:r>
            <a:endParaRPr lang="en-GB"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Essay</a:t>
            </a:r>
            <a:r>
              <a:rPr lang="en-GB" b="1" dirty="0">
                <a:latin typeface="Arial" panose="020B0604020202020204" pitchFamily="34" charset="0"/>
                <a:cs typeface="Arial" panose="020B0604020202020204" pitchFamily="34" charset="0"/>
              </a:rPr>
              <a:t>- 3000 words </a:t>
            </a:r>
            <a:r>
              <a:rPr lang="en-GB" dirty="0">
                <a:latin typeface="Arial" panose="020B0604020202020204" pitchFamily="34" charset="0"/>
                <a:cs typeface="Arial" panose="020B0604020202020204" pitchFamily="34" charset="0"/>
              </a:rPr>
              <a:t>(+ or – 10</a:t>
            </a:r>
            <a:r>
              <a:rPr lang="en-GB" dirty="0" smtClean="0">
                <a:latin typeface="Arial" panose="020B0604020202020204" pitchFamily="34" charset="0"/>
                <a:cs typeface="Arial" panose="020B0604020202020204" pitchFamily="34" charset="0"/>
              </a:rPr>
              <a:t>%)</a:t>
            </a:r>
          </a:p>
          <a:p>
            <a:r>
              <a:rPr lang="en-GB" b="1" dirty="0" smtClean="0">
                <a:latin typeface="Arial" panose="020B0604020202020204" pitchFamily="34" charset="0"/>
                <a:cs typeface="Arial" panose="020B0604020202020204" pitchFamily="34" charset="0"/>
              </a:rPr>
              <a:t>Week 10- </a:t>
            </a:r>
            <a:r>
              <a:rPr lang="en-GB" dirty="0" smtClean="0">
                <a:latin typeface="Arial" panose="020B0604020202020204" pitchFamily="34" charset="0"/>
                <a:cs typeface="Arial" panose="020B0604020202020204" pitchFamily="34" charset="0"/>
              </a:rPr>
              <a:t>Friday 26</a:t>
            </a:r>
            <a:r>
              <a:rPr lang="en-GB" baseline="30000" dirty="0" smtClean="0">
                <a:latin typeface="Arial" panose="020B0604020202020204" pitchFamily="34" charset="0"/>
                <a:cs typeface="Arial" panose="020B0604020202020204" pitchFamily="34" charset="0"/>
              </a:rPr>
              <a:t>th</a:t>
            </a:r>
            <a:r>
              <a:rPr lang="en-GB" dirty="0" smtClean="0">
                <a:latin typeface="Arial" panose="020B0604020202020204" pitchFamily="34" charset="0"/>
                <a:cs typeface="Arial" panose="020B0604020202020204" pitchFamily="34" charset="0"/>
              </a:rPr>
              <a:t> March 2021 at 15.00GMT (3pm)</a:t>
            </a:r>
          </a:p>
          <a:p>
            <a:r>
              <a:rPr lang="en-GB" b="1" dirty="0" smtClean="0">
                <a:latin typeface="Arial" panose="020B0604020202020204" pitchFamily="34" charset="0"/>
                <a:cs typeface="Arial" panose="020B0604020202020204" pitchFamily="34" charset="0"/>
              </a:rPr>
              <a:t>Submit to Turnitin</a:t>
            </a:r>
            <a:endParaRPr lang="en-GB" b="1"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239482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Arial" panose="020B0604020202020204" pitchFamily="34" charset="0"/>
                <a:cs typeface="Arial" panose="020B0604020202020204" pitchFamily="34" charset="0"/>
              </a:rPr>
              <a:t>Things to Think About . . .</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802433" y="2487168"/>
            <a:ext cx="3377681" cy="3447288"/>
          </a:xfrm>
        </p:spPr>
        <p:txBody>
          <a:bodyPr>
            <a:normAutofit fontScale="92500"/>
          </a:bodyPr>
          <a:lstStyle/>
          <a:p>
            <a:r>
              <a:rPr lang="en-US" dirty="0" smtClean="0">
                <a:latin typeface="Arial" panose="020B0604020202020204" pitchFamily="34" charset="0"/>
                <a:cs typeface="Arial" panose="020B0604020202020204" pitchFamily="34" charset="0"/>
              </a:rPr>
              <a:t>An ageing population</a:t>
            </a:r>
          </a:p>
          <a:p>
            <a:r>
              <a:rPr lang="en-US" dirty="0" smtClean="0">
                <a:latin typeface="Arial" panose="020B0604020202020204" pitchFamily="34" charset="0"/>
                <a:cs typeface="Arial" panose="020B0604020202020204" pitchFamily="34" charset="0"/>
              </a:rPr>
              <a:t>Living at home versus residential provision</a:t>
            </a:r>
          </a:p>
          <a:p>
            <a:r>
              <a:rPr lang="en-US" dirty="0" smtClean="0">
                <a:latin typeface="Arial" panose="020B0604020202020204" pitchFamily="34" charset="0"/>
                <a:cs typeface="Arial" panose="020B0604020202020204" pitchFamily="34" charset="0"/>
              </a:rPr>
              <a:t>Informal versus formal care</a:t>
            </a:r>
          </a:p>
          <a:p>
            <a:r>
              <a:rPr lang="en-GB" dirty="0" smtClean="0">
                <a:latin typeface="Arial" panose="020B0604020202020204" pitchFamily="34" charset="0"/>
                <a:cs typeface="Arial" panose="020B0604020202020204" pitchFamily="34" charset="0"/>
              </a:rPr>
              <a:t>Elderly neglect/abuse</a:t>
            </a:r>
          </a:p>
          <a:p>
            <a:r>
              <a:rPr lang="en-GB" dirty="0" smtClean="0">
                <a:latin typeface="Arial" panose="020B0604020202020204" pitchFamily="34" charset="0"/>
                <a:cs typeface="Arial" panose="020B0604020202020204" pitchFamily="34" charset="0"/>
              </a:rPr>
              <a:t>Choices and Dignity</a:t>
            </a:r>
          </a:p>
          <a:p>
            <a:endParaRPr lang="en-GB" dirty="0" smtClean="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sz="half" idx="2"/>
          </p:nvPr>
        </p:nvSpPr>
        <p:spPr>
          <a:xfrm>
            <a:off x="4346570" y="2487168"/>
            <a:ext cx="4495771" cy="3447288"/>
          </a:xfrm>
        </p:spPr>
        <p:txBody>
          <a:bodyPr>
            <a:normAutofit fontScale="92500"/>
          </a:bodyPr>
          <a:lstStyle/>
          <a:p>
            <a:r>
              <a:rPr lang="en-US" dirty="0">
                <a:latin typeface="Arial" panose="020B0604020202020204" pitchFamily="34" charset="0"/>
                <a:cs typeface="Arial" panose="020B0604020202020204" pitchFamily="34" charset="0"/>
              </a:rPr>
              <a:t>Financial </a:t>
            </a:r>
            <a:r>
              <a:rPr lang="en-US" dirty="0" smtClean="0">
                <a:latin typeface="Arial" panose="020B0604020202020204" pitchFamily="34" charset="0"/>
                <a:cs typeface="Arial" panose="020B0604020202020204" pitchFamily="34" charset="0"/>
              </a:rPr>
              <a:t>Provision</a:t>
            </a:r>
          </a:p>
          <a:p>
            <a:r>
              <a:rPr lang="en-US" dirty="0" smtClean="0">
                <a:latin typeface="Arial" panose="020B0604020202020204" pitchFamily="34" charset="0"/>
                <a:cs typeface="Arial" panose="020B0604020202020204" pitchFamily="34" charset="0"/>
              </a:rPr>
              <a:t>Policies/Strategies/Frameworks</a:t>
            </a:r>
          </a:p>
          <a:p>
            <a:r>
              <a:rPr lang="en-US" dirty="0" smtClean="0">
                <a:latin typeface="Arial" panose="020B0604020202020204" pitchFamily="34" charset="0"/>
                <a:cs typeface="Arial" panose="020B0604020202020204" pitchFamily="34" charset="0"/>
              </a:rPr>
              <a:t>Evaluating Practice</a:t>
            </a:r>
            <a:endParaRPr lang="en-US" dirty="0" smtClean="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Theories</a:t>
            </a:r>
          </a:p>
          <a:p>
            <a:r>
              <a:rPr lang="en-US" dirty="0" smtClean="0">
                <a:latin typeface="Arial" panose="020B0604020202020204" pitchFamily="34" charset="0"/>
                <a:cs typeface="Arial" panose="020B0604020202020204" pitchFamily="34" charset="0"/>
              </a:rPr>
              <a:t>Research</a:t>
            </a:r>
          </a:p>
          <a:p>
            <a:r>
              <a:rPr lang="en-US" dirty="0" smtClean="0">
                <a:latin typeface="Arial" panose="020B0604020202020204" pitchFamily="34" charset="0"/>
                <a:cs typeface="Arial" panose="020B0604020202020204" pitchFamily="34" charset="0"/>
              </a:rPr>
              <a:t>Current issues since </a:t>
            </a:r>
            <a:r>
              <a:rPr lang="en-US" dirty="0" err="1" smtClean="0">
                <a:latin typeface="Arial" panose="020B0604020202020204" pitchFamily="34" charset="0"/>
                <a:cs typeface="Arial" panose="020B0604020202020204" pitchFamily="34" charset="0"/>
              </a:rPr>
              <a:t>Covid</a:t>
            </a:r>
            <a:r>
              <a:rPr lang="en-US" dirty="0" smtClean="0">
                <a:latin typeface="Arial" panose="020B0604020202020204" pitchFamily="34" charset="0"/>
                <a:cs typeface="Arial" panose="020B0604020202020204" pitchFamily="34" charset="0"/>
              </a:rPr>
              <a:t> 19</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17124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5" y="1715500"/>
            <a:ext cx="6798734" cy="3097860"/>
          </a:xfrm>
        </p:spPr>
        <p:txBody>
          <a:bodyPr>
            <a:normAutofit fontScale="90000"/>
          </a:bodyPr>
          <a:lstStyle/>
          <a:p>
            <a:r>
              <a:rPr lang="en-GB" sz="7200" dirty="0" smtClean="0">
                <a:latin typeface="Arial" panose="020B0604020202020204" pitchFamily="34" charset="0"/>
                <a:cs typeface="Arial" panose="020B0604020202020204" pitchFamily="34" charset="0"/>
              </a:rPr>
              <a:t>How Would You Define Old Age?</a:t>
            </a:r>
            <a:br>
              <a:rPr lang="en-GB" sz="7200" dirty="0" smtClean="0">
                <a:latin typeface="Arial" panose="020B0604020202020204" pitchFamily="34" charset="0"/>
                <a:cs typeface="Arial" panose="020B0604020202020204" pitchFamily="34" charset="0"/>
              </a:rPr>
            </a:br>
            <a:endParaRPr lang="en-GB" sz="2200" dirty="0">
              <a:latin typeface="Times New Roman" panose="02020603050405020304" pitchFamily="18" charset="0"/>
              <a:cs typeface="Times New Roman" panose="02020603050405020304" pitchFamily="18" charset="0"/>
            </a:endParaRPr>
          </a:p>
        </p:txBody>
      </p:sp>
      <p:sp>
        <p:nvSpPr>
          <p:cNvPr id="3" name="TextBox 2"/>
          <p:cNvSpPr txBox="1"/>
          <p:nvPr/>
        </p:nvSpPr>
        <p:spPr>
          <a:xfrm>
            <a:off x="844062" y="1123274"/>
            <a:ext cx="6752492" cy="769441"/>
          </a:xfrm>
          <a:prstGeom prst="rect">
            <a:avLst/>
          </a:prstGeom>
          <a:noFill/>
        </p:spPr>
        <p:txBody>
          <a:bodyPr wrap="square" rtlCol="0">
            <a:spAutoFit/>
          </a:bodyPr>
          <a:lstStyle/>
          <a:p>
            <a:r>
              <a:rPr lang="en-GB" sz="4400" dirty="0" smtClean="0">
                <a:solidFill>
                  <a:srgbClr val="0070C0"/>
                </a:solidFill>
                <a:latin typeface="Arial" panose="020B0604020202020204" pitchFamily="34" charset="0"/>
                <a:cs typeface="Arial" panose="020B0604020202020204" pitchFamily="34" charset="0"/>
              </a:rPr>
              <a:t>ACTIVITY…15 minutes</a:t>
            </a:r>
            <a:endParaRPr lang="en-GB" sz="4400" dirty="0">
              <a:solidFill>
                <a:srgbClr val="0070C0"/>
              </a:solidFill>
              <a:latin typeface="Arial" panose="020B0604020202020204" pitchFamily="34" charset="0"/>
              <a:cs typeface="Arial" panose="020B0604020202020204" pitchFamily="34" charset="0"/>
            </a:endParaRPr>
          </a:p>
        </p:txBody>
      </p:sp>
      <p:sp>
        <p:nvSpPr>
          <p:cNvPr id="4" name="TextBox 3"/>
          <p:cNvSpPr txBox="1"/>
          <p:nvPr/>
        </p:nvSpPr>
        <p:spPr>
          <a:xfrm>
            <a:off x="417470" y="4730262"/>
            <a:ext cx="8317524" cy="584775"/>
          </a:xfrm>
          <a:prstGeom prst="rect">
            <a:avLst/>
          </a:prstGeom>
          <a:noFill/>
        </p:spPr>
        <p:txBody>
          <a:bodyPr wrap="square" rtlCol="0">
            <a:spAutoFit/>
          </a:bodyPr>
          <a:lstStyle/>
          <a:p>
            <a:r>
              <a:rPr lang="en-GB" sz="3200" dirty="0" smtClean="0">
                <a:solidFill>
                  <a:srgbClr val="0070C0"/>
                </a:solidFill>
                <a:latin typeface="Arial" panose="020B0604020202020204" pitchFamily="34" charset="0"/>
                <a:cs typeface="Arial" panose="020B0604020202020204" pitchFamily="34" charset="0"/>
              </a:rPr>
              <a:t>(You could discuss with cohort or look online) </a:t>
            </a:r>
            <a:endParaRPr lang="en-GB" sz="32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575886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4328" y="829249"/>
            <a:ext cx="7203809" cy="1660886"/>
          </a:xfrm>
        </p:spPr>
        <p:txBody>
          <a:bodyPr>
            <a:normAutofit/>
          </a:bodyPr>
          <a:lstStyle/>
          <a:p>
            <a:r>
              <a:rPr lang="en-US" dirty="0" smtClean="0">
                <a:latin typeface="Arial" panose="020B0604020202020204" pitchFamily="34" charset="0"/>
                <a:cs typeface="Arial" panose="020B0604020202020204" pitchFamily="34" charset="0"/>
              </a:rPr>
              <a:t>How Would You Define Old Age?</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US" dirty="0" smtClean="0">
                <a:latin typeface="Arial" panose="020B0604020202020204" pitchFamily="34" charset="0"/>
                <a:cs typeface="Arial" panose="020B0604020202020204" pitchFamily="34" charset="0"/>
              </a:rPr>
              <a:t>Chronological age?</a:t>
            </a:r>
          </a:p>
          <a:p>
            <a:r>
              <a:rPr lang="en-US" dirty="0" smtClean="0">
                <a:latin typeface="Arial" panose="020B0604020202020204" pitchFamily="34" charset="0"/>
                <a:cs typeface="Arial" panose="020B0604020202020204" pitchFamily="34" charset="0"/>
              </a:rPr>
              <a:t>Biological age?</a:t>
            </a:r>
          </a:p>
          <a:p>
            <a:r>
              <a:rPr lang="en-US" dirty="0" smtClean="0">
                <a:latin typeface="Arial" panose="020B0604020202020204" pitchFamily="34" charset="0"/>
                <a:cs typeface="Arial" panose="020B0604020202020204" pitchFamily="34" charset="0"/>
              </a:rPr>
              <a:t>Attitudes and levels of activity?</a:t>
            </a:r>
          </a:p>
          <a:p>
            <a:r>
              <a:rPr lang="en-US" dirty="0" smtClean="0">
                <a:latin typeface="Arial" panose="020B0604020202020204" pitchFamily="34" charset="0"/>
                <a:cs typeface="Arial" panose="020B0604020202020204" pitchFamily="34" charset="0"/>
              </a:rPr>
              <a:t>Economic activity and retirement?</a:t>
            </a:r>
          </a:p>
          <a:p>
            <a:r>
              <a:rPr lang="en-US" dirty="0" smtClean="0">
                <a:latin typeface="Arial" panose="020B0604020202020204" pitchFamily="34" charset="0"/>
                <a:cs typeface="Arial" panose="020B0604020202020204" pitchFamily="34" charset="0"/>
              </a:rPr>
              <a:t>Capacity to look after yourself?</a:t>
            </a:r>
          </a:p>
        </p:txBody>
      </p:sp>
    </p:spTree>
    <p:extLst>
      <p:ext uri="{BB962C8B-B14F-4D97-AF65-F5344CB8AC3E}">
        <p14:creationId xmlns:p14="http://schemas.microsoft.com/office/powerpoint/2010/main" val="2489491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Arial" panose="020B0604020202020204" pitchFamily="34" charset="0"/>
                <a:cs typeface="Arial" panose="020B0604020202020204" pitchFamily="34" charset="0"/>
              </a:rPr>
              <a:t>Old Age?</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764930" y="2584939"/>
            <a:ext cx="5159649" cy="4017733"/>
          </a:xfrm>
        </p:spPr>
        <p:txBody>
          <a:bodyPr/>
          <a:lstStyle/>
          <a:p>
            <a:r>
              <a:rPr lang="en-US" b="1" dirty="0" smtClean="0">
                <a:latin typeface="Arial" panose="020B0604020202020204" pitchFamily="34" charset="0"/>
                <a:cs typeface="Arial" panose="020B0604020202020204" pitchFamily="34" charset="0"/>
              </a:rPr>
              <a:t>Definitions: </a:t>
            </a:r>
          </a:p>
          <a:p>
            <a:pPr lvl="1"/>
            <a:r>
              <a:rPr lang="en-US" dirty="0" smtClean="0">
                <a:latin typeface="Arial" panose="020B0604020202020204" pitchFamily="34" charset="0"/>
                <a:cs typeface="Arial" panose="020B0604020202020204" pitchFamily="34" charset="0"/>
              </a:rPr>
              <a:t>Not universal…..</a:t>
            </a:r>
          </a:p>
          <a:p>
            <a:pPr lvl="1"/>
            <a:r>
              <a:rPr lang="en-US" dirty="0" smtClean="0">
                <a:latin typeface="Arial" panose="020B0604020202020204" pitchFamily="34" charset="0"/>
                <a:cs typeface="Arial" panose="020B0604020202020204" pitchFamily="34" charset="0"/>
              </a:rPr>
              <a:t>Western cultures tend to refer to people 65years + </a:t>
            </a:r>
          </a:p>
          <a:p>
            <a:pPr lvl="1"/>
            <a:r>
              <a:rPr lang="en-US" dirty="0" smtClean="0">
                <a:latin typeface="Arial" panose="020B0604020202020204" pitchFamily="34" charset="0"/>
                <a:cs typeface="Arial" panose="020B0604020202020204" pitchFamily="34" charset="0"/>
              </a:rPr>
              <a:t>Eligibility for statutory and occupational retirement pensions has become the default definition</a:t>
            </a:r>
          </a:p>
          <a:p>
            <a:pPr lvl="1"/>
            <a:endParaRPr lang="en-US" dirty="0" smtClean="0"/>
          </a:p>
        </p:txBody>
      </p:sp>
      <p:pic>
        <p:nvPicPr>
          <p:cNvPr id="5" name="Content Placeholder 4" descr="man.jpg"/>
          <p:cNvPicPr>
            <a:picLocks noGrp="1" noChangeAspect="1"/>
          </p:cNvPicPr>
          <p:nvPr>
            <p:ph sz="half" idx="2"/>
          </p:nvPr>
        </p:nvPicPr>
        <p:blipFill>
          <a:blip r:embed="rId2" cstate="email">
            <a:extLst>
              <a:ext uri="{28A0092B-C50C-407E-A947-70E740481C1C}">
                <a14:useLocalDpi xmlns:a14="http://schemas.microsoft.com/office/drawing/2010/main" val="0"/>
              </a:ext>
            </a:extLst>
          </a:blip>
          <a:stretch>
            <a:fillRect/>
          </a:stretch>
        </p:blipFill>
        <p:spPr>
          <a:xfrm>
            <a:off x="6209738" y="3172408"/>
            <a:ext cx="1693312" cy="1276398"/>
          </a:xfrm>
        </p:spPr>
      </p:pic>
    </p:spTree>
    <p:extLst>
      <p:ext uri="{BB962C8B-B14F-4D97-AF65-F5344CB8AC3E}">
        <p14:creationId xmlns:p14="http://schemas.microsoft.com/office/powerpoint/2010/main" val="836808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76866" y="783452"/>
            <a:ext cx="6798734" cy="1303867"/>
          </a:xfrm>
        </p:spPr>
        <p:txBody>
          <a:bodyPr>
            <a:normAutofit/>
          </a:bodyPr>
          <a:lstStyle/>
          <a:p>
            <a:r>
              <a:rPr lang="en-GB" b="1" dirty="0" smtClean="0">
                <a:latin typeface="Arial" panose="020B0604020202020204" pitchFamily="34" charset="0"/>
                <a:cs typeface="Arial" panose="020B0604020202020204" pitchFamily="34" charset="0"/>
              </a:rPr>
              <a:t>Definitions </a:t>
            </a:r>
            <a:r>
              <a:rPr lang="en-GB" b="1" dirty="0" smtClean="0">
                <a:latin typeface="Arial" panose="020B0604020202020204" pitchFamily="34" charset="0"/>
                <a:cs typeface="Arial" panose="020B0604020202020204" pitchFamily="34" charset="0"/>
              </a:rPr>
              <a:t>of Old Age</a:t>
            </a:r>
            <a:endParaRPr lang="en-GB" b="1" dirty="0">
              <a:latin typeface="Arial" panose="020B0604020202020204" pitchFamily="34" charset="0"/>
              <a:cs typeface="Arial" panose="020B0604020202020204" pitchFamily="34" charset="0"/>
            </a:endParaRPr>
          </a:p>
        </p:txBody>
      </p:sp>
      <p:sp>
        <p:nvSpPr>
          <p:cNvPr id="4098" name="Rectangle 3"/>
          <p:cNvSpPr>
            <a:spLocks noGrp="1" noChangeArrowheads="1"/>
          </p:cNvSpPr>
          <p:nvPr>
            <p:ph idx="1"/>
          </p:nvPr>
        </p:nvSpPr>
        <p:spPr>
          <a:xfrm>
            <a:off x="808076" y="2523393"/>
            <a:ext cx="7536313" cy="3807069"/>
          </a:xfrm>
        </p:spPr>
        <p:txBody>
          <a:bodyPr>
            <a:normAutofit/>
          </a:bodyPr>
          <a:lstStyle/>
          <a:p>
            <a:pPr marL="0" indent="0">
              <a:buNone/>
            </a:pPr>
            <a:r>
              <a:rPr lang="en-GB" altLang="en-US" sz="2200" dirty="0" smtClean="0">
                <a:latin typeface="Times New Roman" panose="02020603050405020304" pitchFamily="18" charset="0"/>
                <a:cs typeface="Times New Roman" panose="02020603050405020304" pitchFamily="18" charset="0"/>
              </a:rPr>
              <a:t>                                                                                                     </a:t>
            </a:r>
            <a:endParaRPr lang="en-GB" altLang="en-US" sz="1800" dirty="0" smtClean="0">
              <a:latin typeface="Times New Roman" panose="02020603050405020304" pitchFamily="18" charset="0"/>
              <a:cs typeface="Times New Roman" panose="02020603050405020304" pitchFamily="18" charset="0"/>
            </a:endParaRPr>
          </a:p>
          <a:p>
            <a:endParaRPr lang="en-GB" altLang="en-US" dirty="0" smtClean="0"/>
          </a:p>
        </p:txBody>
      </p:sp>
      <p:sp>
        <p:nvSpPr>
          <p:cNvPr id="2" name="Rectangle 1"/>
          <p:cNvSpPr/>
          <p:nvPr/>
        </p:nvSpPr>
        <p:spPr>
          <a:xfrm>
            <a:off x="1494692" y="2791407"/>
            <a:ext cx="5882054" cy="1477328"/>
          </a:xfrm>
          <a:prstGeom prst="rect">
            <a:avLst/>
          </a:prstGeom>
        </p:spPr>
        <p:txBody>
          <a:bodyPr wrap="square">
            <a:spAutoFit/>
          </a:bodyPr>
          <a:lstStyle/>
          <a:p>
            <a:r>
              <a:rPr lang="en-GB" dirty="0">
                <a:solidFill>
                  <a:srgbClr val="202A30"/>
                </a:solidFill>
                <a:latin typeface="Arial" panose="020B0604020202020204" pitchFamily="34" charset="0"/>
                <a:cs typeface="Arial" panose="020B0604020202020204" pitchFamily="34" charset="0"/>
              </a:rPr>
              <a:t>Generally, someone over the age of 65 might be considered an older person.  However, it is not easy to apply a strict definition because people can biologically age at different rates so, for example, someone aged 75 may be healthier than someone aged 60.</a:t>
            </a:r>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7131538" y="5145756"/>
            <a:ext cx="1688123" cy="307777"/>
          </a:xfrm>
          <a:prstGeom prst="rect">
            <a:avLst/>
          </a:prstGeom>
          <a:noFill/>
        </p:spPr>
        <p:txBody>
          <a:bodyPr wrap="square" rtlCol="0">
            <a:spAutoFit/>
          </a:bodyPr>
          <a:lstStyle/>
          <a:p>
            <a:r>
              <a:rPr lang="en-GB" sz="1400" dirty="0" smtClean="0">
                <a:latin typeface="Arial" panose="020B0604020202020204" pitchFamily="34" charset="0"/>
                <a:cs typeface="Arial" panose="020B0604020202020204" pitchFamily="34" charset="0"/>
              </a:rPr>
              <a:t>(NHS, 2020)</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0590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09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When Does Old Age Begin?</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20000"/>
          </a:bodyPr>
          <a:lstStyle/>
          <a:p>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terms of working patterns, age 65 years as the start of older age is out of date. There is no longer an official retirement age, State Pension age is rising, and </a:t>
            </a:r>
            <a:r>
              <a:rPr lang="en-GB" u="sng" dirty="0">
                <a:latin typeface="Arial" panose="020B0604020202020204" pitchFamily="34" charset="0"/>
                <a:cs typeface="Arial" panose="020B0604020202020204" pitchFamily="34" charset="0"/>
                <a:hlinkClick r:id="rId2"/>
              </a:rPr>
              <a:t>increasing numbers of people work past the age of 65 years</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People are also living longer, healthier lives. </a:t>
            </a:r>
            <a:r>
              <a:rPr lang="en-GB" u="sng" dirty="0">
                <a:latin typeface="Arial" panose="020B0604020202020204" pitchFamily="34" charset="0"/>
                <a:cs typeface="Arial" panose="020B0604020202020204" pitchFamily="34" charset="0"/>
                <a:hlinkClick r:id="rId3"/>
              </a:rPr>
              <a:t>In 2018, a man aged 65 could expect to live for another 18.6 years, while a woman could expect to live for 21 more years</a:t>
            </a:r>
            <a:r>
              <a:rPr lang="en-GB" dirty="0">
                <a:latin typeface="Arial" panose="020B0604020202020204" pitchFamily="34" charset="0"/>
                <a:cs typeface="Arial" panose="020B0604020202020204" pitchFamily="34" charset="0"/>
              </a:rPr>
              <a:t>. So, on average, at age 65 years, women still have a quarter of their lives left to live and men just over one fifth.</a:t>
            </a:r>
          </a:p>
          <a:p>
            <a:endParaRPr lang="en-GB" dirty="0">
              <a:latin typeface="Times New Roman" panose="02020603050405020304" pitchFamily="18" charset="0"/>
              <a:cs typeface="Times New Roman" panose="02020603050405020304" pitchFamily="18" charset="0"/>
            </a:endParaRPr>
          </a:p>
        </p:txBody>
      </p:sp>
      <p:sp>
        <p:nvSpPr>
          <p:cNvPr id="4" name="TextBox 3"/>
          <p:cNvSpPr txBox="1"/>
          <p:nvPr/>
        </p:nvSpPr>
        <p:spPr>
          <a:xfrm>
            <a:off x="7521933" y="5658133"/>
            <a:ext cx="1844703" cy="276999"/>
          </a:xfrm>
          <a:prstGeom prst="rect">
            <a:avLst/>
          </a:prstGeom>
          <a:noFill/>
        </p:spPr>
        <p:txBody>
          <a:bodyPr wrap="square" rtlCol="0">
            <a:spAutoFit/>
          </a:bodyPr>
          <a:lstStyle/>
          <a:p>
            <a:r>
              <a:rPr lang="en-GB" sz="1200" dirty="0" smtClean="0"/>
              <a:t>(ONS, 2019)</a:t>
            </a:r>
            <a:endParaRPr lang="en-GB" sz="1200" dirty="0"/>
          </a:p>
        </p:txBody>
      </p:sp>
    </p:spTree>
    <p:extLst>
      <p:ext uri="{BB962C8B-B14F-4D97-AF65-F5344CB8AC3E}">
        <p14:creationId xmlns:p14="http://schemas.microsoft.com/office/powerpoint/2010/main" val="4536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Meanings of Old Age</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85000" lnSpcReduction="10000"/>
          </a:bodyPr>
          <a:lstStyle/>
          <a:p>
            <a:pPr algn="just"/>
            <a:r>
              <a:rPr lang="en-US" dirty="0" smtClean="0">
                <a:latin typeface="Arial" panose="020B0604020202020204" pitchFamily="34" charset="0"/>
                <a:cs typeface="Arial" panose="020B0604020202020204" pitchFamily="34" charset="0"/>
              </a:rPr>
              <a:t>Other socially constructed meanings of age are significant such as; </a:t>
            </a:r>
          </a:p>
          <a:p>
            <a:pPr lvl="1" algn="just"/>
            <a:r>
              <a:rPr lang="en-US" dirty="0" smtClean="0">
                <a:latin typeface="Arial" panose="020B0604020202020204" pitchFamily="34" charset="0"/>
                <a:cs typeface="Arial" panose="020B0604020202020204" pitchFamily="34" charset="0"/>
              </a:rPr>
              <a:t>the roles assigned to older people; </a:t>
            </a:r>
          </a:p>
          <a:p>
            <a:pPr lvl="2" algn="just"/>
            <a:r>
              <a:rPr lang="en-US" dirty="0" smtClean="0">
                <a:latin typeface="Arial" panose="020B0604020202020204" pitchFamily="34" charset="0"/>
                <a:cs typeface="Arial" panose="020B0604020202020204" pitchFamily="34" charset="0"/>
              </a:rPr>
              <a:t>in some cases it is the loss of roles accompanying physical decline which is significant in defining old age. </a:t>
            </a:r>
          </a:p>
          <a:p>
            <a:pPr lvl="1" algn="just"/>
            <a:r>
              <a:rPr lang="en-US" dirty="0" smtClean="0">
                <a:latin typeface="Arial" panose="020B0604020202020204" pitchFamily="34" charset="0"/>
                <a:cs typeface="Arial" panose="020B0604020202020204" pitchFamily="34" charset="0"/>
              </a:rPr>
              <a:t>The chronological milestones which mark life stages in the developed world, </a:t>
            </a:r>
          </a:p>
          <a:p>
            <a:pPr lvl="1" algn="just"/>
            <a:r>
              <a:rPr lang="en-US" dirty="0">
                <a:latin typeface="Arial" panose="020B0604020202020204" pitchFamily="34" charset="0"/>
                <a:cs typeface="Arial" panose="020B0604020202020204" pitchFamily="34" charset="0"/>
              </a:rPr>
              <a:t>O</a:t>
            </a:r>
            <a:r>
              <a:rPr lang="en-US" dirty="0" smtClean="0">
                <a:latin typeface="Arial" panose="020B0604020202020204" pitchFamily="34" charset="0"/>
                <a:cs typeface="Arial" panose="020B0604020202020204" pitchFamily="34" charset="0"/>
              </a:rPr>
              <a:t>ld age in many developing countries is seen to begin at the point when active contribution is no longer possible.’ </a:t>
            </a:r>
          </a:p>
          <a:p>
            <a:pPr marL="0" indent="0">
              <a:buNone/>
            </a:pPr>
            <a:r>
              <a:rPr lang="en-US" sz="1800" dirty="0" smtClean="0">
                <a:latin typeface="Arial" panose="020B0604020202020204" pitchFamily="34" charset="0"/>
                <a:cs typeface="Arial" panose="020B0604020202020204" pitchFamily="34" charset="0"/>
              </a:rPr>
              <a:t>                                                                                                (Gorman, 2000)</a:t>
            </a:r>
          </a:p>
          <a:p>
            <a:pPr marL="0" indent="0">
              <a:buNone/>
            </a:pPr>
            <a:endParaRPr lang="en-US" dirty="0" smtClean="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79967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latin typeface="Arial" panose="020B0604020202020204" pitchFamily="34" charset="0"/>
                <a:cs typeface="Arial" panose="020B0604020202020204" pitchFamily="34" charset="0"/>
              </a:rPr>
              <a:t>Definition of Ageing:</a:t>
            </a:r>
            <a:br>
              <a:rPr lang="en-US" b="1" dirty="0" smtClean="0">
                <a:latin typeface="Arial" panose="020B0604020202020204" pitchFamily="34" charset="0"/>
                <a:cs typeface="Arial" panose="020B0604020202020204" pitchFamily="34" charset="0"/>
              </a:rPr>
            </a:br>
            <a:r>
              <a:rPr lang="en-US" b="1" dirty="0" smtClean="0">
                <a:latin typeface="Arial" panose="020B0604020202020204" pitchFamily="34" charset="0"/>
                <a:cs typeface="Arial" panose="020B0604020202020204" pitchFamily="34" charset="0"/>
              </a:rPr>
              <a:t>a Global </a:t>
            </a:r>
            <a:r>
              <a:rPr lang="en-US" b="1" dirty="0">
                <a:latin typeface="Arial" panose="020B0604020202020204" pitchFamily="34" charset="0"/>
                <a:cs typeface="Arial" panose="020B0604020202020204" pitchFamily="34" charset="0"/>
              </a:rPr>
              <a:t>C</a:t>
            </a:r>
            <a:r>
              <a:rPr lang="en-US" b="1" dirty="0" smtClean="0">
                <a:latin typeface="Arial" panose="020B0604020202020204" pitchFamily="34" charset="0"/>
                <a:cs typeface="Arial" panose="020B0604020202020204" pitchFamily="34" charset="0"/>
              </a:rPr>
              <a:t>ontext </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56590" y="2490135"/>
            <a:ext cx="7857647" cy="3444997"/>
          </a:xfrm>
        </p:spPr>
        <p:txBody>
          <a:bodyPr>
            <a:normAutofit lnSpcReduction="10000"/>
          </a:bodyPr>
          <a:lstStyle/>
          <a:p>
            <a:pPr marL="0" indent="0" algn="just">
              <a:buNone/>
            </a:pPr>
            <a:r>
              <a:rPr lang="en-US" dirty="0" smtClean="0">
                <a:latin typeface="Arial" panose="020B0604020202020204" pitchFamily="34" charset="0"/>
                <a:cs typeface="Arial" panose="020B0604020202020204" pitchFamily="34" charset="0"/>
              </a:rPr>
              <a:t>‘The ageing process is a biological reality which has its own dynamic, largely beyond human control… subject to the constructions by which each society makes sense of old age. </a:t>
            </a:r>
          </a:p>
          <a:p>
            <a:pPr marL="0" indent="0">
              <a:buNone/>
            </a:pPr>
            <a:r>
              <a:rPr lang="en-US" dirty="0" smtClean="0">
                <a:latin typeface="Arial" panose="020B0604020202020204" pitchFamily="34" charset="0"/>
                <a:cs typeface="Arial" panose="020B0604020202020204" pitchFamily="34" charset="0"/>
              </a:rPr>
              <a:t>In the developed world, chronological… age of 60 or 65, [is] roughly equivalent to retirement ages…[and]  is said to be the beginning of old age. In many parts of the developing world, chronological time has little or no importance in the meaning of old age’                                                                        </a:t>
            </a:r>
            <a:r>
              <a:rPr lang="en-US" sz="1200" dirty="0" smtClean="0">
                <a:latin typeface="Times New Roman" panose="02020603050405020304" pitchFamily="18" charset="0"/>
                <a:cs typeface="Times New Roman" panose="02020603050405020304" pitchFamily="18" charset="0"/>
              </a:rPr>
              <a:t>(WHO, 2002)</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3524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Can you Think of different ways that Old </a:t>
            </a:r>
            <a:r>
              <a:rPr lang="en-GB" b="1" dirty="0">
                <a:latin typeface="Arial" panose="020B0604020202020204" pitchFamily="34" charset="0"/>
                <a:cs typeface="Arial" panose="020B0604020202020204" pitchFamily="34" charset="0"/>
              </a:rPr>
              <a:t>A</a:t>
            </a:r>
            <a:r>
              <a:rPr lang="en-GB" b="1" dirty="0" smtClean="0">
                <a:latin typeface="Arial" panose="020B0604020202020204" pitchFamily="34" charset="0"/>
                <a:cs typeface="Arial" panose="020B0604020202020204" pitchFamily="34" charset="0"/>
              </a:rPr>
              <a:t>ge is Perceived in Other Cultures?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799619" y="3385038"/>
            <a:ext cx="3961666" cy="2618120"/>
          </a:xfrm>
        </p:spPr>
        <p:txBody>
          <a:bodyPr>
            <a:normAutofit/>
          </a:bodyPr>
          <a:lstStyle/>
          <a:p>
            <a:pPr marL="0" indent="0">
              <a:buNone/>
            </a:pPr>
            <a:r>
              <a:rPr lang="en-GB" sz="5400" i="1" dirty="0" smtClean="0">
                <a:solidFill>
                  <a:srgbClr val="0070C0"/>
                </a:solidFill>
                <a:latin typeface="Arial" panose="020B0604020202020204" pitchFamily="34" charset="0"/>
                <a:cs typeface="Arial" panose="020B0604020202020204" pitchFamily="34" charset="0"/>
              </a:rPr>
              <a:t>Discuss…</a:t>
            </a:r>
            <a:endParaRPr lang="en-GB" sz="5400" i="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629308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7" y="1099975"/>
            <a:ext cx="6798734" cy="1303867"/>
          </a:xfrm>
        </p:spPr>
        <p:txBody>
          <a:bodyPr>
            <a:normAutofit fontScale="90000"/>
          </a:bodyPr>
          <a:lstStyle/>
          <a:p>
            <a:r>
              <a:rPr lang="en-GB" sz="4900" b="1" dirty="0">
                <a:solidFill>
                  <a:srgbClr val="363636"/>
                </a:solidFill>
                <a:latin typeface="Arial" panose="020B0604020202020204" pitchFamily="34" charset="0"/>
                <a:cs typeface="Arial" panose="020B0604020202020204" pitchFamily="34" charset="0"/>
              </a:rPr>
              <a:t>So, </a:t>
            </a:r>
            <a:r>
              <a:rPr lang="en-GB" sz="4900" b="1" dirty="0" smtClean="0">
                <a:solidFill>
                  <a:srgbClr val="363636"/>
                </a:solidFill>
                <a:latin typeface="Arial" panose="020B0604020202020204" pitchFamily="34" charset="0"/>
                <a:cs typeface="Arial" panose="020B0604020202020204" pitchFamily="34" charset="0"/>
              </a:rPr>
              <a:t>When </a:t>
            </a:r>
            <a:r>
              <a:rPr lang="en-GB" sz="4900" b="1" dirty="0">
                <a:solidFill>
                  <a:srgbClr val="363636"/>
                </a:solidFill>
                <a:latin typeface="Arial" panose="020B0604020202020204" pitchFamily="34" charset="0"/>
                <a:cs typeface="Arial" panose="020B0604020202020204" pitchFamily="34" charset="0"/>
              </a:rPr>
              <a:t>are you </a:t>
            </a:r>
            <a:r>
              <a:rPr lang="en-GB" sz="4900" b="1" dirty="0" smtClean="0">
                <a:solidFill>
                  <a:srgbClr val="363636"/>
                </a:solidFill>
                <a:latin typeface="Arial" panose="020B0604020202020204" pitchFamily="34" charset="0"/>
                <a:cs typeface="Arial" panose="020B0604020202020204" pitchFamily="34" charset="0"/>
              </a:rPr>
              <a:t>Considered Old</a:t>
            </a:r>
            <a:r>
              <a:rPr lang="en-GB" sz="4900" b="1" dirty="0">
                <a:solidFill>
                  <a:srgbClr val="363636"/>
                </a:solidFill>
                <a:latin typeface="Arial" panose="020B0604020202020204" pitchFamily="34" charset="0"/>
                <a:cs typeface="Arial" panose="020B0604020202020204" pitchFamily="34" charset="0"/>
              </a:rPr>
              <a:t>?</a:t>
            </a:r>
            <a:r>
              <a:rPr lang="en-GB" dirty="0">
                <a:solidFill>
                  <a:srgbClr val="363636"/>
                </a:solidFill>
                <a:latin typeface="lato"/>
              </a:rPr>
              <a:t/>
            </a:r>
            <a:br>
              <a:rPr lang="en-GB" dirty="0">
                <a:solidFill>
                  <a:srgbClr val="363636"/>
                </a:solidFill>
                <a:latin typeface="lato"/>
              </a:rPr>
            </a:br>
            <a:endParaRPr lang="en-GB" dirty="0"/>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The </a:t>
            </a:r>
            <a:r>
              <a:rPr lang="en-GB" u="sng" dirty="0">
                <a:latin typeface="Arial" panose="020B0604020202020204" pitchFamily="34" charset="0"/>
                <a:cs typeface="Arial" panose="020B0604020202020204" pitchFamily="34" charset="0"/>
                <a:hlinkClick r:id="rId2"/>
              </a:rPr>
              <a:t>World Health Organisation</a:t>
            </a:r>
            <a:r>
              <a:rPr lang="en-GB" dirty="0">
                <a:latin typeface="Arial" panose="020B0604020202020204" pitchFamily="34" charset="0"/>
                <a:cs typeface="Arial" panose="020B0604020202020204" pitchFamily="34" charset="0"/>
              </a:rPr>
              <a:t> believes that most developed world countries characterise old age starting at 60 years and above.</a:t>
            </a:r>
          </a:p>
          <a:p>
            <a:r>
              <a:rPr lang="en-GB" dirty="0">
                <a:latin typeface="Arial" panose="020B0604020202020204" pitchFamily="34" charset="0"/>
                <a:cs typeface="Arial" panose="020B0604020202020204" pitchFamily="34" charset="0"/>
              </a:rPr>
              <a:t>However, this definition isn’t adaptable to a place like Africa, where the more traditional definition of an elder, or elderly person, starts between 50 to 65 years of age</a:t>
            </a:r>
          </a:p>
          <a:p>
            <a:endParaRPr lang="en-GB" dirty="0"/>
          </a:p>
        </p:txBody>
      </p:sp>
    </p:spTree>
    <p:extLst>
      <p:ext uri="{BB962C8B-B14F-4D97-AF65-F5344CB8AC3E}">
        <p14:creationId xmlns:p14="http://schemas.microsoft.com/office/powerpoint/2010/main" val="232322009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7" y="1099975"/>
            <a:ext cx="6798734" cy="1303867"/>
          </a:xfrm>
        </p:spPr>
        <p:txBody>
          <a:bodyPr>
            <a:normAutofit fontScale="90000"/>
          </a:bodyPr>
          <a:lstStyle/>
          <a:p>
            <a:r>
              <a:rPr lang="en-GB" sz="4900" b="1" dirty="0">
                <a:solidFill>
                  <a:srgbClr val="363636"/>
                </a:solidFill>
                <a:latin typeface="Arial" panose="020B0604020202020204" pitchFamily="34" charset="0"/>
                <a:cs typeface="Arial" panose="020B0604020202020204" pitchFamily="34" charset="0"/>
              </a:rPr>
              <a:t>So, </a:t>
            </a:r>
            <a:r>
              <a:rPr lang="en-GB" sz="4900" b="1" dirty="0" smtClean="0">
                <a:solidFill>
                  <a:srgbClr val="363636"/>
                </a:solidFill>
                <a:latin typeface="Arial" panose="020B0604020202020204" pitchFamily="34" charset="0"/>
                <a:cs typeface="Arial" panose="020B0604020202020204" pitchFamily="34" charset="0"/>
              </a:rPr>
              <a:t>When </a:t>
            </a:r>
            <a:r>
              <a:rPr lang="en-GB" sz="4900" b="1" dirty="0">
                <a:solidFill>
                  <a:srgbClr val="363636"/>
                </a:solidFill>
                <a:latin typeface="Arial" panose="020B0604020202020204" pitchFamily="34" charset="0"/>
                <a:cs typeface="Arial" panose="020B0604020202020204" pitchFamily="34" charset="0"/>
              </a:rPr>
              <a:t>are you </a:t>
            </a:r>
            <a:r>
              <a:rPr lang="en-GB" sz="4900" b="1" dirty="0" smtClean="0">
                <a:solidFill>
                  <a:srgbClr val="363636"/>
                </a:solidFill>
                <a:latin typeface="Arial" panose="020B0604020202020204" pitchFamily="34" charset="0"/>
                <a:cs typeface="Arial" panose="020B0604020202020204" pitchFamily="34" charset="0"/>
              </a:rPr>
              <a:t>Considered Old</a:t>
            </a:r>
            <a:r>
              <a:rPr lang="en-GB" sz="4900" b="1" dirty="0">
                <a:solidFill>
                  <a:srgbClr val="363636"/>
                </a:solidFill>
                <a:latin typeface="Arial" panose="020B0604020202020204" pitchFamily="34" charset="0"/>
                <a:cs typeface="Arial" panose="020B0604020202020204" pitchFamily="34" charset="0"/>
              </a:rPr>
              <a:t>?</a:t>
            </a:r>
            <a:r>
              <a:rPr lang="en-GB" dirty="0">
                <a:solidFill>
                  <a:srgbClr val="363636"/>
                </a:solidFill>
                <a:latin typeface="lato"/>
              </a:rPr>
              <a:t/>
            </a:r>
            <a:br>
              <a:rPr lang="en-GB" dirty="0">
                <a:solidFill>
                  <a:srgbClr val="363636"/>
                </a:solidFill>
                <a:latin typeface="lato"/>
              </a:rPr>
            </a:br>
            <a:endParaRPr lang="en-GB" dirty="0"/>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hlinkClick r:id="rId2"/>
              </a:rPr>
              <a:t>World Economic Forum (WEF)</a:t>
            </a:r>
            <a:r>
              <a:rPr lang="en-GB" dirty="0">
                <a:latin typeface="Arial" panose="020B0604020202020204" pitchFamily="34" charset="0"/>
                <a:cs typeface="Arial" panose="020B0604020202020204" pitchFamily="34" charset="0"/>
              </a:rPr>
              <a:t> has recently defined old age through a new measure called “prospective age” which looks at the average number of years people have left to live. So according to WEF, being old doesn’t start at age 65, rather when people have an average of 15 more years left to live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907290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b="1" dirty="0">
                <a:latin typeface="Arial" panose="020B0604020202020204" pitchFamily="34" charset="0"/>
                <a:cs typeface="Arial" panose="020B0604020202020204" pitchFamily="34" charset="0"/>
              </a:rPr>
              <a:t>What age is considered “old” in other countries?</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Most of Europe have similar views of old age to the World Health Organisation, believing old age starts at 65 years of age.</a:t>
            </a:r>
          </a:p>
          <a:p>
            <a:r>
              <a:rPr lang="en-GB" dirty="0">
                <a:latin typeface="Arial" panose="020B0604020202020204" pitchFamily="34" charset="0"/>
                <a:cs typeface="Arial" panose="020B0604020202020204" pitchFamily="34" charset="0"/>
              </a:rPr>
              <a:t>In America, one researcher found that you are considered old at 70 to 71 years of age for men and 73 to 73 for women.</a:t>
            </a:r>
          </a:p>
          <a:p>
            <a:r>
              <a:rPr lang="en-GB" dirty="0">
                <a:latin typeface="Arial" panose="020B0604020202020204" pitchFamily="34" charset="0"/>
                <a:cs typeface="Arial" panose="020B0604020202020204" pitchFamily="34" charset="0"/>
              </a:rPr>
              <a:t>Just under a decade ago in Britain, people believed old age started at 59. However, research undertaken in 2018 found that British people believed you were considered old at 70</a:t>
            </a:r>
          </a:p>
          <a:p>
            <a:endParaRPr lang="en-GB" dirty="0"/>
          </a:p>
        </p:txBody>
      </p:sp>
    </p:spTree>
    <p:extLst>
      <p:ext uri="{BB962C8B-B14F-4D97-AF65-F5344CB8AC3E}">
        <p14:creationId xmlns:p14="http://schemas.microsoft.com/office/powerpoint/2010/main" val="157494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b="1" dirty="0">
                <a:latin typeface="Arial" panose="020B0604020202020204" pitchFamily="34" charset="0"/>
                <a:cs typeface="Arial" panose="020B0604020202020204" pitchFamily="34" charset="0"/>
              </a:rPr>
              <a:t>What age is considered “old” in other countries?</a:t>
            </a:r>
          </a:p>
        </p:txBody>
      </p:sp>
      <p:sp>
        <p:nvSpPr>
          <p:cNvPr id="3" name="Content Placeholder 2"/>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A decade ago, Turkey considered 55 the beginning of old age, because the country’s average life expectancy at the time was 72. Now, however, with an unexpected boom in people over the age of 65, you are considered old when you reach the age of 70.</a:t>
            </a:r>
          </a:p>
          <a:p>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China, the retirement age is 60 for men and 50 for female workers, or for female civil servants, 55. China’s retirement age is considered one of the bigger gaps in retirement age.</a:t>
            </a:r>
          </a:p>
          <a:p>
            <a:r>
              <a:rPr lang="en-GB" dirty="0">
                <a:latin typeface="Arial" panose="020B0604020202020204" pitchFamily="34" charset="0"/>
                <a:cs typeface="Arial" panose="020B0604020202020204" pitchFamily="34" charset="0"/>
              </a:rPr>
              <a:t>Whereas, India has one of the lowest retirement ages in Asia, with 58 considered the age to retire.</a:t>
            </a:r>
          </a:p>
          <a:p>
            <a:endParaRPr lang="en-GB" dirty="0"/>
          </a:p>
        </p:txBody>
      </p:sp>
    </p:spTree>
    <p:extLst>
      <p:ext uri="{BB962C8B-B14F-4D97-AF65-F5344CB8AC3E}">
        <p14:creationId xmlns:p14="http://schemas.microsoft.com/office/powerpoint/2010/main" val="275073169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b="1" dirty="0">
                <a:latin typeface="Arial" panose="020B0604020202020204" pitchFamily="34" charset="0"/>
                <a:cs typeface="Arial" panose="020B0604020202020204" pitchFamily="34" charset="0"/>
              </a:rPr>
              <a:t>What age is considered “old” in other countries?</a:t>
            </a:r>
          </a:p>
        </p:txBody>
      </p:sp>
      <p:sp>
        <p:nvSpPr>
          <p:cNvPr id="3" name="Content Placeholder 2"/>
          <p:cNvSpPr>
            <a:spLocks noGrp="1"/>
          </p:cNvSpPr>
          <p:nvPr>
            <p:ph idx="1"/>
          </p:nvPr>
        </p:nvSpPr>
        <p:spPr/>
        <p:txBody>
          <a:bodyPr>
            <a:normAutofit/>
          </a:bodyPr>
          <a:lstStyle/>
          <a:p>
            <a:endParaRPr lang="en-GB" dirty="0"/>
          </a:p>
        </p:txBody>
      </p:sp>
    </p:spTree>
    <p:extLst>
      <p:ext uri="{BB962C8B-B14F-4D97-AF65-F5344CB8AC3E}">
        <p14:creationId xmlns:p14="http://schemas.microsoft.com/office/powerpoint/2010/main" val="226348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Arial" panose="020B0604020202020204" pitchFamily="34" charset="0"/>
                <a:cs typeface="Arial" panose="020B0604020202020204" pitchFamily="34" charset="0"/>
              </a:rPr>
              <a:t>African Example</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76866" y="2426678"/>
            <a:ext cx="7096697" cy="4027201"/>
          </a:xfrm>
        </p:spPr>
        <p:txBody>
          <a:bodyPr>
            <a:normAutofit fontScale="77500" lnSpcReduction="20000"/>
          </a:bodyPr>
          <a:lstStyle/>
          <a:p>
            <a:r>
              <a:rPr lang="en-US" dirty="0" smtClean="0">
                <a:latin typeface="Arial" panose="020B0604020202020204" pitchFamily="34" charset="0"/>
                <a:cs typeface="Arial" panose="020B0604020202020204" pitchFamily="34" charset="0"/>
              </a:rPr>
              <a:t>The more traditional African definitions of an elder or 'elderly' person correlate with the chronological ages of 50 to 65 years, depending on the setting, the region and the country. </a:t>
            </a:r>
          </a:p>
          <a:p>
            <a:r>
              <a:rPr lang="en-US" dirty="0" smtClean="0">
                <a:latin typeface="Arial" panose="020B0604020202020204" pitchFamily="34" charset="0"/>
                <a:cs typeface="Arial" panose="020B0604020202020204" pitchFamily="34" charset="0"/>
              </a:rPr>
              <a:t>Birthdates are quite often unknown because many individuals in Africa do not have an official record of their birthdate. </a:t>
            </a:r>
          </a:p>
          <a:p>
            <a:r>
              <a:rPr lang="en-US" dirty="0" smtClean="0">
                <a:latin typeface="Arial" panose="020B0604020202020204" pitchFamily="34" charset="0"/>
                <a:cs typeface="Arial" panose="020B0604020202020204" pitchFamily="34" charset="0"/>
              </a:rPr>
              <a:t>In addition, chronological or "official" definitions of ageing can differ widely from traditional or community understandings of when a person is older.</a:t>
            </a:r>
          </a:p>
          <a:p>
            <a:r>
              <a:rPr lang="en-US" dirty="0" smtClean="0">
                <a:latin typeface="Arial" panose="020B0604020202020204" pitchFamily="34" charset="0"/>
                <a:cs typeface="Arial" panose="020B0604020202020204" pitchFamily="34" charset="0"/>
              </a:rPr>
              <a:t>So we need to consider cultural factors too!</a:t>
            </a:r>
          </a:p>
          <a:p>
            <a:r>
              <a:rPr lang="en-US" dirty="0" smtClean="0">
                <a:solidFill>
                  <a:srgbClr val="C00000"/>
                </a:solidFill>
                <a:latin typeface="Arial" panose="020B0604020202020204" pitchFamily="34" charset="0"/>
                <a:cs typeface="Arial" panose="020B0604020202020204" pitchFamily="34" charset="0"/>
              </a:rPr>
              <a:t>Cultural gerontology </a:t>
            </a:r>
            <a:r>
              <a:rPr lang="en-US" dirty="0" smtClean="0">
                <a:latin typeface="Arial" panose="020B0604020202020204" pitchFamily="34" charset="0"/>
                <a:cs typeface="Arial" panose="020B0604020202020204" pitchFamily="34" charset="0"/>
              </a:rPr>
              <a:t>is a relatively new field in the social study of Old Age                                                 </a:t>
            </a:r>
          </a:p>
          <a:p>
            <a:pPr marL="0" indent="0">
              <a:buNone/>
            </a:pPr>
            <a:r>
              <a:rPr lang="en-US"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                                                                           </a:t>
            </a:r>
            <a:r>
              <a:rPr lang="en-US" sz="1400" dirty="0" smtClean="0">
                <a:latin typeface="Arial" panose="020B0604020202020204" pitchFamily="34" charset="0"/>
                <a:cs typeface="Arial" panose="020B0604020202020204" pitchFamily="34" charset="0"/>
              </a:rPr>
              <a:t>(Hyde and Higgs, 2016)</a:t>
            </a:r>
          </a:p>
          <a:p>
            <a:endParaRPr lang="en-US" dirty="0" smtClean="0"/>
          </a:p>
          <a:p>
            <a:endParaRPr lang="en-US" dirty="0"/>
          </a:p>
        </p:txBody>
      </p:sp>
    </p:spTree>
    <p:extLst>
      <p:ext uri="{BB962C8B-B14F-4D97-AF65-F5344CB8AC3E}">
        <p14:creationId xmlns:p14="http://schemas.microsoft.com/office/powerpoint/2010/main" val="3497738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Autofit/>
          </a:bodyPr>
          <a:lstStyle/>
          <a:p>
            <a:r>
              <a:rPr lang="en-GB" altLang="en-US" b="1" dirty="0" smtClean="0">
                <a:latin typeface="Arial" panose="020B0604020202020204" pitchFamily="34" charset="0"/>
                <a:cs typeface="Arial" panose="020B0604020202020204" pitchFamily="34" charset="0"/>
              </a:rPr>
              <a:t>Transitions?</a:t>
            </a:r>
            <a:br>
              <a:rPr lang="en-GB" altLang="en-US" b="1" dirty="0" smtClean="0">
                <a:latin typeface="Arial" panose="020B0604020202020204" pitchFamily="34" charset="0"/>
                <a:cs typeface="Arial" panose="020B0604020202020204" pitchFamily="34" charset="0"/>
              </a:rPr>
            </a:br>
            <a:r>
              <a:rPr lang="en-GB" altLang="en-US" b="1" dirty="0" smtClean="0">
                <a:latin typeface="Arial" panose="020B0604020202020204" pitchFamily="34" charset="0"/>
                <a:cs typeface="Arial" panose="020B0604020202020204" pitchFamily="34" charset="0"/>
              </a:rPr>
              <a:t>(Rites of Passage)</a:t>
            </a:r>
          </a:p>
        </p:txBody>
      </p:sp>
      <p:sp>
        <p:nvSpPr>
          <p:cNvPr id="5123" name="Rectangle 3"/>
          <p:cNvSpPr>
            <a:spLocks noGrp="1" noChangeArrowheads="1"/>
          </p:cNvSpPr>
          <p:nvPr>
            <p:ph idx="1"/>
          </p:nvPr>
        </p:nvSpPr>
        <p:spPr/>
        <p:txBody>
          <a:bodyPr>
            <a:normAutofit lnSpcReduction="10000"/>
          </a:bodyPr>
          <a:lstStyle/>
          <a:p>
            <a:r>
              <a:rPr lang="en-GB" altLang="en-US" dirty="0">
                <a:latin typeface="Arial" panose="020B0604020202020204" pitchFamily="34" charset="0"/>
                <a:cs typeface="Arial" panose="020B0604020202020204" pitchFamily="34" charset="0"/>
              </a:rPr>
              <a:t>T</a:t>
            </a:r>
            <a:r>
              <a:rPr lang="en-GB" altLang="en-US" dirty="0" smtClean="0">
                <a:latin typeface="Arial" panose="020B0604020202020204" pitchFamily="34" charset="0"/>
                <a:cs typeface="Arial" panose="020B0604020202020204" pitchFamily="34" charset="0"/>
              </a:rPr>
              <a:t>here are a range of ‘transitions’ across the life course that encompass a range of maturational tasks </a:t>
            </a:r>
          </a:p>
          <a:p>
            <a:r>
              <a:rPr lang="en-GB" altLang="en-US" dirty="0">
                <a:latin typeface="Arial" panose="020B0604020202020204" pitchFamily="34" charset="0"/>
                <a:cs typeface="Arial" panose="020B0604020202020204" pitchFamily="34" charset="0"/>
              </a:rPr>
              <a:t>T</a:t>
            </a:r>
            <a:r>
              <a:rPr lang="en-GB" altLang="en-US" dirty="0" smtClean="0">
                <a:latin typeface="Arial" panose="020B0604020202020204" pitchFamily="34" charset="0"/>
                <a:cs typeface="Arial" panose="020B0604020202020204" pitchFamily="34" charset="0"/>
              </a:rPr>
              <a:t>hese are no easier for older adults to negotiate than for adolescents entering adulthood</a:t>
            </a:r>
          </a:p>
          <a:p>
            <a:endParaRPr lang="en-GB" altLang="en-US" dirty="0">
              <a:latin typeface="Arial" panose="020B0604020202020204" pitchFamily="34" charset="0"/>
              <a:cs typeface="Arial" panose="020B0604020202020204" pitchFamily="34" charset="0"/>
            </a:endParaRPr>
          </a:p>
          <a:p>
            <a:pPr marL="0" indent="0">
              <a:buNone/>
            </a:pPr>
            <a:r>
              <a:rPr lang="en-GB" altLang="en-US" dirty="0" smtClean="0">
                <a:latin typeface="Arial" panose="020B0604020202020204" pitchFamily="34" charset="0"/>
                <a:cs typeface="Arial" panose="020B0604020202020204" pitchFamily="34" charset="0"/>
              </a:rPr>
              <a:t>                                                        </a:t>
            </a:r>
            <a:r>
              <a:rPr lang="en-GB" altLang="en-US" sz="1200" dirty="0" smtClean="0">
                <a:latin typeface="Arial" panose="020B0604020202020204" pitchFamily="34" charset="0"/>
                <a:cs typeface="Arial" panose="020B0604020202020204" pitchFamily="34" charset="0"/>
              </a:rPr>
              <a:t>(Coleman </a:t>
            </a:r>
            <a:r>
              <a:rPr lang="en-GB" altLang="en-US" sz="1200" dirty="0">
                <a:latin typeface="Arial" panose="020B0604020202020204" pitchFamily="34" charset="0"/>
                <a:cs typeface="Arial" panose="020B0604020202020204" pitchFamily="34" charset="0"/>
              </a:rPr>
              <a:t>and </a:t>
            </a:r>
            <a:r>
              <a:rPr lang="en-GB" altLang="en-US" sz="1200" dirty="0" smtClean="0">
                <a:latin typeface="Arial" panose="020B0604020202020204" pitchFamily="34" charset="0"/>
                <a:cs typeface="Arial" panose="020B0604020202020204" pitchFamily="34" charset="0"/>
              </a:rPr>
              <a:t>Hendry,1999</a:t>
            </a:r>
            <a:r>
              <a:rPr lang="en-GB" altLang="en-US" sz="1200" dirty="0">
                <a:latin typeface="Arial" panose="020B0604020202020204" pitchFamily="34" charset="0"/>
                <a:cs typeface="Arial" panose="020B0604020202020204" pitchFamily="34" charset="0"/>
              </a:rPr>
              <a:t>) </a:t>
            </a:r>
          </a:p>
          <a:p>
            <a:endParaRPr lang="en-GB" altLang="en-US"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22300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968133" y="906545"/>
            <a:ext cx="7325297" cy="1303867"/>
          </a:xfrm>
        </p:spPr>
        <p:txBody>
          <a:bodyPr>
            <a:noAutofit/>
          </a:bodyPr>
          <a:lstStyle/>
          <a:p>
            <a:r>
              <a:rPr lang="en-GB" altLang="en-US" b="1" dirty="0" smtClean="0">
                <a:latin typeface="Arial" panose="020B0604020202020204" pitchFamily="34" charset="0"/>
                <a:cs typeface="Arial" panose="020B0604020202020204" pitchFamily="34" charset="0"/>
              </a:rPr>
              <a:t>Transitions</a:t>
            </a:r>
            <a:br>
              <a:rPr lang="en-GB" altLang="en-US" b="1" dirty="0" smtClean="0">
                <a:latin typeface="Arial" panose="020B0604020202020204" pitchFamily="34" charset="0"/>
                <a:cs typeface="Arial" panose="020B0604020202020204" pitchFamily="34" charset="0"/>
              </a:rPr>
            </a:br>
            <a:r>
              <a:rPr lang="en-GB" altLang="en-US" b="1" dirty="0" smtClean="0">
                <a:latin typeface="Arial" panose="020B0604020202020204" pitchFamily="34" charset="0"/>
                <a:cs typeface="Arial" panose="020B0604020202020204" pitchFamily="34" charset="0"/>
              </a:rPr>
              <a:t>(Rites of Passage or Life Events)</a:t>
            </a:r>
          </a:p>
        </p:txBody>
      </p:sp>
      <p:sp>
        <p:nvSpPr>
          <p:cNvPr id="5123" name="Rectangle 3"/>
          <p:cNvSpPr>
            <a:spLocks noGrp="1" noChangeArrowheads="1"/>
          </p:cNvSpPr>
          <p:nvPr>
            <p:ph idx="1"/>
          </p:nvPr>
        </p:nvSpPr>
        <p:spPr/>
        <p:txBody>
          <a:bodyPr>
            <a:normAutofit lnSpcReduction="10000"/>
          </a:bodyPr>
          <a:lstStyle/>
          <a:p>
            <a:pPr marL="0" indent="0">
              <a:buNone/>
            </a:pPr>
            <a:r>
              <a:rPr lang="en-GB" altLang="en-US" b="1" dirty="0">
                <a:latin typeface="Arial" panose="020B0604020202020204" pitchFamily="34" charset="0"/>
                <a:cs typeface="Arial" panose="020B0604020202020204" pitchFamily="34" charset="0"/>
              </a:rPr>
              <a:t>F</a:t>
            </a:r>
            <a:r>
              <a:rPr lang="en-GB" altLang="en-US" b="1" dirty="0" smtClean="0">
                <a:latin typeface="Arial" panose="020B0604020202020204" pitchFamily="34" charset="0"/>
                <a:cs typeface="Arial" panose="020B0604020202020204" pitchFamily="34" charset="0"/>
              </a:rPr>
              <a:t>or an older person what could these be?</a:t>
            </a:r>
          </a:p>
          <a:p>
            <a:r>
              <a:rPr lang="en-GB" altLang="en-US" dirty="0" smtClean="0">
                <a:latin typeface="Arial" panose="020B0604020202020204" pitchFamily="34" charset="0"/>
                <a:cs typeface="Arial" panose="020B0604020202020204" pitchFamily="34" charset="0"/>
              </a:rPr>
              <a:t>Having grandchildren</a:t>
            </a:r>
          </a:p>
          <a:p>
            <a:r>
              <a:rPr lang="en-GB" altLang="en-US" dirty="0" smtClean="0">
                <a:latin typeface="Arial" panose="020B0604020202020204" pitchFamily="34" charset="0"/>
                <a:cs typeface="Arial" panose="020B0604020202020204" pitchFamily="34" charset="0"/>
              </a:rPr>
              <a:t>Retirement</a:t>
            </a:r>
          </a:p>
          <a:p>
            <a:r>
              <a:rPr lang="en-GB" altLang="en-US" dirty="0" smtClean="0">
                <a:latin typeface="Arial" panose="020B0604020202020204" pitchFamily="34" charset="0"/>
                <a:cs typeface="Arial" panose="020B0604020202020204" pitchFamily="34" charset="0"/>
              </a:rPr>
              <a:t>Loss of loved one</a:t>
            </a:r>
          </a:p>
          <a:p>
            <a:r>
              <a:rPr lang="en-GB" altLang="en-US" dirty="0" smtClean="0">
                <a:latin typeface="Arial" panose="020B0604020202020204" pitchFamily="34" charset="0"/>
                <a:cs typeface="Arial" panose="020B0604020202020204" pitchFamily="34" charset="0"/>
              </a:rPr>
              <a:t>Decrease in abilities</a:t>
            </a:r>
          </a:p>
          <a:p>
            <a:r>
              <a:rPr lang="en-GB" altLang="en-US" dirty="0" smtClean="0">
                <a:latin typeface="Arial" panose="020B0604020202020204" pitchFamily="34" charset="0"/>
                <a:cs typeface="Arial" panose="020B0604020202020204" pitchFamily="34" charset="0"/>
              </a:rPr>
              <a:t>Loss of health</a:t>
            </a:r>
          </a:p>
          <a:p>
            <a:r>
              <a:rPr lang="en-GB" altLang="en-US" dirty="0" smtClean="0">
                <a:latin typeface="Arial" panose="020B0604020202020204" pitchFamily="34" charset="0"/>
                <a:cs typeface="Arial" panose="020B0604020202020204" pitchFamily="34" charset="0"/>
              </a:rPr>
              <a:t>Change in appearance</a:t>
            </a:r>
          </a:p>
          <a:p>
            <a:pPr marL="0" indent="0">
              <a:buNone/>
            </a:pPr>
            <a:endParaRPr lang="en-GB" altLang="en-US" dirty="0" smtClean="0">
              <a:latin typeface="Times New Roman" panose="02020603050405020304" pitchFamily="18" charset="0"/>
              <a:cs typeface="Times New Roman" panose="02020603050405020304" pitchFamily="18" charset="0"/>
            </a:endParaRPr>
          </a:p>
        </p:txBody>
      </p:sp>
      <p:sp>
        <p:nvSpPr>
          <p:cNvPr id="2" name="TextBox 1"/>
          <p:cNvSpPr txBox="1"/>
          <p:nvPr/>
        </p:nvSpPr>
        <p:spPr>
          <a:xfrm>
            <a:off x="6989195" y="5672739"/>
            <a:ext cx="1636331" cy="307777"/>
          </a:xfrm>
          <a:prstGeom prst="rect">
            <a:avLst/>
          </a:prstGeom>
          <a:noFill/>
        </p:spPr>
        <p:txBody>
          <a:bodyPr wrap="square" rtlCol="0">
            <a:spAutoFit/>
          </a:bodyPr>
          <a:lstStyle/>
          <a:p>
            <a:r>
              <a:rPr lang="en-GB" sz="1400" dirty="0" smtClean="0">
                <a:latin typeface="Arial" panose="020B0604020202020204" pitchFamily="34" charset="0"/>
                <a:cs typeface="Arial" panose="020B0604020202020204" pitchFamily="34" charset="0"/>
              </a:rPr>
              <a:t>(Robertson, 2014)</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5230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b="1" dirty="0" smtClean="0">
                <a:latin typeface="Arial" panose="020B0604020202020204" pitchFamily="34" charset="0"/>
                <a:cs typeface="Arial" panose="020B0604020202020204" pitchFamily="34" charset="0"/>
              </a:rPr>
              <a:t>To Illustrate…</a:t>
            </a:r>
          </a:p>
        </p:txBody>
      </p:sp>
      <p:sp>
        <p:nvSpPr>
          <p:cNvPr id="6147" name="Rectangle 3"/>
          <p:cNvSpPr>
            <a:spLocks noGrp="1" noChangeArrowheads="1"/>
          </p:cNvSpPr>
          <p:nvPr>
            <p:ph idx="1"/>
          </p:nvPr>
        </p:nvSpPr>
        <p:spPr>
          <a:xfrm>
            <a:off x="430823" y="2490135"/>
            <a:ext cx="8264769" cy="3444997"/>
          </a:xfrm>
        </p:spPr>
        <p:txBody>
          <a:bodyPr>
            <a:normAutofit fontScale="92500" lnSpcReduction="20000"/>
          </a:bodyPr>
          <a:lstStyle/>
          <a:p>
            <a:r>
              <a:rPr lang="en-GB" altLang="en-US" dirty="0" smtClean="0">
                <a:latin typeface="Arial" panose="020B0604020202020204" pitchFamily="34" charset="0"/>
                <a:cs typeface="Arial" panose="020B0604020202020204" pitchFamily="34" charset="0"/>
              </a:rPr>
              <a:t>Kloep and Hendry (2007) suggest that the dramatic change to an individual’s self identity is no less for the pubescent child discovering pubic hair than for the older adult’s hair turning silver or disappearing altogether!</a:t>
            </a:r>
          </a:p>
          <a:p>
            <a:pPr marL="457200" lvl="1" indent="0">
              <a:buNone/>
            </a:pPr>
            <a:r>
              <a:rPr lang="en-GB" altLang="en-US" sz="2600" b="1" dirty="0" smtClean="0">
                <a:latin typeface="Arial" panose="020B0604020202020204" pitchFamily="34" charset="0"/>
                <a:cs typeface="Arial" panose="020B0604020202020204" pitchFamily="34" charset="0"/>
              </a:rPr>
              <a:t>Thus the experience of transition as well as the timing vary widely</a:t>
            </a:r>
          </a:p>
          <a:p>
            <a:r>
              <a:rPr lang="en-GB" altLang="en-US" dirty="0" smtClean="0">
                <a:latin typeface="Arial" panose="020B0604020202020204" pitchFamily="34" charset="0"/>
                <a:cs typeface="Arial" panose="020B0604020202020204" pitchFamily="34" charset="0"/>
              </a:rPr>
              <a:t>Many people choose to </a:t>
            </a:r>
            <a:r>
              <a:rPr lang="en-GB" altLang="en-US" dirty="0">
                <a:latin typeface="Arial" panose="020B0604020202020204" pitchFamily="34" charset="0"/>
                <a:cs typeface="Arial" panose="020B0604020202020204" pitchFamily="34" charset="0"/>
              </a:rPr>
              <a:t>retire between the age of </a:t>
            </a:r>
            <a:r>
              <a:rPr lang="en-GB" altLang="en-US" dirty="0" smtClean="0">
                <a:latin typeface="Arial" panose="020B0604020202020204" pitchFamily="34" charset="0"/>
                <a:cs typeface="Arial" panose="020B0604020202020204" pitchFamily="34" charset="0"/>
              </a:rPr>
              <a:t>50/60, </a:t>
            </a:r>
            <a:r>
              <a:rPr lang="en-GB" altLang="en-US" dirty="0">
                <a:latin typeface="Arial" panose="020B0604020202020204" pitchFamily="34" charset="0"/>
                <a:cs typeface="Arial" panose="020B0604020202020204" pitchFamily="34" charset="0"/>
              </a:rPr>
              <a:t>if they can afford </a:t>
            </a:r>
            <a:r>
              <a:rPr lang="en-GB" altLang="en-US" dirty="0" smtClean="0">
                <a:latin typeface="Arial" panose="020B0604020202020204" pitchFamily="34" charset="0"/>
                <a:cs typeface="Arial" panose="020B0604020202020204" pitchFamily="34" charset="0"/>
              </a:rPr>
              <a:t>to</a:t>
            </a:r>
          </a:p>
          <a:p>
            <a:r>
              <a:rPr lang="en-GB" altLang="en-US" dirty="0">
                <a:latin typeface="Arial" panose="020B0604020202020204" pitchFamily="34" charset="0"/>
                <a:cs typeface="Arial" panose="020B0604020202020204" pitchFamily="34" charset="0"/>
              </a:rPr>
              <a:t>Others, may have to </a:t>
            </a:r>
            <a:r>
              <a:rPr lang="en-GB" altLang="en-US" dirty="0" smtClean="0">
                <a:latin typeface="Arial" panose="020B0604020202020204" pitchFamily="34" charset="0"/>
                <a:cs typeface="Arial" panose="020B0604020202020204" pitchFamily="34" charset="0"/>
              </a:rPr>
              <a:t>work </a:t>
            </a:r>
            <a:r>
              <a:rPr lang="en-GB" altLang="en-US" dirty="0">
                <a:latin typeface="Arial" panose="020B0604020202020204" pitchFamily="34" charset="0"/>
                <a:cs typeface="Arial" panose="020B0604020202020204" pitchFamily="34" charset="0"/>
              </a:rPr>
              <a:t>beyond the age of 65 years as the retirement age </a:t>
            </a:r>
            <a:r>
              <a:rPr lang="en-GB" altLang="en-US" dirty="0" smtClean="0">
                <a:latin typeface="Arial" panose="020B0604020202020204" pitchFamily="34" charset="0"/>
                <a:cs typeface="Arial" panose="020B0604020202020204" pitchFamily="34" charset="0"/>
              </a:rPr>
              <a:t>increases</a:t>
            </a:r>
            <a:endParaRPr lang="en-GB" altLang="en-US" dirty="0">
              <a:latin typeface="Arial" panose="020B0604020202020204" pitchFamily="34" charset="0"/>
              <a:cs typeface="Arial" panose="020B0604020202020204" pitchFamily="34" charset="0"/>
            </a:endParaRPr>
          </a:p>
          <a:p>
            <a:endParaRPr lang="en-GB" altLang="en-US"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14551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07010" y="915337"/>
            <a:ext cx="7984503" cy="1303867"/>
          </a:xfrm>
        </p:spPr>
        <p:txBody>
          <a:bodyPr>
            <a:noAutofit/>
          </a:bodyPr>
          <a:lstStyle/>
          <a:p>
            <a:r>
              <a:rPr lang="en-GB" b="1" dirty="0" smtClean="0">
                <a:latin typeface="Arial" panose="020B0604020202020204" pitchFamily="34" charset="0"/>
                <a:cs typeface="Arial" panose="020B0604020202020204" pitchFamily="34" charset="0"/>
              </a:rPr>
              <a:t>Transition ‘Experiences’</a:t>
            </a:r>
            <a:br>
              <a:rPr lang="en-GB" b="1" dirty="0" smtClean="0">
                <a:latin typeface="Arial" panose="020B0604020202020204" pitchFamily="34" charset="0"/>
                <a:cs typeface="Arial" panose="020B0604020202020204" pitchFamily="34" charset="0"/>
              </a:rPr>
            </a:br>
            <a:r>
              <a:rPr lang="en-GB" b="1" dirty="0" smtClean="0">
                <a:latin typeface="Arial" panose="020B0604020202020204" pitchFamily="34" charset="0"/>
                <a:cs typeface="Arial" panose="020B0604020202020204" pitchFamily="34" charset="0"/>
              </a:rPr>
              <a:t>Depend </a:t>
            </a:r>
            <a:r>
              <a:rPr lang="en-GB" b="1" dirty="0">
                <a:latin typeface="Arial" panose="020B0604020202020204" pitchFamily="34" charset="0"/>
                <a:cs typeface="Arial" panose="020B0604020202020204" pitchFamily="34" charset="0"/>
              </a:rPr>
              <a:t>on a </a:t>
            </a:r>
            <a:r>
              <a:rPr lang="en-GB" b="1" dirty="0" smtClean="0">
                <a:latin typeface="Arial" panose="020B0604020202020204" pitchFamily="34" charset="0"/>
                <a:cs typeface="Arial" panose="020B0604020202020204" pitchFamily="34" charset="0"/>
              </a:rPr>
              <a:t>Number </a:t>
            </a:r>
            <a:r>
              <a:rPr lang="en-GB" b="1" dirty="0">
                <a:latin typeface="Arial" panose="020B0604020202020204" pitchFamily="34" charset="0"/>
                <a:cs typeface="Arial" panose="020B0604020202020204" pitchFamily="34" charset="0"/>
              </a:rPr>
              <a:t>of </a:t>
            </a:r>
            <a:r>
              <a:rPr lang="en-GB" b="1" dirty="0" smtClean="0">
                <a:latin typeface="Arial" panose="020B0604020202020204" pitchFamily="34" charset="0"/>
                <a:cs typeface="Arial" panose="020B0604020202020204" pitchFamily="34" charset="0"/>
              </a:rPr>
              <a:t>Factors </a:t>
            </a:r>
            <a:endParaRPr lang="en-GB" b="1" dirty="0">
              <a:latin typeface="Arial" panose="020B0604020202020204" pitchFamily="34" charset="0"/>
              <a:cs typeface="Arial" panose="020B0604020202020204" pitchFamily="34" charset="0"/>
            </a:endParaRPr>
          </a:p>
        </p:txBody>
      </p:sp>
      <p:sp>
        <p:nvSpPr>
          <p:cNvPr id="7170" name="Rectangle 3"/>
          <p:cNvSpPr>
            <a:spLocks noGrp="1" noChangeArrowheads="1"/>
          </p:cNvSpPr>
          <p:nvPr>
            <p:ph idx="1"/>
          </p:nvPr>
        </p:nvSpPr>
        <p:spPr>
          <a:xfrm>
            <a:off x="1176864" y="2294192"/>
            <a:ext cx="6798736" cy="3444997"/>
          </a:xfrm>
        </p:spPr>
        <p:txBody>
          <a:bodyPr/>
          <a:lstStyle/>
          <a:p>
            <a:pPr marL="0" indent="0">
              <a:buNone/>
            </a:pPr>
            <a:endParaRPr lang="en-GB" altLang="en-US" dirty="0" smtClean="0">
              <a:latin typeface="Times New Roman" panose="02020603050405020304" pitchFamily="18" charset="0"/>
              <a:cs typeface="Times New Roman" panose="02020603050405020304" pitchFamily="18" charset="0"/>
            </a:endParaRPr>
          </a:p>
          <a:p>
            <a:pPr lvl="1"/>
            <a:r>
              <a:rPr lang="en-GB" altLang="en-US" dirty="0" smtClean="0">
                <a:latin typeface="Arial" panose="020B0604020202020204" pitchFamily="34" charset="0"/>
                <a:cs typeface="Arial" panose="020B0604020202020204" pitchFamily="34" charset="0"/>
              </a:rPr>
              <a:t>Social</a:t>
            </a:r>
          </a:p>
          <a:p>
            <a:pPr lvl="1"/>
            <a:r>
              <a:rPr lang="en-GB" altLang="en-US" dirty="0" smtClean="0">
                <a:latin typeface="Arial" panose="020B0604020202020204" pitchFamily="34" charset="0"/>
                <a:cs typeface="Arial" panose="020B0604020202020204" pitchFamily="34" charset="0"/>
              </a:rPr>
              <a:t>Economic </a:t>
            </a:r>
          </a:p>
          <a:p>
            <a:pPr lvl="1"/>
            <a:r>
              <a:rPr lang="en-GB" altLang="en-US" dirty="0" smtClean="0">
                <a:latin typeface="Arial" panose="020B0604020202020204" pitchFamily="34" charset="0"/>
                <a:cs typeface="Arial" panose="020B0604020202020204" pitchFamily="34" charset="0"/>
              </a:rPr>
              <a:t>Personal</a:t>
            </a:r>
          </a:p>
          <a:p>
            <a:r>
              <a:rPr lang="en-GB" altLang="en-US" sz="3200" dirty="0" smtClean="0">
                <a:latin typeface="Arial" panose="020B0604020202020204" pitchFamily="34" charset="0"/>
                <a:cs typeface="Arial" panose="020B0604020202020204" pitchFamily="34" charset="0"/>
              </a:rPr>
              <a:t>What might these be?</a:t>
            </a:r>
          </a:p>
          <a:p>
            <a:pPr marL="0" indent="0">
              <a:buNone/>
            </a:pPr>
            <a:r>
              <a:rPr lang="en-GB" altLang="en-US" sz="3200" dirty="0">
                <a:latin typeface="Arial" panose="020B0604020202020204" pitchFamily="34" charset="0"/>
                <a:cs typeface="Arial" panose="020B0604020202020204" pitchFamily="34" charset="0"/>
              </a:rPr>
              <a:t> </a:t>
            </a:r>
            <a:r>
              <a:rPr lang="en-GB" altLang="en-US" sz="3200" dirty="0" smtClean="0">
                <a:latin typeface="Arial" panose="020B0604020202020204" pitchFamily="34" charset="0"/>
                <a:cs typeface="Arial" panose="020B0604020202020204" pitchFamily="34" charset="0"/>
              </a:rPr>
              <a:t>                                     </a:t>
            </a:r>
            <a:r>
              <a:rPr lang="en-GB" altLang="en-US" sz="3200" i="1" dirty="0" smtClean="0">
                <a:solidFill>
                  <a:srgbClr val="0070C0"/>
                </a:solidFill>
                <a:latin typeface="Arial" panose="020B0604020202020204" pitchFamily="34" charset="0"/>
                <a:cs typeface="Arial" panose="020B0604020202020204" pitchFamily="34" charset="0"/>
              </a:rPr>
              <a:t>Discuss…</a:t>
            </a:r>
          </a:p>
          <a:p>
            <a:endParaRPr lang="en-GB" altLang="en-US"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7808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0">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0">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17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984155" y="1815131"/>
            <a:ext cx="5265057" cy="2585323"/>
          </a:xfrm>
          <a:prstGeom prst="rect">
            <a:avLst/>
          </a:prstGeom>
        </p:spPr>
        <p:txBody>
          <a:bodyPr wrap="square">
            <a:spAutoFit/>
          </a:bodyPr>
          <a:lstStyle/>
          <a:p>
            <a:pPr algn="ctr"/>
            <a:r>
              <a:rPr lang="en-GB" altLang="en-US" sz="5400" b="1" dirty="0">
                <a:latin typeface="Arial" panose="020B0604020202020204" pitchFamily="34" charset="0"/>
                <a:cs typeface="Arial" panose="020B0604020202020204" pitchFamily="34" charset="0"/>
              </a:rPr>
              <a:t>Characteristics </a:t>
            </a:r>
            <a:br>
              <a:rPr lang="en-GB" altLang="en-US" sz="5400" b="1" dirty="0">
                <a:latin typeface="Arial" panose="020B0604020202020204" pitchFamily="34" charset="0"/>
                <a:cs typeface="Arial" panose="020B0604020202020204" pitchFamily="34" charset="0"/>
              </a:rPr>
            </a:br>
            <a:r>
              <a:rPr lang="en-GB" altLang="en-US" sz="5400" b="1" dirty="0">
                <a:latin typeface="Arial" panose="020B0604020202020204" pitchFamily="34" charset="0"/>
                <a:cs typeface="Arial" panose="020B0604020202020204" pitchFamily="34" charset="0"/>
              </a:rPr>
              <a:t>of the Elderly Population</a:t>
            </a:r>
            <a:endParaRPr lang="en-GB" sz="5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131471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47446" y="5565531"/>
            <a:ext cx="6532685" cy="646331"/>
          </a:xfrm>
          <a:prstGeom prst="rect">
            <a:avLst/>
          </a:prstGeom>
          <a:noFill/>
        </p:spPr>
        <p:txBody>
          <a:bodyPr wrap="square" rtlCol="0">
            <a:spAutoFit/>
          </a:bodyPr>
          <a:lstStyle/>
          <a:p>
            <a:r>
              <a:rPr lang="en-GB" dirty="0" smtClean="0">
                <a:hlinkClick r:id="rId2"/>
              </a:rPr>
              <a:t>https</a:t>
            </a:r>
            <a:r>
              <a:rPr lang="en-GB" dirty="0">
                <a:hlinkClick r:id="rId2"/>
              </a:rPr>
              <a:t>://</a:t>
            </a:r>
            <a:r>
              <a:rPr lang="en-GB" dirty="0" smtClean="0">
                <a:hlinkClick r:id="rId2"/>
              </a:rPr>
              <a:t>www.ageuk.org.uk/globalassets/age-uk/documents/reports-and-publications/later_life_uk_factsheet.pdf</a:t>
            </a:r>
            <a:r>
              <a:rPr lang="en-GB" dirty="0" smtClean="0"/>
              <a:t> </a:t>
            </a:r>
            <a:endParaRPr lang="en-GB" dirty="0"/>
          </a:p>
        </p:txBody>
      </p:sp>
      <p:pic>
        <p:nvPicPr>
          <p:cNvPr id="3" name="Picture 2"/>
          <p:cNvPicPr/>
          <p:nvPr/>
        </p:nvPicPr>
        <p:blipFill rotWithShape="1">
          <a:blip r:embed="rId3"/>
          <a:srcRect l="70197" t="12482" r="10907" b="10672"/>
          <a:stretch/>
        </p:blipFill>
        <p:spPr bwMode="auto">
          <a:xfrm>
            <a:off x="4681904" y="1670538"/>
            <a:ext cx="3130061" cy="3745523"/>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1019907" y="927198"/>
            <a:ext cx="2998177" cy="2616101"/>
          </a:xfrm>
          <a:prstGeom prst="rect">
            <a:avLst/>
          </a:prstGeom>
          <a:noFill/>
        </p:spPr>
        <p:txBody>
          <a:bodyPr wrap="square" rtlCol="0">
            <a:spAutoFit/>
          </a:bodyPr>
          <a:lstStyle/>
          <a:p>
            <a:r>
              <a:rPr lang="en-GB" sz="4400" dirty="0" smtClean="0">
                <a:solidFill>
                  <a:srgbClr val="0070C0"/>
                </a:solidFill>
                <a:latin typeface="Arial" panose="020B0604020202020204" pitchFamily="34" charset="0"/>
                <a:cs typeface="Arial" panose="020B0604020202020204" pitchFamily="34" charset="0"/>
              </a:rPr>
              <a:t>Activity…</a:t>
            </a:r>
          </a:p>
          <a:p>
            <a:r>
              <a:rPr lang="en-GB" sz="2000" dirty="0" smtClean="0">
                <a:solidFill>
                  <a:srgbClr val="0070C0"/>
                </a:solidFill>
                <a:latin typeface="Arial" panose="020B0604020202020204" pitchFamily="34" charset="0"/>
                <a:cs typeface="Arial" panose="020B0604020202020204" pitchFamily="34" charset="0"/>
              </a:rPr>
              <a:t>Look at the document online</a:t>
            </a:r>
          </a:p>
          <a:p>
            <a:r>
              <a:rPr lang="en-GB" sz="2000" dirty="0" smtClean="0">
                <a:solidFill>
                  <a:srgbClr val="0070C0"/>
                </a:solidFill>
                <a:latin typeface="Arial" panose="020B0604020202020204" pitchFamily="34" charset="0"/>
                <a:cs typeface="Arial" panose="020B0604020202020204" pitchFamily="34" charset="0"/>
              </a:rPr>
              <a:t>What did you find interesting?</a:t>
            </a:r>
          </a:p>
          <a:p>
            <a:r>
              <a:rPr lang="en-GB" sz="2000" dirty="0" smtClean="0">
                <a:solidFill>
                  <a:srgbClr val="0070C0"/>
                </a:solidFill>
                <a:latin typeface="Arial" panose="020B0604020202020204" pitchFamily="34" charset="0"/>
                <a:cs typeface="Arial" panose="020B0604020202020204" pitchFamily="34" charset="0"/>
              </a:rPr>
              <a:t>What did you find surprising?</a:t>
            </a:r>
            <a:endParaRPr lang="en-GB" sz="20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117153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Autofit/>
          </a:bodyPr>
          <a:lstStyle/>
          <a:p>
            <a:r>
              <a:rPr lang="en-GB" altLang="en-US" b="1" dirty="0" smtClean="0">
                <a:latin typeface="Arial" panose="020B0604020202020204" pitchFamily="34" charset="0"/>
                <a:cs typeface="Arial" panose="020B0604020202020204" pitchFamily="34" charset="0"/>
              </a:rPr>
              <a:t>Characteristics </a:t>
            </a:r>
            <a:br>
              <a:rPr lang="en-GB" altLang="en-US" b="1" dirty="0" smtClean="0">
                <a:latin typeface="Arial" panose="020B0604020202020204" pitchFamily="34" charset="0"/>
                <a:cs typeface="Arial" panose="020B0604020202020204" pitchFamily="34" charset="0"/>
              </a:rPr>
            </a:br>
            <a:r>
              <a:rPr lang="en-GB" altLang="en-US" b="1" dirty="0" smtClean="0">
                <a:latin typeface="Arial" panose="020B0604020202020204" pitchFamily="34" charset="0"/>
                <a:cs typeface="Arial" panose="020B0604020202020204" pitchFamily="34" charset="0"/>
              </a:rPr>
              <a:t>of the Elderly Population</a:t>
            </a:r>
          </a:p>
        </p:txBody>
      </p:sp>
      <p:sp>
        <p:nvSpPr>
          <p:cNvPr id="9219" name="Rectangle 3"/>
          <p:cNvSpPr>
            <a:spLocks noGrp="1" noChangeArrowheads="1"/>
          </p:cNvSpPr>
          <p:nvPr>
            <p:ph idx="1"/>
          </p:nvPr>
        </p:nvSpPr>
        <p:spPr/>
        <p:txBody>
          <a:bodyPr>
            <a:normAutofit fontScale="85000" lnSpcReduction="10000"/>
          </a:bodyPr>
          <a:lstStyle/>
          <a:p>
            <a:r>
              <a:rPr lang="en-GB" altLang="en-US" dirty="0" smtClean="0">
                <a:latin typeface="Arial" panose="020B0604020202020204" pitchFamily="34" charset="0"/>
                <a:cs typeface="Arial" panose="020B0604020202020204" pitchFamily="34" charset="0"/>
              </a:rPr>
              <a:t>Gerontology is the scientific study of ageing</a:t>
            </a:r>
          </a:p>
          <a:p>
            <a:r>
              <a:rPr lang="en-GB" altLang="en-US" dirty="0" smtClean="0">
                <a:latin typeface="Arial" panose="020B0604020202020204" pitchFamily="34" charset="0"/>
                <a:cs typeface="Arial" panose="020B0604020202020204" pitchFamily="34" charset="0"/>
              </a:rPr>
              <a:t>Life expectancy increases as a person gets older! Average age is 65, but if you get to 80, then you are likely to live until you are 90!</a:t>
            </a:r>
          </a:p>
          <a:p>
            <a:r>
              <a:rPr lang="en-GB" altLang="en-US" dirty="0" smtClean="0">
                <a:latin typeface="Arial" panose="020B0604020202020204" pitchFamily="34" charset="0"/>
                <a:cs typeface="Arial" panose="020B0604020202020204" pitchFamily="34" charset="0"/>
              </a:rPr>
              <a:t>The UK has an ageing population – the number of people over 90 is set to double by 2025.</a:t>
            </a:r>
          </a:p>
          <a:p>
            <a:r>
              <a:rPr lang="en-GB" altLang="en-US" dirty="0">
                <a:latin typeface="Arial" panose="020B0604020202020204" pitchFamily="34" charset="0"/>
                <a:cs typeface="Arial" panose="020B0604020202020204" pitchFamily="34" charset="0"/>
              </a:rPr>
              <a:t>There are 14,570 centenarians in the UK, a 65% increase over the last decade. Of these, </a:t>
            </a:r>
            <a:r>
              <a:rPr lang="en-GB" altLang="en-US" dirty="0" smtClean="0">
                <a:latin typeface="Arial" panose="020B0604020202020204" pitchFamily="34" charset="0"/>
                <a:cs typeface="Arial" panose="020B0604020202020204" pitchFamily="34" charset="0"/>
              </a:rPr>
              <a:t>an estimated </a:t>
            </a:r>
            <a:r>
              <a:rPr lang="en-GB" altLang="en-US" dirty="0">
                <a:latin typeface="Arial" panose="020B0604020202020204" pitchFamily="34" charset="0"/>
                <a:cs typeface="Arial" panose="020B0604020202020204" pitchFamily="34" charset="0"/>
              </a:rPr>
              <a:t>800 are aged 105 and over, double that of </a:t>
            </a:r>
            <a:r>
              <a:rPr lang="en-GB" altLang="en-US" dirty="0" smtClean="0">
                <a:latin typeface="Arial" panose="020B0604020202020204" pitchFamily="34" charset="0"/>
                <a:cs typeface="Arial" panose="020B0604020202020204" pitchFamily="34" charset="0"/>
              </a:rPr>
              <a:t>2005         </a:t>
            </a:r>
            <a:r>
              <a:rPr lang="en-GB" altLang="en-US" sz="1900" dirty="0" smtClean="0">
                <a:latin typeface="Arial" panose="020B0604020202020204" pitchFamily="34" charset="0"/>
                <a:cs typeface="Arial" panose="020B0604020202020204" pitchFamily="34" charset="0"/>
              </a:rPr>
              <a:t>      </a:t>
            </a:r>
          </a:p>
          <a:p>
            <a:pPr marL="0" indent="0">
              <a:buNone/>
            </a:pPr>
            <a:r>
              <a:rPr lang="en-GB" altLang="en-US" sz="1600" dirty="0" smtClean="0">
                <a:latin typeface="Arial" panose="020B0604020202020204" pitchFamily="34" charset="0"/>
                <a:cs typeface="Arial" panose="020B0604020202020204" pitchFamily="34" charset="0"/>
              </a:rPr>
              <a:t>                                                                                                              (</a:t>
            </a:r>
            <a:r>
              <a:rPr lang="en-GB" altLang="en-US" sz="1600" dirty="0" err="1" smtClean="0">
                <a:latin typeface="Arial" panose="020B0604020202020204" pitchFamily="34" charset="0"/>
                <a:cs typeface="Arial" panose="020B0604020202020204" pitchFamily="34" charset="0"/>
              </a:rPr>
              <a:t>AgeUK</a:t>
            </a:r>
            <a:r>
              <a:rPr lang="en-GB" altLang="en-US" sz="1600" dirty="0" smtClean="0">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3507005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b="1" dirty="0" smtClean="0">
                <a:latin typeface="Arial" panose="020B0604020202020204" pitchFamily="34" charset="0"/>
                <a:cs typeface="Arial" panose="020B0604020202020204" pitchFamily="34" charset="0"/>
              </a:rPr>
              <a:t>Subgroups</a:t>
            </a:r>
          </a:p>
        </p:txBody>
      </p:sp>
      <p:sp>
        <p:nvSpPr>
          <p:cNvPr id="9219" name="Rectangle 3"/>
          <p:cNvSpPr>
            <a:spLocks noGrp="1" noChangeArrowheads="1"/>
          </p:cNvSpPr>
          <p:nvPr>
            <p:ph idx="1"/>
          </p:nvPr>
        </p:nvSpPr>
        <p:spPr>
          <a:xfrm>
            <a:off x="1073497" y="2490135"/>
            <a:ext cx="7028881" cy="3444997"/>
          </a:xfrm>
        </p:spPr>
        <p:txBody>
          <a:bodyPr>
            <a:normAutofit/>
          </a:bodyPr>
          <a:lstStyle/>
          <a:p>
            <a:r>
              <a:rPr lang="en-GB" altLang="en-US" dirty="0" smtClean="0">
                <a:latin typeface="Arial" panose="020B0604020202020204" pitchFamily="34" charset="0"/>
                <a:cs typeface="Arial" panose="020B0604020202020204" pitchFamily="34" charset="0"/>
              </a:rPr>
              <a:t>Gerontologists point out that there are important differences in subgroups</a:t>
            </a:r>
          </a:p>
          <a:p>
            <a:endParaRPr lang="en-GB" altLang="en-US" dirty="0" smtClean="0">
              <a:latin typeface="Arial" panose="020B0604020202020204" pitchFamily="34" charset="0"/>
              <a:cs typeface="Arial" panose="020B0604020202020204" pitchFamily="34" charset="0"/>
            </a:endParaRPr>
          </a:p>
          <a:p>
            <a:pPr lvl="1"/>
            <a:r>
              <a:rPr lang="en-GB" altLang="en-US" dirty="0" smtClean="0">
                <a:latin typeface="Arial" panose="020B0604020202020204" pitchFamily="34" charset="0"/>
                <a:cs typeface="Arial" panose="020B0604020202020204" pitchFamily="34" charset="0"/>
              </a:rPr>
              <a:t> 60-75 years are the ‘young’ old</a:t>
            </a:r>
          </a:p>
          <a:p>
            <a:pPr lvl="1"/>
            <a:r>
              <a:rPr lang="en-GB" altLang="en-US" dirty="0" smtClean="0">
                <a:latin typeface="Arial" panose="020B0604020202020204" pitchFamily="34" charset="0"/>
                <a:cs typeface="Arial" panose="020B0604020202020204" pitchFamily="34" charset="0"/>
              </a:rPr>
              <a:t> 75- 85 years are the ‘old’ old</a:t>
            </a:r>
          </a:p>
          <a:p>
            <a:pPr lvl="1"/>
            <a:r>
              <a:rPr lang="en-GB" altLang="en-US" dirty="0" smtClean="0">
                <a:latin typeface="Arial" panose="020B0604020202020204" pitchFamily="34" charset="0"/>
                <a:cs typeface="Arial" panose="020B0604020202020204" pitchFamily="34" charset="0"/>
              </a:rPr>
              <a:t> 85 + years are the ‘oldest’ old</a:t>
            </a:r>
          </a:p>
          <a:p>
            <a:pPr marL="457200" lvl="1" indent="0">
              <a:buNone/>
            </a:pPr>
            <a:r>
              <a:rPr lang="en-GB" altLang="en-US" dirty="0" smtClean="0">
                <a:latin typeface="Arial" panose="020B0604020202020204" pitchFamily="34" charset="0"/>
                <a:cs typeface="Arial" panose="020B0604020202020204" pitchFamily="34" charset="0"/>
              </a:rPr>
              <a:t>                                                              </a:t>
            </a:r>
            <a:r>
              <a:rPr lang="en-GB" altLang="en-US" sz="1200" dirty="0" smtClean="0">
                <a:latin typeface="Arial" panose="020B0604020202020204" pitchFamily="34" charset="0"/>
                <a:cs typeface="Arial" panose="020B0604020202020204" pitchFamily="34" charset="0"/>
              </a:rPr>
              <a:t>(Department of Health, 2011)</a:t>
            </a:r>
          </a:p>
        </p:txBody>
      </p:sp>
    </p:spTree>
    <p:extLst>
      <p:ext uri="{BB962C8B-B14F-4D97-AF65-F5344CB8AC3E}">
        <p14:creationId xmlns:p14="http://schemas.microsoft.com/office/powerpoint/2010/main" val="1593730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2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US" altLang="en-US" b="1" dirty="0" smtClean="0">
                <a:latin typeface="Arial" panose="020B0604020202020204" pitchFamily="34" charset="0"/>
                <a:cs typeface="Arial" panose="020B0604020202020204" pitchFamily="34" charset="0"/>
              </a:rPr>
              <a:t>The Oldest Old</a:t>
            </a:r>
          </a:p>
        </p:txBody>
      </p:sp>
      <p:sp>
        <p:nvSpPr>
          <p:cNvPr id="11267" name="Content Placeholder 2"/>
          <p:cNvSpPr>
            <a:spLocks noGrp="1"/>
          </p:cNvSpPr>
          <p:nvPr>
            <p:ph idx="1"/>
          </p:nvPr>
        </p:nvSpPr>
        <p:spPr>
          <a:xfrm>
            <a:off x="422031" y="2639605"/>
            <a:ext cx="8335107" cy="3383126"/>
          </a:xfrm>
        </p:spPr>
        <p:txBody>
          <a:bodyPr/>
          <a:lstStyle/>
          <a:p>
            <a:pPr lvl="1"/>
            <a:r>
              <a:rPr lang="en-GB" altLang="en-US" dirty="0" smtClean="0">
                <a:latin typeface="Arial" panose="020B0604020202020204" pitchFamily="34" charset="0"/>
                <a:cs typeface="Arial" panose="020B0604020202020204" pitchFamily="34" charset="0"/>
              </a:rPr>
              <a:t>This last group are more likely to suffer from significant physical and mental impairments that the other groups, thus within this sub-group are the  </a:t>
            </a:r>
            <a:r>
              <a:rPr lang="en-GB" altLang="en-US" b="1" dirty="0" smtClean="0">
                <a:latin typeface="Arial" panose="020B0604020202020204" pitchFamily="34" charset="0"/>
                <a:cs typeface="Arial" panose="020B0604020202020204" pitchFamily="34" charset="0"/>
              </a:rPr>
              <a:t>‘frail elderly’ </a:t>
            </a:r>
            <a:r>
              <a:rPr lang="en-GB" altLang="en-US" dirty="0" smtClean="0">
                <a:latin typeface="Arial" panose="020B0604020202020204" pitchFamily="34" charset="0"/>
                <a:cs typeface="Arial" panose="020B0604020202020204" pitchFamily="34" charset="0"/>
              </a:rPr>
              <a:t>who are unable to care for themselves</a:t>
            </a:r>
          </a:p>
          <a:p>
            <a:pPr lvl="1"/>
            <a:r>
              <a:rPr lang="en-GB" altLang="en-US" dirty="0" smtClean="0">
                <a:latin typeface="Arial" panose="020B0604020202020204" pitchFamily="34" charset="0"/>
                <a:cs typeface="Arial" panose="020B0604020202020204" pitchFamily="34" charset="0"/>
              </a:rPr>
              <a:t> Statistically this age group continues to grow – worrying demographers and economists who are concerned about the ability of the young and middle aged to support them.  </a:t>
            </a:r>
          </a:p>
          <a:p>
            <a:endParaRPr lang="en-US" altLang="en-US" dirty="0" smtClean="0"/>
          </a:p>
        </p:txBody>
      </p:sp>
    </p:spTree>
    <p:extLst>
      <p:ext uri="{BB962C8B-B14F-4D97-AF65-F5344CB8AC3E}">
        <p14:creationId xmlns:p14="http://schemas.microsoft.com/office/powerpoint/2010/main" val="2820958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US" altLang="en-US" b="1" dirty="0" smtClean="0">
                <a:latin typeface="Arial" panose="020B0604020202020204" pitchFamily="34" charset="0"/>
                <a:cs typeface="Arial" panose="020B0604020202020204" pitchFamily="34" charset="0"/>
              </a:rPr>
              <a:t>Phil </a:t>
            </a:r>
            <a:r>
              <a:rPr lang="en-US" altLang="en-US" b="1" dirty="0" err="1" smtClean="0">
                <a:latin typeface="Arial" panose="020B0604020202020204" pitchFamily="34" charset="0"/>
                <a:cs typeface="Arial" panose="020B0604020202020204" pitchFamily="34" charset="0"/>
              </a:rPr>
              <a:t>Mullan</a:t>
            </a:r>
            <a:r>
              <a:rPr lang="en-US" altLang="en-US" b="1" dirty="0" smtClean="0">
                <a:latin typeface="Arial" panose="020B0604020202020204" pitchFamily="34" charset="0"/>
                <a:cs typeface="Arial" panose="020B0604020202020204" pitchFamily="34" charset="0"/>
              </a:rPr>
              <a:t> </a:t>
            </a:r>
          </a:p>
        </p:txBody>
      </p:sp>
      <p:sp>
        <p:nvSpPr>
          <p:cNvPr id="12291" name="Content Placeholder 2"/>
          <p:cNvSpPr>
            <a:spLocks noGrp="1"/>
          </p:cNvSpPr>
          <p:nvPr>
            <p:ph idx="1"/>
          </p:nvPr>
        </p:nvSpPr>
        <p:spPr>
          <a:xfrm>
            <a:off x="501162" y="2490135"/>
            <a:ext cx="7995137" cy="3444997"/>
          </a:xfrm>
        </p:spPr>
        <p:txBody>
          <a:bodyPr/>
          <a:lstStyle/>
          <a:p>
            <a:r>
              <a:rPr lang="en-US" altLang="en-US" dirty="0" smtClean="0">
                <a:latin typeface="Arial" panose="020B0604020202020204" pitchFamily="34" charset="0"/>
                <a:cs typeface="Arial" panose="020B0604020202020204" pitchFamily="34" charset="0"/>
              </a:rPr>
              <a:t>The ‘</a:t>
            </a:r>
            <a:r>
              <a:rPr lang="en-US" altLang="en-US" b="1" dirty="0" smtClean="0">
                <a:latin typeface="Arial" panose="020B0604020202020204" pitchFamily="34" charset="0"/>
                <a:cs typeface="Arial" panose="020B0604020202020204" pitchFamily="34" charset="0"/>
              </a:rPr>
              <a:t>Imaginary Time Bomb</a:t>
            </a:r>
            <a:r>
              <a:rPr lang="en-US" altLang="en-US" dirty="0" smtClean="0">
                <a:latin typeface="Arial" panose="020B0604020202020204" pitchFamily="34" charset="0"/>
                <a:cs typeface="Arial" panose="020B0604020202020204" pitchFamily="34" charset="0"/>
              </a:rPr>
              <a:t>’ diffuses the myth that the aging baby-boomer population is producing a downward economic spiral. </a:t>
            </a:r>
          </a:p>
          <a:p>
            <a:r>
              <a:rPr lang="en-US" altLang="en-US" dirty="0" smtClean="0">
                <a:latin typeface="Arial" panose="020B0604020202020204" pitchFamily="34" charset="0"/>
                <a:cs typeface="Arial" panose="020B0604020202020204" pitchFamily="34" charset="0"/>
              </a:rPr>
              <a:t>He argues that the growing preoccupation with aging has nothing to do with demography in itself and more to do with justifying further reductions of the role of the state in the economy and curbing the welfare state.                                                     </a:t>
            </a:r>
            <a:r>
              <a:rPr lang="en-US" altLang="en-US" sz="1200" dirty="0" smtClean="0">
                <a:latin typeface="Arial" panose="020B0604020202020204" pitchFamily="34" charset="0"/>
                <a:cs typeface="Arial" panose="020B0604020202020204" pitchFamily="34" charset="0"/>
              </a:rPr>
              <a:t>(</a:t>
            </a:r>
            <a:r>
              <a:rPr lang="en-US" altLang="en-US" sz="1200" dirty="0" err="1" smtClean="0">
                <a:latin typeface="Arial" panose="020B0604020202020204" pitchFamily="34" charset="0"/>
                <a:cs typeface="Arial" panose="020B0604020202020204" pitchFamily="34" charset="0"/>
              </a:rPr>
              <a:t>Mullan</a:t>
            </a:r>
            <a:r>
              <a:rPr lang="en-US" altLang="en-US" sz="1200" dirty="0" smtClean="0">
                <a:latin typeface="Arial" panose="020B0604020202020204" pitchFamily="34" charset="0"/>
                <a:cs typeface="Arial" panose="020B0604020202020204" pitchFamily="34" charset="0"/>
              </a:rPr>
              <a:t>, 2002)</a:t>
            </a:r>
          </a:p>
        </p:txBody>
      </p:sp>
    </p:spTree>
    <p:extLst>
      <p:ext uri="{BB962C8B-B14F-4D97-AF65-F5344CB8AC3E}">
        <p14:creationId xmlns:p14="http://schemas.microsoft.com/office/powerpoint/2010/main" val="996183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Class Exercise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48270" y="2841980"/>
            <a:ext cx="7426961" cy="3242755"/>
          </a:xfrm>
        </p:spPr>
        <p:txBody>
          <a:bodyPr/>
          <a:lstStyle/>
          <a:p>
            <a:r>
              <a:rPr lang="en-GB" dirty="0" smtClean="0">
                <a:latin typeface="Times New Roman" panose="02020603050405020304" pitchFamily="18" charset="0"/>
                <a:cs typeface="Times New Roman" panose="02020603050405020304" pitchFamily="18" charset="0"/>
              </a:rPr>
              <a:t> </a:t>
            </a:r>
            <a:r>
              <a:rPr lang="en-GB" dirty="0">
                <a:latin typeface="Arial" panose="020B0604020202020204" pitchFamily="34" charset="0"/>
                <a:cs typeface="Arial" panose="020B0604020202020204" pitchFamily="34" charset="0"/>
              </a:rPr>
              <a:t>If I could transport you now to 85 years old…what do you think/hope your life would be like?</a:t>
            </a:r>
          </a:p>
          <a:p>
            <a:r>
              <a:rPr lang="en-GB" dirty="0">
                <a:latin typeface="Arial" panose="020B0604020202020204" pitchFamily="34" charset="0"/>
                <a:cs typeface="Arial" panose="020B0604020202020204" pitchFamily="34" charset="0"/>
              </a:rPr>
              <a:t> </a:t>
            </a:r>
            <a:r>
              <a:rPr lang="en-GB" sz="3600" dirty="0">
                <a:solidFill>
                  <a:srgbClr val="0070C0"/>
                </a:solidFill>
                <a:latin typeface="Arial" panose="020B0604020202020204" pitchFamily="34" charset="0"/>
                <a:cs typeface="Arial" panose="020B0604020202020204" pitchFamily="34" charset="0"/>
              </a:rPr>
              <a:t>Justify your answer….</a:t>
            </a:r>
          </a:p>
          <a:p>
            <a:endParaRPr lang="en-GB" dirty="0"/>
          </a:p>
        </p:txBody>
      </p:sp>
    </p:spTree>
    <p:extLst>
      <p:ext uri="{BB962C8B-B14F-4D97-AF65-F5344CB8AC3E}">
        <p14:creationId xmlns:p14="http://schemas.microsoft.com/office/powerpoint/2010/main" val="90843053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smtClean="0">
                <a:latin typeface="Arial" panose="020B0604020202020204" pitchFamily="34" charset="0"/>
                <a:cs typeface="Arial" panose="020B0604020202020204" pitchFamily="34" charset="0"/>
              </a:rPr>
              <a:t>Historical Perspectives on Ageing</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We have a rosy view of how we treated our elderly in the past but is this realistic</a:t>
            </a:r>
            <a:r>
              <a:rPr lang="en-GB" dirty="0" smtClean="0">
                <a:latin typeface="Arial" panose="020B0604020202020204" pitchFamily="34" charset="0"/>
                <a:cs typeface="Arial" panose="020B0604020202020204" pitchFamily="34" charset="0"/>
              </a:rPr>
              <a:t>?</a:t>
            </a:r>
          </a:p>
          <a:p>
            <a:r>
              <a:rPr lang="en-GB" dirty="0" smtClean="0">
                <a:latin typeface="Arial" panose="020B0604020202020204" pitchFamily="34" charset="0"/>
                <a:cs typeface="Arial" panose="020B0604020202020204" pitchFamily="34" charset="0"/>
              </a:rPr>
              <a:t>Between 1600 and 1800 only 3.4% were over 60</a:t>
            </a:r>
          </a:p>
          <a:p>
            <a:r>
              <a:rPr lang="en-GB" dirty="0" smtClean="0">
                <a:latin typeface="Arial" panose="020B0604020202020204" pitchFamily="34" charset="0"/>
                <a:cs typeface="Arial" panose="020B0604020202020204" pitchFamily="34" charset="0"/>
              </a:rPr>
              <a:t>Today more than 18% are over 65!</a:t>
            </a:r>
          </a:p>
          <a:p>
            <a:pPr marL="0" indent="0">
              <a:buNone/>
            </a:pPr>
            <a:r>
              <a:rPr lang="en-GB" b="1" dirty="0" smtClean="0">
                <a:latin typeface="Arial" panose="020B0604020202020204" pitchFamily="34" charset="0"/>
                <a:cs typeface="Arial" panose="020B0604020202020204" pitchFamily="34" charset="0"/>
              </a:rPr>
              <a:t>What are the implications of this on society and the family? </a:t>
            </a:r>
          </a:p>
          <a:p>
            <a:pPr marL="0" indent="0">
              <a:buNone/>
            </a:pP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                               </a:t>
            </a:r>
            <a:r>
              <a:rPr lang="en-GB" sz="4400" i="1" dirty="0" smtClean="0">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254585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smtClean="0">
                <a:latin typeface="Arial" panose="020B0604020202020204" pitchFamily="34" charset="0"/>
                <a:cs typeface="Arial" panose="020B0604020202020204" pitchFamily="34" charset="0"/>
              </a:rPr>
              <a:t>Historical Perspectives on Old Age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20000"/>
          </a:bodyPr>
          <a:lstStyle/>
          <a:p>
            <a:r>
              <a:rPr lang="en-GB" dirty="0" smtClean="0">
                <a:latin typeface="Arial" panose="020B0604020202020204" pitchFamily="34" charset="0"/>
                <a:cs typeface="Arial" panose="020B0604020202020204" pitchFamily="34" charset="0"/>
              </a:rPr>
              <a:t>In Medieval and Tudor times the elderly in poverty were looked after by the </a:t>
            </a:r>
            <a:r>
              <a:rPr lang="en-GB" b="1" dirty="0" smtClean="0">
                <a:latin typeface="Arial" panose="020B0604020202020204" pitchFamily="34" charset="0"/>
                <a:cs typeface="Arial" panose="020B0604020202020204" pitchFamily="34" charset="0"/>
              </a:rPr>
              <a:t>parish</a:t>
            </a:r>
          </a:p>
          <a:p>
            <a:r>
              <a:rPr lang="en-GB" dirty="0" smtClean="0">
                <a:latin typeface="Arial" panose="020B0604020202020204" pitchFamily="34" charset="0"/>
                <a:cs typeface="Arial" panose="020B0604020202020204" pitchFamily="34" charset="0"/>
              </a:rPr>
              <a:t>In the early 17</a:t>
            </a:r>
            <a:r>
              <a:rPr lang="en-GB" baseline="30000" dirty="0" smtClean="0">
                <a:latin typeface="Arial" panose="020B0604020202020204" pitchFamily="34" charset="0"/>
                <a:cs typeface="Arial" panose="020B0604020202020204" pitchFamily="34" charset="0"/>
              </a:rPr>
              <a:t>th</a:t>
            </a:r>
            <a:r>
              <a:rPr lang="en-GB" dirty="0" smtClean="0">
                <a:latin typeface="Arial" panose="020B0604020202020204" pitchFamily="34" charset="0"/>
                <a:cs typeface="Arial" panose="020B0604020202020204" pitchFamily="34" charset="0"/>
              </a:rPr>
              <a:t> Century the </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Poor Laws </a:t>
            </a:r>
            <a:r>
              <a:rPr lang="en-GB" dirty="0">
                <a:latin typeface="Arial" panose="020B0604020202020204" pitchFamily="34" charset="0"/>
                <a:cs typeface="Arial" panose="020B0604020202020204" pitchFamily="34" charset="0"/>
              </a:rPr>
              <a:t>outlined the obligation of </a:t>
            </a:r>
            <a:r>
              <a:rPr lang="en-GB" b="1" dirty="0">
                <a:latin typeface="Arial" panose="020B0604020202020204" pitchFamily="34" charset="0"/>
                <a:cs typeface="Arial" panose="020B0604020202020204" pitchFamily="34" charset="0"/>
              </a:rPr>
              <a:t>family</a:t>
            </a:r>
            <a:r>
              <a:rPr lang="en-GB" dirty="0">
                <a:latin typeface="Arial" panose="020B0604020202020204" pitchFamily="34" charset="0"/>
                <a:cs typeface="Arial" panose="020B0604020202020204" pitchFamily="34" charset="0"/>
              </a:rPr>
              <a:t> members to care for their elderly relatives although this was rarely </a:t>
            </a:r>
            <a:r>
              <a:rPr lang="en-GB" dirty="0" smtClean="0">
                <a:latin typeface="Arial" panose="020B0604020202020204" pitchFamily="34" charset="0"/>
                <a:cs typeface="Arial" panose="020B0604020202020204" pitchFamily="34" charset="0"/>
              </a:rPr>
              <a:t>enforced</a:t>
            </a:r>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In the 18</a:t>
            </a:r>
            <a:r>
              <a:rPr lang="en-GB" baseline="30000" dirty="0" smtClean="0">
                <a:latin typeface="Arial" panose="020B0604020202020204" pitchFamily="34" charset="0"/>
                <a:cs typeface="Arial" panose="020B0604020202020204" pitchFamily="34" charset="0"/>
              </a:rPr>
              <a:t>th</a:t>
            </a:r>
            <a:r>
              <a:rPr lang="en-GB" dirty="0" smtClean="0">
                <a:latin typeface="Arial" panose="020B0604020202020204" pitchFamily="34" charset="0"/>
                <a:cs typeface="Arial" panose="020B0604020202020204" pitchFamily="34" charset="0"/>
              </a:rPr>
              <a:t> and early 19</a:t>
            </a:r>
            <a:r>
              <a:rPr lang="en-GB" baseline="30000" dirty="0" smtClean="0">
                <a:latin typeface="Arial" panose="020B0604020202020204" pitchFamily="34" charset="0"/>
                <a:cs typeface="Arial" panose="020B0604020202020204" pitchFamily="34" charset="0"/>
              </a:rPr>
              <a:t>th</a:t>
            </a:r>
            <a:r>
              <a:rPr lang="en-GB" dirty="0" smtClean="0">
                <a:latin typeface="Arial" panose="020B0604020202020204" pitchFamily="34" charset="0"/>
                <a:cs typeface="Arial" panose="020B0604020202020204" pitchFamily="34" charset="0"/>
              </a:rPr>
              <a:t> Century although there was some </a:t>
            </a:r>
            <a:r>
              <a:rPr lang="en-GB" b="1" dirty="0" smtClean="0">
                <a:latin typeface="Arial" panose="020B0604020202020204" pitchFamily="34" charset="0"/>
                <a:cs typeface="Arial" panose="020B0604020202020204" pitchFamily="34" charset="0"/>
              </a:rPr>
              <a:t>outdoor relief </a:t>
            </a:r>
            <a:r>
              <a:rPr lang="en-GB" dirty="0" smtClean="0">
                <a:latin typeface="Arial" panose="020B0604020202020204" pitchFamily="34" charset="0"/>
                <a:cs typeface="Arial" panose="020B0604020202020204" pitchFamily="34" charset="0"/>
              </a:rPr>
              <a:t>the majority of elderly people without support or/and in poverty had to enter the </a:t>
            </a:r>
            <a:r>
              <a:rPr lang="en-GB" b="1" dirty="0" smtClean="0">
                <a:latin typeface="Arial" panose="020B0604020202020204" pitchFamily="34" charset="0"/>
                <a:cs typeface="Arial" panose="020B0604020202020204" pitchFamily="34" charset="0"/>
              </a:rPr>
              <a:t>workhouse</a:t>
            </a:r>
          </a:p>
          <a:p>
            <a:r>
              <a:rPr lang="en-GB" b="1" dirty="0" smtClean="0">
                <a:latin typeface="Arial" panose="020B0604020202020204" pitchFamily="34" charset="0"/>
                <a:cs typeface="Arial" panose="020B0604020202020204" pitchFamily="34" charset="0"/>
              </a:rPr>
              <a:t>These were routinely segregated </a:t>
            </a:r>
          </a:p>
        </p:txBody>
      </p:sp>
    </p:spTree>
    <p:extLst>
      <p:ext uri="{BB962C8B-B14F-4D97-AF65-F5344CB8AC3E}">
        <p14:creationId xmlns:p14="http://schemas.microsoft.com/office/powerpoint/2010/main" val="3314839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9135" y="783453"/>
            <a:ext cx="7729742" cy="1303867"/>
          </a:xfrm>
        </p:spPr>
        <p:txBody>
          <a:bodyPr>
            <a:noAutofit/>
          </a:bodyPr>
          <a:lstStyle/>
          <a:p>
            <a:r>
              <a:rPr lang="en-GB" b="1" dirty="0">
                <a:latin typeface="Arial" panose="020B0604020202020204" pitchFamily="34" charset="0"/>
                <a:cs typeface="Arial" panose="020B0604020202020204" pitchFamily="34" charset="0"/>
              </a:rPr>
              <a:t>Mr Bumble refusing Darby and-Joan </a:t>
            </a:r>
            <a:r>
              <a:rPr lang="en-GB" b="1" dirty="0" smtClean="0">
                <a:latin typeface="Arial" panose="020B0604020202020204" pitchFamily="34" charset="0"/>
                <a:cs typeface="Arial" panose="020B0604020202020204" pitchFamily="34" charset="0"/>
              </a:rPr>
              <a:t>entry </a:t>
            </a:r>
            <a:r>
              <a:rPr lang="en-GB" b="1" dirty="0">
                <a:latin typeface="Arial" panose="020B0604020202020204" pitchFamily="34" charset="0"/>
                <a:cs typeface="Arial" panose="020B0604020202020204" pitchFamily="34" charset="0"/>
              </a:rPr>
              <a:t>to the Workhouse Together</a:t>
            </a:r>
          </a:p>
        </p:txBody>
      </p:sp>
      <p:pic>
        <p:nvPicPr>
          <p:cNvPr id="4" name="Content Placeholder 3"/>
          <p:cNvPicPr>
            <a:picLocks noGrp="1"/>
          </p:cNvPicPr>
          <p:nvPr>
            <p:ph idx="1"/>
          </p:nvPr>
        </p:nvPicPr>
        <p:blipFill>
          <a:blip r:embed="rId2" cstate="email">
            <a:extLst>
              <a:ext uri="{28A0092B-C50C-407E-A947-70E740481C1C}">
                <a14:useLocalDpi xmlns:a14="http://schemas.microsoft.com/office/drawing/2010/main" val="0"/>
              </a:ext>
            </a:extLst>
          </a:blip>
          <a:stretch>
            <a:fillRect/>
          </a:stretch>
        </p:blipFill>
        <p:spPr bwMode="auto">
          <a:xfrm>
            <a:off x="2580203" y="2612802"/>
            <a:ext cx="3991532" cy="3200847"/>
          </a:xfrm>
          <a:prstGeom prst="rect">
            <a:avLst/>
          </a:prstGeom>
          <a:noFill/>
          <a:ln>
            <a:noFill/>
          </a:ln>
        </p:spPr>
      </p:pic>
    </p:spTree>
    <p:extLst>
      <p:ext uri="{BB962C8B-B14F-4D97-AF65-F5344CB8AC3E}">
        <p14:creationId xmlns:p14="http://schemas.microsoft.com/office/powerpoint/2010/main" val="385739244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t>
            </a:r>
            <a:r>
              <a:rPr lang="en-GB" sz="4400" b="1" dirty="0" smtClean="0">
                <a:latin typeface="Arial" panose="020B0604020202020204" pitchFamily="34" charset="0"/>
                <a:cs typeface="Arial" panose="020B0604020202020204" pitchFamily="34" charset="0"/>
              </a:rPr>
              <a:t>20</a:t>
            </a:r>
            <a:r>
              <a:rPr lang="en-GB" sz="4400" b="1" baseline="30000" dirty="0" smtClean="0">
                <a:latin typeface="Arial" panose="020B0604020202020204" pitchFamily="34" charset="0"/>
                <a:cs typeface="Arial" panose="020B0604020202020204" pitchFamily="34" charset="0"/>
              </a:rPr>
              <a:t>th</a:t>
            </a:r>
            <a:r>
              <a:rPr lang="en-GB" sz="4400" b="1" dirty="0" smtClean="0">
                <a:latin typeface="Arial" panose="020B0604020202020204" pitchFamily="34" charset="0"/>
                <a:cs typeface="Arial" panose="020B0604020202020204" pitchFamily="34" charset="0"/>
              </a:rPr>
              <a:t> Century Perspectives on Ageing</a:t>
            </a:r>
            <a:endParaRPr lang="en-GB" sz="4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76865" y="2490135"/>
            <a:ext cx="7203810" cy="3444997"/>
          </a:xfrm>
        </p:spPr>
        <p:txBody>
          <a:bodyPr>
            <a:normAutofit/>
          </a:bodyPr>
          <a:lstStyle/>
          <a:p>
            <a:r>
              <a:rPr lang="en-GB" dirty="0" smtClean="0">
                <a:latin typeface="Arial" panose="020B0604020202020204" pitchFamily="34" charset="0"/>
                <a:cs typeface="Arial" panose="020B0604020202020204" pitchFamily="34" charset="0"/>
              </a:rPr>
              <a:t>Ageing approached as an individual and social </a:t>
            </a:r>
            <a:r>
              <a:rPr lang="en-GB" b="1" dirty="0" smtClean="0">
                <a:latin typeface="Arial" panose="020B0604020202020204" pitchFamily="34" charset="0"/>
                <a:cs typeface="Arial" panose="020B0604020202020204" pitchFamily="34" charset="0"/>
              </a:rPr>
              <a:t>problem</a:t>
            </a:r>
            <a:r>
              <a:rPr lang="en-GB" dirty="0" smtClean="0">
                <a:latin typeface="Arial" panose="020B0604020202020204" pitchFamily="34" charset="0"/>
                <a:cs typeface="Arial" panose="020B0604020202020204" pitchFamily="34" charset="0"/>
              </a:rPr>
              <a:t> (1940s -60s)</a:t>
            </a:r>
          </a:p>
          <a:p>
            <a:r>
              <a:rPr lang="en-GB" dirty="0" smtClean="0">
                <a:latin typeface="Arial" panose="020B0604020202020204" pitchFamily="34" charset="0"/>
                <a:cs typeface="Arial" panose="020B0604020202020204" pitchFamily="34" charset="0"/>
              </a:rPr>
              <a:t>Ageing treated as an economic and employment </a:t>
            </a:r>
            <a:r>
              <a:rPr lang="en-GB" b="1" dirty="0" smtClean="0">
                <a:latin typeface="Arial" panose="020B0604020202020204" pitchFamily="34" charset="0"/>
                <a:cs typeface="Arial" panose="020B0604020202020204" pitchFamily="34" charset="0"/>
              </a:rPr>
              <a:t>issue</a:t>
            </a:r>
            <a:r>
              <a:rPr lang="en-GB" dirty="0" smtClean="0">
                <a:latin typeface="Arial" panose="020B0604020202020204" pitchFamily="34" charset="0"/>
                <a:cs typeface="Arial" panose="020B0604020202020204" pitchFamily="34" charset="0"/>
              </a:rPr>
              <a:t> (1970s- 80s)</a:t>
            </a:r>
          </a:p>
          <a:p>
            <a:r>
              <a:rPr lang="en-GB" dirty="0" smtClean="0">
                <a:latin typeface="Arial" panose="020B0604020202020204" pitchFamily="34" charset="0"/>
                <a:cs typeface="Arial" panose="020B0604020202020204" pitchFamily="34" charset="0"/>
              </a:rPr>
              <a:t>Ageing constructed as a global </a:t>
            </a:r>
            <a:r>
              <a:rPr lang="en-GB" b="1" dirty="0" smtClean="0">
                <a:latin typeface="Arial" panose="020B0604020202020204" pitchFamily="34" charset="0"/>
                <a:cs typeface="Arial" panose="020B0604020202020204" pitchFamily="34" charset="0"/>
              </a:rPr>
              <a:t>issue</a:t>
            </a:r>
            <a:r>
              <a:rPr lang="en-GB" dirty="0" smtClean="0">
                <a:latin typeface="Arial" panose="020B0604020202020204" pitchFamily="34" charset="0"/>
                <a:cs typeface="Arial" panose="020B0604020202020204" pitchFamily="34" charset="0"/>
              </a:rPr>
              <a:t> and </a:t>
            </a:r>
            <a:r>
              <a:rPr lang="en-GB" b="1" dirty="0" smtClean="0">
                <a:latin typeface="Arial" panose="020B0604020202020204" pitchFamily="34" charset="0"/>
                <a:cs typeface="Arial" panose="020B0604020202020204" pitchFamily="34" charset="0"/>
              </a:rPr>
              <a:t>concern </a:t>
            </a:r>
            <a:r>
              <a:rPr lang="en-GB" dirty="0" smtClean="0">
                <a:latin typeface="Arial" panose="020B0604020202020204" pitchFamily="34" charset="0"/>
                <a:cs typeface="Arial" panose="020B0604020202020204" pitchFamily="34" charset="0"/>
              </a:rPr>
              <a:t>(1990s to present)</a:t>
            </a:r>
          </a:p>
          <a:p>
            <a:pPr marL="0" indent="0">
              <a:buNone/>
            </a:pPr>
            <a:endParaRPr lang="en-GB" sz="1200" dirty="0" smtClean="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                                                                                                                                      (Bond </a:t>
            </a:r>
            <a:r>
              <a:rPr lang="en-GB" sz="1200" i="1" dirty="0" smtClean="0">
                <a:latin typeface="Arial" panose="020B0604020202020204" pitchFamily="34" charset="0"/>
                <a:cs typeface="Arial" panose="020B0604020202020204" pitchFamily="34" charset="0"/>
              </a:rPr>
              <a:t>et al, </a:t>
            </a:r>
            <a:r>
              <a:rPr lang="en-GB" sz="1200" dirty="0" smtClean="0">
                <a:latin typeface="Arial" panose="020B0604020202020204" pitchFamily="34" charset="0"/>
                <a:cs typeface="Arial" panose="020B0604020202020204" pitchFamily="34" charset="0"/>
              </a:rPr>
              <a:t>2007)</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7839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9285" y="853791"/>
            <a:ext cx="7553896" cy="1303867"/>
          </a:xfrm>
        </p:spPr>
        <p:txBody>
          <a:bodyPr>
            <a:noAutofit/>
          </a:bodyPr>
          <a:lstStyle/>
          <a:p>
            <a:r>
              <a:rPr lang="en-GB" b="1" dirty="0">
                <a:latin typeface="Arial" panose="020B0604020202020204" pitchFamily="34" charset="0"/>
                <a:cs typeface="Arial" panose="020B0604020202020204" pitchFamily="34" charset="0"/>
              </a:rPr>
              <a:t>How </a:t>
            </a:r>
            <a:r>
              <a:rPr lang="en-GB" b="1" dirty="0" smtClean="0">
                <a:latin typeface="Arial" panose="020B0604020202020204" pitchFamily="34" charset="0"/>
                <a:cs typeface="Arial" panose="020B0604020202020204" pitchFamily="34" charset="0"/>
              </a:rPr>
              <a:t>Media </a:t>
            </a:r>
            <a:r>
              <a:rPr lang="en-GB" b="1" dirty="0">
                <a:latin typeface="Arial" panose="020B0604020202020204" pitchFamily="34" charset="0"/>
                <a:cs typeface="Arial" panose="020B0604020202020204" pitchFamily="34" charset="0"/>
              </a:rPr>
              <a:t>and </a:t>
            </a:r>
            <a:r>
              <a:rPr lang="en-GB" b="1" dirty="0" smtClean="0">
                <a:latin typeface="Arial" panose="020B0604020202020204" pitchFamily="34" charset="0"/>
                <a:cs typeface="Arial" panose="020B0604020202020204" pitchFamily="34" charset="0"/>
              </a:rPr>
              <a:t>Modern </a:t>
            </a:r>
            <a:r>
              <a:rPr lang="en-GB" b="1" dirty="0">
                <a:latin typeface="Arial" panose="020B0604020202020204" pitchFamily="34" charset="0"/>
                <a:cs typeface="Arial" panose="020B0604020202020204" pitchFamily="34" charset="0"/>
              </a:rPr>
              <a:t>S</a:t>
            </a:r>
            <a:r>
              <a:rPr lang="en-GB" b="1" dirty="0" smtClean="0">
                <a:latin typeface="Arial" panose="020B0604020202020204" pitchFamily="34" charset="0"/>
                <a:cs typeface="Arial" panose="020B0604020202020204" pitchFamily="34" charset="0"/>
              </a:rPr>
              <a:t>ociety </a:t>
            </a:r>
            <a:r>
              <a:rPr lang="en-GB" b="1" dirty="0">
                <a:latin typeface="Arial" panose="020B0604020202020204" pitchFamily="34" charset="0"/>
                <a:cs typeface="Arial" panose="020B0604020202020204" pitchFamily="34" charset="0"/>
              </a:rPr>
              <a:t>P</a:t>
            </a:r>
            <a:r>
              <a:rPr lang="en-GB" b="1" dirty="0" smtClean="0">
                <a:latin typeface="Arial" panose="020B0604020202020204" pitchFamily="34" charset="0"/>
                <a:cs typeface="Arial" panose="020B0604020202020204" pitchFamily="34" charset="0"/>
              </a:rPr>
              <a:t>ortray </a:t>
            </a:r>
            <a:r>
              <a:rPr lang="en-GB" b="1" dirty="0">
                <a:latin typeface="Arial" panose="020B0604020202020204" pitchFamily="34" charset="0"/>
                <a:cs typeface="Arial" panose="020B0604020202020204" pitchFamily="34" charset="0"/>
              </a:rPr>
              <a:t>O</a:t>
            </a:r>
            <a:r>
              <a:rPr lang="en-GB" b="1" dirty="0" smtClean="0">
                <a:latin typeface="Arial" panose="020B0604020202020204" pitchFamily="34" charset="0"/>
                <a:cs typeface="Arial" panose="020B0604020202020204" pitchFamily="34" charset="0"/>
              </a:rPr>
              <a:t>lder </a:t>
            </a:r>
            <a:r>
              <a:rPr lang="en-GB" b="1" dirty="0">
                <a:latin typeface="Arial" panose="020B0604020202020204" pitchFamily="34" charset="0"/>
                <a:cs typeface="Arial" panose="020B0604020202020204" pitchFamily="34" charset="0"/>
              </a:rPr>
              <a:t>P</a:t>
            </a:r>
            <a:r>
              <a:rPr lang="en-GB" b="1" dirty="0" smtClean="0">
                <a:latin typeface="Arial" panose="020B0604020202020204" pitchFamily="34" charset="0"/>
                <a:cs typeface="Arial" panose="020B0604020202020204" pitchFamily="34" charset="0"/>
              </a:rPr>
              <a:t>eople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The perception in our media, whether that is film, television, books or news, seem to continue perpetuating ageist stereotypes</a:t>
            </a:r>
            <a:r>
              <a:rPr lang="en-GB" dirty="0" smtClean="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One of the biggest is around computer literacy. Whilst the perception is the older you are the less familiar you'll be with modern technology, a large portion of older people are able to use computers and quite well.</a:t>
            </a:r>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5530362" y="5565531"/>
            <a:ext cx="2445239"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(Aged Care Guide, 2020)</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613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9285" y="853791"/>
            <a:ext cx="7553896" cy="1303867"/>
          </a:xfrm>
        </p:spPr>
        <p:txBody>
          <a:bodyPr>
            <a:noAutofit/>
          </a:bodyPr>
          <a:lstStyle/>
          <a:p>
            <a:r>
              <a:rPr lang="en-GB" b="1" dirty="0">
                <a:latin typeface="Arial" panose="020B0604020202020204" pitchFamily="34" charset="0"/>
                <a:cs typeface="Arial" panose="020B0604020202020204" pitchFamily="34" charset="0"/>
              </a:rPr>
              <a:t>How </a:t>
            </a:r>
            <a:r>
              <a:rPr lang="en-GB" b="1" dirty="0" smtClean="0">
                <a:latin typeface="Arial" panose="020B0604020202020204" pitchFamily="34" charset="0"/>
                <a:cs typeface="Arial" panose="020B0604020202020204" pitchFamily="34" charset="0"/>
              </a:rPr>
              <a:t>Media </a:t>
            </a:r>
            <a:r>
              <a:rPr lang="en-GB" b="1" dirty="0">
                <a:latin typeface="Arial" panose="020B0604020202020204" pitchFamily="34" charset="0"/>
                <a:cs typeface="Arial" panose="020B0604020202020204" pitchFamily="34" charset="0"/>
              </a:rPr>
              <a:t>and </a:t>
            </a:r>
            <a:r>
              <a:rPr lang="en-GB" b="1" dirty="0" smtClean="0">
                <a:latin typeface="Arial" panose="020B0604020202020204" pitchFamily="34" charset="0"/>
                <a:cs typeface="Arial" panose="020B0604020202020204" pitchFamily="34" charset="0"/>
              </a:rPr>
              <a:t>Modern </a:t>
            </a:r>
            <a:r>
              <a:rPr lang="en-GB" b="1" dirty="0">
                <a:latin typeface="Arial" panose="020B0604020202020204" pitchFamily="34" charset="0"/>
                <a:cs typeface="Arial" panose="020B0604020202020204" pitchFamily="34" charset="0"/>
              </a:rPr>
              <a:t>S</a:t>
            </a:r>
            <a:r>
              <a:rPr lang="en-GB" b="1" dirty="0" smtClean="0">
                <a:latin typeface="Arial" panose="020B0604020202020204" pitchFamily="34" charset="0"/>
                <a:cs typeface="Arial" panose="020B0604020202020204" pitchFamily="34" charset="0"/>
              </a:rPr>
              <a:t>ociety </a:t>
            </a:r>
            <a:r>
              <a:rPr lang="en-GB" b="1" dirty="0">
                <a:latin typeface="Arial" panose="020B0604020202020204" pitchFamily="34" charset="0"/>
                <a:cs typeface="Arial" panose="020B0604020202020204" pitchFamily="34" charset="0"/>
              </a:rPr>
              <a:t>P</a:t>
            </a:r>
            <a:r>
              <a:rPr lang="en-GB" b="1" dirty="0" smtClean="0">
                <a:latin typeface="Arial" panose="020B0604020202020204" pitchFamily="34" charset="0"/>
                <a:cs typeface="Arial" panose="020B0604020202020204" pitchFamily="34" charset="0"/>
              </a:rPr>
              <a:t>ortray </a:t>
            </a:r>
            <a:r>
              <a:rPr lang="en-GB" b="1" dirty="0">
                <a:latin typeface="Arial" panose="020B0604020202020204" pitchFamily="34" charset="0"/>
                <a:cs typeface="Arial" panose="020B0604020202020204" pitchFamily="34" charset="0"/>
              </a:rPr>
              <a:t>O</a:t>
            </a:r>
            <a:r>
              <a:rPr lang="en-GB" b="1" dirty="0" smtClean="0">
                <a:latin typeface="Arial" panose="020B0604020202020204" pitchFamily="34" charset="0"/>
                <a:cs typeface="Arial" panose="020B0604020202020204" pitchFamily="34" charset="0"/>
              </a:rPr>
              <a:t>lder </a:t>
            </a:r>
            <a:r>
              <a:rPr lang="en-GB" b="1" dirty="0">
                <a:latin typeface="Arial" panose="020B0604020202020204" pitchFamily="34" charset="0"/>
                <a:cs typeface="Arial" panose="020B0604020202020204" pitchFamily="34" charset="0"/>
              </a:rPr>
              <a:t>P</a:t>
            </a:r>
            <a:r>
              <a:rPr lang="en-GB" b="1" dirty="0" smtClean="0">
                <a:latin typeface="Arial" panose="020B0604020202020204" pitchFamily="34" charset="0"/>
                <a:cs typeface="Arial" panose="020B0604020202020204" pitchFamily="34" charset="0"/>
              </a:rPr>
              <a:t>eople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A large number of YouTube consumers are retirees with around 36 percent of users clicking on the plethora of free entertainment and informational videos.</a:t>
            </a:r>
          </a:p>
          <a:p>
            <a:r>
              <a:rPr lang="en-GB" dirty="0">
                <a:latin typeface="Arial" panose="020B0604020202020204" pitchFamily="34" charset="0"/>
                <a:cs typeface="Arial" panose="020B0604020202020204" pitchFamily="34" charset="0"/>
              </a:rPr>
              <a:t>Additionally, one of Facebook’s biggest demographics are people over the age of 50. It’s the most commonly used social media by older people</a:t>
            </a:r>
          </a:p>
        </p:txBody>
      </p:sp>
      <p:sp>
        <p:nvSpPr>
          <p:cNvPr id="4" name="TextBox 3"/>
          <p:cNvSpPr txBox="1"/>
          <p:nvPr/>
        </p:nvSpPr>
        <p:spPr>
          <a:xfrm>
            <a:off x="5530362" y="5565531"/>
            <a:ext cx="2445239"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(Aged Care Guide, 2020)</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7292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9285" y="853791"/>
            <a:ext cx="7553896" cy="1303867"/>
          </a:xfrm>
        </p:spPr>
        <p:txBody>
          <a:bodyPr>
            <a:noAutofit/>
          </a:bodyPr>
          <a:lstStyle/>
          <a:p>
            <a:r>
              <a:rPr lang="en-GB" b="1" dirty="0">
                <a:latin typeface="Arial" panose="020B0604020202020204" pitchFamily="34" charset="0"/>
                <a:cs typeface="Arial" panose="020B0604020202020204" pitchFamily="34" charset="0"/>
              </a:rPr>
              <a:t>How </a:t>
            </a:r>
            <a:r>
              <a:rPr lang="en-GB" b="1" dirty="0" smtClean="0">
                <a:latin typeface="Arial" panose="020B0604020202020204" pitchFamily="34" charset="0"/>
                <a:cs typeface="Arial" panose="020B0604020202020204" pitchFamily="34" charset="0"/>
              </a:rPr>
              <a:t>Media </a:t>
            </a:r>
            <a:r>
              <a:rPr lang="en-GB" b="1" dirty="0">
                <a:latin typeface="Arial" panose="020B0604020202020204" pitchFamily="34" charset="0"/>
                <a:cs typeface="Arial" panose="020B0604020202020204" pitchFamily="34" charset="0"/>
              </a:rPr>
              <a:t>and </a:t>
            </a:r>
            <a:r>
              <a:rPr lang="en-GB" b="1" dirty="0" smtClean="0">
                <a:latin typeface="Arial" panose="020B0604020202020204" pitchFamily="34" charset="0"/>
                <a:cs typeface="Arial" panose="020B0604020202020204" pitchFamily="34" charset="0"/>
              </a:rPr>
              <a:t>Modern </a:t>
            </a:r>
            <a:r>
              <a:rPr lang="en-GB" b="1" dirty="0">
                <a:latin typeface="Arial" panose="020B0604020202020204" pitchFamily="34" charset="0"/>
                <a:cs typeface="Arial" panose="020B0604020202020204" pitchFamily="34" charset="0"/>
              </a:rPr>
              <a:t>S</a:t>
            </a:r>
            <a:r>
              <a:rPr lang="en-GB" b="1" dirty="0" smtClean="0">
                <a:latin typeface="Arial" panose="020B0604020202020204" pitchFamily="34" charset="0"/>
                <a:cs typeface="Arial" panose="020B0604020202020204" pitchFamily="34" charset="0"/>
              </a:rPr>
              <a:t>ociety </a:t>
            </a:r>
            <a:r>
              <a:rPr lang="en-GB" b="1" dirty="0">
                <a:latin typeface="Arial" panose="020B0604020202020204" pitchFamily="34" charset="0"/>
                <a:cs typeface="Arial" panose="020B0604020202020204" pitchFamily="34" charset="0"/>
              </a:rPr>
              <a:t>P</a:t>
            </a:r>
            <a:r>
              <a:rPr lang="en-GB" b="1" dirty="0" smtClean="0">
                <a:latin typeface="Arial" panose="020B0604020202020204" pitchFamily="34" charset="0"/>
                <a:cs typeface="Arial" panose="020B0604020202020204" pitchFamily="34" charset="0"/>
              </a:rPr>
              <a:t>ortray </a:t>
            </a:r>
            <a:r>
              <a:rPr lang="en-GB" b="1" dirty="0">
                <a:latin typeface="Arial" panose="020B0604020202020204" pitchFamily="34" charset="0"/>
                <a:cs typeface="Arial" panose="020B0604020202020204" pitchFamily="34" charset="0"/>
              </a:rPr>
              <a:t>O</a:t>
            </a:r>
            <a:r>
              <a:rPr lang="en-GB" b="1" dirty="0" smtClean="0">
                <a:latin typeface="Arial" panose="020B0604020202020204" pitchFamily="34" charset="0"/>
                <a:cs typeface="Arial" panose="020B0604020202020204" pitchFamily="34" charset="0"/>
              </a:rPr>
              <a:t>lder </a:t>
            </a:r>
            <a:r>
              <a:rPr lang="en-GB" b="1" dirty="0">
                <a:latin typeface="Arial" panose="020B0604020202020204" pitchFamily="34" charset="0"/>
                <a:cs typeface="Arial" panose="020B0604020202020204" pitchFamily="34" charset="0"/>
              </a:rPr>
              <a:t>P</a:t>
            </a:r>
            <a:r>
              <a:rPr lang="en-GB" b="1" dirty="0" smtClean="0">
                <a:latin typeface="Arial" panose="020B0604020202020204" pitchFamily="34" charset="0"/>
                <a:cs typeface="Arial" panose="020B0604020202020204" pitchFamily="34" charset="0"/>
              </a:rPr>
              <a:t>eople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Dementia is nothing to joke about. However, many jokes in the media we consume poke fun at older adults and their memory loss.</a:t>
            </a:r>
          </a:p>
          <a:p>
            <a:r>
              <a:rPr lang="en-GB" dirty="0">
                <a:latin typeface="Arial" panose="020B0604020202020204" pitchFamily="34" charset="0"/>
                <a:cs typeface="Arial" panose="020B0604020202020204" pitchFamily="34" charset="0"/>
              </a:rPr>
              <a:t>Along with perceptions of older people having memory loss, is the continued stereotype of older adults being mean and rude</a:t>
            </a:r>
          </a:p>
        </p:txBody>
      </p:sp>
      <p:sp>
        <p:nvSpPr>
          <p:cNvPr id="4" name="TextBox 3"/>
          <p:cNvSpPr txBox="1"/>
          <p:nvPr/>
        </p:nvSpPr>
        <p:spPr>
          <a:xfrm>
            <a:off x="5530362" y="5565531"/>
            <a:ext cx="2445239"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(Aged Care Guide, 2020)</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5859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5" y="1117560"/>
            <a:ext cx="6798734" cy="1303867"/>
          </a:xfrm>
        </p:spPr>
        <p:txBody>
          <a:bodyPr>
            <a:normAutofit fontScale="90000"/>
          </a:bodyPr>
          <a:lstStyle/>
          <a:p>
            <a:r>
              <a:rPr lang="en-GB" sz="4900" b="1" dirty="0">
                <a:latin typeface="Arial" panose="020B0604020202020204" pitchFamily="34" charset="0"/>
                <a:cs typeface="Arial" panose="020B0604020202020204" pitchFamily="34" charset="0"/>
              </a:rPr>
              <a:t>You’re </a:t>
            </a:r>
            <a:r>
              <a:rPr lang="en-GB" sz="4900" b="1" dirty="0" smtClean="0">
                <a:latin typeface="Arial" panose="020B0604020202020204" pitchFamily="34" charset="0"/>
                <a:cs typeface="Arial" panose="020B0604020202020204" pitchFamily="34" charset="0"/>
              </a:rPr>
              <a:t>Only </a:t>
            </a:r>
            <a:r>
              <a:rPr lang="en-GB" sz="4900" b="1" dirty="0">
                <a:latin typeface="Arial" panose="020B0604020202020204" pitchFamily="34" charset="0"/>
                <a:cs typeface="Arial" panose="020B0604020202020204" pitchFamily="34" charset="0"/>
              </a:rPr>
              <a:t>as </a:t>
            </a:r>
            <a:r>
              <a:rPr lang="en-GB" sz="4900" b="1" dirty="0" smtClean="0">
                <a:latin typeface="Arial" panose="020B0604020202020204" pitchFamily="34" charset="0"/>
                <a:cs typeface="Arial" panose="020B0604020202020204" pitchFamily="34" charset="0"/>
              </a:rPr>
              <a:t>Old </a:t>
            </a:r>
            <a:r>
              <a:rPr lang="en-GB" sz="4900" b="1" dirty="0">
                <a:latin typeface="Arial" panose="020B0604020202020204" pitchFamily="34" charset="0"/>
                <a:cs typeface="Arial" panose="020B0604020202020204" pitchFamily="34" charset="0"/>
              </a:rPr>
              <a:t>as you </a:t>
            </a:r>
            <a:r>
              <a:rPr lang="en-GB" sz="4900" b="1" dirty="0" smtClean="0">
                <a:latin typeface="Arial" panose="020B0604020202020204" pitchFamily="34" charset="0"/>
                <a:cs typeface="Arial" panose="020B0604020202020204" pitchFamily="34" charset="0"/>
              </a:rPr>
              <a:t>Feel</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Depending on who you ask, the definition of what old is can differ depending on opinion and the age of the person being asked.</a:t>
            </a:r>
          </a:p>
          <a:p>
            <a:r>
              <a:rPr lang="en-GB" dirty="0">
                <a:latin typeface="Arial" panose="020B0604020202020204" pitchFamily="34" charset="0"/>
                <a:cs typeface="Arial" panose="020B0604020202020204" pitchFamily="34" charset="0"/>
              </a:rPr>
              <a:t>Searching for what is considered “old” can seem irrelevant when you will always receive a subjective answer.</a:t>
            </a:r>
          </a:p>
          <a:p>
            <a:endParaRPr lang="en-GB" dirty="0"/>
          </a:p>
        </p:txBody>
      </p:sp>
      <p:sp>
        <p:nvSpPr>
          <p:cNvPr id="4" name="TextBox 3"/>
          <p:cNvSpPr txBox="1"/>
          <p:nvPr/>
        </p:nvSpPr>
        <p:spPr>
          <a:xfrm>
            <a:off x="5530362" y="5565531"/>
            <a:ext cx="2445239"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(Aged Care Guide, 2020)</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8494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5" y="1117560"/>
            <a:ext cx="6798734" cy="1303867"/>
          </a:xfrm>
        </p:spPr>
        <p:txBody>
          <a:bodyPr>
            <a:normAutofit fontScale="90000"/>
          </a:bodyPr>
          <a:lstStyle/>
          <a:p>
            <a:r>
              <a:rPr lang="en-GB" sz="4900" b="1" dirty="0">
                <a:latin typeface="Arial" panose="020B0604020202020204" pitchFamily="34" charset="0"/>
                <a:cs typeface="Arial" panose="020B0604020202020204" pitchFamily="34" charset="0"/>
              </a:rPr>
              <a:t>You’re </a:t>
            </a:r>
            <a:r>
              <a:rPr lang="en-GB" sz="4900" b="1" dirty="0" smtClean="0">
                <a:latin typeface="Arial" panose="020B0604020202020204" pitchFamily="34" charset="0"/>
                <a:cs typeface="Arial" panose="020B0604020202020204" pitchFamily="34" charset="0"/>
              </a:rPr>
              <a:t>Only </a:t>
            </a:r>
            <a:r>
              <a:rPr lang="en-GB" sz="4900" b="1" dirty="0">
                <a:latin typeface="Arial" panose="020B0604020202020204" pitchFamily="34" charset="0"/>
                <a:cs typeface="Arial" panose="020B0604020202020204" pitchFamily="34" charset="0"/>
              </a:rPr>
              <a:t>as </a:t>
            </a:r>
            <a:r>
              <a:rPr lang="en-GB" sz="4900" b="1" dirty="0" smtClean="0">
                <a:latin typeface="Arial" panose="020B0604020202020204" pitchFamily="34" charset="0"/>
                <a:cs typeface="Arial" panose="020B0604020202020204" pitchFamily="34" charset="0"/>
              </a:rPr>
              <a:t>Old </a:t>
            </a:r>
            <a:r>
              <a:rPr lang="en-GB" sz="4900" b="1" dirty="0">
                <a:latin typeface="Arial" panose="020B0604020202020204" pitchFamily="34" charset="0"/>
                <a:cs typeface="Arial" panose="020B0604020202020204" pitchFamily="34" charset="0"/>
              </a:rPr>
              <a:t>as you </a:t>
            </a:r>
            <a:r>
              <a:rPr lang="en-GB" sz="4900" b="1" dirty="0" smtClean="0">
                <a:latin typeface="Arial" panose="020B0604020202020204" pitchFamily="34" charset="0"/>
                <a:cs typeface="Arial" panose="020B0604020202020204" pitchFamily="34" charset="0"/>
              </a:rPr>
              <a:t>Feel</a:t>
            </a:r>
            <a:r>
              <a:rPr lang="en-GB" dirty="0"/>
              <a:t/>
            </a:r>
            <a:br>
              <a:rPr lang="en-GB" dirty="0"/>
            </a:br>
            <a:endParaRPr lang="en-GB" dirty="0"/>
          </a:p>
        </p:txBody>
      </p:sp>
      <p:sp>
        <p:nvSpPr>
          <p:cNvPr id="3" name="Content Placeholder 2"/>
          <p:cNvSpPr>
            <a:spLocks noGrp="1"/>
          </p:cNvSpPr>
          <p:nvPr>
            <p:ph idx="1"/>
          </p:nvPr>
        </p:nvSpPr>
        <p:spPr>
          <a:xfrm>
            <a:off x="1282373" y="2947335"/>
            <a:ext cx="6798736" cy="3444997"/>
          </a:xfrm>
        </p:spPr>
        <p:txBody>
          <a:bodyPr/>
          <a:lstStyle/>
          <a:p>
            <a:r>
              <a:rPr lang="en-GB" dirty="0">
                <a:latin typeface="Arial" panose="020B0604020202020204" pitchFamily="34" charset="0"/>
                <a:cs typeface="Arial" panose="020B0604020202020204" pitchFamily="34" charset="0"/>
              </a:rPr>
              <a:t>These days it seems age has become </a:t>
            </a:r>
            <a:r>
              <a:rPr lang="en-GB" dirty="0" smtClean="0">
                <a:latin typeface="Arial" panose="020B0604020202020204" pitchFamily="34" charset="0"/>
                <a:cs typeface="Arial" panose="020B0604020202020204" pitchFamily="34" charset="0"/>
              </a:rPr>
              <a:t>just </a:t>
            </a:r>
            <a:r>
              <a:rPr lang="en-GB" dirty="0">
                <a:latin typeface="Arial" panose="020B0604020202020204" pitchFamily="34" charset="0"/>
                <a:cs typeface="Arial" panose="020B0604020202020204" pitchFamily="34" charset="0"/>
              </a:rPr>
              <a:t>a number, and it’s more about how you are feeling physically and mentally which determines whether you are old.</a:t>
            </a:r>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5530362" y="5565531"/>
            <a:ext cx="2445239"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(Aged Care Guide, 2020)</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812193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5" y="1117560"/>
            <a:ext cx="6798734" cy="1303867"/>
          </a:xfrm>
        </p:spPr>
        <p:txBody>
          <a:bodyPr>
            <a:normAutofit fontScale="90000"/>
          </a:bodyPr>
          <a:lstStyle/>
          <a:p>
            <a:r>
              <a:rPr lang="en-GB" sz="4900" b="1" dirty="0">
                <a:latin typeface="Arial" panose="020B0604020202020204" pitchFamily="34" charset="0"/>
                <a:cs typeface="Arial" panose="020B0604020202020204" pitchFamily="34" charset="0"/>
              </a:rPr>
              <a:t>You’re </a:t>
            </a:r>
            <a:r>
              <a:rPr lang="en-GB" sz="4900" b="1" dirty="0" smtClean="0">
                <a:latin typeface="Arial" panose="020B0604020202020204" pitchFamily="34" charset="0"/>
                <a:cs typeface="Arial" panose="020B0604020202020204" pitchFamily="34" charset="0"/>
              </a:rPr>
              <a:t>Only </a:t>
            </a:r>
            <a:r>
              <a:rPr lang="en-GB" sz="4900" b="1" dirty="0">
                <a:latin typeface="Arial" panose="020B0604020202020204" pitchFamily="34" charset="0"/>
                <a:cs typeface="Arial" panose="020B0604020202020204" pitchFamily="34" charset="0"/>
              </a:rPr>
              <a:t>as </a:t>
            </a:r>
            <a:r>
              <a:rPr lang="en-GB" sz="4900" b="1" dirty="0" smtClean="0">
                <a:latin typeface="Arial" panose="020B0604020202020204" pitchFamily="34" charset="0"/>
                <a:cs typeface="Arial" panose="020B0604020202020204" pitchFamily="34" charset="0"/>
              </a:rPr>
              <a:t>Old </a:t>
            </a:r>
            <a:r>
              <a:rPr lang="en-GB" sz="4900" b="1" dirty="0">
                <a:latin typeface="Arial" panose="020B0604020202020204" pitchFamily="34" charset="0"/>
                <a:cs typeface="Arial" panose="020B0604020202020204" pitchFamily="34" charset="0"/>
              </a:rPr>
              <a:t>as you </a:t>
            </a:r>
            <a:r>
              <a:rPr lang="en-GB" sz="4900" b="1" dirty="0" smtClean="0">
                <a:latin typeface="Arial" panose="020B0604020202020204" pitchFamily="34" charset="0"/>
                <a:cs typeface="Arial" panose="020B0604020202020204" pitchFamily="34" charset="0"/>
              </a:rPr>
              <a:t>Feel</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If a 95 year old Finnish woman can be one of the oldest person to bungee jump, or a 80 year old can be the oldest person to reach the summit of Mount Everest even after four open-heart surgeries and suffering a shattered pelvis, who really gets to decide if you are too old to do something?</a:t>
            </a:r>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5530362" y="5565531"/>
            <a:ext cx="2445239"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(Aged Care Guide, 2020)</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6906534"/>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84521" y="2051130"/>
            <a:ext cx="7015141" cy="1938992"/>
          </a:xfrm>
          <a:prstGeom prst="rect">
            <a:avLst/>
          </a:prstGeom>
        </p:spPr>
        <p:txBody>
          <a:bodyPr wrap="square">
            <a:spAutoFit/>
          </a:bodyPr>
          <a:lstStyle/>
          <a:p>
            <a:pPr algn="ctr"/>
            <a:r>
              <a:rPr lang="en-GB" altLang="en-US" sz="4000" b="1" dirty="0">
                <a:latin typeface="Arial" panose="020B0604020202020204" pitchFamily="34" charset="0"/>
                <a:cs typeface="Arial" panose="020B0604020202020204" pitchFamily="34" charset="0"/>
              </a:rPr>
              <a:t>Life Course Changes in the </a:t>
            </a:r>
            <a:r>
              <a:rPr lang="en-GB" altLang="en-US" sz="4000" b="1" dirty="0" smtClean="0">
                <a:latin typeface="Arial" panose="020B0604020202020204" pitchFamily="34" charset="0"/>
                <a:cs typeface="Arial" panose="020B0604020202020204" pitchFamily="34" charset="0"/>
              </a:rPr>
              <a:t>Elderly</a:t>
            </a:r>
          </a:p>
          <a:p>
            <a:endParaRPr lang="en-GB" sz="4000" b="1" dirty="0">
              <a:latin typeface="Times New Roman" panose="02020603050405020304" pitchFamily="18" charset="0"/>
              <a:cs typeface="Times New Roman" panose="02020603050405020304" pitchFamily="18" charset="0"/>
            </a:endParaRPr>
          </a:p>
        </p:txBody>
      </p:sp>
      <p:sp>
        <p:nvSpPr>
          <p:cNvPr id="3" name="TextBox 2"/>
          <p:cNvSpPr txBox="1"/>
          <p:nvPr/>
        </p:nvSpPr>
        <p:spPr>
          <a:xfrm>
            <a:off x="1863969" y="3781281"/>
            <a:ext cx="6594231" cy="1200329"/>
          </a:xfrm>
          <a:prstGeom prst="rect">
            <a:avLst/>
          </a:prstGeom>
          <a:noFill/>
        </p:spPr>
        <p:txBody>
          <a:bodyPr wrap="square" rtlCol="0">
            <a:spAutoFit/>
          </a:bodyPr>
          <a:lstStyle/>
          <a:p>
            <a:r>
              <a:rPr lang="en-GB" sz="3600" dirty="0" smtClean="0">
                <a:solidFill>
                  <a:srgbClr val="0070C0"/>
                </a:solidFill>
                <a:latin typeface="Arial" panose="020B0604020202020204" pitchFamily="34" charset="0"/>
                <a:cs typeface="Arial" panose="020B0604020202020204" pitchFamily="34" charset="0"/>
              </a:rPr>
              <a:t>What are these? </a:t>
            </a:r>
          </a:p>
          <a:p>
            <a:r>
              <a:rPr lang="en-GB" sz="3600" dirty="0" smtClean="0">
                <a:solidFill>
                  <a:srgbClr val="0070C0"/>
                </a:solidFill>
                <a:latin typeface="Arial" panose="020B0604020202020204" pitchFamily="34" charset="0"/>
                <a:cs typeface="Arial" panose="020B0604020202020204" pitchFamily="34" charset="0"/>
              </a:rPr>
              <a:t>Discuss…</a:t>
            </a:r>
            <a:endParaRPr lang="en-GB" sz="36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582900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Autofit/>
          </a:bodyPr>
          <a:lstStyle/>
          <a:p>
            <a:r>
              <a:rPr lang="en-GB" altLang="en-US" b="1" dirty="0" smtClean="0">
                <a:latin typeface="Arial" panose="020B0604020202020204" pitchFamily="34" charset="0"/>
                <a:cs typeface="Arial" panose="020B0604020202020204" pitchFamily="34" charset="0"/>
              </a:rPr>
              <a:t>Life Course Changes in the Elderly</a:t>
            </a:r>
          </a:p>
        </p:txBody>
      </p:sp>
      <p:sp>
        <p:nvSpPr>
          <p:cNvPr id="14339" name="Rectangle 3"/>
          <p:cNvSpPr>
            <a:spLocks noGrp="1" noChangeArrowheads="1"/>
          </p:cNvSpPr>
          <p:nvPr>
            <p:ph idx="1"/>
          </p:nvPr>
        </p:nvSpPr>
        <p:spPr/>
        <p:txBody>
          <a:bodyPr>
            <a:normAutofit/>
          </a:bodyPr>
          <a:lstStyle/>
          <a:p>
            <a:pPr lvl="1"/>
            <a:r>
              <a:rPr lang="en-GB" altLang="en-US" sz="2600" dirty="0" smtClean="0">
                <a:latin typeface="Arial" panose="020B0604020202020204" pitchFamily="34" charset="0"/>
                <a:cs typeface="Arial" panose="020B0604020202020204" pitchFamily="34" charset="0"/>
              </a:rPr>
              <a:t>Appearance</a:t>
            </a:r>
          </a:p>
          <a:p>
            <a:pPr lvl="1"/>
            <a:r>
              <a:rPr lang="en-GB" altLang="en-US" sz="2600" dirty="0" smtClean="0">
                <a:latin typeface="Arial" panose="020B0604020202020204" pitchFamily="34" charset="0"/>
                <a:cs typeface="Arial" panose="020B0604020202020204" pitchFamily="34" charset="0"/>
              </a:rPr>
              <a:t>Physical</a:t>
            </a:r>
          </a:p>
          <a:p>
            <a:pPr lvl="1"/>
            <a:r>
              <a:rPr lang="en-GB" altLang="en-US" sz="2600" dirty="0" smtClean="0">
                <a:latin typeface="Arial" panose="020B0604020202020204" pitchFamily="34" charset="0"/>
                <a:cs typeface="Arial" panose="020B0604020202020204" pitchFamily="34" charset="0"/>
              </a:rPr>
              <a:t>Biological </a:t>
            </a:r>
          </a:p>
          <a:p>
            <a:pPr lvl="1"/>
            <a:r>
              <a:rPr lang="en-GB" altLang="en-US" sz="2600" dirty="0" smtClean="0">
                <a:latin typeface="Arial" panose="020B0604020202020204" pitchFamily="34" charset="0"/>
                <a:cs typeface="Arial" panose="020B0604020202020204" pitchFamily="34" charset="0"/>
              </a:rPr>
              <a:t>Cognitive</a:t>
            </a:r>
          </a:p>
          <a:p>
            <a:pPr lvl="1"/>
            <a:r>
              <a:rPr lang="en-GB" altLang="en-US" sz="2600" dirty="0" smtClean="0">
                <a:latin typeface="Arial" panose="020B0604020202020204" pitchFamily="34" charset="0"/>
                <a:cs typeface="Arial" panose="020B0604020202020204" pitchFamily="34" charset="0"/>
              </a:rPr>
              <a:t>Social</a:t>
            </a:r>
          </a:p>
        </p:txBody>
      </p:sp>
    </p:spTree>
    <p:extLst>
      <p:ext uri="{BB962C8B-B14F-4D97-AF65-F5344CB8AC3E}">
        <p14:creationId xmlns:p14="http://schemas.microsoft.com/office/powerpoint/2010/main" val="3531669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b="1" dirty="0" smtClean="0">
                <a:latin typeface="Arial" panose="020B0604020202020204" pitchFamily="34" charset="0"/>
                <a:cs typeface="Arial" panose="020B0604020202020204" pitchFamily="34" charset="0"/>
              </a:rPr>
              <a:t>Physical</a:t>
            </a:r>
          </a:p>
        </p:txBody>
      </p:sp>
      <p:sp>
        <p:nvSpPr>
          <p:cNvPr id="15363" name="Rectangle 3"/>
          <p:cNvSpPr>
            <a:spLocks noGrp="1" noChangeArrowheads="1"/>
          </p:cNvSpPr>
          <p:nvPr>
            <p:ph idx="1"/>
          </p:nvPr>
        </p:nvSpPr>
        <p:spPr>
          <a:xfrm>
            <a:off x="1176865" y="2369127"/>
            <a:ext cx="6798736" cy="3566005"/>
          </a:xfrm>
        </p:spPr>
        <p:txBody>
          <a:bodyPr>
            <a:normAutofit lnSpcReduction="10000"/>
          </a:bodyPr>
          <a:lstStyle/>
          <a:p>
            <a:pPr marL="0" indent="0">
              <a:buNone/>
            </a:pPr>
            <a:r>
              <a:rPr lang="en-GB" altLang="en-US" b="1" dirty="0" smtClean="0">
                <a:latin typeface="Arial" panose="020B0604020202020204" pitchFamily="34" charset="0"/>
                <a:cs typeface="Arial" panose="020B0604020202020204" pitchFamily="34" charset="0"/>
              </a:rPr>
              <a:t>Brain and the nervous system</a:t>
            </a:r>
          </a:p>
          <a:p>
            <a:pPr lvl="1"/>
            <a:r>
              <a:rPr lang="en-GB" altLang="en-US" dirty="0" smtClean="0">
                <a:latin typeface="Arial" panose="020B0604020202020204" pitchFamily="34" charset="0"/>
                <a:cs typeface="Arial" panose="020B0604020202020204" pitchFamily="34" charset="0"/>
              </a:rPr>
              <a:t>Slowing down</a:t>
            </a:r>
          </a:p>
          <a:p>
            <a:pPr lvl="1"/>
            <a:r>
              <a:rPr lang="en-GB" altLang="en-US" dirty="0" smtClean="0">
                <a:latin typeface="Arial" panose="020B0604020202020204" pitchFamily="34" charset="0"/>
                <a:cs typeface="Arial" panose="020B0604020202020204" pitchFamily="34" charset="0"/>
              </a:rPr>
              <a:t>Sleeping and eating patterns</a:t>
            </a:r>
          </a:p>
          <a:p>
            <a:pPr lvl="1"/>
            <a:r>
              <a:rPr lang="en-GB" altLang="en-US" dirty="0" smtClean="0">
                <a:latin typeface="Arial" panose="020B0604020202020204" pitchFamily="34" charset="0"/>
                <a:cs typeface="Arial" panose="020B0604020202020204" pitchFamily="34" charset="0"/>
              </a:rPr>
              <a:t>Motor function</a:t>
            </a:r>
          </a:p>
          <a:p>
            <a:r>
              <a:rPr lang="en-GB" altLang="en-US" b="1" dirty="0" smtClean="0">
                <a:latin typeface="Arial" panose="020B0604020202020204" pitchFamily="34" charset="0"/>
                <a:cs typeface="Arial" panose="020B0604020202020204" pitchFamily="34" charset="0"/>
              </a:rPr>
              <a:t>Vision</a:t>
            </a:r>
            <a:r>
              <a:rPr lang="en-GB" altLang="en-US" dirty="0" smtClean="0">
                <a:latin typeface="Arial" panose="020B0604020202020204" pitchFamily="34" charset="0"/>
                <a:cs typeface="Arial" panose="020B0604020202020204" pitchFamily="34" charset="0"/>
              </a:rPr>
              <a:t> – field of vision deteriorates</a:t>
            </a:r>
          </a:p>
          <a:p>
            <a:r>
              <a:rPr lang="en-GB" altLang="en-US" b="1" dirty="0" smtClean="0">
                <a:latin typeface="Arial" panose="020B0604020202020204" pitchFamily="34" charset="0"/>
                <a:cs typeface="Arial" panose="020B0604020202020204" pitchFamily="34" charset="0"/>
              </a:rPr>
              <a:t>Hearing</a:t>
            </a:r>
            <a:r>
              <a:rPr lang="en-GB" altLang="en-US" dirty="0" smtClean="0">
                <a:latin typeface="Arial" panose="020B0604020202020204" pitchFamily="34" charset="0"/>
                <a:cs typeface="Arial" panose="020B0604020202020204" pitchFamily="34" charset="0"/>
              </a:rPr>
              <a:t> – deteriorates, discrimination of sounds becomes more difficult</a:t>
            </a:r>
          </a:p>
          <a:p>
            <a:pPr marL="0" indent="0">
              <a:buNone/>
            </a:pPr>
            <a:r>
              <a:rPr lang="en-GB" altLang="en-US" sz="2000" b="1" dirty="0" smtClean="0">
                <a:solidFill>
                  <a:srgbClr val="002060"/>
                </a:solidFill>
                <a:latin typeface="Arial" panose="020B0604020202020204" pitchFamily="34" charset="0"/>
                <a:cs typeface="Arial" panose="020B0604020202020204" pitchFamily="34" charset="0"/>
              </a:rPr>
              <a:t>                                                              </a:t>
            </a:r>
            <a:r>
              <a:rPr lang="en-GB" altLang="en-US" sz="1200" dirty="0" smtClean="0">
                <a:solidFill>
                  <a:schemeClr val="tx1"/>
                </a:solidFill>
                <a:latin typeface="Arial" panose="020B0604020202020204" pitchFamily="34" charset="0"/>
                <a:cs typeface="Arial" panose="020B0604020202020204" pitchFamily="34" charset="0"/>
              </a:rPr>
              <a:t>(Saxon, </a:t>
            </a:r>
            <a:r>
              <a:rPr lang="en-GB" altLang="en-US" sz="1200" dirty="0" err="1" smtClean="0">
                <a:solidFill>
                  <a:schemeClr val="tx1"/>
                </a:solidFill>
                <a:latin typeface="Arial" panose="020B0604020202020204" pitchFamily="34" charset="0"/>
                <a:cs typeface="Arial" panose="020B0604020202020204" pitchFamily="34" charset="0"/>
              </a:rPr>
              <a:t>Etten</a:t>
            </a:r>
            <a:r>
              <a:rPr lang="en-GB" altLang="en-US" sz="1200" dirty="0" smtClean="0">
                <a:solidFill>
                  <a:schemeClr val="tx1"/>
                </a:solidFill>
                <a:latin typeface="Arial" panose="020B0604020202020204" pitchFamily="34" charset="0"/>
                <a:cs typeface="Arial" panose="020B0604020202020204" pitchFamily="34" charset="0"/>
              </a:rPr>
              <a:t> and Perkins, 2015)</a:t>
            </a:r>
          </a:p>
        </p:txBody>
      </p:sp>
    </p:spTree>
    <p:extLst>
      <p:ext uri="{BB962C8B-B14F-4D97-AF65-F5344CB8AC3E}">
        <p14:creationId xmlns:p14="http://schemas.microsoft.com/office/powerpoint/2010/main" val="1258804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b="1" dirty="0" smtClean="0">
                <a:latin typeface="Arial" panose="020B0604020202020204" pitchFamily="34" charset="0"/>
                <a:cs typeface="Arial" panose="020B0604020202020204" pitchFamily="34" charset="0"/>
              </a:rPr>
              <a:t>Physical</a:t>
            </a:r>
          </a:p>
        </p:txBody>
      </p:sp>
      <p:sp>
        <p:nvSpPr>
          <p:cNvPr id="15363" name="Rectangle 3"/>
          <p:cNvSpPr>
            <a:spLocks noGrp="1" noChangeArrowheads="1"/>
          </p:cNvSpPr>
          <p:nvPr>
            <p:ph idx="1"/>
          </p:nvPr>
        </p:nvSpPr>
        <p:spPr>
          <a:xfrm>
            <a:off x="1176865" y="2369127"/>
            <a:ext cx="6798736" cy="3566005"/>
          </a:xfrm>
        </p:spPr>
        <p:txBody>
          <a:bodyPr>
            <a:normAutofit lnSpcReduction="10000"/>
          </a:bodyPr>
          <a:lstStyle/>
          <a:p>
            <a:pPr marL="0" indent="0">
              <a:buNone/>
            </a:pPr>
            <a:r>
              <a:rPr lang="en-GB" altLang="en-US" b="1" dirty="0" smtClean="0">
                <a:latin typeface="Arial" panose="020B0604020202020204" pitchFamily="34" charset="0"/>
                <a:cs typeface="Arial" panose="020B0604020202020204" pitchFamily="34" charset="0"/>
              </a:rPr>
              <a:t>Brain and the nervous system</a:t>
            </a:r>
          </a:p>
          <a:p>
            <a:r>
              <a:rPr lang="en-GB" altLang="en-US" b="1" dirty="0" smtClean="0">
                <a:latin typeface="Arial" panose="020B0604020202020204" pitchFamily="34" charset="0"/>
                <a:cs typeface="Arial" panose="020B0604020202020204" pitchFamily="34" charset="0"/>
              </a:rPr>
              <a:t>Senses</a:t>
            </a:r>
            <a:r>
              <a:rPr lang="en-GB" altLang="en-US" dirty="0" smtClean="0">
                <a:latin typeface="Arial" panose="020B0604020202020204" pitchFamily="34" charset="0"/>
                <a:cs typeface="Arial" panose="020B0604020202020204" pitchFamily="34" charset="0"/>
              </a:rPr>
              <a:t> - Taste, smell and touch – as one gets older the loss of these senses may impact on nutrition and safety.</a:t>
            </a:r>
          </a:p>
          <a:p>
            <a:r>
              <a:rPr lang="en-GB" altLang="en-US" b="1" dirty="0" smtClean="0">
                <a:latin typeface="Arial" panose="020B0604020202020204" pitchFamily="34" charset="0"/>
                <a:cs typeface="Arial" panose="020B0604020202020204" pitchFamily="34" charset="0"/>
              </a:rPr>
              <a:t>Motor function </a:t>
            </a:r>
            <a:r>
              <a:rPr lang="en-GB" altLang="en-US" dirty="0" smtClean="0">
                <a:latin typeface="Arial" panose="020B0604020202020204" pitchFamily="34" charset="0"/>
                <a:cs typeface="Arial" panose="020B0604020202020204" pitchFamily="34" charset="0"/>
              </a:rPr>
              <a:t>– gross and fine skills - reduction in stamina, dexterity and balance</a:t>
            </a:r>
          </a:p>
          <a:p>
            <a:r>
              <a:rPr lang="en-GB" altLang="en-US" b="1" dirty="0" smtClean="0">
                <a:latin typeface="Arial" panose="020B0604020202020204" pitchFamily="34" charset="0"/>
                <a:cs typeface="Arial" panose="020B0604020202020204" pitchFamily="34" charset="0"/>
              </a:rPr>
              <a:t>Sexual activity</a:t>
            </a:r>
            <a:endParaRPr lang="en-GB" altLang="en-US" sz="2000" b="1" dirty="0" smtClean="0">
              <a:solidFill>
                <a:srgbClr val="002060"/>
              </a:solidFill>
              <a:latin typeface="Arial" panose="020B0604020202020204" pitchFamily="34" charset="0"/>
              <a:cs typeface="Arial" panose="020B0604020202020204" pitchFamily="34" charset="0"/>
            </a:endParaRPr>
          </a:p>
          <a:p>
            <a:pPr marL="0" indent="0" algn="r">
              <a:buNone/>
            </a:pPr>
            <a:r>
              <a:rPr lang="en-GB" altLang="en-US" sz="2000" b="1" dirty="0">
                <a:solidFill>
                  <a:srgbClr val="002060"/>
                </a:solidFill>
                <a:latin typeface="Times New Roman" panose="02020603050405020304" pitchFamily="18" charset="0"/>
                <a:cs typeface="Times New Roman" panose="02020603050405020304" pitchFamily="18" charset="0"/>
              </a:rPr>
              <a:t> </a:t>
            </a:r>
            <a:r>
              <a:rPr lang="en-GB" altLang="en-US" sz="2000" b="1" dirty="0" smtClean="0">
                <a:solidFill>
                  <a:srgbClr val="002060"/>
                </a:solidFill>
                <a:latin typeface="Times New Roman" panose="02020603050405020304" pitchFamily="18" charset="0"/>
                <a:cs typeface="Times New Roman" panose="02020603050405020304" pitchFamily="18" charset="0"/>
              </a:rPr>
              <a:t>                                                                                                                    </a:t>
            </a:r>
            <a:r>
              <a:rPr lang="en-GB" altLang="en-US" sz="1200" dirty="0" smtClean="0">
                <a:solidFill>
                  <a:schemeClr val="tx1"/>
                </a:solidFill>
                <a:latin typeface="Arial" panose="020B0604020202020204" pitchFamily="34" charset="0"/>
                <a:cs typeface="Arial" panose="020B0604020202020204" pitchFamily="34" charset="0"/>
              </a:rPr>
              <a:t>(Saxon, </a:t>
            </a:r>
            <a:r>
              <a:rPr lang="en-GB" altLang="en-US" sz="1200" dirty="0" err="1" smtClean="0">
                <a:solidFill>
                  <a:schemeClr val="tx1"/>
                </a:solidFill>
                <a:latin typeface="Arial" panose="020B0604020202020204" pitchFamily="34" charset="0"/>
                <a:cs typeface="Arial" panose="020B0604020202020204" pitchFamily="34" charset="0"/>
              </a:rPr>
              <a:t>Etten</a:t>
            </a:r>
            <a:r>
              <a:rPr lang="en-GB" altLang="en-US" sz="1200" dirty="0" smtClean="0">
                <a:solidFill>
                  <a:schemeClr val="tx1"/>
                </a:solidFill>
                <a:latin typeface="Arial" panose="020B0604020202020204" pitchFamily="34" charset="0"/>
                <a:cs typeface="Arial" panose="020B0604020202020204" pitchFamily="34" charset="0"/>
              </a:rPr>
              <a:t> and Perkins, 2015)</a:t>
            </a:r>
          </a:p>
        </p:txBody>
      </p:sp>
    </p:spTree>
    <p:extLst>
      <p:ext uri="{BB962C8B-B14F-4D97-AF65-F5344CB8AC3E}">
        <p14:creationId xmlns:p14="http://schemas.microsoft.com/office/powerpoint/2010/main" val="241211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b="1" dirty="0" smtClean="0">
                <a:latin typeface="Arial" panose="020B0604020202020204" pitchFamily="34" charset="0"/>
                <a:cs typeface="Arial" panose="020B0604020202020204" pitchFamily="34" charset="0"/>
              </a:rPr>
              <a:t>Biological</a:t>
            </a:r>
          </a:p>
        </p:txBody>
      </p:sp>
      <p:sp>
        <p:nvSpPr>
          <p:cNvPr id="16387" name="Rectangle 3"/>
          <p:cNvSpPr>
            <a:spLocks noGrp="1" noChangeArrowheads="1"/>
          </p:cNvSpPr>
          <p:nvPr>
            <p:ph sz="half" idx="1"/>
          </p:nvPr>
        </p:nvSpPr>
        <p:spPr>
          <a:xfrm>
            <a:off x="197963" y="2349396"/>
            <a:ext cx="8400914" cy="3409566"/>
          </a:xfrm>
        </p:spPr>
        <p:txBody>
          <a:bodyPr>
            <a:normAutofit fontScale="25000" lnSpcReduction="20000"/>
          </a:bodyPr>
          <a:lstStyle/>
          <a:p>
            <a:pPr marL="0" indent="0">
              <a:buNone/>
            </a:pPr>
            <a:endParaRPr lang="en-GB" altLang="en-US" sz="1600" dirty="0"/>
          </a:p>
          <a:p>
            <a:pPr lvl="1">
              <a:buFont typeface="Arial" panose="020B0604020202020204" pitchFamily="34" charset="0"/>
              <a:buChar char="•"/>
            </a:pPr>
            <a:r>
              <a:rPr lang="en-GB" sz="9600" dirty="0">
                <a:latin typeface="Arial" panose="020B0604020202020204" pitchFamily="34" charset="0"/>
                <a:cs typeface="Arial" panose="020B0604020202020204" pitchFamily="34" charset="0"/>
              </a:rPr>
              <a:t>Although ageing is not itself a disease, it carries with it with an increased risk of many life-threatening diseases and shares several biological mechanisms that are important in the development of chronic diseases, such as heart disease, diabetes and dementia</a:t>
            </a:r>
            <a:r>
              <a:rPr lang="en-GB" dirty="0" smtClean="0">
                <a:latin typeface="Arial" panose="020B0604020202020204" pitchFamily="34" charset="0"/>
                <a:cs typeface="Arial" panose="020B0604020202020204" pitchFamily="34" charset="0"/>
              </a:rPr>
              <a:t>.</a:t>
            </a:r>
          </a:p>
          <a:p>
            <a:pPr lvl="1">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lvl="1">
              <a:buFont typeface="Arial" panose="020B0604020202020204" pitchFamily="34" charset="0"/>
              <a:buChar char="•"/>
            </a:pPr>
            <a:r>
              <a:rPr lang="en-GB" sz="9600" dirty="0">
                <a:latin typeface="Arial" panose="020B0604020202020204" pitchFamily="34" charset="0"/>
                <a:cs typeface="Arial" panose="020B0604020202020204" pitchFamily="34" charset="0"/>
              </a:rPr>
              <a:t>Thus, if ageing can be delayed it should also be possible to also delay the development of disease, increasing longevity and minimising poor health in old age.</a:t>
            </a:r>
            <a:endParaRPr lang="en-GB" sz="9600" dirty="0" smtClean="0">
              <a:latin typeface="Arial" panose="020B0604020202020204" pitchFamily="34" charset="0"/>
              <a:cs typeface="Arial" panose="020B0604020202020204" pitchFamily="34" charset="0"/>
            </a:endParaRPr>
          </a:p>
          <a:p>
            <a:pPr marL="457200" lvl="1" indent="0">
              <a:buNone/>
            </a:pPr>
            <a:endParaRPr lang="en-GB" altLang="en-US" dirty="0" smtClean="0"/>
          </a:p>
          <a:p>
            <a:endParaRPr lang="en-GB" altLang="en-US" dirty="0" smtClean="0"/>
          </a:p>
          <a:p>
            <a:pPr lvl="1"/>
            <a:endParaRPr lang="en-GB" altLang="en-US" dirty="0" smtClean="0"/>
          </a:p>
        </p:txBody>
      </p:sp>
      <p:sp>
        <p:nvSpPr>
          <p:cNvPr id="2" name="Content Placeholder 1"/>
          <p:cNvSpPr>
            <a:spLocks noGrp="1"/>
          </p:cNvSpPr>
          <p:nvPr>
            <p:ph sz="half" idx="2"/>
          </p:nvPr>
        </p:nvSpPr>
        <p:spPr>
          <a:xfrm>
            <a:off x="5301762" y="5650596"/>
            <a:ext cx="3659358" cy="750204"/>
          </a:xfrm>
        </p:spPr>
        <p:txBody>
          <a:bodyPr>
            <a:noAutofit/>
          </a:bodyPr>
          <a:lstStyle/>
          <a:p>
            <a:pPr marL="0" indent="0">
              <a:buNone/>
            </a:pPr>
            <a:r>
              <a:rPr lang="en-GB" sz="1400" dirty="0" smtClean="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 (British Society for Research on Ageing, 2020)</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4486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Biological</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76865" y="2490135"/>
            <a:ext cx="7360466" cy="3444997"/>
          </a:xfrm>
        </p:spPr>
        <p:txBody>
          <a:bodyPr/>
          <a:lstStyle/>
          <a:p>
            <a:pPr marL="0" indent="0">
              <a:buNone/>
            </a:pPr>
            <a:r>
              <a:rPr lang="en-GB" sz="2800" b="1" dirty="0" smtClean="0">
                <a:latin typeface="Arial" panose="020B0604020202020204" pitchFamily="34" charset="0"/>
                <a:cs typeface="Arial" panose="020B0604020202020204" pitchFamily="34" charset="0"/>
              </a:rPr>
              <a:t>Disease including</a:t>
            </a:r>
          </a:p>
          <a:p>
            <a:r>
              <a:rPr lang="en-GB" dirty="0" smtClean="0">
                <a:latin typeface="Arial" panose="020B0604020202020204" pitchFamily="34" charset="0"/>
                <a:cs typeface="Arial" panose="020B0604020202020204" pitchFamily="34" charset="0"/>
              </a:rPr>
              <a:t>Dementia</a:t>
            </a:r>
          </a:p>
          <a:p>
            <a:r>
              <a:rPr lang="en-GB" dirty="0" err="1" smtClean="0">
                <a:latin typeface="Arial" panose="020B0604020202020204" pitchFamily="34" charset="0"/>
                <a:cs typeface="Arial" panose="020B0604020202020204" pitchFamily="34" charset="0"/>
              </a:rPr>
              <a:t>Parkinsons</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Heart Disease</a:t>
            </a:r>
          </a:p>
          <a:p>
            <a:endParaRPr lang="en-GB" dirty="0">
              <a:latin typeface="Arial" panose="020B0604020202020204" pitchFamily="34" charset="0"/>
              <a:cs typeface="Arial" panose="020B0604020202020204" pitchFamily="34" charset="0"/>
            </a:endParaRPr>
          </a:p>
          <a:p>
            <a:pPr marL="0" indent="0">
              <a:buNone/>
            </a:pPr>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Ryan and Coughlan, 2013)</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670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0">
              <a:spcBef>
                <a:spcPct val="20000"/>
              </a:spcBef>
              <a:spcAft>
                <a:spcPts val="600"/>
              </a:spcAft>
            </a:pPr>
            <a:r>
              <a:rPr lang="en-GB" b="1" dirty="0">
                <a:ln>
                  <a:noFill/>
                </a:ln>
                <a:solidFill>
                  <a:prstClr val="black">
                    <a:lumMod val="85000"/>
                    <a:lumOff val="15000"/>
                  </a:prstClr>
                </a:solidFill>
                <a:latin typeface="Arial" panose="020B0604020202020204" pitchFamily="34" charset="0"/>
                <a:ea typeface="+mn-ea"/>
                <a:cs typeface="Arial" panose="020B0604020202020204" pitchFamily="34" charset="0"/>
              </a:rPr>
              <a:t>Mental Health Problems including…</a:t>
            </a:r>
          </a:p>
        </p:txBody>
      </p:sp>
      <p:sp>
        <p:nvSpPr>
          <p:cNvPr id="3" name="Content Placeholder 2"/>
          <p:cNvSpPr>
            <a:spLocks noGrp="1"/>
          </p:cNvSpPr>
          <p:nvPr>
            <p:ph idx="1"/>
          </p:nvPr>
        </p:nvSpPr>
        <p:spPr>
          <a:xfrm>
            <a:off x="1176866" y="2862675"/>
            <a:ext cx="6798736" cy="2187373"/>
          </a:xfrm>
        </p:spPr>
        <p:txBody>
          <a:bodyPr>
            <a:normAutofit/>
          </a:bodyPr>
          <a:lstStyle/>
          <a:p>
            <a:r>
              <a:rPr lang="en-GB" dirty="0" smtClean="0">
                <a:latin typeface="Arial" panose="020B0604020202020204" pitchFamily="34" charset="0"/>
                <a:cs typeface="Arial" panose="020B0604020202020204" pitchFamily="34" charset="0"/>
              </a:rPr>
              <a:t>Depression</a:t>
            </a:r>
          </a:p>
          <a:p>
            <a:r>
              <a:rPr lang="en-GB" dirty="0" smtClean="0">
                <a:latin typeface="Arial" panose="020B0604020202020204" pitchFamily="34" charset="0"/>
                <a:cs typeface="Arial" panose="020B0604020202020204" pitchFamily="34" charset="0"/>
              </a:rPr>
              <a:t>Helplessness</a:t>
            </a:r>
          </a:p>
          <a:p>
            <a:r>
              <a:rPr lang="en-GB" dirty="0" smtClean="0">
                <a:latin typeface="Arial" panose="020B0604020202020204" pitchFamily="34" charset="0"/>
                <a:cs typeface="Arial" panose="020B0604020202020204" pitchFamily="34" charset="0"/>
              </a:rPr>
              <a:t>Suicide…</a:t>
            </a:r>
          </a:p>
          <a:p>
            <a:endParaRPr lang="en-GB" dirty="0" smtClean="0">
              <a:latin typeface="Times New Roman" panose="02020603050405020304" pitchFamily="18" charset="0"/>
              <a:cs typeface="Times New Roman" panose="02020603050405020304" pitchFamily="18" charset="0"/>
            </a:endParaRPr>
          </a:p>
          <a:p>
            <a:endParaRPr lang="en-GB" dirty="0" smtClean="0"/>
          </a:p>
          <a:p>
            <a:endParaRPr lang="en-GB" dirty="0"/>
          </a:p>
        </p:txBody>
      </p:sp>
      <p:sp>
        <p:nvSpPr>
          <p:cNvPr id="5" name="TextBox 4"/>
          <p:cNvSpPr txBox="1"/>
          <p:nvPr/>
        </p:nvSpPr>
        <p:spPr>
          <a:xfrm>
            <a:off x="7051430" y="5671039"/>
            <a:ext cx="1705708"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(NHS England, 2017)</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6274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b="1" dirty="0" smtClean="0">
                <a:latin typeface="Arial" panose="020B0604020202020204" pitchFamily="34" charset="0"/>
                <a:cs typeface="Arial" panose="020B0604020202020204" pitchFamily="34" charset="0"/>
              </a:rPr>
              <a:t>Cognitive</a:t>
            </a:r>
          </a:p>
        </p:txBody>
      </p:sp>
      <p:sp>
        <p:nvSpPr>
          <p:cNvPr id="17411" name="Rectangle 3"/>
          <p:cNvSpPr>
            <a:spLocks noGrp="1" noChangeArrowheads="1"/>
          </p:cNvSpPr>
          <p:nvPr>
            <p:ph idx="1"/>
          </p:nvPr>
        </p:nvSpPr>
        <p:spPr>
          <a:xfrm>
            <a:off x="1176864" y="2662863"/>
            <a:ext cx="6798736" cy="3562091"/>
          </a:xfrm>
        </p:spPr>
        <p:txBody>
          <a:bodyPr>
            <a:normAutofit fontScale="92500"/>
          </a:bodyPr>
          <a:lstStyle/>
          <a:p>
            <a:pPr marL="0" indent="0">
              <a:buNone/>
            </a:pPr>
            <a:r>
              <a:rPr lang="en-GB" altLang="en-US" b="1" dirty="0" smtClean="0">
                <a:latin typeface="Arial" panose="020B0604020202020204" pitchFamily="34" charset="0"/>
                <a:cs typeface="Arial" panose="020B0604020202020204" pitchFamily="34" charset="0"/>
              </a:rPr>
              <a:t>    </a:t>
            </a:r>
            <a:r>
              <a:rPr lang="en-GB" altLang="en-US" sz="2800" b="1" dirty="0" smtClean="0">
                <a:latin typeface="Arial" panose="020B0604020202020204" pitchFamily="34" charset="0"/>
                <a:cs typeface="Arial" panose="020B0604020202020204" pitchFamily="34" charset="0"/>
              </a:rPr>
              <a:t>Memory</a:t>
            </a:r>
            <a:endParaRPr lang="en-GB" altLang="en-US" dirty="0" smtClean="0">
              <a:latin typeface="Arial" panose="020B0604020202020204" pitchFamily="34" charset="0"/>
              <a:cs typeface="Arial" panose="020B0604020202020204" pitchFamily="34" charset="0"/>
            </a:endParaRPr>
          </a:p>
          <a:p>
            <a:pPr lvl="1"/>
            <a:r>
              <a:rPr lang="en-GB" altLang="en-US" dirty="0" smtClean="0">
                <a:latin typeface="Arial" panose="020B0604020202020204" pitchFamily="34" charset="0"/>
                <a:cs typeface="Arial" panose="020B0604020202020204" pitchFamily="34" charset="0"/>
              </a:rPr>
              <a:t>Becoming more forgetful</a:t>
            </a:r>
          </a:p>
          <a:p>
            <a:pPr lvl="1"/>
            <a:r>
              <a:rPr lang="en-GB" altLang="en-US" dirty="0" smtClean="0">
                <a:latin typeface="Arial" panose="020B0604020202020204" pitchFamily="34" charset="0"/>
                <a:cs typeface="Arial" panose="020B0604020202020204" pitchFamily="34" charset="0"/>
              </a:rPr>
              <a:t>Short-term memory malfunction</a:t>
            </a:r>
          </a:p>
          <a:p>
            <a:pPr lvl="1"/>
            <a:r>
              <a:rPr lang="en-GB" altLang="en-US" dirty="0" smtClean="0">
                <a:latin typeface="Arial" panose="020B0604020202020204" pitchFamily="34" charset="0"/>
                <a:cs typeface="Arial" panose="020B0604020202020204" pitchFamily="34" charset="0"/>
              </a:rPr>
              <a:t>Long term memory not impaired – may even improve</a:t>
            </a:r>
          </a:p>
          <a:p>
            <a:pPr marL="0" indent="0">
              <a:buNone/>
            </a:pPr>
            <a:r>
              <a:rPr lang="en-GB" altLang="en-US" sz="1200" dirty="0" smtClean="0">
                <a:latin typeface="Arial" panose="020B0604020202020204" pitchFamily="34" charset="0"/>
                <a:cs typeface="Arial" panose="020B0604020202020204" pitchFamily="34" charset="0"/>
              </a:rPr>
              <a:t>     </a:t>
            </a:r>
          </a:p>
          <a:p>
            <a:pPr marL="0" indent="0">
              <a:buNone/>
            </a:pPr>
            <a:r>
              <a:rPr lang="en-GB" altLang="en-US" sz="1200" dirty="0">
                <a:latin typeface="Arial" panose="020B0604020202020204" pitchFamily="34" charset="0"/>
                <a:cs typeface="Arial" panose="020B0604020202020204" pitchFamily="34" charset="0"/>
              </a:rPr>
              <a:t> </a:t>
            </a:r>
            <a:r>
              <a:rPr lang="en-GB" altLang="en-US" sz="1200" dirty="0" smtClean="0">
                <a:latin typeface="Arial" panose="020B0604020202020204" pitchFamily="34" charset="0"/>
                <a:cs typeface="Arial" panose="020B0604020202020204" pitchFamily="34" charset="0"/>
              </a:rPr>
              <a:t>                                                                                                                      </a:t>
            </a:r>
          </a:p>
          <a:p>
            <a:pPr marL="0" indent="0">
              <a:buNone/>
            </a:pPr>
            <a:endParaRPr lang="en-GB" altLang="en-US" sz="1200" dirty="0">
              <a:latin typeface="Arial" panose="020B0604020202020204" pitchFamily="34" charset="0"/>
              <a:cs typeface="Arial" panose="020B0604020202020204" pitchFamily="34" charset="0"/>
            </a:endParaRPr>
          </a:p>
          <a:p>
            <a:pPr marL="0" indent="0">
              <a:buNone/>
            </a:pPr>
            <a:endParaRPr lang="en-GB" altLang="en-US" sz="1200" dirty="0" smtClean="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 </a:t>
            </a:r>
            <a:r>
              <a:rPr lang="en-GB" altLang="en-US" sz="1200" dirty="0" smtClean="0">
                <a:latin typeface="Arial" panose="020B0604020202020204" pitchFamily="34" charset="0"/>
                <a:cs typeface="Arial" panose="020B0604020202020204" pitchFamily="34" charset="0"/>
              </a:rPr>
              <a:t>                                                                                                                         (Coleman and O’Hanlon, 2017)  </a:t>
            </a:r>
            <a:endParaRPr lang="en-GB" altLang="en-US" sz="1200" dirty="0">
              <a:latin typeface="Arial" panose="020B0604020202020204" pitchFamily="34" charset="0"/>
              <a:cs typeface="Arial" panose="020B0604020202020204" pitchFamily="34" charset="0"/>
            </a:endParaRPr>
          </a:p>
          <a:p>
            <a:pPr marL="0" indent="0">
              <a:buNone/>
            </a:pPr>
            <a:endParaRPr lang="en-GB"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7316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Cognitive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097735" y="2305469"/>
            <a:ext cx="6798736" cy="3444997"/>
          </a:xfrm>
        </p:spPr>
        <p:txBody>
          <a:bodyPr/>
          <a:lstStyle/>
          <a:p>
            <a:pPr marL="457200" lvl="1" indent="0">
              <a:buNone/>
            </a:pPr>
            <a:r>
              <a:rPr lang="en-GB" altLang="en-US" dirty="0"/>
              <a:t> </a:t>
            </a:r>
          </a:p>
          <a:p>
            <a:pPr marL="457200" lvl="1" indent="0">
              <a:buNone/>
            </a:pPr>
            <a:r>
              <a:rPr lang="en-GB" altLang="en-US" sz="2800" b="1" dirty="0" smtClean="0">
                <a:latin typeface="Arial" panose="020B0604020202020204" pitchFamily="34" charset="0"/>
                <a:cs typeface="Arial" panose="020B0604020202020204" pitchFamily="34" charset="0"/>
              </a:rPr>
              <a:t>Positive Changes</a:t>
            </a:r>
            <a:endParaRPr lang="en-GB" altLang="en-US" sz="2800" b="1" dirty="0">
              <a:latin typeface="Arial" panose="020B0604020202020204" pitchFamily="34" charset="0"/>
              <a:cs typeface="Arial" panose="020B0604020202020204" pitchFamily="34" charset="0"/>
            </a:endParaRPr>
          </a:p>
          <a:p>
            <a:pPr lvl="1"/>
            <a:r>
              <a:rPr lang="en-GB" altLang="en-US" dirty="0" smtClean="0">
                <a:latin typeface="Arial" panose="020B0604020202020204" pitchFamily="34" charset="0"/>
                <a:cs typeface="Arial" panose="020B0604020202020204" pitchFamily="34" charset="0"/>
              </a:rPr>
              <a:t>Wisdom </a:t>
            </a:r>
            <a:r>
              <a:rPr lang="en-GB" altLang="en-US" dirty="0">
                <a:latin typeface="Arial" panose="020B0604020202020204" pitchFamily="34" charset="0"/>
                <a:cs typeface="Arial" panose="020B0604020202020204" pitchFamily="34" charset="0"/>
              </a:rPr>
              <a:t>– accumulative knowledge</a:t>
            </a:r>
          </a:p>
          <a:p>
            <a:pPr lvl="1"/>
            <a:r>
              <a:rPr lang="en-GB" altLang="en-US" dirty="0">
                <a:latin typeface="Arial" panose="020B0604020202020204" pitchFamily="34" charset="0"/>
                <a:cs typeface="Arial" panose="020B0604020202020204" pitchFamily="34" charset="0"/>
              </a:rPr>
              <a:t>Creativity – particularly in areas such as </a:t>
            </a:r>
            <a:r>
              <a:rPr lang="en-GB" altLang="en-US" dirty="0" smtClean="0">
                <a:latin typeface="Arial" panose="020B0604020202020204" pitchFamily="34" charset="0"/>
                <a:cs typeface="Arial" panose="020B0604020202020204" pitchFamily="34" charset="0"/>
              </a:rPr>
              <a:t>music</a:t>
            </a:r>
            <a:endParaRPr lang="en-GB" altLang="en-US" dirty="0">
              <a:latin typeface="Arial" panose="020B0604020202020204" pitchFamily="34" charset="0"/>
              <a:cs typeface="Arial" panose="020B0604020202020204" pitchFamily="34" charset="0"/>
            </a:endParaRPr>
          </a:p>
          <a:p>
            <a:pPr lvl="1"/>
            <a:r>
              <a:rPr lang="en-GB" altLang="en-US" dirty="0" smtClean="0">
                <a:latin typeface="Arial" panose="020B0604020202020204" pitchFamily="34" charset="0"/>
                <a:cs typeface="Arial" panose="020B0604020202020204" pitchFamily="34" charset="0"/>
              </a:rPr>
              <a:t>‘Ordinary</a:t>
            </a:r>
            <a:r>
              <a:rPr lang="en-GB" altLang="en-US" dirty="0">
                <a:latin typeface="Arial" panose="020B0604020202020204" pitchFamily="34" charset="0"/>
                <a:cs typeface="Arial" panose="020B0604020202020204" pitchFamily="34" charset="0"/>
              </a:rPr>
              <a:t>’ people, because they have more knowledge can </a:t>
            </a:r>
            <a:r>
              <a:rPr lang="en-GB" altLang="en-US" dirty="0" smtClean="0">
                <a:latin typeface="Arial" panose="020B0604020202020204" pitchFamily="34" charset="0"/>
                <a:cs typeface="Arial" panose="020B0604020202020204" pitchFamily="34" charset="0"/>
              </a:rPr>
              <a:t>become </a:t>
            </a:r>
            <a:r>
              <a:rPr lang="en-GB" altLang="en-US" dirty="0">
                <a:latin typeface="Arial" panose="020B0604020202020204" pitchFamily="34" charset="0"/>
                <a:cs typeface="Arial" panose="020B0604020202020204" pitchFamily="34" charset="0"/>
              </a:rPr>
              <a:t>more creative</a:t>
            </a:r>
          </a:p>
          <a:p>
            <a:endParaRPr lang="en-GB" dirty="0"/>
          </a:p>
        </p:txBody>
      </p:sp>
      <p:sp>
        <p:nvSpPr>
          <p:cNvPr id="4" name="Rectangle 3"/>
          <p:cNvSpPr/>
          <p:nvPr/>
        </p:nvSpPr>
        <p:spPr>
          <a:xfrm>
            <a:off x="6362759" y="5750466"/>
            <a:ext cx="2406428" cy="369332"/>
          </a:xfrm>
          <a:prstGeom prst="rect">
            <a:avLst/>
          </a:prstGeom>
        </p:spPr>
        <p:txBody>
          <a:bodyPr wrap="none">
            <a:spAutoFit/>
          </a:bodyPr>
          <a:lstStyle/>
          <a:p>
            <a:r>
              <a:rPr lang="en-GB" altLang="en-US" dirty="0">
                <a:latin typeface="Times New Roman" panose="02020603050405020304" pitchFamily="18" charset="0"/>
                <a:cs typeface="Times New Roman" panose="02020603050405020304" pitchFamily="18" charset="0"/>
              </a:rPr>
              <a:t> </a:t>
            </a:r>
            <a:r>
              <a:rPr lang="en-GB" altLang="en-US" sz="1200" dirty="0">
                <a:latin typeface="Arial" panose="020B0604020202020204" pitchFamily="34" charset="0"/>
                <a:cs typeface="Arial" panose="020B0604020202020204" pitchFamily="34" charset="0"/>
              </a:rPr>
              <a:t>(Coleman and O’Hanlon, 2017)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9988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b="1" dirty="0" smtClean="0">
                <a:latin typeface="Arial" panose="020B0604020202020204" pitchFamily="34" charset="0"/>
                <a:cs typeface="Arial" panose="020B0604020202020204" pitchFamily="34" charset="0"/>
              </a:rPr>
              <a:t>Why do We Age?</a:t>
            </a:r>
          </a:p>
        </p:txBody>
      </p:sp>
      <p:sp>
        <p:nvSpPr>
          <p:cNvPr id="24579" name="Rectangle 3"/>
          <p:cNvSpPr>
            <a:spLocks noGrp="1" noChangeArrowheads="1"/>
          </p:cNvSpPr>
          <p:nvPr>
            <p:ph idx="1"/>
          </p:nvPr>
        </p:nvSpPr>
        <p:spPr>
          <a:xfrm>
            <a:off x="970734" y="2411004"/>
            <a:ext cx="7210997" cy="3866703"/>
          </a:xfrm>
        </p:spPr>
        <p:txBody>
          <a:bodyPr>
            <a:normAutofit fontScale="92500" lnSpcReduction="20000"/>
          </a:bodyPr>
          <a:lstStyle/>
          <a:p>
            <a:pPr marL="0" indent="0">
              <a:buNone/>
            </a:pPr>
            <a:r>
              <a:rPr lang="en-GB" altLang="en-US" b="1" dirty="0" smtClean="0">
                <a:latin typeface="Arial" panose="020B0604020202020204" pitchFamily="34" charset="0"/>
                <a:cs typeface="Arial" panose="020B0604020202020204" pitchFamily="34" charset="0"/>
              </a:rPr>
              <a:t>Most likely explanations…</a:t>
            </a:r>
          </a:p>
          <a:p>
            <a:pPr lvl="1"/>
            <a:r>
              <a:rPr lang="en-GB" altLang="en-US" dirty="0" smtClean="0">
                <a:latin typeface="Arial" panose="020B0604020202020204" pitchFamily="34" charset="0"/>
                <a:cs typeface="Arial" panose="020B0604020202020204" pitchFamily="34" charset="0"/>
              </a:rPr>
              <a:t>Genetically programmed ‘programmed senescent theory’ suggests that age related physical declines result from species-specific genes for aging. </a:t>
            </a:r>
          </a:p>
          <a:p>
            <a:pPr lvl="1"/>
            <a:r>
              <a:rPr lang="en-GB" altLang="en-US" dirty="0" smtClean="0">
                <a:latin typeface="Arial" panose="020B0604020202020204" pitchFamily="34" charset="0"/>
                <a:cs typeface="Arial" panose="020B0604020202020204" pitchFamily="34" charset="0"/>
              </a:rPr>
              <a:t>Evolutionary theorists are that the decline occurs to prevent older people procreating and then being unable to raise children to maturity – thus we have a ‘built-in aging clock’ that switches on when we are past reproductive peak </a:t>
            </a:r>
          </a:p>
          <a:p>
            <a:pPr lvl="1"/>
            <a:r>
              <a:rPr lang="en-GB" altLang="en-US" dirty="0" smtClean="0">
                <a:latin typeface="Arial" panose="020B0604020202020204" pitchFamily="34" charset="0"/>
                <a:cs typeface="Arial" panose="020B0604020202020204" pitchFamily="34" charset="0"/>
              </a:rPr>
              <a:t>Research also suggests that body cells’ ability to repair breaks in DNA and over time this accumulates and function decreases causing aging.</a:t>
            </a:r>
          </a:p>
          <a:p>
            <a:pPr marL="457200" lvl="1" indent="0">
              <a:buNone/>
            </a:pPr>
            <a:r>
              <a:rPr lang="en-GB" altLang="en-US" dirty="0" smtClean="0">
                <a:latin typeface="Arial" panose="020B0604020202020204" pitchFamily="34" charset="0"/>
                <a:cs typeface="Arial" panose="020B0604020202020204" pitchFamily="34" charset="0"/>
              </a:rPr>
              <a:t>                                                                                  </a:t>
            </a:r>
            <a:r>
              <a:rPr lang="en-GB" altLang="en-US" sz="1400" dirty="0" smtClean="0">
                <a:latin typeface="Arial" panose="020B0604020202020204" pitchFamily="34" charset="0"/>
                <a:cs typeface="Arial" panose="020B0604020202020204" pitchFamily="34" charset="0"/>
              </a:rPr>
              <a:t>(</a:t>
            </a:r>
            <a:r>
              <a:rPr lang="en-GB" altLang="en-US" sz="1400" dirty="0" err="1" smtClean="0">
                <a:latin typeface="Arial" panose="020B0604020202020204" pitchFamily="34" charset="0"/>
                <a:cs typeface="Arial" panose="020B0604020202020204" pitchFamily="34" charset="0"/>
              </a:rPr>
              <a:t>Arking</a:t>
            </a:r>
            <a:r>
              <a:rPr lang="en-GB" altLang="en-US" sz="1400" dirty="0" smtClean="0">
                <a:latin typeface="Arial" panose="020B0604020202020204" pitchFamily="34" charset="0"/>
                <a:cs typeface="Arial" panose="020B0604020202020204" pitchFamily="34" charset="0"/>
              </a:rPr>
              <a:t>, 2006</a:t>
            </a:r>
            <a:r>
              <a:rPr lang="en-GB" altLang="en-US" sz="1400" dirty="0" smtClean="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192804441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ntr" presetSubtype="16" fill="hold" nodeType="clickEffect">
                                  <p:stCondLst>
                                    <p:cond delay="0"/>
                                  </p:stCondLst>
                                  <p:childTnLst>
                                    <p:set>
                                      <p:cBhvr>
                                        <p:cTn id="6" dur="1" fill="hold">
                                          <p:stCondLst>
                                            <p:cond delay="0"/>
                                          </p:stCondLst>
                                        </p:cTn>
                                        <p:tgtEl>
                                          <p:spTgt spid="24579">
                                            <p:txEl>
                                              <p:pRg st="1" end="1"/>
                                            </p:txEl>
                                          </p:spTgt>
                                        </p:tgtEl>
                                        <p:attrNameLst>
                                          <p:attrName>style.visibility</p:attrName>
                                        </p:attrNameLst>
                                      </p:cBhvr>
                                      <p:to>
                                        <p:strVal val="visible"/>
                                      </p:to>
                                    </p:set>
                                    <p:animEffect transition="in" filter="circle(in)">
                                      <p:cBhvr>
                                        <p:cTn id="7" dur="2000"/>
                                        <p:tgtEl>
                                          <p:spTgt spid="2457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6" presetClass="entr" presetSubtype="16" fill="hold" nodeType="clickEffect">
                                  <p:stCondLst>
                                    <p:cond delay="0"/>
                                  </p:stCondLst>
                                  <p:childTnLst>
                                    <p:set>
                                      <p:cBhvr>
                                        <p:cTn id="11" dur="1" fill="hold">
                                          <p:stCondLst>
                                            <p:cond delay="0"/>
                                          </p:stCondLst>
                                        </p:cTn>
                                        <p:tgtEl>
                                          <p:spTgt spid="24579">
                                            <p:txEl>
                                              <p:pRg st="2" end="2"/>
                                            </p:txEl>
                                          </p:spTgt>
                                        </p:tgtEl>
                                        <p:attrNameLst>
                                          <p:attrName>style.visibility</p:attrName>
                                        </p:attrNameLst>
                                      </p:cBhvr>
                                      <p:to>
                                        <p:strVal val="visible"/>
                                      </p:to>
                                    </p:set>
                                    <p:animEffect transition="in" filter="circle(in)">
                                      <p:cBhvr>
                                        <p:cTn id="12" dur="2000"/>
                                        <p:tgtEl>
                                          <p:spTgt spid="2457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6" presetClass="entr" presetSubtype="16" fill="hold" nodeType="clickEffect">
                                  <p:stCondLst>
                                    <p:cond delay="0"/>
                                  </p:stCondLst>
                                  <p:childTnLst>
                                    <p:set>
                                      <p:cBhvr>
                                        <p:cTn id="16" dur="1" fill="hold">
                                          <p:stCondLst>
                                            <p:cond delay="0"/>
                                          </p:stCondLst>
                                        </p:cTn>
                                        <p:tgtEl>
                                          <p:spTgt spid="24579">
                                            <p:txEl>
                                              <p:pRg st="3" end="3"/>
                                            </p:txEl>
                                          </p:spTgt>
                                        </p:tgtEl>
                                        <p:attrNameLst>
                                          <p:attrName>style.visibility</p:attrName>
                                        </p:attrNameLst>
                                      </p:cBhvr>
                                      <p:to>
                                        <p:strVal val="visible"/>
                                      </p:to>
                                    </p:set>
                                    <p:animEffect transition="in" filter="circle(in)">
                                      <p:cBhvr>
                                        <p:cTn id="17" dur="2000"/>
                                        <p:tgtEl>
                                          <p:spTgt spid="2457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6" presetClass="entr" presetSubtype="16" fill="hold" nodeType="clickEffect">
                                  <p:stCondLst>
                                    <p:cond delay="0"/>
                                  </p:stCondLst>
                                  <p:childTnLst>
                                    <p:set>
                                      <p:cBhvr>
                                        <p:cTn id="21" dur="1" fill="hold">
                                          <p:stCondLst>
                                            <p:cond delay="0"/>
                                          </p:stCondLst>
                                        </p:cTn>
                                        <p:tgtEl>
                                          <p:spTgt spid="24579">
                                            <p:txEl>
                                              <p:pRg st="4" end="4"/>
                                            </p:txEl>
                                          </p:spTgt>
                                        </p:tgtEl>
                                        <p:attrNameLst>
                                          <p:attrName>style.visibility</p:attrName>
                                        </p:attrNameLst>
                                      </p:cBhvr>
                                      <p:to>
                                        <p:strVal val="visible"/>
                                      </p:to>
                                    </p:set>
                                    <p:animEffect transition="in" filter="circle(in)">
                                      <p:cBhvr>
                                        <p:cTn id="22" dur="2000"/>
                                        <p:tgtEl>
                                          <p:spTgt spid="2457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Health and Well-being</a:t>
            </a:r>
          </a:p>
        </p:txBody>
      </p:sp>
      <p:sp>
        <p:nvSpPr>
          <p:cNvPr id="3" name="Content Placeholder 2"/>
          <p:cNvSpPr>
            <a:spLocks noGrp="1"/>
          </p:cNvSpPr>
          <p:nvPr>
            <p:ph idx="1"/>
          </p:nvPr>
        </p:nvSpPr>
        <p:spPr/>
        <p:txBody>
          <a:bodyPr>
            <a:normAutofit fontScale="92500" lnSpcReduction="10000"/>
          </a:bodyPr>
          <a:lstStyle/>
          <a:p>
            <a:r>
              <a:rPr lang="en-GB" dirty="0" smtClean="0">
                <a:latin typeface="Arial" panose="020B0604020202020204" pitchFamily="34" charset="0"/>
                <a:cs typeface="Arial" panose="020B0604020202020204" pitchFamily="34" charset="0"/>
              </a:rPr>
              <a:t>Women live longer than men, (in 2016 the figures were 82.9 years for women and 79.2 years for men)</a:t>
            </a:r>
          </a:p>
          <a:p>
            <a:r>
              <a:rPr lang="en-GB" dirty="0">
                <a:latin typeface="Arial" panose="020B0604020202020204" pitchFamily="34" charset="0"/>
                <a:cs typeface="Arial" panose="020B0604020202020204" pitchFamily="34" charset="0"/>
              </a:rPr>
              <a:t>W</a:t>
            </a:r>
            <a:r>
              <a:rPr lang="en-GB" dirty="0" smtClean="0">
                <a:latin typeface="Arial" panose="020B0604020202020204" pitchFamily="34" charset="0"/>
                <a:cs typeface="Arial" panose="020B0604020202020204" pitchFamily="34" charset="0"/>
              </a:rPr>
              <a:t>omen </a:t>
            </a:r>
            <a:r>
              <a:rPr lang="en-GB" dirty="0">
                <a:latin typeface="Arial" panose="020B0604020202020204" pitchFamily="34" charset="0"/>
                <a:cs typeface="Arial" panose="020B0604020202020204" pitchFamily="34" charset="0"/>
              </a:rPr>
              <a:t>are more likely to have more years in poor health than </a:t>
            </a:r>
            <a:r>
              <a:rPr lang="en-GB" dirty="0" smtClean="0">
                <a:latin typeface="Arial" panose="020B0604020202020204" pitchFamily="34" charset="0"/>
                <a:cs typeface="Arial" panose="020B0604020202020204" pitchFamily="34" charset="0"/>
              </a:rPr>
              <a:t>men (19 years for females, 16.1 for males)</a:t>
            </a:r>
          </a:p>
          <a:p>
            <a:r>
              <a:rPr lang="en-GB" dirty="0" smtClean="0">
                <a:latin typeface="Arial" panose="020B0604020202020204" pitchFamily="34" charset="0"/>
                <a:cs typeface="Arial" panose="020B0604020202020204" pitchFamily="34" charset="0"/>
              </a:rPr>
              <a:t>Key </a:t>
            </a:r>
            <a:r>
              <a:rPr lang="en-GB" dirty="0">
                <a:latin typeface="Arial" panose="020B0604020202020204" pitchFamily="34" charset="0"/>
                <a:cs typeface="Arial" panose="020B0604020202020204" pitchFamily="34" charset="0"/>
              </a:rPr>
              <a:t>factor in health tends to be SES (socio-economic </a:t>
            </a:r>
            <a:r>
              <a:rPr lang="en-GB" dirty="0" smtClean="0">
                <a:latin typeface="Arial" panose="020B0604020202020204" pitchFamily="34" charset="0"/>
                <a:cs typeface="Arial" panose="020B0604020202020204" pitchFamily="34" charset="0"/>
              </a:rPr>
              <a:t>status)                                        </a:t>
            </a:r>
          </a:p>
          <a:p>
            <a:pPr marL="0" indent="0">
              <a:buNone/>
            </a:pPr>
            <a:r>
              <a:rPr lang="en-GB" sz="1400" dirty="0">
                <a:latin typeface="Arial" panose="020B0604020202020204" pitchFamily="34" charset="0"/>
                <a:cs typeface="Arial" panose="020B0604020202020204" pitchFamily="34" charset="0"/>
              </a:rPr>
              <a:t> </a:t>
            </a:r>
            <a:r>
              <a:rPr lang="en-GB" sz="1400" dirty="0" smtClean="0">
                <a:latin typeface="Arial" panose="020B0604020202020204" pitchFamily="34" charset="0"/>
                <a:cs typeface="Arial" panose="020B0604020202020204" pitchFamily="34" charset="0"/>
              </a:rPr>
              <a:t>                                                                                          (GOV.UK, 2017; ONS, 2015)</a:t>
            </a:r>
          </a:p>
          <a:p>
            <a:endParaRPr lang="en-GB" dirty="0"/>
          </a:p>
          <a:p>
            <a:endParaRPr lang="en-GB" dirty="0" smtClean="0"/>
          </a:p>
          <a:p>
            <a:endParaRPr lang="en-GB" dirty="0" smtClean="0"/>
          </a:p>
        </p:txBody>
      </p:sp>
    </p:spTree>
    <p:extLst>
      <p:ext uri="{BB962C8B-B14F-4D97-AF65-F5344CB8AC3E}">
        <p14:creationId xmlns:p14="http://schemas.microsoft.com/office/powerpoint/2010/main" val="3865429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Long-Term Limiting Illness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66338" y="2490135"/>
            <a:ext cx="7219789" cy="3444997"/>
          </a:xfrm>
        </p:spPr>
        <p:txBody>
          <a:bodyPr>
            <a:normAutofit fontScale="92500" lnSpcReduction="10000"/>
          </a:bodyPr>
          <a:lstStyle/>
          <a:p>
            <a:r>
              <a:rPr lang="en-GB" dirty="0">
                <a:latin typeface="Arial" panose="020B0604020202020204" pitchFamily="34" charset="0"/>
                <a:cs typeface="Arial" panose="020B0604020202020204" pitchFamily="34" charset="0"/>
              </a:rPr>
              <a:t>40% of all people aged 65</a:t>
            </a:r>
            <a:r>
              <a:rPr lang="en-GB" dirty="0" smtClean="0">
                <a:latin typeface="Arial" panose="020B0604020202020204" pitchFamily="34" charset="0"/>
                <a:cs typeface="Arial" panose="020B0604020202020204" pitchFamily="34" charset="0"/>
              </a:rPr>
              <a:t>+ have </a:t>
            </a:r>
            <a:r>
              <a:rPr lang="en-GB" dirty="0">
                <a:latin typeface="Arial" panose="020B0604020202020204" pitchFamily="34" charset="0"/>
                <a:cs typeface="Arial" panose="020B0604020202020204" pitchFamily="34" charset="0"/>
              </a:rPr>
              <a:t>a limiting longstanding </a:t>
            </a:r>
            <a:r>
              <a:rPr lang="en-GB" dirty="0" smtClean="0">
                <a:latin typeface="Arial" panose="020B0604020202020204" pitchFamily="34" charset="0"/>
                <a:cs typeface="Arial" panose="020B0604020202020204" pitchFamily="34" charset="0"/>
              </a:rPr>
              <a:t>illness</a:t>
            </a:r>
          </a:p>
          <a:p>
            <a:r>
              <a:rPr lang="en-GB" dirty="0" smtClean="0">
                <a:latin typeface="Arial" panose="020B0604020202020204" pitchFamily="34" charset="0"/>
                <a:cs typeface="Arial" panose="020B0604020202020204" pitchFamily="34" charset="0"/>
              </a:rPr>
              <a:t>If </a:t>
            </a:r>
            <a:r>
              <a:rPr lang="en-GB" dirty="0">
                <a:latin typeface="Arial" panose="020B0604020202020204" pitchFamily="34" charset="0"/>
                <a:cs typeface="Arial" panose="020B0604020202020204" pitchFamily="34" charset="0"/>
              </a:rPr>
              <a:t>nothing is done about age-related disease, there will be over 6.25 million older people with </a:t>
            </a:r>
            <a:r>
              <a:rPr lang="en-GB" dirty="0" smtClean="0">
                <a:latin typeface="Arial" panose="020B0604020202020204" pitchFamily="34" charset="0"/>
                <a:cs typeface="Arial" panose="020B0604020202020204" pitchFamily="34" charset="0"/>
              </a:rPr>
              <a:t>a long-term </a:t>
            </a:r>
            <a:r>
              <a:rPr lang="en-GB" dirty="0">
                <a:latin typeface="Arial" panose="020B0604020202020204" pitchFamily="34" charset="0"/>
                <a:cs typeface="Arial" panose="020B0604020202020204" pitchFamily="34" charset="0"/>
              </a:rPr>
              <a:t>limiting illness or disability by 2030: nearly 9% of the total population</a:t>
            </a:r>
            <a:r>
              <a:rPr lang="en-GB" dirty="0" smtClean="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Almost two thirds (59%) of people aged 80 and over in the UK have </a:t>
            </a:r>
            <a:r>
              <a:rPr lang="en-GB" dirty="0" smtClean="0">
                <a:latin typeface="Arial" panose="020B0604020202020204" pitchFamily="34" charset="0"/>
                <a:cs typeface="Arial" panose="020B0604020202020204" pitchFamily="34" charset="0"/>
              </a:rPr>
              <a:t>an [age related] </a:t>
            </a:r>
            <a:r>
              <a:rPr lang="en-GB" dirty="0">
                <a:latin typeface="Arial" panose="020B0604020202020204" pitchFamily="34" charset="0"/>
                <a:cs typeface="Arial" panose="020B0604020202020204" pitchFamily="34" charset="0"/>
              </a:rPr>
              <a:t>disability</a:t>
            </a:r>
            <a:r>
              <a:rPr lang="en-GB" dirty="0" smtClean="0">
                <a:latin typeface="Arial" panose="020B0604020202020204" pitchFamily="34" charset="0"/>
                <a:cs typeface="Arial" panose="020B0604020202020204" pitchFamily="34" charset="0"/>
              </a:rPr>
              <a:t>.</a:t>
            </a:r>
          </a:p>
          <a:p>
            <a:pPr marL="0" indent="0">
              <a:buNone/>
            </a:pPr>
            <a:r>
              <a:rPr lang="en-GB" sz="1900" dirty="0" smtClean="0">
                <a:latin typeface="Arial" panose="020B0604020202020204" pitchFamily="34" charset="0"/>
                <a:cs typeface="Arial" panose="020B0604020202020204" pitchFamily="34" charset="0"/>
              </a:rPr>
              <a:t>                                                                                                                  </a:t>
            </a:r>
            <a:r>
              <a:rPr lang="en-GB" sz="1300" dirty="0" smtClean="0">
                <a:latin typeface="Arial" panose="020B0604020202020204" pitchFamily="34" charset="0"/>
                <a:cs typeface="Arial" panose="020B0604020202020204" pitchFamily="34" charset="0"/>
              </a:rPr>
              <a:t>(</a:t>
            </a:r>
            <a:r>
              <a:rPr lang="en-GB" sz="1300" dirty="0" err="1" smtClean="0">
                <a:latin typeface="Arial" panose="020B0604020202020204" pitchFamily="34" charset="0"/>
                <a:cs typeface="Arial" panose="020B0604020202020204" pitchFamily="34" charset="0"/>
              </a:rPr>
              <a:t>AgeUK</a:t>
            </a:r>
            <a:r>
              <a:rPr lang="en-GB" sz="1300" dirty="0" smtClean="0">
                <a:latin typeface="Arial" panose="020B0604020202020204" pitchFamily="34" charset="0"/>
                <a:cs typeface="Arial" panose="020B0604020202020204" pitchFamily="34" charset="0"/>
              </a:rPr>
              <a:t>, 2018)</a:t>
            </a:r>
            <a:endParaRPr lang="en-GB" sz="13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2109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1014" y="2686722"/>
            <a:ext cx="7686720" cy="923330"/>
          </a:xfrm>
          <a:prstGeom prst="rect">
            <a:avLst/>
          </a:prstGeom>
        </p:spPr>
        <p:txBody>
          <a:bodyPr wrap="none">
            <a:spAutoFit/>
          </a:bodyPr>
          <a:lstStyle/>
          <a:p>
            <a:r>
              <a:rPr lang="en-GB" altLang="en-US" sz="5400" b="1" dirty="0">
                <a:latin typeface="Arial" panose="020B0604020202020204" pitchFamily="34" charset="0"/>
                <a:cs typeface="Arial" panose="020B0604020202020204" pitchFamily="34" charset="0"/>
              </a:rPr>
              <a:t>Health and Social Care</a:t>
            </a:r>
            <a:endParaRPr lang="en-GB" sz="5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8785189"/>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en-US" b="1" dirty="0" smtClean="0">
                <a:latin typeface="Arial" panose="020B0604020202020204" pitchFamily="34" charset="0"/>
                <a:cs typeface="Arial" panose="020B0604020202020204" pitchFamily="34" charset="0"/>
              </a:rPr>
              <a:t>Health and Social Care</a:t>
            </a:r>
          </a:p>
        </p:txBody>
      </p:sp>
      <p:sp>
        <p:nvSpPr>
          <p:cNvPr id="4" name="Content Placeholder 3"/>
          <p:cNvSpPr>
            <a:spLocks noGrp="1"/>
          </p:cNvSpPr>
          <p:nvPr>
            <p:ph idx="1"/>
          </p:nvPr>
        </p:nvSpPr>
        <p:spPr/>
        <p:txBody>
          <a:bodyPr>
            <a:normAutofit fontScale="92500"/>
          </a:bodyPr>
          <a:lstStyle/>
          <a:p>
            <a:r>
              <a:rPr lang="en-GB" dirty="0" smtClean="0">
                <a:latin typeface="Arial" panose="020B0604020202020204" pitchFamily="34" charset="0"/>
                <a:cs typeface="Arial" panose="020B0604020202020204" pitchFamily="34" charset="0"/>
              </a:rPr>
              <a:t>As we get older, general health declines, use of health services increases  </a:t>
            </a:r>
          </a:p>
          <a:p>
            <a:r>
              <a:rPr lang="en-GB" dirty="0" smtClean="0">
                <a:latin typeface="Arial" panose="020B0604020202020204" pitchFamily="34" charset="0"/>
                <a:cs typeface="Arial" panose="020B0604020202020204" pitchFamily="34" charset="0"/>
              </a:rPr>
              <a:t>12% of those over 65 receive home-care</a:t>
            </a:r>
          </a:p>
          <a:p>
            <a:r>
              <a:rPr lang="en-GB" dirty="0">
                <a:latin typeface="Arial" panose="020B0604020202020204" pitchFamily="34" charset="0"/>
                <a:cs typeface="Arial" panose="020B0604020202020204" pitchFamily="34" charset="0"/>
              </a:rPr>
              <a:t>There are </a:t>
            </a:r>
            <a:r>
              <a:rPr lang="en-GB" dirty="0" smtClean="0">
                <a:latin typeface="Arial" panose="020B0604020202020204" pitchFamily="34" charset="0"/>
                <a:cs typeface="Arial" panose="020B0604020202020204" pitchFamily="34" charset="0"/>
              </a:rPr>
              <a:t>more than 400,000 older </a:t>
            </a:r>
            <a:r>
              <a:rPr lang="en-GB" dirty="0">
                <a:latin typeface="Arial" panose="020B0604020202020204" pitchFamily="34" charset="0"/>
                <a:cs typeface="Arial" panose="020B0604020202020204" pitchFamily="34" charset="0"/>
              </a:rPr>
              <a:t>people in residential care in the </a:t>
            </a:r>
            <a:r>
              <a:rPr lang="en-GB" dirty="0" smtClean="0">
                <a:latin typeface="Arial" panose="020B0604020202020204" pitchFamily="34" charset="0"/>
                <a:cs typeface="Arial" panose="020B0604020202020204" pitchFamily="34" charset="0"/>
              </a:rPr>
              <a:t>UK</a:t>
            </a:r>
          </a:p>
          <a:p>
            <a:r>
              <a:rPr lang="en-GB" dirty="0" smtClean="0">
                <a:latin typeface="Arial" panose="020B0604020202020204" pitchFamily="34" charset="0"/>
                <a:cs typeface="Arial" panose="020B0604020202020204" pitchFamily="34" charset="0"/>
              </a:rPr>
              <a:t>Older people, particularly women, provide the majority of unpaid care                          </a:t>
            </a:r>
          </a:p>
          <a:p>
            <a:pPr marL="0" indent="0">
              <a:buNone/>
            </a:pP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a:t>
            </a:r>
            <a:r>
              <a:rPr lang="en-GB" sz="1200" dirty="0" err="1" smtClean="0">
                <a:latin typeface="Arial" panose="020B0604020202020204" pitchFamily="34" charset="0"/>
                <a:cs typeface="Arial" panose="020B0604020202020204" pitchFamily="34" charset="0"/>
              </a:rPr>
              <a:t>AgeUK</a:t>
            </a:r>
            <a:r>
              <a:rPr lang="en-GB" sz="1200" dirty="0" smtClean="0">
                <a:latin typeface="Arial" panose="020B0604020202020204" pitchFamily="34" charset="0"/>
                <a:cs typeface="Arial" panose="020B0604020202020204" pitchFamily="34" charset="0"/>
              </a:rPr>
              <a:t>, 2018a)</a:t>
            </a: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9219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624088" y="731878"/>
            <a:ext cx="7904285" cy="1303867"/>
          </a:xfrm>
        </p:spPr>
        <p:txBody>
          <a:bodyPr>
            <a:noAutofit/>
          </a:bodyPr>
          <a:lstStyle/>
          <a:p>
            <a:r>
              <a:rPr lang="en-GB" altLang="en-US" b="1" dirty="0" smtClean="0">
                <a:latin typeface="Arial" panose="020B0604020202020204" pitchFamily="34" charset="0"/>
                <a:cs typeface="Arial" panose="020B0604020202020204" pitchFamily="34" charset="0"/>
              </a:rPr>
              <a:t>Health and Social Care: </a:t>
            </a:r>
            <a:br>
              <a:rPr lang="en-GB" altLang="en-US" b="1" dirty="0" smtClean="0">
                <a:latin typeface="Arial" panose="020B0604020202020204" pitchFamily="34" charset="0"/>
                <a:cs typeface="Arial" panose="020B0604020202020204" pitchFamily="34" charset="0"/>
              </a:rPr>
            </a:br>
            <a:r>
              <a:rPr lang="en-GB" altLang="en-US" b="1" dirty="0" smtClean="0">
                <a:latin typeface="Arial" panose="020B0604020202020204" pitchFamily="34" charset="0"/>
                <a:cs typeface="Arial" panose="020B0604020202020204" pitchFamily="34" charset="0"/>
              </a:rPr>
              <a:t>What Do We Need to Think About?</a:t>
            </a:r>
          </a:p>
        </p:txBody>
      </p:sp>
      <p:sp>
        <p:nvSpPr>
          <p:cNvPr id="23555" name="Rectangle 3"/>
          <p:cNvSpPr>
            <a:spLocks noGrp="1" noChangeArrowheads="1"/>
          </p:cNvSpPr>
          <p:nvPr>
            <p:ph idx="1"/>
          </p:nvPr>
        </p:nvSpPr>
        <p:spPr>
          <a:xfrm>
            <a:off x="759718" y="2492047"/>
            <a:ext cx="7633027" cy="3444997"/>
          </a:xfrm>
        </p:spPr>
        <p:txBody>
          <a:bodyPr>
            <a:normAutofit fontScale="85000" lnSpcReduction="20000"/>
          </a:bodyPr>
          <a:lstStyle/>
          <a:p>
            <a:r>
              <a:rPr lang="en-GB" altLang="en-US" dirty="0" smtClean="0">
                <a:latin typeface="Arial" panose="020B0604020202020204" pitchFamily="34" charset="0"/>
                <a:cs typeface="Arial" panose="020B0604020202020204" pitchFamily="34" charset="0"/>
              </a:rPr>
              <a:t>What do we mean by this term?</a:t>
            </a:r>
          </a:p>
          <a:p>
            <a:r>
              <a:rPr lang="en-GB" altLang="en-US" dirty="0" smtClean="0">
                <a:latin typeface="Arial" panose="020B0604020202020204" pitchFamily="34" charset="0"/>
                <a:cs typeface="Arial" panose="020B0604020202020204" pitchFamily="34" charset="0"/>
              </a:rPr>
              <a:t>What support do we provide for the elderly?</a:t>
            </a:r>
          </a:p>
          <a:p>
            <a:r>
              <a:rPr lang="en-GB" altLang="en-US" dirty="0" smtClean="0">
                <a:latin typeface="Arial" panose="020B0604020202020204" pitchFamily="34" charset="0"/>
                <a:cs typeface="Arial" panose="020B0604020202020204" pitchFamily="34" charset="0"/>
              </a:rPr>
              <a:t>Are there barriers in terms of age discrimination in terms of employment, lifestyle?</a:t>
            </a:r>
          </a:p>
          <a:p>
            <a:r>
              <a:rPr lang="en-GB" altLang="en-US" dirty="0" smtClean="0">
                <a:latin typeface="Arial" panose="020B0604020202020204" pitchFamily="34" charset="0"/>
                <a:cs typeface="Arial" panose="020B0604020202020204" pitchFamily="34" charset="0"/>
              </a:rPr>
              <a:t>Is there age discrimination in terms of health provision and/or care provision?</a:t>
            </a:r>
          </a:p>
          <a:p>
            <a:r>
              <a:rPr lang="en-GB" altLang="en-US" dirty="0" smtClean="0">
                <a:latin typeface="Arial" panose="020B0604020202020204" pitchFamily="34" charset="0"/>
                <a:cs typeface="Arial" panose="020B0604020202020204" pitchFamily="34" charset="0"/>
              </a:rPr>
              <a:t>What changes have taken place in terms of caring for the old and infirm?</a:t>
            </a:r>
          </a:p>
          <a:p>
            <a:r>
              <a:rPr lang="en-GB" altLang="en-US" dirty="0" smtClean="0">
                <a:latin typeface="Arial" panose="020B0604020202020204" pitchFamily="34" charset="0"/>
                <a:cs typeface="Arial" panose="020B0604020202020204" pitchFamily="34" charset="0"/>
              </a:rPr>
              <a:t>If, as is widely reported, the ageing population is a financial ‘time bomb’ what may happen to services for the elderly infirm?</a:t>
            </a:r>
          </a:p>
          <a:p>
            <a:endParaRPr lang="en-GB" altLang="en-US" dirty="0" smtClean="0">
              <a:latin typeface="Times New Roman" panose="02020603050405020304" pitchFamily="18" charset="0"/>
              <a:cs typeface="Times New Roman" panose="02020603050405020304" pitchFamily="18" charset="0"/>
            </a:endParaRPr>
          </a:p>
          <a:p>
            <a:endParaRPr lang="en-GB" altLang="en-US"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12427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55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Arial" panose="020B0604020202020204" pitchFamily="34" charset="0"/>
                <a:cs typeface="Arial" panose="020B0604020202020204" pitchFamily="34" charset="0"/>
              </a:rPr>
              <a:t>A Poem….</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fontScale="92500"/>
          </a:bodyPr>
          <a:lstStyle/>
          <a:p>
            <a:r>
              <a:rPr lang="en-US" dirty="0" smtClean="0">
                <a:latin typeface="Arial" panose="020B0604020202020204" pitchFamily="34" charset="0"/>
                <a:cs typeface="Arial" panose="020B0604020202020204" pitchFamily="34" charset="0"/>
              </a:rPr>
              <a:t>Crabbit Old Woman</a:t>
            </a:r>
          </a:p>
          <a:p>
            <a:r>
              <a:rPr lang="en-US" sz="1600" dirty="0" smtClean="0">
                <a:latin typeface="Arial" panose="020B0604020202020204" pitchFamily="34" charset="0"/>
                <a:cs typeface="Arial" panose="020B0604020202020204" pitchFamily="34" charset="0"/>
              </a:rPr>
              <a:t>Was written from the perspective of an old lady in a residential home</a:t>
            </a:r>
          </a:p>
          <a:p>
            <a:r>
              <a:rPr lang="en-US" sz="1600" dirty="0" smtClean="0">
                <a:latin typeface="Arial" panose="020B0604020202020204" pitchFamily="34" charset="0"/>
                <a:cs typeface="Arial" panose="020B0604020202020204" pitchFamily="34" charset="0"/>
              </a:rPr>
              <a:t>Has entered into ‘caring’ folk law</a:t>
            </a:r>
          </a:p>
          <a:p>
            <a:endParaRPr lang="en-US" sz="1600" dirty="0">
              <a:latin typeface="Arial" panose="020B0604020202020204" pitchFamily="34" charset="0"/>
              <a:cs typeface="Arial" panose="020B0604020202020204" pitchFamily="34" charset="0"/>
            </a:endParaRPr>
          </a:p>
          <a:p>
            <a:r>
              <a:rPr lang="en-US" sz="1600" dirty="0" smtClean="0">
                <a:latin typeface="Arial" panose="020B0604020202020204" pitchFamily="34" charset="0"/>
                <a:cs typeface="Arial" panose="020B0604020202020204" pitchFamily="34" charset="0"/>
              </a:rPr>
              <a:t> </a:t>
            </a:r>
            <a:r>
              <a:rPr lang="en-GB" altLang="en-US" sz="1600" dirty="0" smtClean="0">
                <a:latin typeface="Arial" panose="020B0604020202020204" pitchFamily="34" charset="0"/>
                <a:cs typeface="Arial" panose="020B0604020202020204" pitchFamily="34" charset="0"/>
                <a:hlinkClick r:id="rId2"/>
              </a:rPr>
              <a:t>https</a:t>
            </a:r>
            <a:r>
              <a:rPr lang="en-GB" altLang="en-US" sz="1600" dirty="0">
                <a:latin typeface="Arial" panose="020B0604020202020204" pitchFamily="34" charset="0"/>
                <a:cs typeface="Arial" panose="020B0604020202020204" pitchFamily="34" charset="0"/>
                <a:hlinkClick r:id="rId2"/>
              </a:rPr>
              <a:t>://</a:t>
            </a:r>
            <a:r>
              <a:rPr lang="en-GB" altLang="en-US" sz="1600" dirty="0" smtClean="0">
                <a:latin typeface="Arial" panose="020B0604020202020204" pitchFamily="34" charset="0"/>
                <a:cs typeface="Arial" panose="020B0604020202020204" pitchFamily="34" charset="0"/>
                <a:hlinkClick r:id="rId2"/>
              </a:rPr>
              <a:t>vts.wm.hee.nhs.uk/Portals/5/Presentations/Full%20Day/Crabbit%20Old%20Woman.pdf</a:t>
            </a:r>
            <a:r>
              <a:rPr lang="en-GB" altLang="en-US" sz="1600" dirty="0" smtClean="0">
                <a:latin typeface="Arial" panose="020B0604020202020204" pitchFamily="34" charset="0"/>
                <a:cs typeface="Arial" panose="020B0604020202020204" pitchFamily="34" charset="0"/>
              </a:rPr>
              <a:t> </a:t>
            </a:r>
            <a:endParaRPr lang="en-GB" altLang="en-US" sz="1600" dirty="0">
              <a:latin typeface="Arial" panose="020B0604020202020204" pitchFamily="34" charset="0"/>
              <a:cs typeface="Arial" panose="020B0604020202020204" pitchFamily="34" charset="0"/>
            </a:endParaRPr>
          </a:p>
          <a:p>
            <a:pPr marL="0" indent="0">
              <a:buNone/>
            </a:pPr>
            <a:r>
              <a:rPr lang="en-US" sz="1800" dirty="0">
                <a:solidFill>
                  <a:schemeClr val="tx1"/>
                </a:solidFill>
                <a:latin typeface="Arial" panose="020B0604020202020204" pitchFamily="34" charset="0"/>
                <a:cs typeface="Arial" panose="020B0604020202020204" pitchFamily="34" charset="0"/>
              </a:rPr>
              <a:t> </a:t>
            </a:r>
            <a:r>
              <a:rPr lang="en-US" sz="1800" dirty="0" smtClean="0">
                <a:solidFill>
                  <a:schemeClr val="tx1"/>
                </a:solidFill>
                <a:latin typeface="Arial" panose="020B0604020202020204" pitchFamily="34" charset="0"/>
                <a:cs typeface="Arial" panose="020B0604020202020204" pitchFamily="34" charset="0"/>
              </a:rPr>
              <a:t>                              </a:t>
            </a:r>
            <a:r>
              <a:rPr lang="en-US" sz="1200" dirty="0" smtClean="0">
                <a:solidFill>
                  <a:schemeClr val="tx1"/>
                </a:solidFill>
                <a:latin typeface="Arial" panose="020B0604020202020204" pitchFamily="34" charset="0"/>
                <a:cs typeface="Arial" panose="020B0604020202020204" pitchFamily="34" charset="0"/>
              </a:rPr>
              <a:t>(McCormack, 1966)</a:t>
            </a:r>
            <a:endParaRPr lang="en-US" sz="1200" dirty="0">
              <a:solidFill>
                <a:schemeClr val="tx1"/>
              </a:solidFill>
              <a:latin typeface="Arial" panose="020B0604020202020204" pitchFamily="34" charset="0"/>
              <a:cs typeface="Arial" panose="020B0604020202020204" pitchFamily="34" charset="0"/>
            </a:endParaRPr>
          </a:p>
        </p:txBody>
      </p:sp>
      <p:pic>
        <p:nvPicPr>
          <p:cNvPr id="5" name="Content Placeholder 4" descr="Elderly-Person.bmp"/>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70630" y="2890209"/>
            <a:ext cx="3085714" cy="2641270"/>
          </a:xfrm>
        </p:spPr>
      </p:pic>
    </p:spTree>
    <p:extLst>
      <p:ext uri="{BB962C8B-B14F-4D97-AF65-F5344CB8AC3E}">
        <p14:creationId xmlns:p14="http://schemas.microsoft.com/office/powerpoint/2010/main" val="2977544814"/>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latin typeface="Arial" panose="020B0604020202020204" pitchFamily="34" charset="0"/>
                <a:cs typeface="Arial" panose="020B0604020202020204" pitchFamily="34" charset="0"/>
              </a:rPr>
              <a:t>What Do You Think and/or </a:t>
            </a:r>
            <a:br>
              <a:rPr lang="en-US" b="1" dirty="0" smtClean="0">
                <a:latin typeface="Arial" panose="020B0604020202020204" pitchFamily="34" charset="0"/>
                <a:cs typeface="Arial" panose="020B0604020202020204" pitchFamily="34" charset="0"/>
              </a:rPr>
            </a:br>
            <a:r>
              <a:rPr lang="en-US" b="1" dirty="0" smtClean="0">
                <a:latin typeface="Arial" panose="020B0604020202020204" pitchFamily="34" charset="0"/>
                <a:cs typeface="Arial" panose="020B0604020202020204" pitchFamily="34" charset="0"/>
              </a:rPr>
              <a:t>Feel About this Poem?</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077598" y="2751118"/>
            <a:ext cx="6997270" cy="3447288"/>
          </a:xfrm>
        </p:spPr>
        <p:txBody>
          <a:bodyPr>
            <a:normAutofit/>
          </a:bodyPr>
          <a:lstStyle/>
          <a:p>
            <a:r>
              <a:rPr lang="en-US" dirty="0" smtClean="0">
                <a:latin typeface="Arial" panose="020B0604020202020204" pitchFamily="34" charset="0"/>
                <a:cs typeface="Arial" panose="020B0604020202020204" pitchFamily="34" charset="0"/>
              </a:rPr>
              <a:t>Has it changed your opinion?</a:t>
            </a:r>
          </a:p>
          <a:p>
            <a:r>
              <a:rPr lang="en-US" dirty="0" smtClean="0">
                <a:latin typeface="Arial" panose="020B0604020202020204" pitchFamily="34" charset="0"/>
                <a:cs typeface="Arial" panose="020B0604020202020204" pitchFamily="34" charset="0"/>
              </a:rPr>
              <a:t>Do you think professionals need empathy?</a:t>
            </a:r>
          </a:p>
          <a:p>
            <a:r>
              <a:rPr lang="en-US" dirty="0" smtClean="0">
                <a:latin typeface="Arial" panose="020B0604020202020204" pitchFamily="34" charset="0"/>
                <a:cs typeface="Arial" panose="020B0604020202020204" pitchFamily="34" charset="0"/>
              </a:rPr>
              <a:t>Or practical care-giving skills?</a:t>
            </a:r>
          </a:p>
          <a:p>
            <a:r>
              <a:rPr lang="en-US" dirty="0" smtClean="0">
                <a:latin typeface="Arial" panose="020B0604020202020204" pitchFamily="34" charset="0"/>
                <a:cs typeface="Arial" panose="020B0604020202020204" pitchFamily="34" charset="0"/>
              </a:rPr>
              <a:t>What do you think about the role of CARER?</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9528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altLang="en-US" b="1" dirty="0" smtClean="0">
                <a:latin typeface="Times New Roman" panose="02020603050405020304" pitchFamily="18" charset="0"/>
                <a:cs typeface="Times New Roman" panose="02020603050405020304" pitchFamily="18" charset="0"/>
              </a:rPr>
              <a:t>References</a:t>
            </a:r>
            <a:endParaRPr lang="en-US" altLang="en-US" b="1" dirty="0" smtClean="0">
              <a:latin typeface="Times New Roman" panose="02020603050405020304" pitchFamily="18" charset="0"/>
              <a:cs typeface="Times New Roman" panose="02020603050405020304" pitchFamily="18" charset="0"/>
            </a:endParaRPr>
          </a:p>
        </p:txBody>
      </p:sp>
      <p:sp>
        <p:nvSpPr>
          <p:cNvPr id="30723" name="Content Placeholder 2"/>
          <p:cNvSpPr>
            <a:spLocks noGrp="1"/>
          </p:cNvSpPr>
          <p:nvPr>
            <p:ph idx="1"/>
          </p:nvPr>
        </p:nvSpPr>
        <p:spPr>
          <a:xfrm>
            <a:off x="455895" y="2419797"/>
            <a:ext cx="8591389" cy="3444997"/>
          </a:xfrm>
        </p:spPr>
        <p:txBody>
          <a:bodyPr>
            <a:noAutofit/>
          </a:bodyPr>
          <a:lstStyle/>
          <a:p>
            <a:r>
              <a:rPr lang="en-GB" altLang="en-US" sz="1000" dirty="0" smtClean="0">
                <a:latin typeface="Arial" panose="020B0604020202020204" pitchFamily="34" charset="0"/>
                <a:cs typeface="Arial" panose="020B0604020202020204" pitchFamily="34" charset="0"/>
              </a:rPr>
              <a:t>Aged Care Guide (2020) </a:t>
            </a:r>
            <a:r>
              <a:rPr lang="en-GB" altLang="en-US" sz="1000" i="1" dirty="0" smtClean="0">
                <a:latin typeface="Arial" panose="020B0604020202020204" pitchFamily="34" charset="0"/>
                <a:cs typeface="Arial" panose="020B0604020202020204" pitchFamily="34" charset="0"/>
              </a:rPr>
              <a:t>What Age is Considered Old? </a:t>
            </a:r>
            <a:r>
              <a:rPr lang="en-GB" altLang="en-US" sz="1000" dirty="0" smtClean="0">
                <a:latin typeface="Arial" panose="020B0604020202020204" pitchFamily="34" charset="0"/>
                <a:cs typeface="Arial" panose="020B0604020202020204" pitchFamily="34" charset="0"/>
              </a:rPr>
              <a:t>Available at</a:t>
            </a:r>
            <a:r>
              <a:rPr lang="en-GB" altLang="en-US" sz="1000" dirty="0">
                <a:latin typeface="Arial" panose="020B0604020202020204" pitchFamily="34" charset="0"/>
                <a:cs typeface="Arial" panose="020B0604020202020204" pitchFamily="34" charset="0"/>
              </a:rPr>
              <a:t>: </a:t>
            </a:r>
            <a:r>
              <a:rPr lang="en-GB" altLang="en-US" sz="1000" dirty="0">
                <a:latin typeface="Arial" panose="020B0604020202020204" pitchFamily="34" charset="0"/>
                <a:cs typeface="Arial" panose="020B0604020202020204" pitchFamily="34" charset="0"/>
                <a:hlinkClick r:id="rId2"/>
              </a:rPr>
              <a:t>https://</a:t>
            </a:r>
            <a:r>
              <a:rPr lang="en-GB" altLang="en-US" sz="1000" dirty="0" smtClean="0">
                <a:latin typeface="Arial" panose="020B0604020202020204" pitchFamily="34" charset="0"/>
                <a:cs typeface="Arial" panose="020B0604020202020204" pitchFamily="34" charset="0"/>
                <a:hlinkClick r:id="rId2"/>
              </a:rPr>
              <a:t>www.agedcareguide.com.au/talking-aged-care/what-age-is-considered-old</a:t>
            </a:r>
            <a:r>
              <a:rPr lang="en-GB" altLang="en-US" sz="1000" dirty="0" smtClean="0">
                <a:latin typeface="Arial" panose="020B0604020202020204" pitchFamily="34" charset="0"/>
                <a:cs typeface="Arial" panose="020B0604020202020204" pitchFamily="34" charset="0"/>
              </a:rPr>
              <a:t> (Accessed: 10 January 2020). </a:t>
            </a:r>
          </a:p>
          <a:p>
            <a:r>
              <a:rPr lang="en-GB" altLang="en-US" sz="1000" dirty="0" err="1" smtClean="0">
                <a:latin typeface="Arial" panose="020B0604020202020204" pitchFamily="34" charset="0"/>
                <a:cs typeface="Arial" panose="020B0604020202020204" pitchFamily="34" charset="0"/>
              </a:rPr>
              <a:t>AgeUK</a:t>
            </a:r>
            <a:r>
              <a:rPr lang="en-GB" altLang="en-US" sz="1000" dirty="0" smtClean="0">
                <a:latin typeface="Arial" panose="020B0604020202020204" pitchFamily="34" charset="0"/>
                <a:cs typeface="Arial" panose="020B0604020202020204" pitchFamily="34" charset="0"/>
              </a:rPr>
              <a:t>. </a:t>
            </a:r>
            <a:r>
              <a:rPr lang="en-GB" altLang="en-US" sz="1000" dirty="0">
                <a:latin typeface="Arial" panose="020B0604020202020204" pitchFamily="34" charset="0"/>
                <a:cs typeface="Arial" panose="020B0604020202020204" pitchFamily="34" charset="0"/>
              </a:rPr>
              <a:t>(2018) </a:t>
            </a:r>
            <a:r>
              <a:rPr lang="en-GB" altLang="en-US" sz="1000" i="1" dirty="0">
                <a:latin typeface="Arial" panose="020B0604020202020204" pitchFamily="34" charset="0"/>
                <a:cs typeface="Arial" panose="020B0604020202020204" pitchFamily="34" charset="0"/>
              </a:rPr>
              <a:t>Later Life in the United </a:t>
            </a:r>
            <a:r>
              <a:rPr lang="en-GB" altLang="en-US" sz="1000" i="1" dirty="0" smtClean="0">
                <a:latin typeface="Arial" panose="020B0604020202020204" pitchFamily="34" charset="0"/>
                <a:cs typeface="Arial" panose="020B0604020202020204" pitchFamily="34" charset="0"/>
              </a:rPr>
              <a:t>Kingdom </a:t>
            </a:r>
            <a:r>
              <a:rPr lang="en-GB" altLang="en-US" sz="1000" dirty="0">
                <a:latin typeface="Arial" panose="020B0604020202020204" pitchFamily="34" charset="0"/>
                <a:cs typeface="Arial" panose="020B0604020202020204" pitchFamily="34" charset="0"/>
              </a:rPr>
              <a:t>Available at: </a:t>
            </a:r>
            <a:r>
              <a:rPr lang="en-GB" altLang="en-US" sz="1000" dirty="0">
                <a:latin typeface="Arial" panose="020B0604020202020204" pitchFamily="34" charset="0"/>
                <a:cs typeface="Arial" panose="020B0604020202020204" pitchFamily="34" charset="0"/>
                <a:hlinkClick r:id="rId3"/>
              </a:rPr>
              <a:t>https://</a:t>
            </a:r>
            <a:r>
              <a:rPr lang="en-GB" altLang="en-US" sz="1000" dirty="0" smtClean="0">
                <a:latin typeface="Arial" panose="020B0604020202020204" pitchFamily="34" charset="0"/>
                <a:cs typeface="Arial" panose="020B0604020202020204" pitchFamily="34" charset="0"/>
                <a:hlinkClick r:id="rId3"/>
              </a:rPr>
              <a:t>www.ageuk.org.uk/globalassets/age-uk/documents/reports-and-publications/later_life_uk_factsheet.pdf</a:t>
            </a:r>
            <a:r>
              <a:rPr lang="en-GB" altLang="en-US" sz="1000" dirty="0" smtClean="0">
                <a:latin typeface="Arial" panose="020B0604020202020204" pitchFamily="34" charset="0"/>
                <a:cs typeface="Arial" panose="020B0604020202020204" pitchFamily="34" charset="0"/>
              </a:rPr>
              <a:t> (Accessed: 17 December 2018).</a:t>
            </a:r>
          </a:p>
          <a:p>
            <a:r>
              <a:rPr lang="en-GB" altLang="en-US" sz="1000" dirty="0" err="1" smtClean="0">
                <a:latin typeface="Arial" panose="020B0604020202020204" pitchFamily="34" charset="0"/>
                <a:cs typeface="Arial" panose="020B0604020202020204" pitchFamily="34" charset="0"/>
              </a:rPr>
              <a:t>AgeUK</a:t>
            </a:r>
            <a:r>
              <a:rPr lang="en-GB" altLang="en-US" sz="1000" dirty="0" smtClean="0">
                <a:latin typeface="Arial" panose="020B0604020202020204" pitchFamily="34" charset="0"/>
                <a:cs typeface="Arial" panose="020B0604020202020204" pitchFamily="34" charset="0"/>
              </a:rPr>
              <a:t>. </a:t>
            </a:r>
            <a:r>
              <a:rPr lang="en-GB" altLang="en-US" sz="1000" dirty="0">
                <a:latin typeface="Arial" panose="020B0604020202020204" pitchFamily="34" charset="0"/>
                <a:cs typeface="Arial" panose="020B0604020202020204" pitchFamily="34" charset="0"/>
              </a:rPr>
              <a:t>(2017) </a:t>
            </a:r>
            <a:r>
              <a:rPr lang="en-GB" altLang="en-US" sz="1000" i="1" dirty="0">
                <a:latin typeface="Arial" panose="020B0604020202020204" pitchFamily="34" charset="0"/>
                <a:cs typeface="Arial" panose="020B0604020202020204" pitchFamily="34" charset="0"/>
              </a:rPr>
              <a:t>Changes to State Pension </a:t>
            </a:r>
            <a:r>
              <a:rPr lang="en-GB" altLang="en-US" sz="1000" i="1" dirty="0" smtClean="0">
                <a:latin typeface="Arial" panose="020B0604020202020204" pitchFamily="34" charset="0"/>
                <a:cs typeface="Arial" panose="020B0604020202020204" pitchFamily="34" charset="0"/>
              </a:rPr>
              <a:t>Age </a:t>
            </a:r>
            <a:r>
              <a:rPr lang="en-GB" altLang="en-US" sz="1000" dirty="0">
                <a:latin typeface="Arial" panose="020B0604020202020204" pitchFamily="34" charset="0"/>
                <a:cs typeface="Arial" panose="020B0604020202020204" pitchFamily="34" charset="0"/>
              </a:rPr>
              <a:t>Available at: </a:t>
            </a:r>
            <a:r>
              <a:rPr lang="en-GB" altLang="en-US" sz="1000" dirty="0">
                <a:latin typeface="Arial" panose="020B0604020202020204" pitchFamily="34" charset="0"/>
                <a:cs typeface="Arial" panose="020B0604020202020204" pitchFamily="34" charset="0"/>
                <a:hlinkClick r:id="rId4"/>
              </a:rPr>
              <a:t>https://www.ageuk.org.uk/information-advice/money-legal/pensions/state-pension/changes-to-state-pension-age</a:t>
            </a:r>
            <a:r>
              <a:rPr lang="en-GB" altLang="en-US" sz="1000" dirty="0" smtClean="0">
                <a:latin typeface="Arial" panose="020B0604020202020204" pitchFamily="34" charset="0"/>
                <a:cs typeface="Arial" panose="020B0604020202020204" pitchFamily="34" charset="0"/>
                <a:hlinkClick r:id="rId4"/>
              </a:rPr>
              <a:t>/</a:t>
            </a:r>
            <a:r>
              <a:rPr lang="en-GB" altLang="en-US" sz="1000" dirty="0" smtClean="0">
                <a:latin typeface="Arial" panose="020B0604020202020204" pitchFamily="34" charset="0"/>
                <a:cs typeface="Arial" panose="020B0604020202020204" pitchFamily="34" charset="0"/>
              </a:rPr>
              <a:t> (Accessed: 17 December 2018).</a:t>
            </a:r>
            <a:endParaRPr lang="en-GB" altLang="en-US" sz="1000" i="1" dirty="0">
              <a:latin typeface="Arial" panose="020B0604020202020204" pitchFamily="34" charset="0"/>
              <a:cs typeface="Arial" panose="020B0604020202020204" pitchFamily="34" charset="0"/>
            </a:endParaRPr>
          </a:p>
          <a:p>
            <a:r>
              <a:rPr lang="en-GB" altLang="en-US" sz="1000" dirty="0" smtClean="0">
                <a:latin typeface="Arial" panose="020B0604020202020204" pitchFamily="34" charset="0"/>
                <a:cs typeface="Arial" panose="020B0604020202020204" pitchFamily="34" charset="0"/>
              </a:rPr>
              <a:t>Arking, R. (2006) Biology of Aging: Observations and Principles. 3rd Edition. Oxford: OUP</a:t>
            </a:r>
          </a:p>
          <a:p>
            <a:r>
              <a:rPr lang="en-GB" altLang="en-US" sz="1000" dirty="0">
                <a:latin typeface="Arial" panose="020B0604020202020204" pitchFamily="34" charset="0"/>
                <a:cs typeface="Arial" panose="020B0604020202020204" pitchFamily="34" charset="0"/>
              </a:rPr>
              <a:t>Author Unknown. (2016) Theoretical Perspectives on Aging, Philschatz.com </a:t>
            </a:r>
            <a:r>
              <a:rPr lang="en-GB" altLang="en-US" sz="1000" dirty="0">
                <a:latin typeface="Arial" panose="020B0604020202020204" pitchFamily="34" charset="0"/>
                <a:cs typeface="Arial" panose="020B0604020202020204" pitchFamily="34" charset="0"/>
                <a:hlinkClick r:id="rId5"/>
              </a:rPr>
              <a:t>http://</a:t>
            </a:r>
            <a:r>
              <a:rPr lang="en-GB" altLang="en-US" sz="1000" dirty="0" smtClean="0">
                <a:latin typeface="Arial" panose="020B0604020202020204" pitchFamily="34" charset="0"/>
                <a:cs typeface="Arial" panose="020B0604020202020204" pitchFamily="34" charset="0"/>
                <a:hlinkClick r:id="rId5"/>
              </a:rPr>
              <a:t>philschatz.com/sociology-book/contents/m42973.html</a:t>
            </a:r>
            <a:endParaRPr lang="en-GB" altLang="en-US" sz="1000" dirty="0" smtClean="0">
              <a:latin typeface="Arial" panose="020B0604020202020204" pitchFamily="34" charset="0"/>
              <a:cs typeface="Arial" panose="020B0604020202020204" pitchFamily="34" charset="0"/>
            </a:endParaRPr>
          </a:p>
          <a:p>
            <a:r>
              <a:rPr lang="en-GB" altLang="en-US" sz="1000" dirty="0" smtClean="0">
                <a:latin typeface="Arial" panose="020B0604020202020204" pitchFamily="34" charset="0"/>
                <a:cs typeface="Arial" panose="020B0604020202020204" pitchFamily="34" charset="0"/>
              </a:rPr>
              <a:t>Bond, J., Peace, SM., </a:t>
            </a:r>
            <a:r>
              <a:rPr lang="en-GB" altLang="en-US" sz="1000" dirty="0" err="1" smtClean="0">
                <a:latin typeface="Arial" panose="020B0604020202020204" pitchFamily="34" charset="0"/>
                <a:cs typeface="Arial" panose="020B0604020202020204" pitchFamily="34" charset="0"/>
              </a:rPr>
              <a:t>Dittmann-Kohli</a:t>
            </a:r>
            <a:r>
              <a:rPr lang="en-GB" altLang="en-US" sz="1000" dirty="0" smtClean="0">
                <a:latin typeface="Arial" panose="020B0604020202020204" pitchFamily="34" charset="0"/>
                <a:cs typeface="Arial" panose="020B0604020202020204" pitchFamily="34" charset="0"/>
              </a:rPr>
              <a:t>, F. and </a:t>
            </a:r>
            <a:r>
              <a:rPr lang="en-GB" altLang="en-US" sz="1000" dirty="0" err="1" smtClean="0">
                <a:latin typeface="Arial" panose="020B0604020202020204" pitchFamily="34" charset="0"/>
                <a:cs typeface="Arial" panose="020B0604020202020204" pitchFamily="34" charset="0"/>
              </a:rPr>
              <a:t>Westerhof</a:t>
            </a:r>
            <a:r>
              <a:rPr lang="en-GB" altLang="en-US" sz="1000" dirty="0" smtClean="0">
                <a:latin typeface="Arial" panose="020B0604020202020204" pitchFamily="34" charset="0"/>
                <a:cs typeface="Arial" panose="020B0604020202020204" pitchFamily="34" charset="0"/>
              </a:rPr>
              <a:t>, G.(eds.) (2007) London: Sage Publishing Ltd.</a:t>
            </a:r>
          </a:p>
          <a:p>
            <a:r>
              <a:rPr lang="en-GB" altLang="en-US" sz="1000" dirty="0" smtClean="0">
                <a:latin typeface="Arial" panose="020B0604020202020204" pitchFamily="34" charset="0"/>
                <a:cs typeface="Arial" panose="020B0604020202020204" pitchFamily="34" charset="0"/>
              </a:rPr>
              <a:t>Boyd, D. &amp; Bee, H. (2011) Lifespan Development, London: Pearson Education Ltd.</a:t>
            </a:r>
          </a:p>
          <a:p>
            <a:r>
              <a:rPr lang="en-GB" altLang="en-US" sz="1000" dirty="0" smtClean="0">
                <a:latin typeface="Arial" panose="020B0604020202020204" pitchFamily="34" charset="0"/>
                <a:cs typeface="Arial" panose="020B0604020202020204" pitchFamily="34" charset="0"/>
              </a:rPr>
              <a:t>British Society for Research on Ageing (2020) </a:t>
            </a:r>
            <a:r>
              <a:rPr lang="en-GB" altLang="en-US" sz="1000" i="1" dirty="0" smtClean="0">
                <a:latin typeface="Arial" panose="020B0604020202020204" pitchFamily="34" charset="0"/>
                <a:cs typeface="Arial" panose="020B0604020202020204" pitchFamily="34" charset="0"/>
              </a:rPr>
              <a:t>About Ageing. </a:t>
            </a:r>
            <a:r>
              <a:rPr lang="en-GB" altLang="en-US" sz="1000" dirty="0" smtClean="0">
                <a:latin typeface="Arial" panose="020B060402020202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6"/>
              </a:rPr>
              <a:t>https://</a:t>
            </a:r>
            <a:r>
              <a:rPr lang="en-GB" sz="1000" dirty="0" smtClean="0">
                <a:latin typeface="Arial" panose="020B0604020202020204" pitchFamily="34" charset="0"/>
                <a:cs typeface="Arial" panose="020B0604020202020204" pitchFamily="34" charset="0"/>
                <a:hlinkClick r:id="rId6"/>
              </a:rPr>
              <a:t>bsra.org.uk/about-ageing/</a:t>
            </a:r>
            <a:r>
              <a:rPr lang="en-GB" sz="1000" dirty="0">
                <a:latin typeface="Arial" panose="020B0604020202020204" pitchFamily="34" charset="0"/>
                <a:cs typeface="Arial" panose="020B0604020202020204" pitchFamily="34" charset="0"/>
              </a:rPr>
              <a:t> </a:t>
            </a:r>
            <a:r>
              <a:rPr lang="en-GB" sz="1000" dirty="0" smtClean="0">
                <a:latin typeface="Arial" panose="020B0604020202020204" pitchFamily="34" charset="0"/>
                <a:cs typeface="Arial" panose="020B0604020202020204" pitchFamily="34" charset="0"/>
              </a:rPr>
              <a:t>(Accessed: 12 January 2020).</a:t>
            </a:r>
          </a:p>
          <a:p>
            <a:r>
              <a:rPr lang="en-GB" sz="1000" dirty="0" smtClean="0">
                <a:latin typeface="Arial" panose="020B0604020202020204" pitchFamily="34" charset="0"/>
                <a:cs typeface="Arial" panose="020B0604020202020204" pitchFamily="34" charset="0"/>
              </a:rPr>
              <a:t>Coleman</a:t>
            </a:r>
            <a:r>
              <a:rPr lang="en-GB" sz="1000" dirty="0">
                <a:latin typeface="Arial" panose="020B0604020202020204" pitchFamily="34" charset="0"/>
                <a:cs typeface="Arial" panose="020B0604020202020204" pitchFamily="34" charset="0"/>
              </a:rPr>
              <a:t>, J. and Hendry, L. (1999) </a:t>
            </a:r>
            <a:r>
              <a:rPr lang="en-GB" sz="1000" i="1" dirty="0">
                <a:latin typeface="Arial" panose="020B0604020202020204" pitchFamily="34" charset="0"/>
                <a:cs typeface="Arial" panose="020B0604020202020204" pitchFamily="34" charset="0"/>
              </a:rPr>
              <a:t>The Nature of Adolescence</a:t>
            </a:r>
            <a:r>
              <a:rPr lang="en-GB" sz="1000" dirty="0">
                <a:latin typeface="Arial" panose="020B0604020202020204" pitchFamily="34" charset="0"/>
                <a:cs typeface="Arial" panose="020B0604020202020204" pitchFamily="34" charset="0"/>
              </a:rPr>
              <a:t>, London: </a:t>
            </a:r>
            <a:r>
              <a:rPr lang="en-GB" sz="1000" dirty="0" smtClean="0">
                <a:latin typeface="Arial" panose="020B0604020202020204" pitchFamily="34" charset="0"/>
                <a:cs typeface="Arial" panose="020B0604020202020204" pitchFamily="34" charset="0"/>
              </a:rPr>
              <a:t>Routledge</a:t>
            </a:r>
          </a:p>
          <a:p>
            <a:r>
              <a:rPr lang="en-GB" sz="1000" dirty="0" smtClean="0">
                <a:latin typeface="Arial" panose="020B0604020202020204" pitchFamily="34" charset="0"/>
                <a:cs typeface="Arial" panose="020B0604020202020204" pitchFamily="34" charset="0"/>
              </a:rPr>
              <a:t>Coleman, P. and O’Hanlon, A. (2017</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Aging and Development: Social and Emotional </a:t>
            </a:r>
            <a:r>
              <a:rPr lang="en-GB" sz="1000" i="1" dirty="0" smtClean="0">
                <a:latin typeface="Arial" panose="020B0604020202020204" pitchFamily="34" charset="0"/>
                <a:cs typeface="Arial" panose="020B0604020202020204" pitchFamily="34" charset="0"/>
              </a:rPr>
              <a:t>Perspectives 2</a:t>
            </a:r>
            <a:r>
              <a:rPr lang="en-GB" sz="1000" i="1" baseline="30000" dirty="0" smtClean="0">
                <a:latin typeface="Arial" panose="020B0604020202020204" pitchFamily="34" charset="0"/>
                <a:cs typeface="Arial" panose="020B0604020202020204" pitchFamily="34" charset="0"/>
              </a:rPr>
              <a:t>nd</a:t>
            </a:r>
            <a:r>
              <a:rPr lang="en-GB" sz="1000" i="1" dirty="0" smtClean="0">
                <a:latin typeface="Arial" panose="020B0604020202020204" pitchFamily="34" charset="0"/>
                <a:cs typeface="Arial" panose="020B0604020202020204" pitchFamily="34" charset="0"/>
              </a:rPr>
              <a:t> </a:t>
            </a:r>
            <a:r>
              <a:rPr lang="en-GB" sz="1000" i="1" dirty="0" err="1" smtClean="0">
                <a:latin typeface="Arial" panose="020B0604020202020204" pitchFamily="34" charset="0"/>
                <a:cs typeface="Arial" panose="020B0604020202020204" pitchFamily="34" charset="0"/>
              </a:rPr>
              <a:t>edn</a:t>
            </a:r>
            <a:r>
              <a:rPr lang="en-GB" sz="1000" dirty="0" smtClean="0">
                <a:latin typeface="Arial" panose="020B0604020202020204" pitchFamily="34" charset="0"/>
                <a:cs typeface="Arial" panose="020B0604020202020204" pitchFamily="34" charset="0"/>
              </a:rPr>
              <a:t>. Oxon: Routledge.</a:t>
            </a:r>
          </a:p>
          <a:p>
            <a:r>
              <a:rPr lang="en-GB" sz="1000" dirty="0">
                <a:latin typeface="Arial" panose="020B0604020202020204" pitchFamily="34" charset="0"/>
                <a:cs typeface="Arial" panose="020B0604020202020204" pitchFamily="34" charset="0"/>
              </a:rPr>
              <a:t>Department of Health (2001)</a:t>
            </a:r>
            <a:r>
              <a:rPr lang="en-GB" sz="1000" i="1" dirty="0">
                <a:latin typeface="Arial" panose="020B0604020202020204" pitchFamily="34" charset="0"/>
                <a:cs typeface="Arial" panose="020B0604020202020204" pitchFamily="34" charset="0"/>
              </a:rPr>
              <a:t> National service framework for older people: [main report]; executive summary; and Medicines for older people: implementing medicines‐related aspects of the NSF for older people, </a:t>
            </a:r>
            <a:r>
              <a:rPr lang="en-GB" sz="1000" dirty="0">
                <a:latin typeface="Arial" panose="020B0604020202020204" pitchFamily="34" charset="0"/>
                <a:cs typeface="Arial" panose="020B0604020202020204" pitchFamily="34" charset="0"/>
              </a:rPr>
              <a:t>London: Department of Health: 3vols</a:t>
            </a:r>
            <a:r>
              <a:rPr lang="en-GB" sz="1000" dirty="0" smtClean="0">
                <a:latin typeface="Arial" panose="020B0604020202020204" pitchFamily="34" charset="0"/>
                <a:cs typeface="Arial" panose="020B0604020202020204" pitchFamily="34" charset="0"/>
              </a:rPr>
              <a:t>.</a:t>
            </a:r>
          </a:p>
          <a:p>
            <a:r>
              <a:rPr lang="en-GB" sz="1000" dirty="0" smtClean="0">
                <a:latin typeface="Arial" panose="020B0604020202020204" pitchFamily="34" charset="0"/>
                <a:cs typeface="Arial" panose="020B0604020202020204" pitchFamily="34" charset="0"/>
              </a:rPr>
              <a:t>Fung, H. </a:t>
            </a:r>
            <a:r>
              <a:rPr lang="en-GB" sz="1000" dirty="0">
                <a:latin typeface="Arial" panose="020B0604020202020204" pitchFamily="34" charset="0"/>
                <a:cs typeface="Arial" panose="020B0604020202020204" pitchFamily="34" charset="0"/>
              </a:rPr>
              <a:t>(2013) ‘Aging in </a:t>
            </a:r>
            <a:r>
              <a:rPr lang="en-GB" sz="1000" dirty="0" smtClean="0">
                <a:latin typeface="Arial" panose="020B0604020202020204" pitchFamily="34" charset="0"/>
                <a:cs typeface="Arial" panose="020B0604020202020204" pitchFamily="34" charset="0"/>
              </a:rPr>
              <a:t>Culture</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The Gerontologist</a:t>
            </a:r>
            <a:r>
              <a:rPr lang="en-GB" sz="1000" i="1" dirty="0" smtClean="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53(3), pp. </a:t>
            </a:r>
            <a:r>
              <a:rPr lang="en-GB" sz="1000" dirty="0" smtClean="0">
                <a:latin typeface="Arial" panose="020B0604020202020204" pitchFamily="34" charset="0"/>
                <a:cs typeface="Arial" panose="020B0604020202020204" pitchFamily="34" charset="0"/>
              </a:rPr>
              <a:t>369–377.</a:t>
            </a:r>
            <a:endParaRPr lang="en-GB" sz="1000" i="1" dirty="0">
              <a:latin typeface="Arial" panose="020B0604020202020204" pitchFamily="34" charset="0"/>
              <a:cs typeface="Arial" panose="020B0604020202020204" pitchFamily="34" charset="0"/>
            </a:endParaRPr>
          </a:p>
          <a:p>
            <a:endParaRPr lang="en-GB" altLang="en-US" sz="12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7346495"/>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altLang="en-US" b="1" dirty="0" smtClean="0">
                <a:latin typeface="Times New Roman" panose="02020603050405020304" pitchFamily="18" charset="0"/>
                <a:cs typeface="Times New Roman" panose="02020603050405020304" pitchFamily="18" charset="0"/>
              </a:rPr>
              <a:t>References</a:t>
            </a:r>
            <a:endParaRPr lang="en-US" altLang="en-US" b="1" dirty="0" smtClean="0">
              <a:latin typeface="Times New Roman" panose="02020603050405020304" pitchFamily="18" charset="0"/>
              <a:cs typeface="Times New Roman" panose="02020603050405020304" pitchFamily="18" charset="0"/>
            </a:endParaRPr>
          </a:p>
        </p:txBody>
      </p:sp>
      <p:sp>
        <p:nvSpPr>
          <p:cNvPr id="30723" name="Content Placeholder 2"/>
          <p:cNvSpPr>
            <a:spLocks noGrp="1"/>
          </p:cNvSpPr>
          <p:nvPr>
            <p:ph idx="1"/>
          </p:nvPr>
        </p:nvSpPr>
        <p:spPr>
          <a:xfrm>
            <a:off x="378069" y="2367043"/>
            <a:ext cx="8326316" cy="3444997"/>
          </a:xfrm>
        </p:spPr>
        <p:txBody>
          <a:bodyPr>
            <a:noAutofit/>
          </a:bodyPr>
          <a:lstStyle/>
          <a:p>
            <a:pPr lvl="0">
              <a:buClr>
                <a:srgbClr val="D9B247"/>
              </a:buClr>
            </a:pPr>
            <a:r>
              <a:rPr lang="en-GB" altLang="en-US" sz="800" dirty="0">
                <a:solidFill>
                  <a:prstClr val="black">
                    <a:lumMod val="85000"/>
                    <a:lumOff val="15000"/>
                  </a:prstClr>
                </a:solidFill>
                <a:latin typeface="Arial" panose="020B0604020202020204" pitchFamily="34" charset="0"/>
                <a:cs typeface="Arial" panose="020B0604020202020204" pitchFamily="34" charset="0"/>
              </a:rPr>
              <a:t>Gorman M. (2000) </a:t>
            </a:r>
            <a:r>
              <a:rPr lang="en-GB" altLang="en-US" sz="800" i="1" dirty="0">
                <a:solidFill>
                  <a:prstClr val="black">
                    <a:lumMod val="85000"/>
                    <a:lumOff val="15000"/>
                  </a:prstClr>
                </a:solidFill>
                <a:latin typeface="Arial" panose="020B0604020202020204" pitchFamily="34" charset="0"/>
                <a:cs typeface="Arial" panose="020B0604020202020204" pitchFamily="34" charset="0"/>
              </a:rPr>
              <a:t>Development and the Rights of Older People</a:t>
            </a:r>
            <a:r>
              <a:rPr lang="en-GB" altLang="en-US" sz="800" dirty="0">
                <a:solidFill>
                  <a:prstClr val="black">
                    <a:lumMod val="85000"/>
                    <a:lumOff val="15000"/>
                  </a:prstClr>
                </a:solidFill>
                <a:latin typeface="Arial" panose="020B0604020202020204" pitchFamily="34" charset="0"/>
                <a:cs typeface="Arial" panose="020B0604020202020204" pitchFamily="34" charset="0"/>
              </a:rPr>
              <a:t>. In: Randel J, et al., Eds. The ageing and development report: poverty, independence and the world's older people. London, </a:t>
            </a:r>
            <a:r>
              <a:rPr lang="en-GB" altLang="en-US" sz="800" dirty="0" err="1">
                <a:solidFill>
                  <a:prstClr val="black">
                    <a:lumMod val="85000"/>
                    <a:lumOff val="15000"/>
                  </a:prstClr>
                </a:solidFill>
                <a:latin typeface="Arial" panose="020B0604020202020204" pitchFamily="34" charset="0"/>
                <a:cs typeface="Arial" panose="020B0604020202020204" pitchFamily="34" charset="0"/>
              </a:rPr>
              <a:t>Earthscan</a:t>
            </a:r>
            <a:r>
              <a:rPr lang="en-GB" altLang="en-US" sz="800" dirty="0">
                <a:solidFill>
                  <a:prstClr val="black">
                    <a:lumMod val="85000"/>
                    <a:lumOff val="15000"/>
                  </a:prstClr>
                </a:solidFill>
                <a:latin typeface="Arial" panose="020B0604020202020204" pitchFamily="34" charset="0"/>
                <a:cs typeface="Arial" panose="020B0604020202020204" pitchFamily="34" charset="0"/>
              </a:rPr>
              <a:t> Publications Ltd.,1999:3-21. </a:t>
            </a:r>
          </a:p>
          <a:p>
            <a:pPr lvl="0">
              <a:buClr>
                <a:srgbClr val="D9B247"/>
              </a:buClr>
            </a:pPr>
            <a:r>
              <a:rPr lang="en-GB" altLang="en-US" sz="800" dirty="0">
                <a:solidFill>
                  <a:prstClr val="black">
                    <a:lumMod val="85000"/>
                    <a:lumOff val="15000"/>
                  </a:prstClr>
                </a:solidFill>
                <a:latin typeface="Arial" panose="020B0604020202020204" pitchFamily="34" charset="0"/>
                <a:cs typeface="Arial" panose="020B0604020202020204" pitchFamily="34" charset="0"/>
              </a:rPr>
              <a:t>GOV.UK, (2017)</a:t>
            </a:r>
            <a:r>
              <a:rPr lang="en-GB" altLang="en-US" sz="800" i="1" dirty="0">
                <a:solidFill>
                  <a:prstClr val="black">
                    <a:lumMod val="85000"/>
                    <a:lumOff val="15000"/>
                  </a:prstClr>
                </a:solidFill>
                <a:latin typeface="Arial" panose="020B0604020202020204" pitchFamily="34" charset="0"/>
                <a:cs typeface="Arial" panose="020B0604020202020204" pitchFamily="34" charset="0"/>
              </a:rPr>
              <a:t> Life Expectancy and Healthy Life Expectancy, </a:t>
            </a:r>
            <a:r>
              <a:rPr lang="en-GB" altLang="en-US" sz="800" dirty="0">
                <a:solidFill>
                  <a:prstClr val="black">
                    <a:lumMod val="85000"/>
                    <a:lumOff val="15000"/>
                  </a:prstClr>
                </a:solidFill>
                <a:latin typeface="Arial" panose="020B0604020202020204" pitchFamily="34" charset="0"/>
                <a:cs typeface="Arial" panose="020B0604020202020204" pitchFamily="34" charset="0"/>
              </a:rPr>
              <a:t>Available at: </a:t>
            </a:r>
            <a:r>
              <a:rPr lang="en-GB" altLang="en-US" sz="800" dirty="0">
                <a:solidFill>
                  <a:prstClr val="black">
                    <a:lumMod val="85000"/>
                    <a:lumOff val="15000"/>
                  </a:prstClr>
                </a:solidFill>
                <a:latin typeface="Arial" panose="020B0604020202020204" pitchFamily="34" charset="0"/>
                <a:cs typeface="Arial" panose="020B0604020202020204" pitchFamily="34" charset="0"/>
                <a:hlinkClick r:id="rId2"/>
              </a:rPr>
              <a:t>https://www.gov.uk/government/publications/health-profile-for-england/chapter-1-life-expectancy-and-healthy-life-expectancy</a:t>
            </a:r>
            <a:r>
              <a:rPr lang="en-GB" altLang="en-US" sz="800" dirty="0">
                <a:solidFill>
                  <a:prstClr val="black">
                    <a:lumMod val="85000"/>
                    <a:lumOff val="15000"/>
                  </a:prstClr>
                </a:solidFill>
                <a:latin typeface="Arial" panose="020B0604020202020204" pitchFamily="34" charset="0"/>
                <a:cs typeface="Arial" panose="020B0604020202020204" pitchFamily="34" charset="0"/>
              </a:rPr>
              <a:t> (Accessed: 17 December 2018</a:t>
            </a:r>
            <a:r>
              <a:rPr lang="en-GB" altLang="en-US" sz="800" dirty="0" smtClean="0">
                <a:solidFill>
                  <a:prstClr val="black">
                    <a:lumMod val="85000"/>
                    <a:lumOff val="15000"/>
                  </a:prstClr>
                </a:solidFill>
                <a:latin typeface="Arial" panose="020B0604020202020204" pitchFamily="34" charset="0"/>
                <a:cs typeface="Arial" panose="020B0604020202020204" pitchFamily="34" charset="0"/>
              </a:rPr>
              <a:t>).</a:t>
            </a:r>
            <a:endParaRPr lang="en-GB" altLang="en-US" sz="800" dirty="0" smtClean="0">
              <a:latin typeface="Arial" panose="020B0604020202020204" pitchFamily="34" charset="0"/>
              <a:cs typeface="Arial" panose="020B0604020202020204" pitchFamily="34" charset="0"/>
            </a:endParaRPr>
          </a:p>
          <a:p>
            <a:r>
              <a:rPr lang="en-GB" altLang="en-US" sz="800" dirty="0" smtClean="0">
                <a:latin typeface="Arial" panose="020B0604020202020204" pitchFamily="34" charset="0"/>
                <a:cs typeface="Arial" panose="020B0604020202020204" pitchFamily="34" charset="0"/>
              </a:rPr>
              <a:t>Hyde</a:t>
            </a:r>
            <a:r>
              <a:rPr lang="en-GB" altLang="en-US" sz="800" dirty="0">
                <a:latin typeface="Arial" panose="020B0604020202020204" pitchFamily="34" charset="0"/>
                <a:cs typeface="Arial" panose="020B0604020202020204" pitchFamily="34" charset="0"/>
              </a:rPr>
              <a:t>, M., and Higgs, P. (2016). </a:t>
            </a:r>
            <a:r>
              <a:rPr lang="en-GB" altLang="en-US" sz="800" i="1" dirty="0">
                <a:latin typeface="Arial" panose="020B0604020202020204" pitchFamily="34" charset="0"/>
                <a:cs typeface="Arial" panose="020B0604020202020204" pitchFamily="34" charset="0"/>
              </a:rPr>
              <a:t>Ageing and Globalisation</a:t>
            </a:r>
            <a:r>
              <a:rPr lang="en-GB" altLang="en-US" sz="800" dirty="0">
                <a:latin typeface="Arial" panose="020B0604020202020204" pitchFamily="34" charset="0"/>
                <a:cs typeface="Arial" panose="020B0604020202020204" pitchFamily="34" charset="0"/>
              </a:rPr>
              <a:t>, Bristol: Policy </a:t>
            </a:r>
            <a:r>
              <a:rPr lang="en-GB" altLang="en-US" sz="800" dirty="0" smtClean="0">
                <a:latin typeface="Arial" panose="020B0604020202020204" pitchFamily="34" charset="0"/>
                <a:cs typeface="Arial" panose="020B0604020202020204" pitchFamily="34" charset="0"/>
              </a:rPr>
              <a:t>Press</a:t>
            </a:r>
          </a:p>
          <a:p>
            <a:r>
              <a:rPr lang="en-GB" altLang="en-US" sz="800" dirty="0" err="1" smtClean="0">
                <a:latin typeface="Arial" panose="020B0604020202020204" pitchFamily="34" charset="0"/>
                <a:cs typeface="Arial" panose="020B0604020202020204" pitchFamily="34" charset="0"/>
              </a:rPr>
              <a:t>Ingleby</a:t>
            </a:r>
            <a:r>
              <a:rPr lang="en-GB" altLang="en-US" sz="800" dirty="0" smtClean="0">
                <a:latin typeface="Arial" panose="020B0604020202020204" pitchFamily="34" charset="0"/>
                <a:cs typeface="Arial" panose="020B0604020202020204" pitchFamily="34" charset="0"/>
              </a:rPr>
              <a:t>, E. </a:t>
            </a:r>
            <a:r>
              <a:rPr lang="en-GB" altLang="en-US" sz="800" dirty="0">
                <a:latin typeface="Arial" panose="020B0604020202020204" pitchFamily="34" charset="0"/>
                <a:cs typeface="Arial" panose="020B0604020202020204" pitchFamily="34" charset="0"/>
              </a:rPr>
              <a:t>(</a:t>
            </a:r>
            <a:r>
              <a:rPr lang="en-GB" altLang="en-US" sz="800" dirty="0" smtClean="0">
                <a:latin typeface="Arial" panose="020B0604020202020204" pitchFamily="34" charset="0"/>
                <a:cs typeface="Arial" panose="020B0604020202020204" pitchFamily="34" charset="0"/>
              </a:rPr>
              <a:t>2018) </a:t>
            </a:r>
            <a:r>
              <a:rPr lang="en-GB" altLang="en-US" sz="800" i="1" dirty="0">
                <a:latin typeface="Arial" panose="020B0604020202020204" pitchFamily="34" charset="0"/>
                <a:cs typeface="Arial" panose="020B0604020202020204" pitchFamily="34" charset="0"/>
              </a:rPr>
              <a:t>Applied Sociology for Social </a:t>
            </a:r>
            <a:r>
              <a:rPr lang="en-GB" altLang="en-US" sz="800" i="1" dirty="0" smtClean="0">
                <a:latin typeface="Arial" panose="020B0604020202020204" pitchFamily="34" charset="0"/>
                <a:cs typeface="Arial" panose="020B0604020202020204" pitchFamily="34" charset="0"/>
              </a:rPr>
              <a:t>Work. </a:t>
            </a:r>
            <a:r>
              <a:rPr lang="en-GB" altLang="en-US" sz="800" dirty="0" smtClean="0">
                <a:latin typeface="Arial" panose="020B0604020202020204" pitchFamily="34" charset="0"/>
                <a:cs typeface="Arial" panose="020B0604020202020204" pitchFamily="34" charset="0"/>
              </a:rPr>
              <a:t>London: Sage.</a:t>
            </a:r>
            <a:endParaRPr lang="en-GB" altLang="en-US" sz="800" dirty="0">
              <a:latin typeface="Arial" panose="020B0604020202020204" pitchFamily="34" charset="0"/>
              <a:cs typeface="Arial" panose="020B0604020202020204" pitchFamily="34" charset="0"/>
            </a:endParaRPr>
          </a:p>
          <a:p>
            <a:r>
              <a:rPr lang="en-GB" altLang="en-US" sz="800" dirty="0">
                <a:latin typeface="Arial" panose="020B0604020202020204" pitchFamily="34" charset="0"/>
                <a:cs typeface="Arial" panose="020B0604020202020204" pitchFamily="34" charset="0"/>
              </a:rPr>
              <a:t>Kloep, M. and Hendry, L.B., (2007) </a:t>
            </a:r>
            <a:r>
              <a:rPr lang="en-GB" altLang="en-US" sz="800" i="1" dirty="0">
                <a:latin typeface="Arial" panose="020B0604020202020204" pitchFamily="34" charset="0"/>
                <a:cs typeface="Arial" panose="020B0604020202020204" pitchFamily="34" charset="0"/>
              </a:rPr>
              <a:t>Transitions to adulthood for young Welsh people not in education</a:t>
            </a:r>
            <a:r>
              <a:rPr lang="en-GB" altLang="en-US" sz="800" dirty="0">
                <a:latin typeface="Arial" panose="020B0604020202020204" pitchFamily="34" charset="0"/>
                <a:cs typeface="Arial" panose="020B0604020202020204" pitchFamily="34" charset="0"/>
              </a:rPr>
              <a:t>. Manuscript in preparation</a:t>
            </a:r>
            <a:r>
              <a:rPr lang="en-GB" altLang="en-US" sz="800" dirty="0" smtClean="0">
                <a:latin typeface="Arial" panose="020B0604020202020204" pitchFamily="34" charset="0"/>
                <a:cs typeface="Arial" panose="020B0604020202020204" pitchFamily="34" charset="0"/>
              </a:rPr>
              <a:t>.</a:t>
            </a:r>
          </a:p>
          <a:p>
            <a:r>
              <a:rPr lang="en-GB" altLang="en-US" sz="800" dirty="0" smtClean="0">
                <a:latin typeface="Arial" panose="020B0604020202020204" pitchFamily="34" charset="0"/>
                <a:cs typeface="Arial" panose="020B0604020202020204" pitchFamily="34" charset="0"/>
              </a:rPr>
              <a:t>McCormack</a:t>
            </a:r>
            <a:r>
              <a:rPr lang="en-GB" altLang="en-US" sz="800" dirty="0" smtClean="0">
                <a:latin typeface="Arial" panose="020B0604020202020204" pitchFamily="34" charset="0"/>
                <a:cs typeface="Arial" panose="020B0604020202020204" pitchFamily="34" charset="0"/>
              </a:rPr>
              <a:t>, P. (1966</a:t>
            </a:r>
            <a:r>
              <a:rPr lang="en-GB" altLang="en-US" sz="800" dirty="0">
                <a:latin typeface="Arial" panose="020B0604020202020204" pitchFamily="34" charset="0"/>
                <a:cs typeface="Arial" panose="020B0604020202020204" pitchFamily="34" charset="0"/>
              </a:rPr>
              <a:t>) </a:t>
            </a:r>
            <a:r>
              <a:rPr lang="en-GB" altLang="en-US" sz="800" i="1" dirty="0">
                <a:latin typeface="Arial" panose="020B0604020202020204" pitchFamily="34" charset="0"/>
                <a:cs typeface="Arial" panose="020B0604020202020204" pitchFamily="34" charset="0"/>
              </a:rPr>
              <a:t>Crabbit Old </a:t>
            </a:r>
            <a:r>
              <a:rPr lang="en-GB" altLang="en-US" sz="800" i="1" dirty="0" smtClean="0">
                <a:latin typeface="Arial" panose="020B0604020202020204" pitchFamily="34" charset="0"/>
                <a:cs typeface="Arial" panose="020B0604020202020204" pitchFamily="34" charset="0"/>
              </a:rPr>
              <a:t>Woman </a:t>
            </a:r>
            <a:r>
              <a:rPr lang="en-GB" altLang="en-US" sz="800" dirty="0" smtClean="0">
                <a:latin typeface="Arial" panose="020B0604020202020204" pitchFamily="34" charset="0"/>
                <a:cs typeface="Arial" panose="020B0604020202020204" pitchFamily="34" charset="0"/>
              </a:rPr>
              <a:t>[Online</a:t>
            </a:r>
            <a:r>
              <a:rPr lang="en-GB" altLang="en-US" sz="800" dirty="0">
                <a:latin typeface="Arial" panose="020B0604020202020204" pitchFamily="34" charset="0"/>
                <a:cs typeface="Arial" panose="020B0604020202020204" pitchFamily="34" charset="0"/>
              </a:rPr>
              <a:t>] Available at: </a:t>
            </a:r>
            <a:r>
              <a:rPr lang="en-GB" altLang="en-US" sz="800" dirty="0">
                <a:latin typeface="Arial" panose="020B0604020202020204" pitchFamily="34" charset="0"/>
                <a:cs typeface="Arial" panose="020B0604020202020204" pitchFamily="34" charset="0"/>
                <a:hlinkClick r:id="rId3"/>
              </a:rPr>
              <a:t>https://</a:t>
            </a:r>
            <a:r>
              <a:rPr lang="en-GB" altLang="en-US" sz="800" dirty="0" smtClean="0">
                <a:latin typeface="Arial" panose="020B0604020202020204" pitchFamily="34" charset="0"/>
                <a:cs typeface="Arial" panose="020B0604020202020204" pitchFamily="34" charset="0"/>
                <a:hlinkClick r:id="rId3"/>
              </a:rPr>
              <a:t>vts.wm.hee.nhs.uk/Portals/5/Presentations/Full%20Day/Crabbit%20Old%20Woman.pdf</a:t>
            </a:r>
            <a:r>
              <a:rPr lang="en-GB" altLang="en-US" sz="800" dirty="0" smtClean="0">
                <a:latin typeface="Arial" panose="020B0604020202020204" pitchFamily="34" charset="0"/>
                <a:cs typeface="Arial" panose="020B0604020202020204" pitchFamily="34" charset="0"/>
              </a:rPr>
              <a:t> (Accessed: 19 December </a:t>
            </a:r>
            <a:r>
              <a:rPr lang="en-GB" altLang="en-US" sz="800" dirty="0" smtClean="0">
                <a:latin typeface="Arial" panose="020B0604020202020204" pitchFamily="34" charset="0"/>
                <a:cs typeface="Arial" panose="020B0604020202020204" pitchFamily="34" charset="0"/>
              </a:rPr>
              <a:t>2019).</a:t>
            </a:r>
            <a:endParaRPr lang="en-GB" altLang="en-US" sz="800" i="1" dirty="0">
              <a:latin typeface="Arial" panose="020B0604020202020204" pitchFamily="34" charset="0"/>
              <a:cs typeface="Arial" panose="020B0604020202020204" pitchFamily="34" charset="0"/>
            </a:endParaRPr>
          </a:p>
          <a:p>
            <a:r>
              <a:rPr lang="en-GB" altLang="en-US" sz="800" dirty="0">
                <a:latin typeface="Arial" panose="020B0604020202020204" pitchFamily="34" charset="0"/>
                <a:cs typeface="Arial" panose="020B0604020202020204" pitchFamily="34" charset="0"/>
              </a:rPr>
              <a:t>Mullen, P. (</a:t>
            </a:r>
            <a:r>
              <a:rPr lang="en-GB" altLang="en-US" sz="800" dirty="0" smtClean="0">
                <a:latin typeface="Arial" panose="020B0604020202020204" pitchFamily="34" charset="0"/>
                <a:cs typeface="Arial" panose="020B0604020202020204" pitchFamily="34" charset="0"/>
              </a:rPr>
              <a:t>2002) </a:t>
            </a:r>
            <a:r>
              <a:rPr lang="en-GB" altLang="en-US" sz="800" i="1" dirty="0">
                <a:latin typeface="Arial" panose="020B0604020202020204" pitchFamily="34" charset="0"/>
                <a:cs typeface="Arial" panose="020B0604020202020204" pitchFamily="34" charset="0"/>
              </a:rPr>
              <a:t>The Imaginary Time Bomb: Why an Ageing Population is Not a Social Problem</a:t>
            </a:r>
            <a:r>
              <a:rPr lang="en-GB" altLang="en-US" sz="800" dirty="0">
                <a:latin typeface="Arial" panose="020B0604020202020204" pitchFamily="34" charset="0"/>
                <a:cs typeface="Arial" panose="020B0604020202020204" pitchFamily="34" charset="0"/>
              </a:rPr>
              <a:t>, London: </a:t>
            </a:r>
            <a:r>
              <a:rPr lang="en-GB" altLang="en-US" sz="800" dirty="0" err="1" smtClean="0">
                <a:latin typeface="Arial" panose="020B0604020202020204" pitchFamily="34" charset="0"/>
                <a:cs typeface="Arial" panose="020B0604020202020204" pitchFamily="34" charset="0"/>
              </a:rPr>
              <a:t>I.B.Tauris</a:t>
            </a:r>
            <a:endParaRPr lang="en-GB" altLang="en-US" sz="800" dirty="0" smtClean="0">
              <a:latin typeface="Arial" panose="020B0604020202020204" pitchFamily="34" charset="0"/>
              <a:cs typeface="Arial" panose="020B0604020202020204" pitchFamily="34" charset="0"/>
            </a:endParaRPr>
          </a:p>
          <a:p>
            <a:r>
              <a:rPr lang="en-GB" altLang="en-US" sz="800" dirty="0" smtClean="0">
                <a:latin typeface="Arial" panose="020B0604020202020204" pitchFamily="34" charset="0"/>
                <a:cs typeface="Arial" panose="020B0604020202020204" pitchFamily="34" charset="0"/>
              </a:rPr>
              <a:t>NHS England. </a:t>
            </a:r>
            <a:r>
              <a:rPr lang="en-GB" altLang="en-US" sz="800" dirty="0">
                <a:latin typeface="Arial" panose="020B0604020202020204" pitchFamily="34" charset="0"/>
                <a:cs typeface="Arial" panose="020B0604020202020204" pitchFamily="34" charset="0"/>
              </a:rPr>
              <a:t>(2017) </a:t>
            </a:r>
            <a:r>
              <a:rPr lang="en-GB" altLang="en-US" sz="800" i="1" dirty="0">
                <a:latin typeface="Arial" panose="020B0604020202020204" pitchFamily="34" charset="0"/>
                <a:cs typeface="Arial" panose="020B0604020202020204" pitchFamily="34" charset="0"/>
              </a:rPr>
              <a:t>Mental Health in Older </a:t>
            </a:r>
            <a:r>
              <a:rPr lang="en-GB" altLang="en-US" sz="800" i="1" dirty="0" smtClean="0">
                <a:latin typeface="Arial" panose="020B0604020202020204" pitchFamily="34" charset="0"/>
                <a:cs typeface="Arial" panose="020B0604020202020204" pitchFamily="34" charset="0"/>
              </a:rPr>
              <a:t>People: A </a:t>
            </a:r>
            <a:r>
              <a:rPr lang="en-GB" altLang="en-US" sz="800" i="1" dirty="0">
                <a:latin typeface="Arial" panose="020B0604020202020204" pitchFamily="34" charset="0"/>
                <a:cs typeface="Arial" panose="020B0604020202020204" pitchFamily="34" charset="0"/>
              </a:rPr>
              <a:t>Practice </a:t>
            </a:r>
            <a:r>
              <a:rPr lang="en-GB" altLang="en-US" sz="800" i="1" dirty="0" smtClean="0">
                <a:latin typeface="Arial" panose="020B0604020202020204" pitchFamily="34" charset="0"/>
                <a:cs typeface="Arial" panose="020B0604020202020204" pitchFamily="34" charset="0"/>
              </a:rPr>
              <a:t>Primer </a:t>
            </a:r>
            <a:r>
              <a:rPr lang="en-GB" altLang="en-US" sz="800" dirty="0">
                <a:latin typeface="Arial" panose="020B0604020202020204" pitchFamily="34" charset="0"/>
                <a:cs typeface="Arial" panose="020B0604020202020204" pitchFamily="34" charset="0"/>
              </a:rPr>
              <a:t>Available at: </a:t>
            </a:r>
            <a:r>
              <a:rPr lang="en-GB" altLang="en-US" sz="800" dirty="0">
                <a:latin typeface="Arial" panose="020B0604020202020204" pitchFamily="34" charset="0"/>
                <a:cs typeface="Arial" panose="020B0604020202020204" pitchFamily="34" charset="0"/>
                <a:hlinkClick r:id="rId4"/>
              </a:rPr>
              <a:t>https://</a:t>
            </a:r>
            <a:r>
              <a:rPr lang="en-GB" altLang="en-US" sz="800" dirty="0" smtClean="0">
                <a:latin typeface="Arial" panose="020B0604020202020204" pitchFamily="34" charset="0"/>
                <a:cs typeface="Arial" panose="020B0604020202020204" pitchFamily="34" charset="0"/>
                <a:hlinkClick r:id="rId4"/>
              </a:rPr>
              <a:t>www.england.nhs.uk/wp-content/uploads/2017/09/practice-primer.pdf</a:t>
            </a:r>
            <a:r>
              <a:rPr lang="en-GB" altLang="en-US" sz="800" dirty="0" smtClean="0">
                <a:latin typeface="Arial" panose="020B0604020202020204" pitchFamily="34" charset="0"/>
                <a:cs typeface="Arial" panose="020B0604020202020204" pitchFamily="34" charset="0"/>
              </a:rPr>
              <a:t> (Accessed: 18 December 2018</a:t>
            </a:r>
            <a:r>
              <a:rPr lang="en-GB" altLang="en-US" sz="800" dirty="0" smtClean="0">
                <a:latin typeface="Arial" panose="020B0604020202020204" pitchFamily="34" charset="0"/>
                <a:cs typeface="Arial" panose="020B0604020202020204" pitchFamily="34" charset="0"/>
              </a:rPr>
              <a:t>).</a:t>
            </a:r>
          </a:p>
          <a:p>
            <a:r>
              <a:rPr lang="en-GB" altLang="en-US" sz="800" dirty="0" smtClean="0">
                <a:latin typeface="Arial" panose="020B0604020202020204" pitchFamily="34" charset="0"/>
                <a:cs typeface="Arial" panose="020B0604020202020204" pitchFamily="34" charset="0"/>
              </a:rPr>
              <a:t>NHS, (2020) </a:t>
            </a:r>
            <a:r>
              <a:rPr lang="en-GB" altLang="en-US" sz="800" i="1" dirty="0" smtClean="0">
                <a:latin typeface="Arial" panose="020B0604020202020204" pitchFamily="34" charset="0"/>
                <a:cs typeface="Arial" panose="020B0604020202020204" pitchFamily="34" charset="0"/>
              </a:rPr>
              <a:t>Improving Care for Older People. </a:t>
            </a:r>
            <a:r>
              <a:rPr lang="en-GB" altLang="en-US" sz="800" dirty="0" smtClean="0">
                <a:latin typeface="Arial" panose="020B0604020202020204" pitchFamily="34" charset="0"/>
                <a:cs typeface="Arial" panose="020B0604020202020204" pitchFamily="34" charset="0"/>
              </a:rPr>
              <a:t>Available at</a:t>
            </a:r>
            <a:r>
              <a:rPr lang="en-GB" altLang="en-US" sz="800" dirty="0">
                <a:latin typeface="Arial" panose="020B0604020202020204" pitchFamily="34" charset="0"/>
                <a:cs typeface="Arial" panose="020B0604020202020204" pitchFamily="34" charset="0"/>
              </a:rPr>
              <a:t>: </a:t>
            </a:r>
            <a:r>
              <a:rPr lang="en-GB" altLang="en-US" sz="800" dirty="0">
                <a:latin typeface="Arial" panose="020B0604020202020204" pitchFamily="34" charset="0"/>
                <a:cs typeface="Arial" panose="020B0604020202020204" pitchFamily="34" charset="0"/>
                <a:hlinkClick r:id="rId5"/>
              </a:rPr>
              <a:t>https://www.england.nhs.uk/ourwork/clinical-policy/older-people/improving-care-for-older-people</a:t>
            </a:r>
            <a:r>
              <a:rPr lang="en-GB" altLang="en-US" sz="800" dirty="0" smtClean="0">
                <a:latin typeface="Arial" panose="020B0604020202020204" pitchFamily="34" charset="0"/>
                <a:cs typeface="Arial" panose="020B0604020202020204" pitchFamily="34" charset="0"/>
                <a:hlinkClick r:id="rId5"/>
              </a:rPr>
              <a:t>/</a:t>
            </a:r>
            <a:r>
              <a:rPr lang="en-GB" altLang="en-US" sz="800" dirty="0" smtClean="0">
                <a:latin typeface="Arial" panose="020B0604020202020204" pitchFamily="34" charset="0"/>
                <a:cs typeface="Arial" panose="020B0604020202020204" pitchFamily="34" charset="0"/>
              </a:rPr>
              <a:t> (Accessed: 17 December 2020).</a:t>
            </a:r>
            <a:endParaRPr lang="en-US" altLang="en-US" sz="800" dirty="0" smtClean="0">
              <a:latin typeface="Arial" panose="020B0604020202020204" pitchFamily="34" charset="0"/>
              <a:cs typeface="Arial" panose="020B0604020202020204" pitchFamily="34" charset="0"/>
            </a:endParaRPr>
          </a:p>
          <a:p>
            <a:r>
              <a:rPr lang="en-US" altLang="en-US" sz="800" dirty="0" smtClean="0">
                <a:latin typeface="Arial" panose="020B0604020202020204" pitchFamily="34" charset="0"/>
                <a:cs typeface="Arial" panose="020B0604020202020204" pitchFamily="34" charset="0"/>
              </a:rPr>
              <a:t>ONS, (2015) </a:t>
            </a:r>
            <a:r>
              <a:rPr lang="en-GB" altLang="en-US" sz="800" i="1" dirty="0">
                <a:latin typeface="Arial" panose="020B0604020202020204" pitchFamily="34" charset="0"/>
                <a:cs typeface="Arial" panose="020B0604020202020204" pitchFamily="34" charset="0"/>
              </a:rPr>
              <a:t>Trend in life expectancy at birth and at age 65 by socio-economic </a:t>
            </a:r>
            <a:r>
              <a:rPr lang="en-GB" altLang="en-US" sz="800" i="1" dirty="0" smtClean="0">
                <a:latin typeface="Arial" panose="020B0604020202020204" pitchFamily="34" charset="0"/>
                <a:cs typeface="Arial" panose="020B0604020202020204" pitchFamily="34" charset="0"/>
              </a:rPr>
              <a:t>position, </a:t>
            </a:r>
            <a:r>
              <a:rPr lang="en-GB" altLang="en-US" sz="800" dirty="0">
                <a:latin typeface="Arial" panose="020B0604020202020204" pitchFamily="34" charset="0"/>
                <a:cs typeface="Arial" panose="020B0604020202020204" pitchFamily="34" charset="0"/>
              </a:rPr>
              <a:t>Available at: https://</a:t>
            </a:r>
            <a:r>
              <a:rPr lang="en-GB" altLang="en-US" sz="800" dirty="0" smtClean="0">
                <a:latin typeface="Arial" panose="020B0604020202020204" pitchFamily="34" charset="0"/>
                <a:cs typeface="Arial" panose="020B0604020202020204" pitchFamily="34" charset="0"/>
              </a:rPr>
              <a:t>www.ons.gov.uk/peoplepopulationandcommunity/birthsdeathsandmarriages/lifeexpectancies/bulletins/trendinlifeexpectancyatbirthandatage65bysocioeconomicpositionbasedonthenationalstatisticssocioeconomicclassificationenglandandwales/2015-10-21#the-socio-economic-gap-in-male-life-expectancy-at-age-65-persists-at-43-years-using-the-slope-index-of-inequality (Accessed: 17 December 2018).</a:t>
            </a:r>
          </a:p>
          <a:p>
            <a:r>
              <a:rPr lang="en-GB" altLang="en-US" sz="800" dirty="0" smtClean="0">
                <a:latin typeface="Arial" panose="020B0604020202020204" pitchFamily="34" charset="0"/>
                <a:cs typeface="Arial" panose="020B0604020202020204" pitchFamily="34" charset="0"/>
              </a:rPr>
              <a:t>ONS, (2019) </a:t>
            </a:r>
            <a:r>
              <a:rPr lang="en-GB" altLang="en-US" sz="800" i="1" dirty="0" smtClean="0">
                <a:latin typeface="Arial" panose="020B0604020202020204" pitchFamily="34" charset="0"/>
                <a:cs typeface="Arial" panose="020B0604020202020204" pitchFamily="34" charset="0"/>
              </a:rPr>
              <a:t>Living Longer: Is 70 the New Age 65? </a:t>
            </a:r>
            <a:r>
              <a:rPr lang="en-GB" altLang="en-US" sz="800" dirty="0" smtClean="0">
                <a:latin typeface="Arial" panose="020B0604020202020204" pitchFamily="34" charset="0"/>
                <a:cs typeface="Arial" panose="020B0604020202020204" pitchFamily="34" charset="0"/>
              </a:rPr>
              <a:t>Available at: </a:t>
            </a:r>
            <a:r>
              <a:rPr lang="en-GB" sz="800" dirty="0">
                <a:latin typeface="Arial" panose="020B0604020202020204" pitchFamily="34" charset="0"/>
                <a:cs typeface="Arial" panose="020B0604020202020204" pitchFamily="34" charset="0"/>
                <a:hlinkClick r:id="rId6"/>
              </a:rPr>
              <a:t>https://</a:t>
            </a:r>
            <a:r>
              <a:rPr lang="en-GB" sz="800" dirty="0" smtClean="0">
                <a:latin typeface="Arial" panose="020B0604020202020204" pitchFamily="34" charset="0"/>
                <a:cs typeface="Arial" panose="020B0604020202020204" pitchFamily="34" charset="0"/>
                <a:hlinkClick r:id="rId6"/>
              </a:rPr>
              <a:t>www.ons.gov.uk/peoplepopulationandcommunity/birthsdeathsandmarriages/ageing/articles/livinglongerisage70thenewage65/2019-11-19</a:t>
            </a:r>
            <a:r>
              <a:rPr lang="en-GB" sz="800" dirty="0" smtClean="0">
                <a:latin typeface="Arial" panose="020B0604020202020204" pitchFamily="34" charset="0"/>
                <a:cs typeface="Arial" panose="020B0604020202020204" pitchFamily="34" charset="0"/>
              </a:rPr>
              <a:t> (Accessed: 12 January 2020).</a:t>
            </a:r>
            <a:endParaRPr lang="en-GB" altLang="en-US" sz="8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4697256"/>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References</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lnSpcReduction="20000"/>
          </a:bodyPr>
          <a:lstStyle/>
          <a:p>
            <a:r>
              <a:rPr lang="en-GB" sz="1200" dirty="0" smtClean="0">
                <a:latin typeface="Times New Roman" panose="02020603050405020304" pitchFamily="18" charset="0"/>
                <a:cs typeface="Times New Roman" panose="02020603050405020304" pitchFamily="18" charset="0"/>
              </a:rPr>
              <a:t>Robertson, G. (2014) </a:t>
            </a:r>
            <a:r>
              <a:rPr lang="en-GB" sz="1200" i="1" dirty="0" smtClean="0">
                <a:latin typeface="Times New Roman" panose="02020603050405020304" pitchFamily="18" charset="0"/>
                <a:cs typeface="Times New Roman" panose="02020603050405020304" pitchFamily="18" charset="0"/>
              </a:rPr>
              <a:t>Transitions in Later Life. </a:t>
            </a:r>
            <a:r>
              <a:rPr lang="en-GB" sz="1200" dirty="0" smtClean="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2"/>
              </a:rPr>
              <a:t>https://</a:t>
            </a:r>
            <a:r>
              <a:rPr lang="en-GB" sz="1200" dirty="0" smtClean="0">
                <a:latin typeface="Times New Roman" panose="02020603050405020304" pitchFamily="18" charset="0"/>
                <a:cs typeface="Times New Roman" panose="02020603050405020304" pitchFamily="18" charset="0"/>
                <a:hlinkClick r:id="rId2"/>
              </a:rPr>
              <a:t>transitionsinlaterlife.files.wordpress.com/2014/09/cgf-transitions-in-later-life-guy-robertson.pdf</a:t>
            </a:r>
            <a:r>
              <a:rPr lang="en-GB" sz="1200" dirty="0" smtClean="0">
                <a:latin typeface="Times New Roman" panose="02020603050405020304" pitchFamily="18" charset="0"/>
                <a:cs typeface="Times New Roman" panose="02020603050405020304" pitchFamily="18" charset="0"/>
              </a:rPr>
              <a:t> (Accessed: 14 January 2020).</a:t>
            </a:r>
          </a:p>
          <a:p>
            <a:r>
              <a:rPr lang="en-GB" altLang="en-US" sz="1200" dirty="0" smtClean="0">
                <a:latin typeface="Times New Roman" panose="02020603050405020304" pitchFamily="18" charset="0"/>
                <a:cs typeface="Times New Roman" panose="02020603050405020304" pitchFamily="18" charset="0"/>
              </a:rPr>
              <a:t> </a:t>
            </a:r>
            <a:r>
              <a:rPr lang="en-GB" altLang="en-US" sz="1200" dirty="0">
                <a:latin typeface="Times New Roman" panose="02020603050405020304" pitchFamily="18" charset="0"/>
                <a:cs typeface="Times New Roman" panose="02020603050405020304" pitchFamily="18" charset="0"/>
              </a:rPr>
              <a:t>Ryan</a:t>
            </a:r>
            <a:r>
              <a:rPr lang="en-GB" altLang="en-US" sz="1200" dirty="0" smtClean="0">
                <a:latin typeface="Times New Roman" panose="02020603050405020304" pitchFamily="18" charset="0"/>
                <a:cs typeface="Times New Roman" panose="02020603050405020304" pitchFamily="18" charset="0"/>
              </a:rPr>
              <a:t>, P. and Coughlan, P.J. (</a:t>
            </a:r>
            <a:r>
              <a:rPr lang="en-GB" altLang="en-US" sz="1200" dirty="0" err="1" smtClean="0">
                <a:latin typeface="Times New Roman" panose="02020603050405020304" pitchFamily="18" charset="0"/>
                <a:cs typeface="Times New Roman" panose="02020603050405020304" pitchFamily="18" charset="0"/>
              </a:rPr>
              <a:t>eds</a:t>
            </a:r>
            <a:r>
              <a:rPr lang="en-GB" altLang="en-US" sz="1200" dirty="0" smtClean="0">
                <a:latin typeface="Times New Roman" panose="02020603050405020304" pitchFamily="18" charset="0"/>
                <a:cs typeface="Times New Roman" panose="02020603050405020304" pitchFamily="18" charset="0"/>
              </a:rPr>
              <a:t>) (2013</a:t>
            </a:r>
            <a:r>
              <a:rPr lang="en-GB" altLang="en-US" sz="1200" dirty="0">
                <a:latin typeface="Times New Roman" panose="02020603050405020304" pitchFamily="18" charset="0"/>
                <a:cs typeface="Times New Roman" panose="02020603050405020304" pitchFamily="18" charset="0"/>
              </a:rPr>
              <a:t>) </a:t>
            </a:r>
            <a:r>
              <a:rPr lang="en-GB" altLang="en-US" sz="1200" i="1" dirty="0">
                <a:latin typeface="Times New Roman" panose="02020603050405020304" pitchFamily="18" charset="0"/>
                <a:cs typeface="Times New Roman" panose="02020603050405020304" pitchFamily="18" charset="0"/>
              </a:rPr>
              <a:t>Ageing and Older Adult Mental Health: Issues and Implications for </a:t>
            </a:r>
            <a:r>
              <a:rPr lang="en-GB" altLang="en-US" sz="1200" i="1" dirty="0" smtClean="0">
                <a:latin typeface="Times New Roman" panose="02020603050405020304" pitchFamily="18" charset="0"/>
                <a:cs typeface="Times New Roman" panose="02020603050405020304" pitchFamily="18" charset="0"/>
              </a:rPr>
              <a:t>Practice London: Routledge.  </a:t>
            </a:r>
            <a:endParaRPr lang="en-GB" altLang="en-US" sz="1200" i="1" dirty="0">
              <a:latin typeface="Times New Roman" panose="02020603050405020304" pitchFamily="18" charset="0"/>
              <a:cs typeface="Times New Roman" panose="02020603050405020304" pitchFamily="18" charset="0"/>
            </a:endParaRPr>
          </a:p>
          <a:p>
            <a:r>
              <a:rPr lang="en-GB" altLang="en-US" sz="1200" dirty="0" smtClean="0">
                <a:latin typeface="Times New Roman" panose="02020603050405020304" pitchFamily="18" charset="0"/>
                <a:cs typeface="Times New Roman" panose="02020603050405020304" pitchFamily="18" charset="0"/>
              </a:rPr>
              <a:t>Saxon, S.V., </a:t>
            </a:r>
            <a:r>
              <a:rPr lang="en-GB" altLang="en-US" sz="1200" dirty="0" err="1" smtClean="0">
                <a:latin typeface="Times New Roman" panose="02020603050405020304" pitchFamily="18" charset="0"/>
                <a:cs typeface="Times New Roman" panose="02020603050405020304" pitchFamily="18" charset="0"/>
              </a:rPr>
              <a:t>Etten</a:t>
            </a:r>
            <a:r>
              <a:rPr lang="en-GB" altLang="en-US" sz="1200" dirty="0" smtClean="0">
                <a:latin typeface="Times New Roman" panose="02020603050405020304" pitchFamily="18" charset="0"/>
                <a:cs typeface="Times New Roman" panose="02020603050405020304" pitchFamily="18" charset="0"/>
              </a:rPr>
              <a:t>, M.J. and Perkins, A.E. </a:t>
            </a:r>
            <a:r>
              <a:rPr lang="en-GB" altLang="en-US" sz="1200" dirty="0">
                <a:latin typeface="Times New Roman" panose="02020603050405020304" pitchFamily="18" charset="0"/>
                <a:cs typeface="Times New Roman" panose="02020603050405020304" pitchFamily="18" charset="0"/>
              </a:rPr>
              <a:t>(</a:t>
            </a:r>
            <a:r>
              <a:rPr lang="en-GB" altLang="en-US" sz="1200" dirty="0" smtClean="0">
                <a:latin typeface="Times New Roman" panose="02020603050405020304" pitchFamily="18" charset="0"/>
                <a:cs typeface="Times New Roman" panose="02020603050405020304" pitchFamily="18" charset="0"/>
              </a:rPr>
              <a:t>2015) </a:t>
            </a:r>
            <a:r>
              <a:rPr lang="en-GB" altLang="en-US" sz="1200" i="1" dirty="0">
                <a:latin typeface="Times New Roman" panose="02020603050405020304" pitchFamily="18" charset="0"/>
                <a:cs typeface="Times New Roman" panose="02020603050405020304" pitchFamily="18" charset="0"/>
              </a:rPr>
              <a:t>Physical Change and Aging, Sixth Edition: A Guide for the Helping </a:t>
            </a:r>
            <a:r>
              <a:rPr lang="en-GB" altLang="en-US" sz="1200" i="1" dirty="0" smtClean="0">
                <a:latin typeface="Times New Roman" panose="02020603050405020304" pitchFamily="18" charset="0"/>
                <a:cs typeface="Times New Roman" panose="02020603050405020304" pitchFamily="18" charset="0"/>
              </a:rPr>
              <a:t>Professions </a:t>
            </a:r>
            <a:r>
              <a:rPr lang="en-GB" altLang="en-US" sz="1200" dirty="0" smtClean="0">
                <a:latin typeface="Times New Roman" panose="02020603050405020304" pitchFamily="18" charset="0"/>
                <a:cs typeface="Times New Roman" panose="02020603050405020304" pitchFamily="18" charset="0"/>
              </a:rPr>
              <a:t>New York: Springer Publishing Company.</a:t>
            </a:r>
          </a:p>
          <a:p>
            <a:r>
              <a:rPr lang="en-GB" altLang="en-US" sz="1200" dirty="0" err="1" smtClean="0">
                <a:latin typeface="Times New Roman" panose="02020603050405020304" pitchFamily="18" charset="0"/>
                <a:cs typeface="Times New Roman" panose="02020603050405020304" pitchFamily="18" charset="0"/>
              </a:rPr>
              <a:t>Settersten</a:t>
            </a:r>
            <a:r>
              <a:rPr lang="en-GB" altLang="en-US" sz="1200" dirty="0" smtClean="0">
                <a:latin typeface="Times New Roman" panose="02020603050405020304" pitchFamily="18" charset="0"/>
                <a:cs typeface="Times New Roman" panose="02020603050405020304" pitchFamily="18" charset="0"/>
              </a:rPr>
              <a:t>, R.A. and Angel, J.L. </a:t>
            </a:r>
            <a:r>
              <a:rPr lang="en-GB" altLang="en-US" sz="1200" dirty="0">
                <a:latin typeface="Times New Roman" panose="02020603050405020304" pitchFamily="18" charset="0"/>
                <a:cs typeface="Times New Roman" panose="02020603050405020304" pitchFamily="18" charset="0"/>
              </a:rPr>
              <a:t>(eds</a:t>
            </a:r>
            <a:r>
              <a:rPr lang="en-GB" altLang="en-US" sz="1200" dirty="0" smtClean="0">
                <a:latin typeface="Times New Roman" panose="02020603050405020304" pitchFamily="18" charset="0"/>
                <a:cs typeface="Times New Roman" panose="02020603050405020304" pitchFamily="18" charset="0"/>
              </a:rPr>
              <a:t>.) (2012) </a:t>
            </a:r>
            <a:r>
              <a:rPr lang="en-GB" altLang="en-US" sz="1200" i="1" dirty="0">
                <a:latin typeface="Times New Roman" panose="02020603050405020304" pitchFamily="18" charset="0"/>
                <a:cs typeface="Times New Roman" panose="02020603050405020304" pitchFamily="18" charset="0"/>
              </a:rPr>
              <a:t>Handbook of Sociology of </a:t>
            </a:r>
            <a:r>
              <a:rPr lang="en-GB" altLang="en-US" sz="1200" i="1" dirty="0" smtClean="0">
                <a:latin typeface="Times New Roman" panose="02020603050405020304" pitchFamily="18" charset="0"/>
                <a:cs typeface="Times New Roman" panose="02020603050405020304" pitchFamily="18" charset="0"/>
              </a:rPr>
              <a:t>Aging. </a:t>
            </a:r>
            <a:r>
              <a:rPr lang="en-GB" altLang="en-US" sz="1200" dirty="0" smtClean="0">
                <a:latin typeface="Times New Roman" panose="02020603050405020304" pitchFamily="18" charset="0"/>
                <a:cs typeface="Times New Roman" panose="02020603050405020304" pitchFamily="18" charset="0"/>
              </a:rPr>
              <a:t>New York: Springer </a:t>
            </a:r>
            <a:endParaRPr lang="en-GB" altLang="en-US" sz="1200" i="1" dirty="0" smtClean="0">
              <a:latin typeface="Times New Roman" panose="02020603050405020304" pitchFamily="18" charset="0"/>
              <a:cs typeface="Times New Roman" panose="02020603050405020304" pitchFamily="18" charset="0"/>
            </a:endParaRPr>
          </a:p>
          <a:p>
            <a:r>
              <a:rPr lang="en-GB" altLang="en-US" sz="1200" dirty="0" smtClean="0">
                <a:latin typeface="Times New Roman" panose="02020603050405020304" pitchFamily="18" charset="0"/>
                <a:cs typeface="Times New Roman" panose="02020603050405020304" pitchFamily="18" charset="0"/>
              </a:rPr>
              <a:t>Stuart-Hamilton, I.(ed.) (2011</a:t>
            </a:r>
            <a:r>
              <a:rPr lang="en-GB" altLang="en-US" sz="1200" dirty="0">
                <a:latin typeface="Times New Roman" panose="02020603050405020304" pitchFamily="18" charset="0"/>
                <a:cs typeface="Times New Roman" panose="02020603050405020304" pitchFamily="18" charset="0"/>
              </a:rPr>
              <a:t>) </a:t>
            </a:r>
            <a:r>
              <a:rPr lang="en-GB" altLang="en-US" sz="1200" i="1" dirty="0">
                <a:latin typeface="Times New Roman" panose="02020603050405020304" pitchFamily="18" charset="0"/>
                <a:cs typeface="Times New Roman" panose="02020603050405020304" pitchFamily="18" charset="0"/>
              </a:rPr>
              <a:t>An Introduction to </a:t>
            </a:r>
            <a:r>
              <a:rPr lang="en-GB" altLang="en-US" sz="1200" i="1" dirty="0" smtClean="0">
                <a:latin typeface="Times New Roman" panose="02020603050405020304" pitchFamily="18" charset="0"/>
                <a:cs typeface="Times New Roman" panose="02020603050405020304" pitchFamily="18" charset="0"/>
              </a:rPr>
              <a:t>Gerontology </a:t>
            </a:r>
            <a:r>
              <a:rPr lang="en-GB" altLang="en-US" sz="1200" dirty="0" smtClean="0">
                <a:latin typeface="Times New Roman" panose="02020603050405020304" pitchFamily="18" charset="0"/>
                <a:cs typeface="Times New Roman" panose="02020603050405020304" pitchFamily="18" charset="0"/>
              </a:rPr>
              <a:t>Cambridge: Cambridge University Press.</a:t>
            </a:r>
            <a:endParaRPr lang="en-GB" altLang="en-US" sz="1200" i="1" dirty="0" smtClean="0">
              <a:latin typeface="Times New Roman" panose="02020603050405020304" pitchFamily="18" charset="0"/>
              <a:cs typeface="Times New Roman" panose="02020603050405020304" pitchFamily="18" charset="0"/>
            </a:endParaRPr>
          </a:p>
          <a:p>
            <a:r>
              <a:rPr lang="en-GB" altLang="en-US" sz="1200" dirty="0" smtClean="0">
                <a:latin typeface="Times New Roman" panose="02020603050405020304" pitchFamily="18" charset="0"/>
                <a:cs typeface="Times New Roman" panose="02020603050405020304" pitchFamily="18" charset="0"/>
              </a:rPr>
              <a:t>Study.com </a:t>
            </a:r>
            <a:r>
              <a:rPr lang="en-GB" altLang="en-US" sz="1200" dirty="0">
                <a:latin typeface="Times New Roman" panose="02020603050405020304" pitchFamily="18" charset="0"/>
                <a:cs typeface="Times New Roman" panose="02020603050405020304" pitchFamily="18" charset="0"/>
              </a:rPr>
              <a:t>(2016) </a:t>
            </a:r>
            <a:r>
              <a:rPr lang="en-GB" altLang="en-US" sz="1200" i="1" dirty="0">
                <a:latin typeface="Times New Roman" panose="02020603050405020304" pitchFamily="18" charset="0"/>
                <a:cs typeface="Times New Roman" panose="02020603050405020304" pitchFamily="18" charset="0"/>
              </a:rPr>
              <a:t>Psychology of Ageing  </a:t>
            </a:r>
            <a:r>
              <a:rPr lang="en-GB" altLang="en-US" sz="1200" dirty="0">
                <a:latin typeface="Times New Roman" panose="02020603050405020304" pitchFamily="18" charset="0"/>
                <a:cs typeface="Times New Roman" panose="02020603050405020304" pitchFamily="18" charset="0"/>
              </a:rPr>
              <a:t>Available at: http://study.com/academy/lesson/theories-of-aging-structural-functional-symbolic-interaction-social-conflict.html (Accessed: 17 December 2018</a:t>
            </a:r>
            <a:r>
              <a:rPr lang="en-GB" altLang="en-US" sz="1200" dirty="0" smtClean="0">
                <a:latin typeface="Times New Roman" panose="02020603050405020304" pitchFamily="18" charset="0"/>
                <a:cs typeface="Times New Roman" panose="02020603050405020304" pitchFamily="18" charset="0"/>
              </a:rPr>
              <a:t>).</a:t>
            </a:r>
          </a:p>
          <a:p>
            <a:r>
              <a:rPr lang="en-GB" altLang="en-US" sz="1100" dirty="0" smtClean="0">
                <a:latin typeface="Times New Roman" panose="02020603050405020304" pitchFamily="18" charset="0"/>
                <a:cs typeface="Times New Roman" panose="02020603050405020304" pitchFamily="18" charset="0"/>
              </a:rPr>
              <a:t>Thane, P. </a:t>
            </a:r>
            <a:r>
              <a:rPr lang="en-GB" altLang="en-US" sz="1100" dirty="0">
                <a:latin typeface="Times New Roman" panose="02020603050405020304" pitchFamily="18" charset="0"/>
                <a:cs typeface="Times New Roman" panose="02020603050405020304" pitchFamily="18" charset="0"/>
              </a:rPr>
              <a:t>(2003) ‘Social Histories of Old Age and </a:t>
            </a:r>
            <a:r>
              <a:rPr lang="en-GB" altLang="en-US" sz="1100" dirty="0" smtClean="0">
                <a:latin typeface="Times New Roman" panose="02020603050405020304" pitchFamily="18" charset="0"/>
                <a:cs typeface="Times New Roman" panose="02020603050405020304" pitchFamily="18" charset="0"/>
              </a:rPr>
              <a:t>Aging’ </a:t>
            </a:r>
            <a:r>
              <a:rPr lang="en-GB" sz="1100" i="1" dirty="0" smtClean="0">
                <a:latin typeface="Times New Roman" panose="02020603050405020304" pitchFamily="18" charset="0"/>
                <a:cs typeface="Times New Roman" panose="02020603050405020304" pitchFamily="18" charset="0"/>
              </a:rPr>
              <a:t>Journal </a:t>
            </a:r>
            <a:r>
              <a:rPr lang="en-GB" sz="1100" i="1" dirty="0">
                <a:latin typeface="Times New Roman" panose="02020603050405020304" pitchFamily="18" charset="0"/>
                <a:cs typeface="Times New Roman" panose="02020603050405020304" pitchFamily="18" charset="0"/>
              </a:rPr>
              <a:t>of Social </a:t>
            </a:r>
            <a:r>
              <a:rPr lang="en-GB" sz="1100" i="1" dirty="0" smtClean="0">
                <a:latin typeface="Times New Roman" panose="02020603050405020304" pitchFamily="18" charset="0"/>
                <a:cs typeface="Times New Roman" panose="02020603050405020304" pitchFamily="18" charset="0"/>
              </a:rPr>
              <a:t>History </a:t>
            </a:r>
            <a:r>
              <a:rPr lang="en-GB" sz="1100" dirty="0" smtClean="0">
                <a:latin typeface="Times New Roman" panose="02020603050405020304" pitchFamily="18" charset="0"/>
                <a:cs typeface="Times New Roman" panose="02020603050405020304" pitchFamily="18" charset="0"/>
              </a:rPr>
              <a:t>37(1) pp.93-111. Available </a:t>
            </a:r>
            <a:r>
              <a:rPr lang="en-GB" sz="1100" dirty="0" err="1" smtClean="0">
                <a:latin typeface="Times New Roman" panose="02020603050405020304" pitchFamily="18" charset="0"/>
                <a:cs typeface="Times New Roman" panose="02020603050405020304" pitchFamily="18" charset="0"/>
              </a:rPr>
              <a:t>at:</a:t>
            </a:r>
            <a:r>
              <a:rPr lang="en-GB" sz="1100" dirty="0" err="1">
                <a:latin typeface="Times New Roman" panose="02020603050405020304" pitchFamily="18" charset="0"/>
                <a:cs typeface="Times New Roman" panose="02020603050405020304" pitchFamily="18" charset="0"/>
                <a:hlinkClick r:id="rId3"/>
              </a:rPr>
              <a:t>https</a:t>
            </a:r>
            <a:r>
              <a:rPr lang="en-GB" sz="1100" dirty="0">
                <a:latin typeface="Times New Roman" panose="02020603050405020304" pitchFamily="18" charset="0"/>
                <a:cs typeface="Times New Roman" panose="02020603050405020304" pitchFamily="18" charset="0"/>
                <a:hlinkClick r:id="rId3"/>
              </a:rPr>
              <a:t>://</a:t>
            </a:r>
            <a:r>
              <a:rPr lang="en-GB" sz="1100" dirty="0" smtClean="0">
                <a:latin typeface="Times New Roman" panose="02020603050405020304" pitchFamily="18" charset="0"/>
                <a:cs typeface="Times New Roman" panose="02020603050405020304" pitchFamily="18" charset="0"/>
                <a:hlinkClick r:id="rId3"/>
              </a:rPr>
              <a:t>www.jstor.org/stable/3790315?seq=8#metadata_info_tab_contents</a:t>
            </a:r>
            <a:r>
              <a:rPr lang="en-GB" sz="1100" dirty="0" smtClean="0">
                <a:latin typeface="Times New Roman" panose="02020603050405020304" pitchFamily="18" charset="0"/>
                <a:cs typeface="Times New Roman" panose="02020603050405020304" pitchFamily="18" charset="0"/>
              </a:rPr>
              <a:t> (Accessed: 16 January 2020).</a:t>
            </a:r>
            <a:endParaRPr lang="en-GB" altLang="en-US" sz="1100" dirty="0">
              <a:latin typeface="Times New Roman" panose="02020603050405020304" pitchFamily="18" charset="0"/>
              <a:cs typeface="Times New Roman" panose="02020603050405020304" pitchFamily="18" charset="0"/>
            </a:endParaRPr>
          </a:p>
          <a:p>
            <a:r>
              <a:rPr lang="en-US" altLang="en-US" sz="1200" dirty="0">
                <a:latin typeface="Times New Roman" panose="02020603050405020304" pitchFamily="18" charset="0"/>
                <a:cs typeface="Times New Roman" panose="02020603050405020304" pitchFamily="18" charset="0"/>
              </a:rPr>
              <a:t>WAG. (2006) </a:t>
            </a:r>
            <a:r>
              <a:rPr lang="en-US" altLang="en-US" sz="1200" i="1" dirty="0">
                <a:latin typeface="Times New Roman" panose="02020603050405020304" pitchFamily="18" charset="0"/>
                <a:cs typeface="Times New Roman" panose="02020603050405020304" pitchFamily="18" charset="0"/>
              </a:rPr>
              <a:t>National Service Framework for Older People </a:t>
            </a:r>
            <a:r>
              <a:rPr lang="en-US" altLang="en-US" sz="1200" dirty="0">
                <a:latin typeface="Times New Roman" panose="02020603050405020304" pitchFamily="18" charset="0"/>
                <a:cs typeface="Times New Roman" panose="02020603050405020304" pitchFamily="18" charset="0"/>
              </a:rPr>
              <a:t>Available at: </a:t>
            </a:r>
            <a:r>
              <a:rPr lang="en-US" altLang="en-US" sz="1200" dirty="0">
                <a:latin typeface="Times New Roman" panose="02020603050405020304" pitchFamily="18" charset="0"/>
                <a:cs typeface="Times New Roman" panose="02020603050405020304" pitchFamily="18" charset="0"/>
                <a:hlinkClick r:id="rId4"/>
              </a:rPr>
              <a:t>http://www.wales.nhs.uk/documents/nsf%20for%20older%20people.pdf</a:t>
            </a:r>
            <a:r>
              <a:rPr lang="en-US" altLang="en-US" sz="1200" dirty="0">
                <a:latin typeface="Times New Roman" panose="02020603050405020304" pitchFamily="18" charset="0"/>
                <a:cs typeface="Times New Roman" panose="02020603050405020304" pitchFamily="18" charset="0"/>
              </a:rPr>
              <a:t> (Accessed: 17 December 2018</a:t>
            </a:r>
            <a:r>
              <a:rPr lang="en-US" altLang="en-US" sz="1200" dirty="0" smtClean="0">
                <a:latin typeface="Times New Roman" panose="02020603050405020304" pitchFamily="18" charset="0"/>
                <a:cs typeface="Times New Roman" panose="02020603050405020304" pitchFamily="18" charset="0"/>
              </a:rPr>
              <a:t>).</a:t>
            </a:r>
            <a:endParaRPr lang="en-GB" sz="1200" dirty="0" smtClean="0">
              <a:latin typeface="Times New Roman" panose="02020603050405020304" pitchFamily="18" charset="0"/>
              <a:cs typeface="Times New Roman" panose="02020603050405020304" pitchFamily="18" charset="0"/>
            </a:endParaRPr>
          </a:p>
          <a:p>
            <a:r>
              <a:rPr lang="en-GB" sz="1200" dirty="0" smtClean="0">
                <a:latin typeface="Times New Roman" panose="02020603050405020304" pitchFamily="18" charset="0"/>
                <a:cs typeface="Times New Roman" panose="02020603050405020304" pitchFamily="18" charset="0"/>
              </a:rPr>
              <a:t>WHO </a:t>
            </a:r>
            <a:r>
              <a:rPr lang="en-GB" sz="1200" dirty="0" smtClean="0">
                <a:latin typeface="Times New Roman" panose="02020603050405020304" pitchFamily="18" charset="0"/>
                <a:cs typeface="Times New Roman" panose="02020603050405020304" pitchFamily="18" charset="0"/>
              </a:rPr>
              <a:t>(2002), </a:t>
            </a:r>
            <a:r>
              <a:rPr lang="en-GB" sz="1200" i="1" dirty="0" smtClean="0">
                <a:latin typeface="Times New Roman" panose="02020603050405020304" pitchFamily="18" charset="0"/>
                <a:cs typeface="Times New Roman" panose="02020603050405020304" pitchFamily="18" charset="0"/>
              </a:rPr>
              <a:t>Proposed working definition of an older person in Africa for the MDS Project, Health Statistics and information systems</a:t>
            </a:r>
            <a:r>
              <a:rPr lang="en-GB" sz="1200" dirty="0" smtClean="0">
                <a:latin typeface="Times New Roman" panose="02020603050405020304" pitchFamily="18" charset="0"/>
                <a:cs typeface="Times New Roman" panose="02020603050405020304" pitchFamily="18" charset="0"/>
              </a:rPr>
              <a:t>, © WHO, 2017 http:www.who.int/healthinfo/survey/ageingdefnolder/en/</a:t>
            </a:r>
          </a:p>
          <a:p>
            <a:endParaRPr lang="en-GB" dirty="0" smtClean="0"/>
          </a:p>
        </p:txBody>
      </p:sp>
    </p:spTree>
    <p:extLst>
      <p:ext uri="{BB962C8B-B14F-4D97-AF65-F5344CB8AC3E}">
        <p14:creationId xmlns:p14="http://schemas.microsoft.com/office/powerpoint/2010/main" val="327371911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4"/>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8320</TotalTime>
  <Words>4173</Words>
  <Application>Microsoft Office PowerPoint</Application>
  <PresentationFormat>On-screen Show (4:3)</PresentationFormat>
  <Paragraphs>372</Paragraphs>
  <Slides>68</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68</vt:i4>
      </vt:variant>
    </vt:vector>
  </HeadingPairs>
  <TitlesOfParts>
    <vt:vector size="74" baseType="lpstr">
      <vt:lpstr>Arial</vt:lpstr>
      <vt:lpstr>Calibri</vt:lpstr>
      <vt:lpstr>Garamond</vt:lpstr>
      <vt:lpstr>lato</vt:lpstr>
      <vt:lpstr>Times New Roman</vt:lpstr>
      <vt:lpstr>Organic</vt:lpstr>
      <vt:lpstr>Living With Care: the Older Person</vt:lpstr>
      <vt:lpstr>Introduction and Setting the Scene</vt:lpstr>
      <vt:lpstr>Getting to Know You!</vt:lpstr>
      <vt:lpstr>A Thought……</vt:lpstr>
      <vt:lpstr>What Could be the Barriers to Your Aspirations?</vt:lpstr>
      <vt:lpstr>Schedule</vt:lpstr>
      <vt:lpstr>Module Content</vt:lpstr>
      <vt:lpstr>Module Aims</vt:lpstr>
      <vt:lpstr>Learning Outcomes</vt:lpstr>
      <vt:lpstr>Component 1</vt:lpstr>
      <vt:lpstr>Component 1</vt:lpstr>
      <vt:lpstr>Component 2</vt:lpstr>
      <vt:lpstr>Things to Think About . . .</vt:lpstr>
      <vt:lpstr>How Would You Define Old Age? </vt:lpstr>
      <vt:lpstr>How Would You Define Old Age?</vt:lpstr>
      <vt:lpstr>Old Age?</vt:lpstr>
      <vt:lpstr>Definitions of Old Age</vt:lpstr>
      <vt:lpstr>When Does Old Age Begin?</vt:lpstr>
      <vt:lpstr>Meanings of Old Age</vt:lpstr>
      <vt:lpstr>Definition of Ageing: a Global Context </vt:lpstr>
      <vt:lpstr>Can you Think of different ways that Old Age is Perceived in Other Cultures?</vt:lpstr>
      <vt:lpstr>So, When are you Considered Old? </vt:lpstr>
      <vt:lpstr>So, When are you Considered Old? </vt:lpstr>
      <vt:lpstr>What age is considered “old” in other countries?</vt:lpstr>
      <vt:lpstr>What age is considered “old” in other countries?</vt:lpstr>
      <vt:lpstr>What age is considered “old” in other countries?</vt:lpstr>
      <vt:lpstr>African Example</vt:lpstr>
      <vt:lpstr>Transitions? (Rites of Passage)</vt:lpstr>
      <vt:lpstr>Transitions (Rites of Passage or Life Events)</vt:lpstr>
      <vt:lpstr>To Illustrate…</vt:lpstr>
      <vt:lpstr>Transition ‘Experiences’ Depend on a Number of Factors </vt:lpstr>
      <vt:lpstr>PowerPoint Presentation</vt:lpstr>
      <vt:lpstr>PowerPoint Presentation</vt:lpstr>
      <vt:lpstr>Characteristics  of the Elderly Population</vt:lpstr>
      <vt:lpstr>Subgroups</vt:lpstr>
      <vt:lpstr>The Oldest Old</vt:lpstr>
      <vt:lpstr>Phil Mullan </vt:lpstr>
      <vt:lpstr>Class Exercise</vt:lpstr>
      <vt:lpstr>Historical Perspectives on Ageing</vt:lpstr>
      <vt:lpstr>Historical Perspectives on Old Age</vt:lpstr>
      <vt:lpstr>Mr Bumble refusing Darby and-Joan entry to the Workhouse Together</vt:lpstr>
      <vt:lpstr> 20th Century Perspectives on Ageing</vt:lpstr>
      <vt:lpstr>How Media and Modern Society Portray Older People</vt:lpstr>
      <vt:lpstr>How Media and Modern Society Portray Older People</vt:lpstr>
      <vt:lpstr>How Media and Modern Society Portray Older People</vt:lpstr>
      <vt:lpstr>You’re Only as Old as you Feel </vt:lpstr>
      <vt:lpstr>You’re Only as Old as you Feel </vt:lpstr>
      <vt:lpstr>You’re Only as Old as you Feel </vt:lpstr>
      <vt:lpstr>PowerPoint Presentation</vt:lpstr>
      <vt:lpstr>Life Course Changes in the Elderly</vt:lpstr>
      <vt:lpstr>Physical</vt:lpstr>
      <vt:lpstr>Physical</vt:lpstr>
      <vt:lpstr>Biological</vt:lpstr>
      <vt:lpstr>Biological</vt:lpstr>
      <vt:lpstr>Mental Health Problems including…</vt:lpstr>
      <vt:lpstr>Cognitive</vt:lpstr>
      <vt:lpstr>Cognitive</vt:lpstr>
      <vt:lpstr>Why do We Age?</vt:lpstr>
      <vt:lpstr>Health and Well-being</vt:lpstr>
      <vt:lpstr>Long-Term Limiting Illness</vt:lpstr>
      <vt:lpstr>PowerPoint Presentation</vt:lpstr>
      <vt:lpstr>Health and Social Care</vt:lpstr>
      <vt:lpstr>Health and Social Care:  What Do We Need to Think About?</vt:lpstr>
      <vt:lpstr>A Poem….</vt:lpstr>
      <vt:lpstr>What Do You Think and/or  Feel About this Poem?</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SJSI6020</dc:title>
  <dc:creator>Jane Booth</dc:creator>
  <cp:lastModifiedBy>Joanne Davies (Yr Athrofa)</cp:lastModifiedBy>
  <cp:revision>142</cp:revision>
  <dcterms:created xsi:type="dcterms:W3CDTF">2014-01-27T19:14:25Z</dcterms:created>
  <dcterms:modified xsi:type="dcterms:W3CDTF">2021-01-22T08:57:54Z</dcterms:modified>
</cp:coreProperties>
</file>