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9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74" r:id="rId1"/>
  </p:sldMasterIdLst>
  <p:notesMasterIdLst>
    <p:notesMasterId r:id="rId13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8514"/>
    <p:restoredTop sz="78289"/>
  </p:normalViewPr>
  <p:slideViewPr>
    <p:cSldViewPr snapToGrid="0" snapToObjects="1">
      <p:cViewPr varScale="1">
        <p:scale>
          <a:sx n="95" d="100"/>
          <a:sy n="95" d="100"/>
        </p:scale>
        <p:origin x="2192" y="16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svg"/><Relationship Id="rId3" Type="http://schemas.openxmlformats.org/officeDocument/2006/relationships/image" Target="../media/image14.png"/><Relationship Id="rId7" Type="http://schemas.openxmlformats.org/officeDocument/2006/relationships/image" Target="../media/image18.png"/><Relationship Id="rId2" Type="http://schemas.openxmlformats.org/officeDocument/2006/relationships/image" Target="../media/image13.svg"/><Relationship Id="rId1" Type="http://schemas.openxmlformats.org/officeDocument/2006/relationships/image" Target="../media/image12.png"/><Relationship Id="rId6" Type="http://schemas.openxmlformats.org/officeDocument/2006/relationships/image" Target="../media/image17.svg"/><Relationship Id="rId5" Type="http://schemas.openxmlformats.org/officeDocument/2006/relationships/image" Target="../media/image16.png"/><Relationship Id="rId10" Type="http://schemas.openxmlformats.org/officeDocument/2006/relationships/image" Target="../media/image21.svg"/><Relationship Id="rId4" Type="http://schemas.openxmlformats.org/officeDocument/2006/relationships/image" Target="../media/image15.svg"/><Relationship Id="rId9" Type="http://schemas.openxmlformats.org/officeDocument/2006/relationships/image" Target="../media/image20.png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svg"/><Relationship Id="rId3" Type="http://schemas.openxmlformats.org/officeDocument/2006/relationships/image" Target="../media/image24.png"/><Relationship Id="rId7" Type="http://schemas.openxmlformats.org/officeDocument/2006/relationships/image" Target="../media/image28.png"/><Relationship Id="rId2" Type="http://schemas.openxmlformats.org/officeDocument/2006/relationships/image" Target="../media/image23.svg"/><Relationship Id="rId1" Type="http://schemas.openxmlformats.org/officeDocument/2006/relationships/image" Target="../media/image22.png"/><Relationship Id="rId6" Type="http://schemas.openxmlformats.org/officeDocument/2006/relationships/image" Target="../media/image27.svg"/><Relationship Id="rId5" Type="http://schemas.openxmlformats.org/officeDocument/2006/relationships/image" Target="../media/image26.png"/><Relationship Id="rId4" Type="http://schemas.openxmlformats.org/officeDocument/2006/relationships/image" Target="../media/image25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svg"/><Relationship Id="rId3" Type="http://schemas.openxmlformats.org/officeDocument/2006/relationships/image" Target="../media/image14.png"/><Relationship Id="rId7" Type="http://schemas.openxmlformats.org/officeDocument/2006/relationships/image" Target="../media/image18.png"/><Relationship Id="rId2" Type="http://schemas.openxmlformats.org/officeDocument/2006/relationships/image" Target="../media/image13.svg"/><Relationship Id="rId1" Type="http://schemas.openxmlformats.org/officeDocument/2006/relationships/image" Target="../media/image12.png"/><Relationship Id="rId6" Type="http://schemas.openxmlformats.org/officeDocument/2006/relationships/image" Target="../media/image17.svg"/><Relationship Id="rId5" Type="http://schemas.openxmlformats.org/officeDocument/2006/relationships/image" Target="../media/image16.png"/><Relationship Id="rId10" Type="http://schemas.openxmlformats.org/officeDocument/2006/relationships/image" Target="../media/image21.svg"/><Relationship Id="rId4" Type="http://schemas.openxmlformats.org/officeDocument/2006/relationships/image" Target="../media/image15.svg"/><Relationship Id="rId9" Type="http://schemas.openxmlformats.org/officeDocument/2006/relationships/image" Target="../media/image20.pn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svg"/><Relationship Id="rId3" Type="http://schemas.openxmlformats.org/officeDocument/2006/relationships/image" Target="../media/image24.png"/><Relationship Id="rId7" Type="http://schemas.openxmlformats.org/officeDocument/2006/relationships/image" Target="../media/image28.png"/><Relationship Id="rId2" Type="http://schemas.openxmlformats.org/officeDocument/2006/relationships/image" Target="../media/image23.svg"/><Relationship Id="rId1" Type="http://schemas.openxmlformats.org/officeDocument/2006/relationships/image" Target="../media/image22.png"/><Relationship Id="rId6" Type="http://schemas.openxmlformats.org/officeDocument/2006/relationships/image" Target="../media/image27.svg"/><Relationship Id="rId5" Type="http://schemas.openxmlformats.org/officeDocument/2006/relationships/image" Target="../media/image26.png"/><Relationship Id="rId4" Type="http://schemas.openxmlformats.org/officeDocument/2006/relationships/image" Target="../media/image25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41D5682-CA5C-49F8-B887-13829CE5F91C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8F553976-CC34-488C-BD93-6C420F034A07}">
      <dgm:prSet/>
      <dgm:spPr/>
      <dgm:t>
        <a:bodyPr/>
        <a:lstStyle/>
        <a:p>
          <a:r>
            <a:rPr lang="en-US" dirty="0"/>
            <a:t>I developed practical digital skills</a:t>
          </a:r>
        </a:p>
      </dgm:t>
    </dgm:pt>
    <dgm:pt modelId="{18760649-DBC2-4B18-94A3-ED84B9685C0D}" type="parTrans" cxnId="{BDFE362B-2D38-4825-B13E-26C3DB1F646A}">
      <dgm:prSet/>
      <dgm:spPr/>
      <dgm:t>
        <a:bodyPr/>
        <a:lstStyle/>
        <a:p>
          <a:endParaRPr lang="en-US"/>
        </a:p>
      </dgm:t>
    </dgm:pt>
    <dgm:pt modelId="{64B69008-45D7-4EFE-81BC-2A068AF11333}" type="sibTrans" cxnId="{BDFE362B-2D38-4825-B13E-26C3DB1F646A}">
      <dgm:prSet/>
      <dgm:spPr/>
      <dgm:t>
        <a:bodyPr/>
        <a:lstStyle/>
        <a:p>
          <a:endParaRPr lang="en-US"/>
        </a:p>
      </dgm:t>
    </dgm:pt>
    <dgm:pt modelId="{565C2F18-746E-4AF8-A659-31F014D10161}">
      <dgm:prSet/>
      <dgm:spPr/>
      <dgm:t>
        <a:bodyPr/>
        <a:lstStyle/>
        <a:p>
          <a:r>
            <a:rPr lang="en-US" dirty="0"/>
            <a:t>Survey creation and data analysis</a:t>
          </a:r>
        </a:p>
      </dgm:t>
    </dgm:pt>
    <dgm:pt modelId="{A232FACA-D4D5-4A47-900C-0BE4BE1F92BB}" type="parTrans" cxnId="{DBC9665E-363D-4559-9342-73E80F2676F9}">
      <dgm:prSet/>
      <dgm:spPr/>
      <dgm:t>
        <a:bodyPr/>
        <a:lstStyle/>
        <a:p>
          <a:endParaRPr lang="en-US"/>
        </a:p>
      </dgm:t>
    </dgm:pt>
    <dgm:pt modelId="{73ED0A09-27A1-4E76-819A-59C8B259B88D}" type="sibTrans" cxnId="{DBC9665E-363D-4559-9342-73E80F2676F9}">
      <dgm:prSet/>
      <dgm:spPr/>
      <dgm:t>
        <a:bodyPr/>
        <a:lstStyle/>
        <a:p>
          <a:endParaRPr lang="en-US"/>
        </a:p>
      </dgm:t>
    </dgm:pt>
    <dgm:pt modelId="{7124B004-C0E5-4557-8874-14E81433713C}">
      <dgm:prSet/>
      <dgm:spPr/>
      <dgm:t>
        <a:bodyPr/>
        <a:lstStyle/>
        <a:p>
          <a:r>
            <a:rPr lang="en-US" dirty="0"/>
            <a:t>Budgeting and forecasting</a:t>
          </a:r>
        </a:p>
      </dgm:t>
    </dgm:pt>
    <dgm:pt modelId="{D079D244-423B-467A-9D33-7C11937A4B6E}" type="parTrans" cxnId="{8106C4E1-9F31-4E6F-A395-E4F4C3AC1E84}">
      <dgm:prSet/>
      <dgm:spPr/>
      <dgm:t>
        <a:bodyPr/>
        <a:lstStyle/>
        <a:p>
          <a:endParaRPr lang="en-US"/>
        </a:p>
      </dgm:t>
    </dgm:pt>
    <dgm:pt modelId="{949F7373-EAE8-4F50-BA3D-C5028C0CC583}" type="sibTrans" cxnId="{8106C4E1-9F31-4E6F-A395-E4F4C3AC1E84}">
      <dgm:prSet/>
      <dgm:spPr/>
      <dgm:t>
        <a:bodyPr/>
        <a:lstStyle/>
        <a:p>
          <a:endParaRPr lang="en-US"/>
        </a:p>
      </dgm:t>
    </dgm:pt>
    <dgm:pt modelId="{83A0EF06-632C-483B-9145-13600CCD6B70}">
      <dgm:prSet/>
      <dgm:spPr/>
      <dgm:t>
        <a:bodyPr/>
        <a:lstStyle/>
        <a:p>
          <a:r>
            <a:rPr lang="en-US" dirty="0"/>
            <a:t>Brand design in Canva</a:t>
          </a:r>
        </a:p>
      </dgm:t>
    </dgm:pt>
    <dgm:pt modelId="{62589180-303A-405C-BD0D-BE8B60C400D6}" type="parTrans" cxnId="{42F39007-0851-43C3-958B-9B438A2E6CCE}">
      <dgm:prSet/>
      <dgm:spPr/>
      <dgm:t>
        <a:bodyPr/>
        <a:lstStyle/>
        <a:p>
          <a:endParaRPr lang="en-US"/>
        </a:p>
      </dgm:t>
    </dgm:pt>
    <dgm:pt modelId="{05F3EB64-2257-4D2D-AD5B-C32269830C61}" type="sibTrans" cxnId="{42F39007-0851-43C3-958B-9B438A2E6CCE}">
      <dgm:prSet/>
      <dgm:spPr/>
      <dgm:t>
        <a:bodyPr/>
        <a:lstStyle/>
        <a:p>
          <a:endParaRPr lang="en-US"/>
        </a:p>
      </dgm:t>
    </dgm:pt>
    <dgm:pt modelId="{588FA9CC-F6A7-45C1-B32E-6A72581F7676}">
      <dgm:prSet/>
      <dgm:spPr/>
      <dgm:t>
        <a:bodyPr/>
        <a:lstStyle/>
        <a:p>
          <a:r>
            <a:rPr lang="en-US" dirty="0"/>
            <a:t>Voiceover writing and visual storytelling</a:t>
          </a:r>
        </a:p>
      </dgm:t>
    </dgm:pt>
    <dgm:pt modelId="{7392DD79-A454-4C28-A4C2-3FD829FC4AFB}" type="parTrans" cxnId="{B2FF9C6B-CB3E-4AAE-B670-B8323D7EC74F}">
      <dgm:prSet/>
      <dgm:spPr/>
      <dgm:t>
        <a:bodyPr/>
        <a:lstStyle/>
        <a:p>
          <a:endParaRPr lang="en-US"/>
        </a:p>
      </dgm:t>
    </dgm:pt>
    <dgm:pt modelId="{E5075DDF-2694-49CE-9237-17DE3AB1AC68}" type="sibTrans" cxnId="{B2FF9C6B-CB3E-4AAE-B670-B8323D7EC74F}">
      <dgm:prSet/>
      <dgm:spPr/>
      <dgm:t>
        <a:bodyPr/>
        <a:lstStyle/>
        <a:p>
          <a:endParaRPr lang="en-US"/>
        </a:p>
      </dgm:t>
    </dgm:pt>
    <dgm:pt modelId="{FC15C500-9751-4028-9784-5B95CE7B11D2}" type="pres">
      <dgm:prSet presAssocID="{841D5682-CA5C-49F8-B887-13829CE5F91C}" presName="root" presStyleCnt="0">
        <dgm:presLayoutVars>
          <dgm:dir/>
          <dgm:resizeHandles val="exact"/>
        </dgm:presLayoutVars>
      </dgm:prSet>
      <dgm:spPr/>
    </dgm:pt>
    <dgm:pt modelId="{CC28A12F-9109-4B4C-8F8C-ACB00E2BACBC}" type="pres">
      <dgm:prSet presAssocID="{8F553976-CC34-488C-BD93-6C420F034A07}" presName="compNode" presStyleCnt="0"/>
      <dgm:spPr/>
    </dgm:pt>
    <dgm:pt modelId="{E6638BD7-213C-4441-95C2-AA0D52D2BD9D}" type="pres">
      <dgm:prSet presAssocID="{8F553976-CC34-488C-BD93-6C420F034A07}" presName="bgRect" presStyleLbl="bgShp" presStyleIdx="0" presStyleCnt="5"/>
      <dgm:spPr/>
    </dgm:pt>
    <dgm:pt modelId="{46A98F85-6456-4AC8-BD40-6E7B5761A913}" type="pres">
      <dgm:prSet presAssocID="{8F553976-CC34-488C-BD93-6C420F034A07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7D352D37-65BF-4538-A133-3BBF900D2033}" type="pres">
      <dgm:prSet presAssocID="{8F553976-CC34-488C-BD93-6C420F034A07}" presName="spaceRect" presStyleCnt="0"/>
      <dgm:spPr/>
    </dgm:pt>
    <dgm:pt modelId="{191DA46B-00E7-4F6F-A94C-37784B5500E0}" type="pres">
      <dgm:prSet presAssocID="{8F553976-CC34-488C-BD93-6C420F034A07}" presName="parTx" presStyleLbl="revTx" presStyleIdx="0" presStyleCnt="5">
        <dgm:presLayoutVars>
          <dgm:chMax val="0"/>
          <dgm:chPref val="0"/>
        </dgm:presLayoutVars>
      </dgm:prSet>
      <dgm:spPr/>
    </dgm:pt>
    <dgm:pt modelId="{78104959-6CCB-4604-A6B5-A90CA8A04965}" type="pres">
      <dgm:prSet presAssocID="{64B69008-45D7-4EFE-81BC-2A068AF11333}" presName="sibTrans" presStyleCnt="0"/>
      <dgm:spPr/>
    </dgm:pt>
    <dgm:pt modelId="{AC63BF8D-0406-40CC-B083-307369ECD236}" type="pres">
      <dgm:prSet presAssocID="{565C2F18-746E-4AF8-A659-31F014D10161}" presName="compNode" presStyleCnt="0"/>
      <dgm:spPr/>
    </dgm:pt>
    <dgm:pt modelId="{6E9ACE9B-2B7F-49B2-8FD0-5FD52886ACF1}" type="pres">
      <dgm:prSet presAssocID="{565C2F18-746E-4AF8-A659-31F014D10161}" presName="bgRect" presStyleLbl="bgShp" presStyleIdx="1" presStyleCnt="5"/>
      <dgm:spPr/>
    </dgm:pt>
    <dgm:pt modelId="{1DD4F6E2-B69F-47D3-BA32-90A5AFD5E276}" type="pres">
      <dgm:prSet presAssocID="{565C2F18-746E-4AF8-A659-31F014D10161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atistics"/>
        </a:ext>
      </dgm:extLst>
    </dgm:pt>
    <dgm:pt modelId="{068D356F-09B4-4395-8CCB-A861A76CFB87}" type="pres">
      <dgm:prSet presAssocID="{565C2F18-746E-4AF8-A659-31F014D10161}" presName="spaceRect" presStyleCnt="0"/>
      <dgm:spPr/>
    </dgm:pt>
    <dgm:pt modelId="{D446E108-DA66-4918-804A-94C56E5C7F66}" type="pres">
      <dgm:prSet presAssocID="{565C2F18-746E-4AF8-A659-31F014D10161}" presName="parTx" presStyleLbl="revTx" presStyleIdx="1" presStyleCnt="5">
        <dgm:presLayoutVars>
          <dgm:chMax val="0"/>
          <dgm:chPref val="0"/>
        </dgm:presLayoutVars>
      </dgm:prSet>
      <dgm:spPr/>
    </dgm:pt>
    <dgm:pt modelId="{9F40710A-480D-4801-8D86-F0EE3782B468}" type="pres">
      <dgm:prSet presAssocID="{73ED0A09-27A1-4E76-819A-59C8B259B88D}" presName="sibTrans" presStyleCnt="0"/>
      <dgm:spPr/>
    </dgm:pt>
    <dgm:pt modelId="{8200BC1D-1FAD-438E-9AC5-0847BA708AE8}" type="pres">
      <dgm:prSet presAssocID="{7124B004-C0E5-4557-8874-14E81433713C}" presName="compNode" presStyleCnt="0"/>
      <dgm:spPr/>
    </dgm:pt>
    <dgm:pt modelId="{A1787C5C-7551-47C1-87D2-1896088F0CFF}" type="pres">
      <dgm:prSet presAssocID="{7124B004-C0E5-4557-8874-14E81433713C}" presName="bgRect" presStyleLbl="bgShp" presStyleIdx="2" presStyleCnt="5"/>
      <dgm:spPr/>
    </dgm:pt>
    <dgm:pt modelId="{ABCC35A5-7847-42F8-BAD3-CA717DAA332D}" type="pres">
      <dgm:prSet presAssocID="{7124B004-C0E5-4557-8874-14E81433713C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oney"/>
        </a:ext>
      </dgm:extLst>
    </dgm:pt>
    <dgm:pt modelId="{0230326B-A337-4CF1-8B70-D5CF5281B844}" type="pres">
      <dgm:prSet presAssocID="{7124B004-C0E5-4557-8874-14E81433713C}" presName="spaceRect" presStyleCnt="0"/>
      <dgm:spPr/>
    </dgm:pt>
    <dgm:pt modelId="{911BD8ED-96B5-4C67-AFE8-F88B8077F7BD}" type="pres">
      <dgm:prSet presAssocID="{7124B004-C0E5-4557-8874-14E81433713C}" presName="parTx" presStyleLbl="revTx" presStyleIdx="2" presStyleCnt="5">
        <dgm:presLayoutVars>
          <dgm:chMax val="0"/>
          <dgm:chPref val="0"/>
        </dgm:presLayoutVars>
      </dgm:prSet>
      <dgm:spPr/>
    </dgm:pt>
    <dgm:pt modelId="{2F757725-A9E7-4192-BA07-0E2200F82EC2}" type="pres">
      <dgm:prSet presAssocID="{949F7373-EAE8-4F50-BA3D-C5028C0CC583}" presName="sibTrans" presStyleCnt="0"/>
      <dgm:spPr/>
    </dgm:pt>
    <dgm:pt modelId="{BA7F1497-171F-4ACB-BD31-C3DBAB8839E9}" type="pres">
      <dgm:prSet presAssocID="{83A0EF06-632C-483B-9145-13600CCD6B70}" presName="compNode" presStyleCnt="0"/>
      <dgm:spPr/>
    </dgm:pt>
    <dgm:pt modelId="{63AB4C88-DA01-4CED-98AE-7231781AB3B5}" type="pres">
      <dgm:prSet presAssocID="{83A0EF06-632C-483B-9145-13600CCD6B70}" presName="bgRect" presStyleLbl="bgShp" presStyleIdx="3" presStyleCnt="5"/>
      <dgm:spPr/>
    </dgm:pt>
    <dgm:pt modelId="{D7F3ACFC-0014-4406-A4CF-8AE572CEBCFF}" type="pres">
      <dgm:prSet presAssocID="{83A0EF06-632C-483B-9145-13600CCD6B70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Advertising"/>
        </a:ext>
      </dgm:extLst>
    </dgm:pt>
    <dgm:pt modelId="{DFFA607C-EDB5-4238-91FB-5D72DA8AE166}" type="pres">
      <dgm:prSet presAssocID="{83A0EF06-632C-483B-9145-13600CCD6B70}" presName="spaceRect" presStyleCnt="0"/>
      <dgm:spPr/>
    </dgm:pt>
    <dgm:pt modelId="{96590BAE-5352-4DA9-A99F-731B31DD995F}" type="pres">
      <dgm:prSet presAssocID="{83A0EF06-632C-483B-9145-13600CCD6B70}" presName="parTx" presStyleLbl="revTx" presStyleIdx="3" presStyleCnt="5">
        <dgm:presLayoutVars>
          <dgm:chMax val="0"/>
          <dgm:chPref val="0"/>
        </dgm:presLayoutVars>
      </dgm:prSet>
      <dgm:spPr/>
    </dgm:pt>
    <dgm:pt modelId="{031AE11A-701B-463E-8DFC-8D5DDBF9AE1D}" type="pres">
      <dgm:prSet presAssocID="{05F3EB64-2257-4D2D-AD5B-C32269830C61}" presName="sibTrans" presStyleCnt="0"/>
      <dgm:spPr/>
    </dgm:pt>
    <dgm:pt modelId="{8F9695F1-A571-4B82-8FDF-6D15FB252C4E}" type="pres">
      <dgm:prSet presAssocID="{588FA9CC-F6A7-45C1-B32E-6A72581F7676}" presName="compNode" presStyleCnt="0"/>
      <dgm:spPr/>
    </dgm:pt>
    <dgm:pt modelId="{11320E48-F689-48A8-A33F-4A23EEBB1CAE}" type="pres">
      <dgm:prSet presAssocID="{588FA9CC-F6A7-45C1-B32E-6A72581F7676}" presName="bgRect" presStyleLbl="bgShp" presStyleIdx="4" presStyleCnt="5"/>
      <dgm:spPr/>
    </dgm:pt>
    <dgm:pt modelId="{6D1D3C54-4333-453C-899F-8171B03238D7}" type="pres">
      <dgm:prSet presAssocID="{588FA9CC-F6A7-45C1-B32E-6A72581F7676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95D3D699-0F43-4EAD-8361-4A70D798026F}" type="pres">
      <dgm:prSet presAssocID="{588FA9CC-F6A7-45C1-B32E-6A72581F7676}" presName="spaceRect" presStyleCnt="0"/>
      <dgm:spPr/>
    </dgm:pt>
    <dgm:pt modelId="{6D7442AE-5E5D-4084-A934-97FCAD67AA89}" type="pres">
      <dgm:prSet presAssocID="{588FA9CC-F6A7-45C1-B32E-6A72581F7676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42F39007-0851-43C3-958B-9B438A2E6CCE}" srcId="{841D5682-CA5C-49F8-B887-13829CE5F91C}" destId="{83A0EF06-632C-483B-9145-13600CCD6B70}" srcOrd="3" destOrd="0" parTransId="{62589180-303A-405C-BD0D-BE8B60C400D6}" sibTransId="{05F3EB64-2257-4D2D-AD5B-C32269830C61}"/>
    <dgm:cxn modelId="{AAAC1A2A-598C-4374-9C0F-F03E51B56253}" type="presOf" srcId="{8F553976-CC34-488C-BD93-6C420F034A07}" destId="{191DA46B-00E7-4F6F-A94C-37784B5500E0}" srcOrd="0" destOrd="0" presId="urn:microsoft.com/office/officeart/2018/2/layout/IconVerticalSolidList"/>
    <dgm:cxn modelId="{BDFE362B-2D38-4825-B13E-26C3DB1F646A}" srcId="{841D5682-CA5C-49F8-B887-13829CE5F91C}" destId="{8F553976-CC34-488C-BD93-6C420F034A07}" srcOrd="0" destOrd="0" parTransId="{18760649-DBC2-4B18-94A3-ED84B9685C0D}" sibTransId="{64B69008-45D7-4EFE-81BC-2A068AF11333}"/>
    <dgm:cxn modelId="{DBC9665E-363D-4559-9342-73E80F2676F9}" srcId="{841D5682-CA5C-49F8-B887-13829CE5F91C}" destId="{565C2F18-746E-4AF8-A659-31F014D10161}" srcOrd="1" destOrd="0" parTransId="{A232FACA-D4D5-4A47-900C-0BE4BE1F92BB}" sibTransId="{73ED0A09-27A1-4E76-819A-59C8B259B88D}"/>
    <dgm:cxn modelId="{A21B9366-AE2D-4BDA-A60D-D04780ED2F6D}" type="presOf" srcId="{83A0EF06-632C-483B-9145-13600CCD6B70}" destId="{96590BAE-5352-4DA9-A99F-731B31DD995F}" srcOrd="0" destOrd="0" presId="urn:microsoft.com/office/officeart/2018/2/layout/IconVerticalSolidList"/>
    <dgm:cxn modelId="{B2FF9C6B-CB3E-4AAE-B670-B8323D7EC74F}" srcId="{841D5682-CA5C-49F8-B887-13829CE5F91C}" destId="{588FA9CC-F6A7-45C1-B32E-6A72581F7676}" srcOrd="4" destOrd="0" parTransId="{7392DD79-A454-4C28-A4C2-3FD829FC4AFB}" sibTransId="{E5075DDF-2694-49CE-9237-17DE3AB1AC68}"/>
    <dgm:cxn modelId="{88998081-3215-4D82-818D-9723F08583A0}" type="presOf" srcId="{588FA9CC-F6A7-45C1-B32E-6A72581F7676}" destId="{6D7442AE-5E5D-4084-A934-97FCAD67AA89}" srcOrd="0" destOrd="0" presId="urn:microsoft.com/office/officeart/2018/2/layout/IconVerticalSolidList"/>
    <dgm:cxn modelId="{FFAB5D8A-8515-4B87-9145-98CB0CB1FFC9}" type="presOf" srcId="{7124B004-C0E5-4557-8874-14E81433713C}" destId="{911BD8ED-96B5-4C67-AFE8-F88B8077F7BD}" srcOrd="0" destOrd="0" presId="urn:microsoft.com/office/officeart/2018/2/layout/IconVerticalSolidList"/>
    <dgm:cxn modelId="{AF8718AF-7AE0-40AD-B705-69F573190355}" type="presOf" srcId="{841D5682-CA5C-49F8-B887-13829CE5F91C}" destId="{FC15C500-9751-4028-9784-5B95CE7B11D2}" srcOrd="0" destOrd="0" presId="urn:microsoft.com/office/officeart/2018/2/layout/IconVerticalSolidList"/>
    <dgm:cxn modelId="{9426A1C0-FAEA-4E2F-A497-7086036D29DD}" type="presOf" srcId="{565C2F18-746E-4AF8-A659-31F014D10161}" destId="{D446E108-DA66-4918-804A-94C56E5C7F66}" srcOrd="0" destOrd="0" presId="urn:microsoft.com/office/officeart/2018/2/layout/IconVerticalSolidList"/>
    <dgm:cxn modelId="{8106C4E1-9F31-4E6F-A395-E4F4C3AC1E84}" srcId="{841D5682-CA5C-49F8-B887-13829CE5F91C}" destId="{7124B004-C0E5-4557-8874-14E81433713C}" srcOrd="2" destOrd="0" parTransId="{D079D244-423B-467A-9D33-7C11937A4B6E}" sibTransId="{949F7373-EAE8-4F50-BA3D-C5028C0CC583}"/>
    <dgm:cxn modelId="{651F81DE-A153-4A3E-B2E8-DB5144255A5F}" type="presParOf" srcId="{FC15C500-9751-4028-9784-5B95CE7B11D2}" destId="{CC28A12F-9109-4B4C-8F8C-ACB00E2BACBC}" srcOrd="0" destOrd="0" presId="urn:microsoft.com/office/officeart/2018/2/layout/IconVerticalSolidList"/>
    <dgm:cxn modelId="{819BBD22-DEA1-406D-B7AA-23F9129C887D}" type="presParOf" srcId="{CC28A12F-9109-4B4C-8F8C-ACB00E2BACBC}" destId="{E6638BD7-213C-4441-95C2-AA0D52D2BD9D}" srcOrd="0" destOrd="0" presId="urn:microsoft.com/office/officeart/2018/2/layout/IconVerticalSolidList"/>
    <dgm:cxn modelId="{D0A2B3E0-9D70-4810-8CBE-BD2AB32A2AA6}" type="presParOf" srcId="{CC28A12F-9109-4B4C-8F8C-ACB00E2BACBC}" destId="{46A98F85-6456-4AC8-BD40-6E7B5761A913}" srcOrd="1" destOrd="0" presId="urn:microsoft.com/office/officeart/2018/2/layout/IconVerticalSolidList"/>
    <dgm:cxn modelId="{EAD5A3B2-A538-4EA4-AABA-4C3B65F791C6}" type="presParOf" srcId="{CC28A12F-9109-4B4C-8F8C-ACB00E2BACBC}" destId="{7D352D37-65BF-4538-A133-3BBF900D2033}" srcOrd="2" destOrd="0" presId="urn:microsoft.com/office/officeart/2018/2/layout/IconVerticalSolidList"/>
    <dgm:cxn modelId="{E51C2C1A-7565-4828-B6B0-D01E78B364F2}" type="presParOf" srcId="{CC28A12F-9109-4B4C-8F8C-ACB00E2BACBC}" destId="{191DA46B-00E7-4F6F-A94C-37784B5500E0}" srcOrd="3" destOrd="0" presId="urn:microsoft.com/office/officeart/2018/2/layout/IconVerticalSolidList"/>
    <dgm:cxn modelId="{417ABDF5-500B-48DC-B07D-1FC3E3FEF5BA}" type="presParOf" srcId="{FC15C500-9751-4028-9784-5B95CE7B11D2}" destId="{78104959-6CCB-4604-A6B5-A90CA8A04965}" srcOrd="1" destOrd="0" presId="urn:microsoft.com/office/officeart/2018/2/layout/IconVerticalSolidList"/>
    <dgm:cxn modelId="{7B3DFF61-0A6D-4EF5-8D50-BF71D8DD60CC}" type="presParOf" srcId="{FC15C500-9751-4028-9784-5B95CE7B11D2}" destId="{AC63BF8D-0406-40CC-B083-307369ECD236}" srcOrd="2" destOrd="0" presId="urn:microsoft.com/office/officeart/2018/2/layout/IconVerticalSolidList"/>
    <dgm:cxn modelId="{E3763FB1-5726-472A-ABD7-822F33066BC5}" type="presParOf" srcId="{AC63BF8D-0406-40CC-B083-307369ECD236}" destId="{6E9ACE9B-2B7F-49B2-8FD0-5FD52886ACF1}" srcOrd="0" destOrd="0" presId="urn:microsoft.com/office/officeart/2018/2/layout/IconVerticalSolidList"/>
    <dgm:cxn modelId="{9180F503-7A15-4CE4-9BFF-6DC01467A6E3}" type="presParOf" srcId="{AC63BF8D-0406-40CC-B083-307369ECD236}" destId="{1DD4F6E2-B69F-47D3-BA32-90A5AFD5E276}" srcOrd="1" destOrd="0" presId="urn:microsoft.com/office/officeart/2018/2/layout/IconVerticalSolidList"/>
    <dgm:cxn modelId="{1E4D4B58-A03D-42A6-BA64-7E50D48F5A7B}" type="presParOf" srcId="{AC63BF8D-0406-40CC-B083-307369ECD236}" destId="{068D356F-09B4-4395-8CCB-A861A76CFB87}" srcOrd="2" destOrd="0" presId="urn:microsoft.com/office/officeart/2018/2/layout/IconVerticalSolidList"/>
    <dgm:cxn modelId="{A173CC5C-9144-41D1-954A-C7182DF198A0}" type="presParOf" srcId="{AC63BF8D-0406-40CC-B083-307369ECD236}" destId="{D446E108-DA66-4918-804A-94C56E5C7F66}" srcOrd="3" destOrd="0" presId="urn:microsoft.com/office/officeart/2018/2/layout/IconVerticalSolidList"/>
    <dgm:cxn modelId="{47E1091E-F0FA-47ED-97B0-73BCA63EA9DF}" type="presParOf" srcId="{FC15C500-9751-4028-9784-5B95CE7B11D2}" destId="{9F40710A-480D-4801-8D86-F0EE3782B468}" srcOrd="3" destOrd="0" presId="urn:microsoft.com/office/officeart/2018/2/layout/IconVerticalSolidList"/>
    <dgm:cxn modelId="{E8BD9B9F-C993-42C3-B364-F278AC6D01F3}" type="presParOf" srcId="{FC15C500-9751-4028-9784-5B95CE7B11D2}" destId="{8200BC1D-1FAD-438E-9AC5-0847BA708AE8}" srcOrd="4" destOrd="0" presId="urn:microsoft.com/office/officeart/2018/2/layout/IconVerticalSolidList"/>
    <dgm:cxn modelId="{19BA628C-6048-4BF4-AD4B-8794B3AA7BAA}" type="presParOf" srcId="{8200BC1D-1FAD-438E-9AC5-0847BA708AE8}" destId="{A1787C5C-7551-47C1-87D2-1896088F0CFF}" srcOrd="0" destOrd="0" presId="urn:microsoft.com/office/officeart/2018/2/layout/IconVerticalSolidList"/>
    <dgm:cxn modelId="{EC362FC2-AA2D-4905-930E-11A91EDE6A02}" type="presParOf" srcId="{8200BC1D-1FAD-438E-9AC5-0847BA708AE8}" destId="{ABCC35A5-7847-42F8-BAD3-CA717DAA332D}" srcOrd="1" destOrd="0" presId="urn:microsoft.com/office/officeart/2018/2/layout/IconVerticalSolidList"/>
    <dgm:cxn modelId="{C0915EE6-B6BB-47E3-9471-C64980EEA604}" type="presParOf" srcId="{8200BC1D-1FAD-438E-9AC5-0847BA708AE8}" destId="{0230326B-A337-4CF1-8B70-D5CF5281B844}" srcOrd="2" destOrd="0" presId="urn:microsoft.com/office/officeart/2018/2/layout/IconVerticalSolidList"/>
    <dgm:cxn modelId="{FDC692C4-6ECD-4DA3-8188-34620F25CD8A}" type="presParOf" srcId="{8200BC1D-1FAD-438E-9AC5-0847BA708AE8}" destId="{911BD8ED-96B5-4C67-AFE8-F88B8077F7BD}" srcOrd="3" destOrd="0" presId="urn:microsoft.com/office/officeart/2018/2/layout/IconVerticalSolidList"/>
    <dgm:cxn modelId="{8E8A5B39-9D9D-4660-A453-B00C93004DF1}" type="presParOf" srcId="{FC15C500-9751-4028-9784-5B95CE7B11D2}" destId="{2F757725-A9E7-4192-BA07-0E2200F82EC2}" srcOrd="5" destOrd="0" presId="urn:microsoft.com/office/officeart/2018/2/layout/IconVerticalSolidList"/>
    <dgm:cxn modelId="{B3321D55-C424-4C55-91C0-6C02AC8A7509}" type="presParOf" srcId="{FC15C500-9751-4028-9784-5B95CE7B11D2}" destId="{BA7F1497-171F-4ACB-BD31-C3DBAB8839E9}" srcOrd="6" destOrd="0" presId="urn:microsoft.com/office/officeart/2018/2/layout/IconVerticalSolidList"/>
    <dgm:cxn modelId="{7ACD91B7-EF67-45AE-A0F4-1E889CF3E1CF}" type="presParOf" srcId="{BA7F1497-171F-4ACB-BD31-C3DBAB8839E9}" destId="{63AB4C88-DA01-4CED-98AE-7231781AB3B5}" srcOrd="0" destOrd="0" presId="urn:microsoft.com/office/officeart/2018/2/layout/IconVerticalSolidList"/>
    <dgm:cxn modelId="{4802FCEF-C988-439F-8B61-6E28B3FB2A66}" type="presParOf" srcId="{BA7F1497-171F-4ACB-BD31-C3DBAB8839E9}" destId="{D7F3ACFC-0014-4406-A4CF-8AE572CEBCFF}" srcOrd="1" destOrd="0" presId="urn:microsoft.com/office/officeart/2018/2/layout/IconVerticalSolidList"/>
    <dgm:cxn modelId="{ECDE8352-42DD-4E4B-9A6D-F4F9797BD944}" type="presParOf" srcId="{BA7F1497-171F-4ACB-BD31-C3DBAB8839E9}" destId="{DFFA607C-EDB5-4238-91FB-5D72DA8AE166}" srcOrd="2" destOrd="0" presId="urn:microsoft.com/office/officeart/2018/2/layout/IconVerticalSolidList"/>
    <dgm:cxn modelId="{16C42CE1-4FCB-4EB3-841C-A9DC4065C97A}" type="presParOf" srcId="{BA7F1497-171F-4ACB-BD31-C3DBAB8839E9}" destId="{96590BAE-5352-4DA9-A99F-731B31DD995F}" srcOrd="3" destOrd="0" presId="urn:microsoft.com/office/officeart/2018/2/layout/IconVerticalSolidList"/>
    <dgm:cxn modelId="{8FDB6879-7558-4C19-BF6B-B63A35B17A84}" type="presParOf" srcId="{FC15C500-9751-4028-9784-5B95CE7B11D2}" destId="{031AE11A-701B-463E-8DFC-8D5DDBF9AE1D}" srcOrd="7" destOrd="0" presId="urn:microsoft.com/office/officeart/2018/2/layout/IconVerticalSolidList"/>
    <dgm:cxn modelId="{211583B1-76AC-4DE0-9459-A7B661466ADB}" type="presParOf" srcId="{FC15C500-9751-4028-9784-5B95CE7B11D2}" destId="{8F9695F1-A571-4B82-8FDF-6D15FB252C4E}" srcOrd="8" destOrd="0" presId="urn:microsoft.com/office/officeart/2018/2/layout/IconVerticalSolidList"/>
    <dgm:cxn modelId="{F33C4566-DE34-4477-8DE9-D3C8B71A3A83}" type="presParOf" srcId="{8F9695F1-A571-4B82-8FDF-6D15FB252C4E}" destId="{11320E48-F689-48A8-A33F-4A23EEBB1CAE}" srcOrd="0" destOrd="0" presId="urn:microsoft.com/office/officeart/2018/2/layout/IconVerticalSolidList"/>
    <dgm:cxn modelId="{4878C880-A818-4A4C-A021-F04FE309CDCD}" type="presParOf" srcId="{8F9695F1-A571-4B82-8FDF-6D15FB252C4E}" destId="{6D1D3C54-4333-453C-899F-8171B03238D7}" srcOrd="1" destOrd="0" presId="urn:microsoft.com/office/officeart/2018/2/layout/IconVerticalSolidList"/>
    <dgm:cxn modelId="{B6C4C30E-00C9-494E-9825-F50B3DD7C9A1}" type="presParOf" srcId="{8F9695F1-A571-4B82-8FDF-6D15FB252C4E}" destId="{95D3D699-0F43-4EAD-8361-4A70D798026F}" srcOrd="2" destOrd="0" presId="urn:microsoft.com/office/officeart/2018/2/layout/IconVerticalSolidList"/>
    <dgm:cxn modelId="{7697DC03-EC15-4490-87B9-10D02A4D55A9}" type="presParOf" srcId="{8F9695F1-A571-4B82-8FDF-6D15FB252C4E}" destId="{6D7442AE-5E5D-4084-A934-97FCAD67AA89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89B2FF8F-9DBC-4C59-9963-32AA4EBDFB65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613E599D-3D59-4C64-9B11-34FA37FA6FBD}">
      <dgm:prSet/>
      <dgm:spPr/>
      <dgm:t>
        <a:bodyPr/>
        <a:lstStyle/>
        <a:p>
          <a:r>
            <a:rPr lang="en-US"/>
            <a:t>Next steps in my development:</a:t>
          </a:r>
        </a:p>
      </dgm:t>
    </dgm:pt>
    <dgm:pt modelId="{A41EFCD8-FF2A-4200-BC3B-919443465BE8}" type="parTrans" cxnId="{6E77E814-E2CC-4816-9A13-B5E028C8E279}">
      <dgm:prSet/>
      <dgm:spPr/>
      <dgm:t>
        <a:bodyPr/>
        <a:lstStyle/>
        <a:p>
          <a:endParaRPr lang="en-US"/>
        </a:p>
      </dgm:t>
    </dgm:pt>
    <dgm:pt modelId="{D11CA20C-0D5D-4296-AB47-E29C33B57283}" type="sibTrans" cxnId="{6E77E814-E2CC-4816-9A13-B5E028C8E279}">
      <dgm:prSet/>
      <dgm:spPr/>
      <dgm:t>
        <a:bodyPr/>
        <a:lstStyle/>
        <a:p>
          <a:endParaRPr lang="en-US"/>
        </a:p>
      </dgm:t>
    </dgm:pt>
    <dgm:pt modelId="{19052B41-8C3D-4AB2-BC21-655A90649A1D}">
      <dgm:prSet/>
      <dgm:spPr/>
      <dgm:t>
        <a:bodyPr/>
        <a:lstStyle/>
        <a:p>
          <a:r>
            <a:rPr lang="en-US" dirty="0"/>
            <a:t>Add eCommerce booking to the website</a:t>
          </a:r>
        </a:p>
      </dgm:t>
    </dgm:pt>
    <dgm:pt modelId="{9EAF57DB-A6BA-4D56-ABAF-C15369593F9A}" type="parTrans" cxnId="{58B97539-895E-46F6-A3DA-93A2AF259D2E}">
      <dgm:prSet/>
      <dgm:spPr/>
      <dgm:t>
        <a:bodyPr/>
        <a:lstStyle/>
        <a:p>
          <a:endParaRPr lang="en-US"/>
        </a:p>
      </dgm:t>
    </dgm:pt>
    <dgm:pt modelId="{D5C86E11-C097-47D7-9D52-3F372062FA9A}" type="sibTrans" cxnId="{58B97539-895E-46F6-A3DA-93A2AF259D2E}">
      <dgm:prSet/>
      <dgm:spPr/>
      <dgm:t>
        <a:bodyPr/>
        <a:lstStyle/>
        <a:p>
          <a:endParaRPr lang="en-US"/>
        </a:p>
      </dgm:t>
    </dgm:pt>
    <dgm:pt modelId="{AC629781-F4FF-472F-967F-023E00C47BBB}">
      <dgm:prSet/>
      <dgm:spPr/>
      <dgm:t>
        <a:bodyPr/>
        <a:lstStyle/>
        <a:p>
          <a:r>
            <a:rPr lang="en-US" dirty="0"/>
            <a:t>Learn Premiere Pro for video edits</a:t>
          </a:r>
        </a:p>
      </dgm:t>
    </dgm:pt>
    <dgm:pt modelId="{5ABA5D79-7480-4DAD-8478-10300A3341FD}" type="parTrans" cxnId="{8A5F1571-494A-4D12-8CE5-F6066D5E9112}">
      <dgm:prSet/>
      <dgm:spPr/>
      <dgm:t>
        <a:bodyPr/>
        <a:lstStyle/>
        <a:p>
          <a:endParaRPr lang="en-US"/>
        </a:p>
      </dgm:t>
    </dgm:pt>
    <dgm:pt modelId="{E6432F10-F4B9-437A-8EC2-2A675CCEB012}" type="sibTrans" cxnId="{8A5F1571-494A-4D12-8CE5-F6066D5E9112}">
      <dgm:prSet/>
      <dgm:spPr/>
      <dgm:t>
        <a:bodyPr/>
        <a:lstStyle/>
        <a:p>
          <a:endParaRPr lang="en-US"/>
        </a:p>
      </dgm:t>
    </dgm:pt>
    <dgm:pt modelId="{D8B719A3-80FD-4EB5-8279-DDFD7E558ED8}">
      <dgm:prSet/>
      <dgm:spPr/>
      <dgm:t>
        <a:bodyPr/>
        <a:lstStyle/>
        <a:p>
          <a:r>
            <a:rPr lang="en-US" dirty="0"/>
            <a:t>Build SEO strategies for brand reach</a:t>
          </a:r>
        </a:p>
      </dgm:t>
    </dgm:pt>
    <dgm:pt modelId="{E37A2DE1-4C6C-457B-9057-E493608803A1}" type="parTrans" cxnId="{4C00DA82-B71F-456F-AEFE-CBB7DCACC1AC}">
      <dgm:prSet/>
      <dgm:spPr/>
      <dgm:t>
        <a:bodyPr/>
        <a:lstStyle/>
        <a:p>
          <a:endParaRPr lang="en-US"/>
        </a:p>
      </dgm:t>
    </dgm:pt>
    <dgm:pt modelId="{0F15C8D1-9FE5-43D7-B8FF-E3F3747DFBC2}" type="sibTrans" cxnId="{4C00DA82-B71F-456F-AEFE-CBB7DCACC1AC}">
      <dgm:prSet/>
      <dgm:spPr/>
      <dgm:t>
        <a:bodyPr/>
        <a:lstStyle/>
        <a:p>
          <a:endParaRPr lang="en-US"/>
        </a:p>
      </dgm:t>
    </dgm:pt>
    <dgm:pt modelId="{D3C81A06-4752-40A2-B66B-65D46CECCA29}" type="pres">
      <dgm:prSet presAssocID="{89B2FF8F-9DBC-4C59-9963-32AA4EBDFB65}" presName="root" presStyleCnt="0">
        <dgm:presLayoutVars>
          <dgm:dir/>
          <dgm:resizeHandles val="exact"/>
        </dgm:presLayoutVars>
      </dgm:prSet>
      <dgm:spPr/>
    </dgm:pt>
    <dgm:pt modelId="{8DC06FB6-0FCD-4CE6-B492-E8EBEC9E86D5}" type="pres">
      <dgm:prSet presAssocID="{613E599D-3D59-4C64-9B11-34FA37FA6FBD}" presName="compNode" presStyleCnt="0"/>
      <dgm:spPr/>
    </dgm:pt>
    <dgm:pt modelId="{1919164A-BDE4-4E2C-919C-2D05B53093B4}" type="pres">
      <dgm:prSet presAssocID="{613E599D-3D59-4C64-9B11-34FA37FA6FBD}" presName="bgRect" presStyleLbl="bgShp" presStyleIdx="0" presStyleCnt="4"/>
      <dgm:spPr/>
    </dgm:pt>
    <dgm:pt modelId="{76543E31-05AF-4ABA-936A-E84E8581AE4E}" type="pres">
      <dgm:prSet presAssocID="{613E599D-3D59-4C64-9B11-34FA37FA6FBD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519FED4A-0E65-4AD9-8333-BF0C5EB9B948}" type="pres">
      <dgm:prSet presAssocID="{613E599D-3D59-4C64-9B11-34FA37FA6FBD}" presName="spaceRect" presStyleCnt="0"/>
      <dgm:spPr/>
    </dgm:pt>
    <dgm:pt modelId="{E6D83A41-99AA-484C-BC8C-2BD068C48BDE}" type="pres">
      <dgm:prSet presAssocID="{613E599D-3D59-4C64-9B11-34FA37FA6FBD}" presName="parTx" presStyleLbl="revTx" presStyleIdx="0" presStyleCnt="4">
        <dgm:presLayoutVars>
          <dgm:chMax val="0"/>
          <dgm:chPref val="0"/>
        </dgm:presLayoutVars>
      </dgm:prSet>
      <dgm:spPr/>
    </dgm:pt>
    <dgm:pt modelId="{DB9D71A4-58AD-448A-B566-B47E27435EAA}" type="pres">
      <dgm:prSet presAssocID="{D11CA20C-0D5D-4296-AB47-E29C33B57283}" presName="sibTrans" presStyleCnt="0"/>
      <dgm:spPr/>
    </dgm:pt>
    <dgm:pt modelId="{5702EA6A-513F-4F5A-BA2B-A65B8F78AFBD}" type="pres">
      <dgm:prSet presAssocID="{19052B41-8C3D-4AB2-BC21-655A90649A1D}" presName="compNode" presStyleCnt="0"/>
      <dgm:spPr/>
    </dgm:pt>
    <dgm:pt modelId="{3ADB7D14-2F00-4840-8A33-C57AF19A0736}" type="pres">
      <dgm:prSet presAssocID="{19052B41-8C3D-4AB2-BC21-655A90649A1D}" presName="bgRect" presStyleLbl="bgShp" presStyleIdx="1" presStyleCnt="4"/>
      <dgm:spPr/>
    </dgm:pt>
    <dgm:pt modelId="{3A889BBA-7064-4D81-8250-7182424280FC}" type="pres">
      <dgm:prSet presAssocID="{19052B41-8C3D-4AB2-BC21-655A90649A1D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egister"/>
        </a:ext>
      </dgm:extLst>
    </dgm:pt>
    <dgm:pt modelId="{8D3595CA-0776-46C0-9891-528E28F59697}" type="pres">
      <dgm:prSet presAssocID="{19052B41-8C3D-4AB2-BC21-655A90649A1D}" presName="spaceRect" presStyleCnt="0"/>
      <dgm:spPr/>
    </dgm:pt>
    <dgm:pt modelId="{7A37A41B-F327-43EF-AB58-F4FDA8E0301D}" type="pres">
      <dgm:prSet presAssocID="{19052B41-8C3D-4AB2-BC21-655A90649A1D}" presName="parTx" presStyleLbl="revTx" presStyleIdx="1" presStyleCnt="4">
        <dgm:presLayoutVars>
          <dgm:chMax val="0"/>
          <dgm:chPref val="0"/>
        </dgm:presLayoutVars>
      </dgm:prSet>
      <dgm:spPr/>
    </dgm:pt>
    <dgm:pt modelId="{D247B8A9-15F2-4B6E-9129-6A3B4CD00EB4}" type="pres">
      <dgm:prSet presAssocID="{D5C86E11-C097-47D7-9D52-3F372062FA9A}" presName="sibTrans" presStyleCnt="0"/>
      <dgm:spPr/>
    </dgm:pt>
    <dgm:pt modelId="{8230E9D4-8670-4996-9E5C-E74E16797061}" type="pres">
      <dgm:prSet presAssocID="{AC629781-F4FF-472F-967F-023E00C47BBB}" presName="compNode" presStyleCnt="0"/>
      <dgm:spPr/>
    </dgm:pt>
    <dgm:pt modelId="{1260FDC6-03B7-400B-A747-EE24ECD18513}" type="pres">
      <dgm:prSet presAssocID="{AC629781-F4FF-472F-967F-023E00C47BBB}" presName="bgRect" presStyleLbl="bgShp" presStyleIdx="2" presStyleCnt="4"/>
      <dgm:spPr/>
    </dgm:pt>
    <dgm:pt modelId="{394397A7-DFDD-403E-866A-580DFF7DC3F7}" type="pres">
      <dgm:prSet presAssocID="{AC629781-F4FF-472F-967F-023E00C47BBB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apper board"/>
        </a:ext>
      </dgm:extLst>
    </dgm:pt>
    <dgm:pt modelId="{34C17672-8D4D-4488-81CF-5A1787329C61}" type="pres">
      <dgm:prSet presAssocID="{AC629781-F4FF-472F-967F-023E00C47BBB}" presName="spaceRect" presStyleCnt="0"/>
      <dgm:spPr/>
    </dgm:pt>
    <dgm:pt modelId="{8E45DBAC-358E-4DDD-B7E3-9FCD6BAF8A9E}" type="pres">
      <dgm:prSet presAssocID="{AC629781-F4FF-472F-967F-023E00C47BBB}" presName="parTx" presStyleLbl="revTx" presStyleIdx="2" presStyleCnt="4">
        <dgm:presLayoutVars>
          <dgm:chMax val="0"/>
          <dgm:chPref val="0"/>
        </dgm:presLayoutVars>
      </dgm:prSet>
      <dgm:spPr/>
    </dgm:pt>
    <dgm:pt modelId="{E658813D-3C65-4839-B394-0340A5F2B169}" type="pres">
      <dgm:prSet presAssocID="{E6432F10-F4B9-437A-8EC2-2A675CCEB012}" presName="sibTrans" presStyleCnt="0"/>
      <dgm:spPr/>
    </dgm:pt>
    <dgm:pt modelId="{B4B1B08F-DD8A-43C9-8C37-030364C62F57}" type="pres">
      <dgm:prSet presAssocID="{D8B719A3-80FD-4EB5-8279-DDFD7E558ED8}" presName="compNode" presStyleCnt="0"/>
      <dgm:spPr/>
    </dgm:pt>
    <dgm:pt modelId="{1605E715-48BF-485C-9614-5A8266706787}" type="pres">
      <dgm:prSet presAssocID="{D8B719A3-80FD-4EB5-8279-DDFD7E558ED8}" presName="bgRect" presStyleLbl="bgShp" presStyleIdx="3" presStyleCnt="4"/>
      <dgm:spPr/>
    </dgm:pt>
    <dgm:pt modelId="{97F4D30D-D3CB-44D3-8B10-1F20BC38ED5B}" type="pres">
      <dgm:prSet presAssocID="{D8B719A3-80FD-4EB5-8279-DDFD7E558ED8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gnifying glass"/>
        </a:ext>
      </dgm:extLst>
    </dgm:pt>
    <dgm:pt modelId="{33B8E53B-E6C0-4612-858E-81F660BAD0EC}" type="pres">
      <dgm:prSet presAssocID="{D8B719A3-80FD-4EB5-8279-DDFD7E558ED8}" presName="spaceRect" presStyleCnt="0"/>
      <dgm:spPr/>
    </dgm:pt>
    <dgm:pt modelId="{C2D11849-2C6F-4983-B8AB-B4C714FDB453}" type="pres">
      <dgm:prSet presAssocID="{D8B719A3-80FD-4EB5-8279-DDFD7E558ED8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6E77E814-E2CC-4816-9A13-B5E028C8E279}" srcId="{89B2FF8F-9DBC-4C59-9963-32AA4EBDFB65}" destId="{613E599D-3D59-4C64-9B11-34FA37FA6FBD}" srcOrd="0" destOrd="0" parTransId="{A41EFCD8-FF2A-4200-BC3B-919443465BE8}" sibTransId="{D11CA20C-0D5D-4296-AB47-E29C33B57283}"/>
    <dgm:cxn modelId="{4A028A25-F901-474D-B4A0-551767889C5F}" type="presOf" srcId="{613E599D-3D59-4C64-9B11-34FA37FA6FBD}" destId="{E6D83A41-99AA-484C-BC8C-2BD068C48BDE}" srcOrd="0" destOrd="0" presId="urn:microsoft.com/office/officeart/2018/2/layout/IconVerticalSolidList"/>
    <dgm:cxn modelId="{01FA1237-A219-4FC0-A1AD-F1A98687206A}" type="presOf" srcId="{AC629781-F4FF-472F-967F-023E00C47BBB}" destId="{8E45DBAC-358E-4DDD-B7E3-9FCD6BAF8A9E}" srcOrd="0" destOrd="0" presId="urn:microsoft.com/office/officeart/2018/2/layout/IconVerticalSolidList"/>
    <dgm:cxn modelId="{58B97539-895E-46F6-A3DA-93A2AF259D2E}" srcId="{89B2FF8F-9DBC-4C59-9963-32AA4EBDFB65}" destId="{19052B41-8C3D-4AB2-BC21-655A90649A1D}" srcOrd="1" destOrd="0" parTransId="{9EAF57DB-A6BA-4D56-ABAF-C15369593F9A}" sibTransId="{D5C86E11-C097-47D7-9D52-3F372062FA9A}"/>
    <dgm:cxn modelId="{8A5F1571-494A-4D12-8CE5-F6066D5E9112}" srcId="{89B2FF8F-9DBC-4C59-9963-32AA4EBDFB65}" destId="{AC629781-F4FF-472F-967F-023E00C47BBB}" srcOrd="2" destOrd="0" parTransId="{5ABA5D79-7480-4DAD-8478-10300A3341FD}" sibTransId="{E6432F10-F4B9-437A-8EC2-2A675CCEB012}"/>
    <dgm:cxn modelId="{4C00DA82-B71F-456F-AEFE-CBB7DCACC1AC}" srcId="{89B2FF8F-9DBC-4C59-9963-32AA4EBDFB65}" destId="{D8B719A3-80FD-4EB5-8279-DDFD7E558ED8}" srcOrd="3" destOrd="0" parTransId="{E37A2DE1-4C6C-457B-9057-E493608803A1}" sibTransId="{0F15C8D1-9FE5-43D7-B8FF-E3F3747DFBC2}"/>
    <dgm:cxn modelId="{2DB2FB9D-D2AE-4BE0-A7B0-0BCC000EEE2D}" type="presOf" srcId="{89B2FF8F-9DBC-4C59-9963-32AA4EBDFB65}" destId="{D3C81A06-4752-40A2-B66B-65D46CECCA29}" srcOrd="0" destOrd="0" presId="urn:microsoft.com/office/officeart/2018/2/layout/IconVerticalSolidList"/>
    <dgm:cxn modelId="{220A39B0-3B09-4AF6-B960-7D66E0ECDDBE}" type="presOf" srcId="{D8B719A3-80FD-4EB5-8279-DDFD7E558ED8}" destId="{C2D11849-2C6F-4983-B8AB-B4C714FDB453}" srcOrd="0" destOrd="0" presId="urn:microsoft.com/office/officeart/2018/2/layout/IconVerticalSolidList"/>
    <dgm:cxn modelId="{70AE86EA-1B44-4ED1-ADB7-EE50CA11C3CA}" type="presOf" srcId="{19052B41-8C3D-4AB2-BC21-655A90649A1D}" destId="{7A37A41B-F327-43EF-AB58-F4FDA8E0301D}" srcOrd="0" destOrd="0" presId="urn:microsoft.com/office/officeart/2018/2/layout/IconVerticalSolidList"/>
    <dgm:cxn modelId="{C4DD4FFD-1EDD-4C74-B0C0-8C101C98BDB3}" type="presParOf" srcId="{D3C81A06-4752-40A2-B66B-65D46CECCA29}" destId="{8DC06FB6-0FCD-4CE6-B492-E8EBEC9E86D5}" srcOrd="0" destOrd="0" presId="urn:microsoft.com/office/officeart/2018/2/layout/IconVerticalSolidList"/>
    <dgm:cxn modelId="{D07D5359-FC22-4443-96C9-FB3CAF071628}" type="presParOf" srcId="{8DC06FB6-0FCD-4CE6-B492-E8EBEC9E86D5}" destId="{1919164A-BDE4-4E2C-919C-2D05B53093B4}" srcOrd="0" destOrd="0" presId="urn:microsoft.com/office/officeart/2018/2/layout/IconVerticalSolidList"/>
    <dgm:cxn modelId="{E133012A-1A27-4D1E-958C-22AB1F3DBA3A}" type="presParOf" srcId="{8DC06FB6-0FCD-4CE6-B492-E8EBEC9E86D5}" destId="{76543E31-05AF-4ABA-936A-E84E8581AE4E}" srcOrd="1" destOrd="0" presId="urn:microsoft.com/office/officeart/2018/2/layout/IconVerticalSolidList"/>
    <dgm:cxn modelId="{42367AE4-775D-40EA-8141-43827654E549}" type="presParOf" srcId="{8DC06FB6-0FCD-4CE6-B492-E8EBEC9E86D5}" destId="{519FED4A-0E65-4AD9-8333-BF0C5EB9B948}" srcOrd="2" destOrd="0" presId="urn:microsoft.com/office/officeart/2018/2/layout/IconVerticalSolidList"/>
    <dgm:cxn modelId="{E6A10425-4B5A-4030-828F-DAE0B59E9B71}" type="presParOf" srcId="{8DC06FB6-0FCD-4CE6-B492-E8EBEC9E86D5}" destId="{E6D83A41-99AA-484C-BC8C-2BD068C48BDE}" srcOrd="3" destOrd="0" presId="urn:microsoft.com/office/officeart/2018/2/layout/IconVerticalSolidList"/>
    <dgm:cxn modelId="{7059E720-803F-4DF3-A3FF-C6A7E26DFB84}" type="presParOf" srcId="{D3C81A06-4752-40A2-B66B-65D46CECCA29}" destId="{DB9D71A4-58AD-448A-B566-B47E27435EAA}" srcOrd="1" destOrd="0" presId="urn:microsoft.com/office/officeart/2018/2/layout/IconVerticalSolidList"/>
    <dgm:cxn modelId="{685F6C09-67C6-4C02-BF42-9772D177DC93}" type="presParOf" srcId="{D3C81A06-4752-40A2-B66B-65D46CECCA29}" destId="{5702EA6A-513F-4F5A-BA2B-A65B8F78AFBD}" srcOrd="2" destOrd="0" presId="urn:microsoft.com/office/officeart/2018/2/layout/IconVerticalSolidList"/>
    <dgm:cxn modelId="{C41850E7-2290-419E-9EA6-6C6F0BA41644}" type="presParOf" srcId="{5702EA6A-513F-4F5A-BA2B-A65B8F78AFBD}" destId="{3ADB7D14-2F00-4840-8A33-C57AF19A0736}" srcOrd="0" destOrd="0" presId="urn:microsoft.com/office/officeart/2018/2/layout/IconVerticalSolidList"/>
    <dgm:cxn modelId="{51170B1E-DE39-44A0-BB07-E6B00823C3A9}" type="presParOf" srcId="{5702EA6A-513F-4F5A-BA2B-A65B8F78AFBD}" destId="{3A889BBA-7064-4D81-8250-7182424280FC}" srcOrd="1" destOrd="0" presId="urn:microsoft.com/office/officeart/2018/2/layout/IconVerticalSolidList"/>
    <dgm:cxn modelId="{C1393824-46A2-4ADF-9330-227BDE42AEE4}" type="presParOf" srcId="{5702EA6A-513F-4F5A-BA2B-A65B8F78AFBD}" destId="{8D3595CA-0776-46C0-9891-528E28F59697}" srcOrd="2" destOrd="0" presId="urn:microsoft.com/office/officeart/2018/2/layout/IconVerticalSolidList"/>
    <dgm:cxn modelId="{B9209BAD-C722-4FAF-B56F-999DE22A0F8D}" type="presParOf" srcId="{5702EA6A-513F-4F5A-BA2B-A65B8F78AFBD}" destId="{7A37A41B-F327-43EF-AB58-F4FDA8E0301D}" srcOrd="3" destOrd="0" presId="urn:microsoft.com/office/officeart/2018/2/layout/IconVerticalSolidList"/>
    <dgm:cxn modelId="{7DAAEB93-069A-451A-9185-1DBD44E3B799}" type="presParOf" srcId="{D3C81A06-4752-40A2-B66B-65D46CECCA29}" destId="{D247B8A9-15F2-4B6E-9129-6A3B4CD00EB4}" srcOrd="3" destOrd="0" presId="urn:microsoft.com/office/officeart/2018/2/layout/IconVerticalSolidList"/>
    <dgm:cxn modelId="{8FA5A783-AC07-4DAA-BCD6-2AADA121A1DF}" type="presParOf" srcId="{D3C81A06-4752-40A2-B66B-65D46CECCA29}" destId="{8230E9D4-8670-4996-9E5C-E74E16797061}" srcOrd="4" destOrd="0" presId="urn:microsoft.com/office/officeart/2018/2/layout/IconVerticalSolidList"/>
    <dgm:cxn modelId="{2AAB4A4A-531B-4831-89F4-9BCD163ACD42}" type="presParOf" srcId="{8230E9D4-8670-4996-9E5C-E74E16797061}" destId="{1260FDC6-03B7-400B-A747-EE24ECD18513}" srcOrd="0" destOrd="0" presId="urn:microsoft.com/office/officeart/2018/2/layout/IconVerticalSolidList"/>
    <dgm:cxn modelId="{079B8E1F-B9B3-4A46-B039-7E8081F68B22}" type="presParOf" srcId="{8230E9D4-8670-4996-9E5C-E74E16797061}" destId="{394397A7-DFDD-403E-866A-580DFF7DC3F7}" srcOrd="1" destOrd="0" presId="urn:microsoft.com/office/officeart/2018/2/layout/IconVerticalSolidList"/>
    <dgm:cxn modelId="{CEB863FE-939E-4080-9859-4607FC02CC94}" type="presParOf" srcId="{8230E9D4-8670-4996-9E5C-E74E16797061}" destId="{34C17672-8D4D-4488-81CF-5A1787329C61}" srcOrd="2" destOrd="0" presId="urn:microsoft.com/office/officeart/2018/2/layout/IconVerticalSolidList"/>
    <dgm:cxn modelId="{8C572D5B-25B5-4341-8371-F96F5F67BA38}" type="presParOf" srcId="{8230E9D4-8670-4996-9E5C-E74E16797061}" destId="{8E45DBAC-358E-4DDD-B7E3-9FCD6BAF8A9E}" srcOrd="3" destOrd="0" presId="urn:microsoft.com/office/officeart/2018/2/layout/IconVerticalSolidList"/>
    <dgm:cxn modelId="{2E417A13-4BDF-47CF-8C04-9B5558CD68CA}" type="presParOf" srcId="{D3C81A06-4752-40A2-B66B-65D46CECCA29}" destId="{E658813D-3C65-4839-B394-0340A5F2B169}" srcOrd="5" destOrd="0" presId="urn:microsoft.com/office/officeart/2018/2/layout/IconVerticalSolidList"/>
    <dgm:cxn modelId="{914C5C1D-EABF-4F61-93BF-4EF21B0A4B9D}" type="presParOf" srcId="{D3C81A06-4752-40A2-B66B-65D46CECCA29}" destId="{B4B1B08F-DD8A-43C9-8C37-030364C62F57}" srcOrd="6" destOrd="0" presId="urn:microsoft.com/office/officeart/2018/2/layout/IconVerticalSolidList"/>
    <dgm:cxn modelId="{2F9B3357-9E96-4BE8-A34E-185F7F2F465A}" type="presParOf" srcId="{B4B1B08F-DD8A-43C9-8C37-030364C62F57}" destId="{1605E715-48BF-485C-9614-5A8266706787}" srcOrd="0" destOrd="0" presId="urn:microsoft.com/office/officeart/2018/2/layout/IconVerticalSolidList"/>
    <dgm:cxn modelId="{3913901E-370B-482E-9769-A8163664660F}" type="presParOf" srcId="{B4B1B08F-DD8A-43C9-8C37-030364C62F57}" destId="{97F4D30D-D3CB-44D3-8B10-1F20BC38ED5B}" srcOrd="1" destOrd="0" presId="urn:microsoft.com/office/officeart/2018/2/layout/IconVerticalSolidList"/>
    <dgm:cxn modelId="{30425329-EB99-467B-8B2C-B5C8DE9CEF8D}" type="presParOf" srcId="{B4B1B08F-DD8A-43C9-8C37-030364C62F57}" destId="{33B8E53B-E6C0-4612-858E-81F660BAD0EC}" srcOrd="2" destOrd="0" presId="urn:microsoft.com/office/officeart/2018/2/layout/IconVerticalSolidList"/>
    <dgm:cxn modelId="{5CB46280-377D-4056-9D3A-9915E81B41D9}" type="presParOf" srcId="{B4B1B08F-DD8A-43C9-8C37-030364C62F57}" destId="{C2D11849-2C6F-4983-B8AB-B4C714FDB453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6638BD7-213C-4441-95C2-AA0D52D2BD9D}">
      <dsp:nvSpPr>
        <dsp:cNvPr id="0" name=""/>
        <dsp:cNvSpPr/>
      </dsp:nvSpPr>
      <dsp:spPr>
        <a:xfrm>
          <a:off x="0" y="3890"/>
          <a:ext cx="4971603" cy="82863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6A98F85-6456-4AC8-BD40-6E7B5761A913}">
      <dsp:nvSpPr>
        <dsp:cNvPr id="0" name=""/>
        <dsp:cNvSpPr/>
      </dsp:nvSpPr>
      <dsp:spPr>
        <a:xfrm>
          <a:off x="250661" y="190332"/>
          <a:ext cx="455748" cy="455748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91DA46B-00E7-4F6F-A94C-37784B5500E0}">
      <dsp:nvSpPr>
        <dsp:cNvPr id="0" name=""/>
        <dsp:cNvSpPr/>
      </dsp:nvSpPr>
      <dsp:spPr>
        <a:xfrm>
          <a:off x="957071" y="3890"/>
          <a:ext cx="4014531" cy="82863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97" tIns="87697" rIns="87697" bIns="87697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I developed practical digital skills</a:t>
          </a:r>
        </a:p>
      </dsp:txBody>
      <dsp:txXfrm>
        <a:off x="957071" y="3890"/>
        <a:ext cx="4014531" cy="828633"/>
      </dsp:txXfrm>
    </dsp:sp>
    <dsp:sp modelId="{6E9ACE9B-2B7F-49B2-8FD0-5FD52886ACF1}">
      <dsp:nvSpPr>
        <dsp:cNvPr id="0" name=""/>
        <dsp:cNvSpPr/>
      </dsp:nvSpPr>
      <dsp:spPr>
        <a:xfrm>
          <a:off x="0" y="1039682"/>
          <a:ext cx="4971603" cy="82863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DD4F6E2-B69F-47D3-BA32-90A5AFD5E276}">
      <dsp:nvSpPr>
        <dsp:cNvPr id="0" name=""/>
        <dsp:cNvSpPr/>
      </dsp:nvSpPr>
      <dsp:spPr>
        <a:xfrm>
          <a:off x="250661" y="1226124"/>
          <a:ext cx="455748" cy="455748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446E108-DA66-4918-804A-94C56E5C7F66}">
      <dsp:nvSpPr>
        <dsp:cNvPr id="0" name=""/>
        <dsp:cNvSpPr/>
      </dsp:nvSpPr>
      <dsp:spPr>
        <a:xfrm>
          <a:off x="957071" y="1039682"/>
          <a:ext cx="4014531" cy="82863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97" tIns="87697" rIns="87697" bIns="87697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Survey creation and data analysis</a:t>
          </a:r>
        </a:p>
      </dsp:txBody>
      <dsp:txXfrm>
        <a:off x="957071" y="1039682"/>
        <a:ext cx="4014531" cy="828633"/>
      </dsp:txXfrm>
    </dsp:sp>
    <dsp:sp modelId="{A1787C5C-7551-47C1-87D2-1896088F0CFF}">
      <dsp:nvSpPr>
        <dsp:cNvPr id="0" name=""/>
        <dsp:cNvSpPr/>
      </dsp:nvSpPr>
      <dsp:spPr>
        <a:xfrm>
          <a:off x="0" y="2075473"/>
          <a:ext cx="4971603" cy="82863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BCC35A5-7847-42F8-BAD3-CA717DAA332D}">
      <dsp:nvSpPr>
        <dsp:cNvPr id="0" name=""/>
        <dsp:cNvSpPr/>
      </dsp:nvSpPr>
      <dsp:spPr>
        <a:xfrm>
          <a:off x="250661" y="2261916"/>
          <a:ext cx="455748" cy="455748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11BD8ED-96B5-4C67-AFE8-F88B8077F7BD}">
      <dsp:nvSpPr>
        <dsp:cNvPr id="0" name=""/>
        <dsp:cNvSpPr/>
      </dsp:nvSpPr>
      <dsp:spPr>
        <a:xfrm>
          <a:off x="957071" y="2075473"/>
          <a:ext cx="4014531" cy="82863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97" tIns="87697" rIns="87697" bIns="87697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Budgeting and forecasting</a:t>
          </a:r>
        </a:p>
      </dsp:txBody>
      <dsp:txXfrm>
        <a:off x="957071" y="2075473"/>
        <a:ext cx="4014531" cy="828633"/>
      </dsp:txXfrm>
    </dsp:sp>
    <dsp:sp modelId="{63AB4C88-DA01-4CED-98AE-7231781AB3B5}">
      <dsp:nvSpPr>
        <dsp:cNvPr id="0" name=""/>
        <dsp:cNvSpPr/>
      </dsp:nvSpPr>
      <dsp:spPr>
        <a:xfrm>
          <a:off x="0" y="3111265"/>
          <a:ext cx="4971603" cy="82863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7F3ACFC-0014-4406-A4CF-8AE572CEBCFF}">
      <dsp:nvSpPr>
        <dsp:cNvPr id="0" name=""/>
        <dsp:cNvSpPr/>
      </dsp:nvSpPr>
      <dsp:spPr>
        <a:xfrm>
          <a:off x="250661" y="3297708"/>
          <a:ext cx="455748" cy="455748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6590BAE-5352-4DA9-A99F-731B31DD995F}">
      <dsp:nvSpPr>
        <dsp:cNvPr id="0" name=""/>
        <dsp:cNvSpPr/>
      </dsp:nvSpPr>
      <dsp:spPr>
        <a:xfrm>
          <a:off x="957071" y="3111265"/>
          <a:ext cx="4014531" cy="82863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97" tIns="87697" rIns="87697" bIns="87697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Brand design in Canva</a:t>
          </a:r>
        </a:p>
      </dsp:txBody>
      <dsp:txXfrm>
        <a:off x="957071" y="3111265"/>
        <a:ext cx="4014531" cy="828633"/>
      </dsp:txXfrm>
    </dsp:sp>
    <dsp:sp modelId="{11320E48-F689-48A8-A33F-4A23EEBB1CAE}">
      <dsp:nvSpPr>
        <dsp:cNvPr id="0" name=""/>
        <dsp:cNvSpPr/>
      </dsp:nvSpPr>
      <dsp:spPr>
        <a:xfrm>
          <a:off x="0" y="4147057"/>
          <a:ext cx="4971603" cy="82863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D1D3C54-4333-453C-899F-8171B03238D7}">
      <dsp:nvSpPr>
        <dsp:cNvPr id="0" name=""/>
        <dsp:cNvSpPr/>
      </dsp:nvSpPr>
      <dsp:spPr>
        <a:xfrm>
          <a:off x="250661" y="4333499"/>
          <a:ext cx="455748" cy="455748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D7442AE-5E5D-4084-A934-97FCAD67AA89}">
      <dsp:nvSpPr>
        <dsp:cNvPr id="0" name=""/>
        <dsp:cNvSpPr/>
      </dsp:nvSpPr>
      <dsp:spPr>
        <a:xfrm>
          <a:off x="957071" y="4147057"/>
          <a:ext cx="4014531" cy="82863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97" tIns="87697" rIns="87697" bIns="87697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Voiceover writing and visual storytelling</a:t>
          </a:r>
        </a:p>
      </dsp:txBody>
      <dsp:txXfrm>
        <a:off x="957071" y="4147057"/>
        <a:ext cx="4014531" cy="82863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919164A-BDE4-4E2C-919C-2D05B53093B4}">
      <dsp:nvSpPr>
        <dsp:cNvPr id="0" name=""/>
        <dsp:cNvSpPr/>
      </dsp:nvSpPr>
      <dsp:spPr>
        <a:xfrm>
          <a:off x="0" y="2066"/>
          <a:ext cx="4971603" cy="104746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6543E31-05AF-4ABA-936A-E84E8581AE4E}">
      <dsp:nvSpPr>
        <dsp:cNvPr id="0" name=""/>
        <dsp:cNvSpPr/>
      </dsp:nvSpPr>
      <dsp:spPr>
        <a:xfrm>
          <a:off x="316857" y="237745"/>
          <a:ext cx="576104" cy="57610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6D83A41-99AA-484C-BC8C-2BD068C48BDE}">
      <dsp:nvSpPr>
        <dsp:cNvPr id="0" name=""/>
        <dsp:cNvSpPr/>
      </dsp:nvSpPr>
      <dsp:spPr>
        <a:xfrm>
          <a:off x="1209819" y="2066"/>
          <a:ext cx="3761783" cy="10474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856" tIns="110856" rIns="110856" bIns="110856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Next steps in my development:</a:t>
          </a:r>
        </a:p>
      </dsp:txBody>
      <dsp:txXfrm>
        <a:off x="1209819" y="2066"/>
        <a:ext cx="3761783" cy="1047462"/>
      </dsp:txXfrm>
    </dsp:sp>
    <dsp:sp modelId="{3ADB7D14-2F00-4840-8A33-C57AF19A0736}">
      <dsp:nvSpPr>
        <dsp:cNvPr id="0" name=""/>
        <dsp:cNvSpPr/>
      </dsp:nvSpPr>
      <dsp:spPr>
        <a:xfrm>
          <a:off x="0" y="1311395"/>
          <a:ext cx="4971603" cy="104746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A889BBA-7064-4D81-8250-7182424280FC}">
      <dsp:nvSpPr>
        <dsp:cNvPr id="0" name=""/>
        <dsp:cNvSpPr/>
      </dsp:nvSpPr>
      <dsp:spPr>
        <a:xfrm>
          <a:off x="316857" y="1547074"/>
          <a:ext cx="576104" cy="57610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A37A41B-F327-43EF-AB58-F4FDA8E0301D}">
      <dsp:nvSpPr>
        <dsp:cNvPr id="0" name=""/>
        <dsp:cNvSpPr/>
      </dsp:nvSpPr>
      <dsp:spPr>
        <a:xfrm>
          <a:off x="1209819" y="1311395"/>
          <a:ext cx="3761783" cy="10474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856" tIns="110856" rIns="110856" bIns="110856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/>
            <a:t>Add eCommerce booking to the website</a:t>
          </a:r>
        </a:p>
      </dsp:txBody>
      <dsp:txXfrm>
        <a:off x="1209819" y="1311395"/>
        <a:ext cx="3761783" cy="1047462"/>
      </dsp:txXfrm>
    </dsp:sp>
    <dsp:sp modelId="{1260FDC6-03B7-400B-A747-EE24ECD18513}">
      <dsp:nvSpPr>
        <dsp:cNvPr id="0" name=""/>
        <dsp:cNvSpPr/>
      </dsp:nvSpPr>
      <dsp:spPr>
        <a:xfrm>
          <a:off x="0" y="2620723"/>
          <a:ext cx="4971603" cy="104746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94397A7-DFDD-403E-866A-580DFF7DC3F7}">
      <dsp:nvSpPr>
        <dsp:cNvPr id="0" name=""/>
        <dsp:cNvSpPr/>
      </dsp:nvSpPr>
      <dsp:spPr>
        <a:xfrm>
          <a:off x="316857" y="2856402"/>
          <a:ext cx="576104" cy="57610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E45DBAC-358E-4DDD-B7E3-9FCD6BAF8A9E}">
      <dsp:nvSpPr>
        <dsp:cNvPr id="0" name=""/>
        <dsp:cNvSpPr/>
      </dsp:nvSpPr>
      <dsp:spPr>
        <a:xfrm>
          <a:off x="1209819" y="2620723"/>
          <a:ext cx="3761783" cy="10474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856" tIns="110856" rIns="110856" bIns="110856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/>
            <a:t>Learn Premiere Pro for video edits</a:t>
          </a:r>
        </a:p>
      </dsp:txBody>
      <dsp:txXfrm>
        <a:off x="1209819" y="2620723"/>
        <a:ext cx="3761783" cy="1047462"/>
      </dsp:txXfrm>
    </dsp:sp>
    <dsp:sp modelId="{1605E715-48BF-485C-9614-5A8266706787}">
      <dsp:nvSpPr>
        <dsp:cNvPr id="0" name=""/>
        <dsp:cNvSpPr/>
      </dsp:nvSpPr>
      <dsp:spPr>
        <a:xfrm>
          <a:off x="0" y="3930051"/>
          <a:ext cx="4971603" cy="104746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7F4D30D-D3CB-44D3-8B10-1F20BC38ED5B}">
      <dsp:nvSpPr>
        <dsp:cNvPr id="0" name=""/>
        <dsp:cNvSpPr/>
      </dsp:nvSpPr>
      <dsp:spPr>
        <a:xfrm>
          <a:off x="316857" y="4165730"/>
          <a:ext cx="576104" cy="576104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2D11849-2C6F-4983-B8AB-B4C714FDB453}">
      <dsp:nvSpPr>
        <dsp:cNvPr id="0" name=""/>
        <dsp:cNvSpPr/>
      </dsp:nvSpPr>
      <dsp:spPr>
        <a:xfrm>
          <a:off x="1209819" y="3930051"/>
          <a:ext cx="3761783" cy="10474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856" tIns="110856" rIns="110856" bIns="110856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/>
            <a:t>Build SEO strategies for brand reach</a:t>
          </a:r>
        </a:p>
      </dsp:txBody>
      <dsp:txXfrm>
        <a:off x="1209819" y="3930051"/>
        <a:ext cx="3761783" cy="10474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9343835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dirty="0"/>
              <a:t>Hi, I’m Alex and this is my project, Snack Wall Society. It’s all about turning catering into something that looks amazing and tastes great. Let’s take a</a:t>
            </a:r>
            <a:r>
              <a:rPr lang="en-GB" dirty="0"/>
              <a:t> </a:t>
            </a:r>
            <a:r>
              <a:rPr dirty="0"/>
              <a:t>look at what I did.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To begin, I made a questionnaire. I used Microsoft Forms and asked people about what events they attend and what they look for in catering. It helped me understand what potential customers want.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dirty="0"/>
              <a:t>Then I anal</a:t>
            </a:r>
            <a:r>
              <a:rPr lang="en-GB" dirty="0" err="1"/>
              <a:t>i</a:t>
            </a:r>
            <a:r>
              <a:rPr dirty="0"/>
              <a:t>se</a:t>
            </a:r>
            <a:r>
              <a:rPr lang="en-GB" dirty="0"/>
              <a:t>d</a:t>
            </a:r>
            <a:r>
              <a:rPr dirty="0"/>
              <a:t> the answers. I found that most people go to birthday parties and weddings. They really liked the idea of cone walls and said</a:t>
            </a:r>
            <a:r>
              <a:rPr lang="en-GB" dirty="0"/>
              <a:t>:</a:t>
            </a:r>
            <a:r>
              <a:rPr dirty="0"/>
              <a:t> taste, look, and price were most important.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dirty="0"/>
              <a:t>Using what I learned, I built a</a:t>
            </a:r>
            <a:r>
              <a:rPr lang="en-GB" dirty="0"/>
              <a:t> </a:t>
            </a:r>
            <a:r>
              <a:rPr dirty="0"/>
              <a:t>website. It’s simple and clean. The homepage welcomes users, there’s an About Us section, a Menu with cone options, and a Contact form for bookings.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I also made a flyer and business card using Canva. The flyer shows what we do and the events we cover. The business card keeps things stylish and simple to match the brand.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dirty="0"/>
              <a:t>Next, I worked out the money side of things. I made a cash flow forecast with startup costs, income from events, and monthly expenses.</a:t>
            </a:r>
            <a:endParaRPr lang="en-GB" dirty="0"/>
          </a:p>
          <a:p>
            <a:r>
              <a:rPr lang="en-GB" dirty="0"/>
              <a:t>For this part, I used Excel to map out how the business might perform financially. I started by estimating my startup costs like equipment, display materials, and branding and then added in monthly running costs, such as ingredients, travel, and marketing.</a:t>
            </a:r>
          </a:p>
          <a:p>
            <a:r>
              <a:rPr lang="en-GB" dirty="0"/>
              <a:t>To calculate possible income, I based it on the average size of events and realistic pricing for premium catering services. I kept things quite flexible so the forecast could apply to different event types.</a:t>
            </a:r>
          </a:p>
          <a:p>
            <a:r>
              <a:rPr lang="en-GB" dirty="0"/>
              <a:t>I did some research using examples from books like </a:t>
            </a:r>
            <a:r>
              <a:rPr lang="en-GB" i="1" dirty="0"/>
              <a:t>Digital Entrepreneurship</a:t>
            </a:r>
            <a:r>
              <a:rPr lang="en-GB" dirty="0"/>
              <a:t> and </a:t>
            </a:r>
            <a:r>
              <a:rPr lang="en-GB" i="1" dirty="0"/>
              <a:t>Marketing Communications</a:t>
            </a:r>
            <a:r>
              <a:rPr lang="en-GB" dirty="0"/>
              <a:t>, which helped me understand how to plan for costs in a service-based business like this one. I also found </a:t>
            </a:r>
            <a:r>
              <a:rPr lang="en-GB" i="1" dirty="0"/>
              <a:t>Digital Transformation and Innovative Services</a:t>
            </a:r>
            <a:r>
              <a:rPr lang="en-GB" dirty="0"/>
              <a:t> really useful when thinking about scalability and digital tools that could impact future expenses.</a:t>
            </a:r>
          </a:p>
          <a:p>
            <a:r>
              <a:rPr lang="en-GB" dirty="0"/>
              <a:t>This cash flow plan gave me a better understanding of what’s possible and what needs to be managed carefully in the early stages.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dirty="0"/>
              <a:t>I created a short video advert. It’s warm and welcoming, shows off our cones, and fits any kind of event. People like catering that’s both fun and Instagram</a:t>
            </a:r>
            <a:r>
              <a:rPr lang="en-GB" dirty="0"/>
              <a:t> </a:t>
            </a:r>
            <a:r>
              <a:rPr dirty="0"/>
              <a:t>worthy, so I used that idea.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dirty="0"/>
              <a:t>Through this, I learned  how to make surveys, anal</a:t>
            </a:r>
            <a:r>
              <a:rPr lang="en-GB" dirty="0" err="1"/>
              <a:t>ise</a:t>
            </a:r>
            <a:r>
              <a:rPr dirty="0"/>
              <a:t> data, design branding in Canva, and even write and record a voiceover.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dirty="0"/>
              <a:t>In the future, I want to improve by adding booking features to the site, learning video editing with Premiere Pro, and working on digital marketing and SEO.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dirty="0"/>
              <a:t>Here’s the final video. It brings everything together  the brand, the visuals, the story, all based on real research.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8466" y="-8468"/>
            <a:ext cx="9169804" cy="6874935"/>
            <a:chOff x="-8466" y="-8468"/>
            <a:chExt cx="9169804" cy="6874935"/>
          </a:xfrm>
        </p:grpSpPr>
        <p:cxnSp>
          <p:nvCxnSpPr>
            <p:cNvPr id="17" name="Straight Connector 16"/>
            <p:cNvCxnSpPr/>
            <p:nvPr/>
          </p:nvCxnSpPr>
          <p:spPr>
            <a:xfrm flipV="1">
              <a:off x="5130830" y="4175605"/>
              <a:ext cx="4022475" cy="2682396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7042707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9" name="Freeform 18"/>
            <p:cNvSpPr/>
            <p:nvPr/>
          </p:nvSpPr>
          <p:spPr>
            <a:xfrm>
              <a:off x="6891896" y="1"/>
              <a:ext cx="2269442" cy="6866466"/>
            </a:xfrm>
            <a:custGeom>
              <a:avLst/>
              <a:gdLst/>
              <a:ahLst/>
              <a:cxnLst/>
              <a:rect l="l" t="t" r="r" b="b"/>
              <a:pathLst>
                <a:path w="2269442" h="6866466">
                  <a:moveTo>
                    <a:pt x="2023534" y="0"/>
                  </a:moveTo>
                  <a:lnTo>
                    <a:pt x="0" y="6858000"/>
                  </a:lnTo>
                  <a:lnTo>
                    <a:pt x="2269067" y="6866466"/>
                  </a:lnTo>
                  <a:cubicBezTo>
                    <a:pt x="2271889" y="4580466"/>
                    <a:pt x="2257778" y="2294466"/>
                    <a:pt x="2260600" y="8466"/>
                  </a:cubicBezTo>
                  <a:lnTo>
                    <a:pt x="2023534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19"/>
            <p:cNvSpPr/>
            <p:nvPr/>
          </p:nvSpPr>
          <p:spPr>
            <a:xfrm>
              <a:off x="7205158" y="-8467"/>
              <a:ext cx="1948147" cy="6866467"/>
            </a:xfrm>
            <a:custGeom>
              <a:avLst/>
              <a:gdLst/>
              <a:ahLst/>
              <a:cxnLst/>
              <a:rect l="l" t="t" r="r" b="b"/>
              <a:pathLst>
                <a:path w="1948147" h="6866467">
                  <a:moveTo>
                    <a:pt x="0" y="0"/>
                  </a:moveTo>
                  <a:lnTo>
                    <a:pt x="1202267" y="6866467"/>
                  </a:lnTo>
                  <a:lnTo>
                    <a:pt x="1947333" y="6866467"/>
                  </a:lnTo>
                  <a:cubicBezTo>
                    <a:pt x="1944511" y="4577645"/>
                    <a:pt x="1950155" y="2288822"/>
                    <a:pt x="1947333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20"/>
            <p:cNvSpPr/>
            <p:nvPr/>
          </p:nvSpPr>
          <p:spPr>
            <a:xfrm>
              <a:off x="6637896" y="3920066"/>
              <a:ext cx="2513565" cy="2937933"/>
            </a:xfrm>
            <a:custGeom>
              <a:avLst/>
              <a:gdLst/>
              <a:ahLst/>
              <a:cxnLst/>
              <a:rect l="l" t="t" r="r" b="b"/>
              <a:pathLst>
                <a:path w="3259667" h="3810000">
                  <a:moveTo>
                    <a:pt x="0" y="3810000"/>
                  </a:moveTo>
                  <a:lnTo>
                    <a:pt x="3251200" y="0"/>
                  </a:lnTo>
                  <a:cubicBezTo>
                    <a:pt x="3254022" y="1270000"/>
                    <a:pt x="3256845" y="2540000"/>
                    <a:pt x="3259667" y="3810000"/>
                  </a:cubicBezTo>
                  <a:lnTo>
                    <a:pt x="0" y="3810000"/>
                  </a:lnTo>
                  <a:close/>
                </a:path>
              </a:pathLst>
            </a:cu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21"/>
            <p:cNvSpPr/>
            <p:nvPr/>
          </p:nvSpPr>
          <p:spPr>
            <a:xfrm>
              <a:off x="7010429" y="-8467"/>
              <a:ext cx="2142876" cy="6866467"/>
            </a:xfrm>
            <a:custGeom>
              <a:avLst/>
              <a:gdLst/>
              <a:ahLst/>
              <a:cxnLst/>
              <a:rect l="l" t="t" r="r" b="b"/>
              <a:pathLst>
                <a:path w="2853267" h="6866467">
                  <a:moveTo>
                    <a:pt x="0" y="0"/>
                  </a:moveTo>
                  <a:lnTo>
                    <a:pt x="2472267" y="6866467"/>
                  </a:lnTo>
                  <a:lnTo>
                    <a:pt x="2853267" y="6858000"/>
                  </a:lnTo>
                  <a:lnTo>
                    <a:pt x="285326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Freeform 22"/>
            <p:cNvSpPr/>
            <p:nvPr/>
          </p:nvSpPr>
          <p:spPr>
            <a:xfrm>
              <a:off x="8295776" y="-8467"/>
              <a:ext cx="857530" cy="6866467"/>
            </a:xfrm>
            <a:custGeom>
              <a:avLst/>
              <a:gdLst/>
              <a:ahLst/>
              <a:cxnLst/>
              <a:rect l="l" t="t" r="r" b="b"/>
              <a:pathLst>
                <a:path w="1286933" h="6866467">
                  <a:moveTo>
                    <a:pt x="1016000" y="0"/>
                  </a:moveTo>
                  <a:lnTo>
                    <a:pt x="0" y="6866467"/>
                  </a:lnTo>
                  <a:lnTo>
                    <a:pt x="1286933" y="6866467"/>
                  </a:lnTo>
                  <a:cubicBezTo>
                    <a:pt x="1284111" y="4577645"/>
                    <a:pt x="1281288" y="2288822"/>
                    <a:pt x="1278466" y="0"/>
                  </a:cubicBezTo>
                  <a:lnTo>
                    <a:pt x="1016000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Freeform 23"/>
            <p:cNvSpPr/>
            <p:nvPr/>
          </p:nvSpPr>
          <p:spPr>
            <a:xfrm>
              <a:off x="8077231" y="-8468"/>
              <a:ext cx="1066770" cy="6866467"/>
            </a:xfrm>
            <a:custGeom>
              <a:avLst/>
              <a:gdLst/>
              <a:ahLst/>
              <a:cxnLst/>
              <a:rect l="l" t="t" r="r" b="b"/>
              <a:pathLst>
                <a:path w="1270244" h="6866467">
                  <a:moveTo>
                    <a:pt x="0" y="0"/>
                  </a:moveTo>
                  <a:lnTo>
                    <a:pt x="1117600" y="6866467"/>
                  </a:lnTo>
                  <a:lnTo>
                    <a:pt x="1270000" y="6866467"/>
                  </a:lnTo>
                  <a:cubicBezTo>
                    <a:pt x="1272822" y="4574822"/>
                    <a:pt x="1250245" y="2291645"/>
                    <a:pt x="125306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24"/>
            <p:cNvSpPr/>
            <p:nvPr/>
          </p:nvSpPr>
          <p:spPr>
            <a:xfrm>
              <a:off x="8060297" y="4893733"/>
              <a:ext cx="1094086" cy="1964267"/>
            </a:xfrm>
            <a:custGeom>
              <a:avLst/>
              <a:gdLst/>
              <a:ahLst/>
              <a:cxnLst/>
              <a:rect l="l" t="t" r="r" b="b"/>
              <a:pathLst>
                <a:path w="1820333" h="3268133">
                  <a:moveTo>
                    <a:pt x="0" y="3268133"/>
                  </a:moveTo>
                  <a:lnTo>
                    <a:pt x="1811866" y="0"/>
                  </a:lnTo>
                  <a:cubicBezTo>
                    <a:pt x="1814688" y="1086555"/>
                    <a:pt x="1817511" y="2173111"/>
                    <a:pt x="1820333" y="3259666"/>
                  </a:cubicBezTo>
                  <a:lnTo>
                    <a:pt x="0" y="3268133"/>
                  </a:lnTo>
                  <a:close/>
                </a:path>
              </a:pathLst>
            </a:cu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Freeform 27"/>
            <p:cNvSpPr/>
            <p:nvPr/>
          </p:nvSpPr>
          <p:spPr>
            <a:xfrm>
              <a:off x="-8466" y="-8468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30595" y="2404534"/>
            <a:ext cx="5826719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30595" y="4050834"/>
            <a:ext cx="5826719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6/29/25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6270439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6/29/25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278771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8" y="2700868"/>
            <a:ext cx="6347715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6/29/25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68494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609600"/>
            <a:ext cx="6347714" cy="13208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2160589"/>
            <a:ext cx="3088109" cy="3880772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869204" y="2160590"/>
            <a:ext cx="3088110" cy="388077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6/29/25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314175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3" cy="1320800"/>
          </a:xfrm>
        </p:spPr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9" y="2160983"/>
            <a:ext cx="309067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599" y="2737246"/>
            <a:ext cx="3090672" cy="330411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66640" y="2160983"/>
            <a:ext cx="309067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866640" y="2737246"/>
            <a:ext cx="3090672" cy="330411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6/29/25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3493407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4" cy="13208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6/29/25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7724386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6/29/25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0970465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1498604"/>
            <a:ext cx="2790182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1275" y="514925"/>
            <a:ext cx="3386037" cy="552643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599" y="2777069"/>
            <a:ext cx="2790182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6/29/25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735240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4800600"/>
            <a:ext cx="6347714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599" y="609600"/>
            <a:ext cx="6347714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599" y="5367338"/>
            <a:ext cx="6347714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6/29/25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8361968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609600"/>
            <a:ext cx="6347714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4470400"/>
            <a:ext cx="6347714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6/29/25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937937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4885" y="609600"/>
            <a:ext cx="6072182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01074" y="3632200"/>
            <a:ext cx="541980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470400"/>
            <a:ext cx="6347715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6/29/25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sp>
        <p:nvSpPr>
          <p:cNvPr id="24" name="TextBox 23"/>
          <p:cNvSpPr txBox="1"/>
          <p:nvPr/>
        </p:nvSpPr>
        <p:spPr>
          <a:xfrm>
            <a:off x="482711" y="790378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6747699" y="288655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12712671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8" y="1931988"/>
            <a:ext cx="6347715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6/29/25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5293781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4885" y="609600"/>
            <a:ext cx="6072182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09597" y="4013200"/>
            <a:ext cx="6347716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6/29/25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sp>
        <p:nvSpPr>
          <p:cNvPr id="24" name="TextBox 23"/>
          <p:cNvSpPr txBox="1"/>
          <p:nvPr/>
        </p:nvSpPr>
        <p:spPr>
          <a:xfrm>
            <a:off x="482711" y="790378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6747699" y="288655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81447227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5848" y="609600"/>
            <a:ext cx="6341465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09597" y="4013200"/>
            <a:ext cx="6347716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6/29/25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20023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6/29/25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9481783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5977312" y="609600"/>
            <a:ext cx="978812" cy="5251451"/>
          </a:xfrm>
        </p:spPr>
        <p:txBody>
          <a:bodyPr vert="eaVert" anchor="ctr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599" y="609600"/>
            <a:ext cx="5195026" cy="5251451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6/29/25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86923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/>
          <p:cNvGrpSpPr/>
          <p:nvPr/>
        </p:nvGrpSpPr>
        <p:grpSpPr>
          <a:xfrm>
            <a:off x="-8467" y="-8468"/>
            <a:ext cx="9169805" cy="6874935"/>
            <a:chOff x="-8467" y="-8468"/>
            <a:chExt cx="9169805" cy="6874935"/>
          </a:xfrm>
        </p:grpSpPr>
        <p:sp>
          <p:nvSpPr>
            <p:cNvPr id="7" name="Freeform 6"/>
            <p:cNvSpPr/>
            <p:nvPr/>
          </p:nvSpPr>
          <p:spPr>
            <a:xfrm>
              <a:off x="-8467" y="4013200"/>
              <a:ext cx="457200" cy="2853267"/>
            </a:xfrm>
            <a:custGeom>
              <a:avLst/>
              <a:gdLst/>
              <a:ahLst/>
              <a:cxnLst/>
              <a:rect l="l" t="t" r="r" b="b"/>
              <a:pathLst>
                <a:path w="457200" h="2853267">
                  <a:moveTo>
                    <a:pt x="0" y="0"/>
                  </a:moveTo>
                  <a:lnTo>
                    <a:pt x="457200" y="2853267"/>
                  </a:lnTo>
                  <a:lnTo>
                    <a:pt x="0" y="2844800"/>
                  </a:lnTo>
                  <a:cubicBezTo>
                    <a:pt x="2822" y="1905000"/>
                    <a:pt x="5645" y="965200"/>
                    <a:pt x="0" y="0"/>
                  </a:cubicBezTo>
                  <a:close/>
                </a:path>
              </a:pathLst>
            </a:cu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cxnSp>
          <p:nvCxnSpPr>
            <p:cNvPr id="8" name="Straight Connector 7"/>
            <p:cNvCxnSpPr/>
            <p:nvPr/>
          </p:nvCxnSpPr>
          <p:spPr>
            <a:xfrm flipV="1">
              <a:off x="5130830" y="4175605"/>
              <a:ext cx="4022475" cy="2682396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>
              <a:off x="7042707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0" name="Freeform 9"/>
            <p:cNvSpPr/>
            <p:nvPr/>
          </p:nvSpPr>
          <p:spPr>
            <a:xfrm>
              <a:off x="6891896" y="1"/>
              <a:ext cx="2269442" cy="6866466"/>
            </a:xfrm>
            <a:custGeom>
              <a:avLst/>
              <a:gdLst/>
              <a:ahLst/>
              <a:cxnLst/>
              <a:rect l="l" t="t" r="r" b="b"/>
              <a:pathLst>
                <a:path w="2269442" h="6866466">
                  <a:moveTo>
                    <a:pt x="2023534" y="0"/>
                  </a:moveTo>
                  <a:lnTo>
                    <a:pt x="0" y="6858000"/>
                  </a:lnTo>
                  <a:lnTo>
                    <a:pt x="2269067" y="6866466"/>
                  </a:lnTo>
                  <a:cubicBezTo>
                    <a:pt x="2271889" y="4580466"/>
                    <a:pt x="2257778" y="2294466"/>
                    <a:pt x="2260600" y="8466"/>
                  </a:cubicBezTo>
                  <a:lnTo>
                    <a:pt x="2023534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10"/>
            <p:cNvSpPr/>
            <p:nvPr/>
          </p:nvSpPr>
          <p:spPr>
            <a:xfrm>
              <a:off x="7205158" y="-8467"/>
              <a:ext cx="1948147" cy="6866467"/>
            </a:xfrm>
            <a:custGeom>
              <a:avLst/>
              <a:gdLst/>
              <a:ahLst/>
              <a:cxnLst/>
              <a:rect l="l" t="t" r="r" b="b"/>
              <a:pathLst>
                <a:path w="1948147" h="6866467">
                  <a:moveTo>
                    <a:pt x="0" y="0"/>
                  </a:moveTo>
                  <a:lnTo>
                    <a:pt x="1202267" y="6866467"/>
                  </a:lnTo>
                  <a:lnTo>
                    <a:pt x="1947333" y="6866467"/>
                  </a:lnTo>
                  <a:cubicBezTo>
                    <a:pt x="1944511" y="4577645"/>
                    <a:pt x="1950155" y="2288822"/>
                    <a:pt x="1947333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11"/>
            <p:cNvSpPr/>
            <p:nvPr/>
          </p:nvSpPr>
          <p:spPr>
            <a:xfrm>
              <a:off x="6637896" y="3920066"/>
              <a:ext cx="2513565" cy="2937933"/>
            </a:xfrm>
            <a:custGeom>
              <a:avLst/>
              <a:gdLst/>
              <a:ahLst/>
              <a:cxnLst/>
              <a:rect l="l" t="t" r="r" b="b"/>
              <a:pathLst>
                <a:path w="3259667" h="3810000">
                  <a:moveTo>
                    <a:pt x="0" y="3810000"/>
                  </a:moveTo>
                  <a:lnTo>
                    <a:pt x="3251200" y="0"/>
                  </a:lnTo>
                  <a:cubicBezTo>
                    <a:pt x="3254022" y="1270000"/>
                    <a:pt x="3256845" y="2540000"/>
                    <a:pt x="3259667" y="3810000"/>
                  </a:cubicBezTo>
                  <a:lnTo>
                    <a:pt x="0" y="3810000"/>
                  </a:lnTo>
                  <a:close/>
                </a:path>
              </a:pathLst>
            </a:cu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12"/>
            <p:cNvSpPr/>
            <p:nvPr/>
          </p:nvSpPr>
          <p:spPr>
            <a:xfrm>
              <a:off x="7010429" y="-8467"/>
              <a:ext cx="2142876" cy="6866467"/>
            </a:xfrm>
            <a:custGeom>
              <a:avLst/>
              <a:gdLst/>
              <a:ahLst/>
              <a:cxnLst/>
              <a:rect l="l" t="t" r="r" b="b"/>
              <a:pathLst>
                <a:path w="2853267" h="6866467">
                  <a:moveTo>
                    <a:pt x="0" y="0"/>
                  </a:moveTo>
                  <a:lnTo>
                    <a:pt x="2472267" y="6866467"/>
                  </a:lnTo>
                  <a:lnTo>
                    <a:pt x="2853267" y="6858000"/>
                  </a:lnTo>
                  <a:lnTo>
                    <a:pt x="285326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13"/>
            <p:cNvSpPr/>
            <p:nvPr/>
          </p:nvSpPr>
          <p:spPr>
            <a:xfrm>
              <a:off x="8295776" y="-8467"/>
              <a:ext cx="857530" cy="6866467"/>
            </a:xfrm>
            <a:custGeom>
              <a:avLst/>
              <a:gdLst/>
              <a:ahLst/>
              <a:cxnLst/>
              <a:rect l="l" t="t" r="r" b="b"/>
              <a:pathLst>
                <a:path w="1286933" h="6866467">
                  <a:moveTo>
                    <a:pt x="1016000" y="0"/>
                  </a:moveTo>
                  <a:lnTo>
                    <a:pt x="0" y="6866467"/>
                  </a:lnTo>
                  <a:lnTo>
                    <a:pt x="1286933" y="6866467"/>
                  </a:lnTo>
                  <a:cubicBezTo>
                    <a:pt x="1284111" y="4577645"/>
                    <a:pt x="1281288" y="2288822"/>
                    <a:pt x="1278466" y="0"/>
                  </a:cubicBezTo>
                  <a:lnTo>
                    <a:pt x="1016000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Freeform 14"/>
            <p:cNvSpPr/>
            <p:nvPr/>
          </p:nvSpPr>
          <p:spPr>
            <a:xfrm>
              <a:off x="8077231" y="-8468"/>
              <a:ext cx="1066770" cy="6866467"/>
            </a:xfrm>
            <a:custGeom>
              <a:avLst/>
              <a:gdLst/>
              <a:ahLst/>
              <a:cxnLst/>
              <a:rect l="l" t="t" r="r" b="b"/>
              <a:pathLst>
                <a:path w="1270244" h="6866467">
                  <a:moveTo>
                    <a:pt x="0" y="0"/>
                  </a:moveTo>
                  <a:lnTo>
                    <a:pt x="1117600" y="6866467"/>
                  </a:lnTo>
                  <a:lnTo>
                    <a:pt x="1270000" y="6866467"/>
                  </a:lnTo>
                  <a:cubicBezTo>
                    <a:pt x="1272822" y="4574822"/>
                    <a:pt x="1250245" y="2291645"/>
                    <a:pt x="125306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Freeform 15"/>
            <p:cNvSpPr/>
            <p:nvPr/>
          </p:nvSpPr>
          <p:spPr>
            <a:xfrm>
              <a:off x="8060297" y="4893733"/>
              <a:ext cx="1094086" cy="1964267"/>
            </a:xfrm>
            <a:custGeom>
              <a:avLst/>
              <a:gdLst/>
              <a:ahLst/>
              <a:cxnLst/>
              <a:rect l="l" t="t" r="r" b="b"/>
              <a:pathLst>
                <a:path w="1820333" h="3268133">
                  <a:moveTo>
                    <a:pt x="0" y="3268133"/>
                  </a:moveTo>
                  <a:lnTo>
                    <a:pt x="1811866" y="0"/>
                  </a:lnTo>
                  <a:cubicBezTo>
                    <a:pt x="1814688" y="1086555"/>
                    <a:pt x="1817511" y="2173111"/>
                    <a:pt x="1820333" y="3259666"/>
                  </a:cubicBezTo>
                  <a:lnTo>
                    <a:pt x="0" y="3268133"/>
                  </a:lnTo>
                  <a:close/>
                </a:path>
              </a:pathLst>
            </a:cu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3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9" y="2160590"/>
            <a:ext cx="6347714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405258" y="6041363"/>
            <a:ext cx="68413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6/29/25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09599" y="6041363"/>
            <a:ext cx="462297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44676" y="6041363"/>
            <a:ext cx="51263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32841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75" r:id="rId1"/>
    <p:sldLayoutId id="2147483776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  <p:sldLayoutId id="2147483786" r:id="rId12"/>
    <p:sldLayoutId id="2147483787" r:id="rId13"/>
    <p:sldLayoutId id="2147483788" r:id="rId14"/>
    <p:sldLayoutId id="2147483789" r:id="rId15"/>
    <p:sldLayoutId id="2147483790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pxhere.com/en/photo/1570335" TargetMode="Externa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jpeg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0.xml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QZdWwcGB0aQ?feature=oembed" TargetMode="External"/><Relationship Id="rId4" Type="http://schemas.openxmlformats.org/officeDocument/2006/relationships/image" Target="../media/image30.jpe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display of food on a board&#10;&#10;AI-generated content may be incorrect.">
            <a:extLst>
              <a:ext uri="{FF2B5EF4-FFF2-40B4-BE49-F238E27FC236}">
                <a16:creationId xmlns:a16="http://schemas.microsoft.com/office/drawing/2014/main" id="{0829144A-BD5D-D888-35C9-F2311A78B064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5484" r="8004" b="2124"/>
          <a:stretch>
            <a:fillRect/>
          </a:stretch>
        </p:blipFill>
        <p:spPr>
          <a:xfrm>
            <a:off x="20" y="-1"/>
            <a:ext cx="4046200" cy="6858001"/>
          </a:xfrm>
          <a:custGeom>
            <a:avLst/>
            <a:gdLst/>
            <a:ahLst/>
            <a:cxnLst/>
            <a:rect l="l" t="t" r="r" b="b"/>
            <a:pathLst>
              <a:path w="5394960" h="6858000">
                <a:moveTo>
                  <a:pt x="842596" y="0"/>
                </a:moveTo>
                <a:lnTo>
                  <a:pt x="5394960" y="0"/>
                </a:lnTo>
                <a:lnTo>
                  <a:pt x="5394960" y="21851"/>
                </a:lnTo>
                <a:lnTo>
                  <a:pt x="4365943" y="6858000"/>
                </a:lnTo>
                <a:lnTo>
                  <a:pt x="0" y="6858000"/>
                </a:lnTo>
                <a:lnTo>
                  <a:pt x="0" y="5666154"/>
                </a:lnTo>
                <a:close/>
              </a:path>
            </a:pathLst>
          </a:custGeom>
        </p:spPr>
      </p:pic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876927" y="5101306"/>
            <a:ext cx="3155885" cy="1388752"/>
          </a:xfrm>
        </p:spPr>
        <p:txBody>
          <a:bodyPr>
            <a:noAutofit/>
          </a:bodyPr>
          <a:lstStyle/>
          <a:p>
            <a:pPr algn="l"/>
            <a:r>
              <a:rPr lang="en-GB" sz="1200" b="1" dirty="0"/>
              <a:t>I confirm that I have not presented any AI generated materials as my own work. </a:t>
            </a:r>
            <a:endParaRPr lang="en-GB" sz="1200" dirty="0"/>
          </a:p>
          <a:p>
            <a:pPr algn="l"/>
            <a:r>
              <a:rPr lang="en-GB" sz="1200" b="1" dirty="0"/>
              <a:t>I confirm that I have copies of my drafts, notes, and other resources</a:t>
            </a:r>
          </a:p>
          <a:p>
            <a:pPr algn="l"/>
            <a:r>
              <a:rPr lang="en-GB" sz="1200" b="1" dirty="0"/>
              <a:t>I used, which I may be asked to provide in evidence.</a:t>
            </a:r>
            <a:endParaRPr lang="en-GB" sz="1200" dirty="0"/>
          </a:p>
          <a:p>
            <a:pPr>
              <a:lnSpc>
                <a:spcPct val="90000"/>
              </a:lnSpc>
            </a:pPr>
            <a:endParaRPr lang="en-GB" sz="1200" dirty="0"/>
          </a:p>
        </p:txBody>
      </p:sp>
      <p:sp>
        <p:nvSpPr>
          <p:cNvPr id="18" name="Rectangle 8">
            <a:extLst>
              <a:ext uri="{FF2B5EF4-FFF2-40B4-BE49-F238E27FC236}">
                <a16:creationId xmlns:a16="http://schemas.microsoft.com/office/drawing/2014/main" id="{E74381E6-2D8E-CEBD-CAD5-8885083E30C1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US"/>
          </a:p>
        </p:txBody>
      </p:sp>
      <p:sp>
        <p:nvSpPr>
          <p:cNvPr id="19" name="Rectangle 9">
            <a:extLst>
              <a:ext uri="{FF2B5EF4-FFF2-40B4-BE49-F238E27FC236}">
                <a16:creationId xmlns:a16="http://schemas.microsoft.com/office/drawing/2014/main" id="{84E97BE8-7499-68DB-67C8-7C3115FC13E7}"/>
              </a:ext>
            </a:extLst>
          </p:cNvPr>
          <p:cNvSpPr>
            <a:spLocks noChangeArrowheads="1"/>
          </p:cNvSpPr>
          <p:nvPr/>
        </p:nvSpPr>
        <p:spPr bwMode="auto">
          <a:xfrm>
            <a:off x="3876927" y="1859338"/>
            <a:ext cx="3574675" cy="313932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Certificate of Higher Education</a:t>
            </a:r>
            <a:endParaRPr kumimoji="0" lang="en-US" altLang="en-US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Employability Skills</a:t>
            </a:r>
            <a:endParaRPr kumimoji="0" lang="en-US" altLang="en-US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Module: Digital Skills for Personal and Professional Growth</a:t>
            </a:r>
            <a:endParaRPr kumimoji="0" lang="en-US" altLang="en-US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Module code: BMSW4008</a:t>
            </a:r>
            <a:endParaRPr kumimoji="0" lang="en-US" altLang="en-US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Lecturer: Philippa Fitzgerald</a:t>
            </a:r>
            <a:endParaRPr kumimoji="0" lang="en-US" altLang="en-US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Student: Alexandru Ion Tutuiu (2313069)</a:t>
            </a: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n-US" altLang="en-US" b="1" dirty="0">
                <a:highlight>
                  <a:srgbClr val="C0C0C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Task 3&amp;4</a:t>
            </a:r>
            <a:endParaRPr kumimoji="0" lang="en-US" altLang="en-US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highlight>
                <a:srgbClr val="C0C0C0"/>
              </a:highlight>
              <a:latin typeface="Arial" panose="020B0604020202020204" pitchFamily="34" charset="0"/>
            </a:endParaRPr>
          </a:p>
        </p:txBody>
      </p:sp>
      <p:pic>
        <p:nvPicPr>
          <p:cNvPr id="4" name="Picture 3" descr="A coat of arms with dragons and a helmet&#10;&#10;AI-generated content may be incorrect.">
            <a:extLst>
              <a:ext uri="{FF2B5EF4-FFF2-40B4-BE49-F238E27FC236}">
                <a16:creationId xmlns:a16="http://schemas.microsoft.com/office/drawing/2014/main" id="{D45608FF-9B2B-302C-5662-67BB165CD82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80556" y="244480"/>
            <a:ext cx="1366456" cy="1512211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4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152550" y="609600"/>
            <a:ext cx="2802951" cy="1320800"/>
          </a:xfrm>
        </p:spPr>
        <p:txBody>
          <a:bodyPr>
            <a:normAutofit/>
          </a:bodyPr>
          <a:lstStyle/>
          <a:p>
            <a:r>
              <a:rPr lang="en-GB" sz="3300"/>
              <a:t>Questionnaire Design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07172" y="2160589"/>
            <a:ext cx="3824887" cy="3880773"/>
          </a:xfrm>
        </p:spPr>
        <p:txBody>
          <a:bodyPr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b="1" dirty="0"/>
              <a:t>The </a:t>
            </a:r>
            <a:r>
              <a:rPr b="1" dirty="0"/>
              <a:t>Microsoft Forms questionnaire with 10 questions target</a:t>
            </a:r>
            <a:r>
              <a:rPr lang="en-GB" b="1" dirty="0"/>
              <a:t>ed</a:t>
            </a:r>
            <a:r>
              <a:rPr b="1" dirty="0"/>
              <a:t>:</a:t>
            </a:r>
            <a:endParaRPr lang="en-GB" b="1" dirty="0"/>
          </a:p>
          <a:p>
            <a:pPr marL="0" indent="0">
              <a:lnSpc>
                <a:spcPct val="90000"/>
              </a:lnSpc>
              <a:buNone/>
            </a:pPr>
            <a:endParaRPr lang="en-GB" dirty="0"/>
          </a:p>
          <a:p>
            <a:pPr>
              <a:lnSpc>
                <a:spcPct val="90000"/>
              </a:lnSpc>
            </a:pPr>
            <a:r>
              <a:rPr dirty="0"/>
              <a:t>Types of events people attend</a:t>
            </a:r>
            <a:endParaRPr lang="en-GB" dirty="0"/>
          </a:p>
          <a:p>
            <a:pPr>
              <a:lnSpc>
                <a:spcPct val="90000"/>
              </a:lnSpc>
            </a:pPr>
            <a:r>
              <a:rPr dirty="0"/>
              <a:t>Appeal of display walls with edible cones</a:t>
            </a:r>
            <a:endParaRPr lang="en-GB" dirty="0"/>
          </a:p>
          <a:p>
            <a:pPr>
              <a:lnSpc>
                <a:spcPct val="90000"/>
              </a:lnSpc>
            </a:pPr>
            <a:r>
              <a:rPr dirty="0"/>
              <a:t>Catering preferences &amp; likelihood to book</a:t>
            </a:r>
            <a:endParaRPr lang="en-GB" dirty="0"/>
          </a:p>
          <a:p>
            <a:pPr>
              <a:lnSpc>
                <a:spcPct val="90000"/>
              </a:lnSpc>
            </a:pPr>
            <a:r>
              <a:rPr dirty="0"/>
              <a:t>Important factors when choosing catering</a:t>
            </a:r>
            <a:endParaRPr lang="en-GB" dirty="0"/>
          </a:p>
        </p:txBody>
      </p:sp>
      <p:pic>
        <p:nvPicPr>
          <p:cNvPr id="7" name="Picture 6" descr="A hand holding a pencil and writing on a paper&#10;&#10;AI-generated content may be incorrect.">
            <a:extLst>
              <a:ext uri="{FF2B5EF4-FFF2-40B4-BE49-F238E27FC236}">
                <a16:creationId xmlns:a16="http://schemas.microsoft.com/office/drawing/2014/main" id="{2BE99EA4-A4EE-1D12-96D9-C6956C65393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l="29068" r="36712" b="-1"/>
          <a:stretch>
            <a:fillRect/>
          </a:stretch>
        </p:blipFill>
        <p:spPr>
          <a:xfrm>
            <a:off x="20" y="-1"/>
            <a:ext cx="4046200" cy="6858001"/>
          </a:xfrm>
          <a:custGeom>
            <a:avLst/>
            <a:gdLst/>
            <a:ahLst/>
            <a:cxnLst/>
            <a:rect l="l" t="t" r="r" b="b"/>
            <a:pathLst>
              <a:path w="5394960" h="6858000">
                <a:moveTo>
                  <a:pt x="842596" y="0"/>
                </a:moveTo>
                <a:lnTo>
                  <a:pt x="5394960" y="0"/>
                </a:lnTo>
                <a:lnTo>
                  <a:pt x="5394960" y="21851"/>
                </a:lnTo>
                <a:lnTo>
                  <a:pt x="4365943" y="6858000"/>
                </a:lnTo>
                <a:lnTo>
                  <a:pt x="0" y="6858000"/>
                </a:lnTo>
                <a:lnTo>
                  <a:pt x="0" y="5666154"/>
                </a:lnTo>
                <a:close/>
              </a:path>
            </a:pathLst>
          </a:custGeom>
        </p:spPr>
      </p:pic>
      <p:sp>
        <p:nvSpPr>
          <p:cNvPr id="22" name="Isosceles Triangle 21">
            <a:extLst>
              <a:ext uri="{FF2B5EF4-FFF2-40B4-BE49-F238E27FC236}">
                <a16:creationId xmlns:a16="http://schemas.microsoft.com/office/drawing/2014/main" id="{3BCB5F6A-9EB0-40B0-9D13-3023E9A205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631947" cy="5666154"/>
          </a:xfrm>
          <a:prstGeom prst="triangle">
            <a:avLst>
              <a:gd name="adj" fmla="val 10000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8000" y="609600"/>
            <a:ext cx="6447500" cy="1320800"/>
          </a:xfrm>
        </p:spPr>
        <p:txBody>
          <a:bodyPr>
            <a:normAutofit/>
          </a:bodyPr>
          <a:lstStyle/>
          <a:p>
            <a:r>
              <a:rPr dirty="0"/>
              <a:t>Data Analysis</a:t>
            </a:r>
          </a:p>
        </p:txBody>
      </p:sp>
      <p:sp>
        <p:nvSpPr>
          <p:cNvPr id="29" name="Isosceles Triangle 8">
            <a:extLst>
              <a:ext uri="{FF2B5EF4-FFF2-40B4-BE49-F238E27FC236}">
                <a16:creationId xmlns:a16="http://schemas.microsoft.com/office/drawing/2014/main" id="{339B2E5C-7D38-46FD-A927-39796E8F9F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013201"/>
            <a:ext cx="357491" cy="2844800"/>
          </a:xfrm>
          <a:prstGeom prst="triangle">
            <a:avLst>
              <a:gd name="adj" fmla="val 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pic>
        <p:nvPicPr>
          <p:cNvPr id="5" name="Picture 4" descr="A white background with black text&#10;&#10;AI-generated content may be incorrect.">
            <a:extLst>
              <a:ext uri="{FF2B5EF4-FFF2-40B4-BE49-F238E27FC236}">
                <a16:creationId xmlns:a16="http://schemas.microsoft.com/office/drawing/2014/main" id="{F57A110A-D179-0C40-83FA-2C7536534EF8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62543" r="-2" b="-2"/>
          <a:stretch>
            <a:fillRect/>
          </a:stretch>
        </p:blipFill>
        <p:spPr>
          <a:xfrm>
            <a:off x="503734" y="2158073"/>
            <a:ext cx="1951476" cy="1862468"/>
          </a:xfrm>
          <a:prstGeom prst="rect">
            <a:avLst/>
          </a:prstGeom>
        </p:spPr>
      </p:pic>
      <p:pic>
        <p:nvPicPr>
          <p:cNvPr id="11" name="Picture 10" descr="A bar graph with different colored bars&#10;&#10;AI-generated content may be incorrect.">
            <a:extLst>
              <a:ext uri="{FF2B5EF4-FFF2-40B4-BE49-F238E27FC236}">
                <a16:creationId xmlns:a16="http://schemas.microsoft.com/office/drawing/2014/main" id="{E1597458-C045-6205-9E60-2A3A6DB265FF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49304" r="6544" b="-1"/>
          <a:stretch>
            <a:fillRect/>
          </a:stretch>
        </p:blipFill>
        <p:spPr>
          <a:xfrm>
            <a:off x="2576639" y="2159331"/>
            <a:ext cx="1995129" cy="1864029"/>
          </a:xfrm>
          <a:prstGeom prst="rect">
            <a:avLst/>
          </a:prstGeom>
        </p:spPr>
      </p:pic>
      <p:pic>
        <p:nvPicPr>
          <p:cNvPr id="9" name="Picture 8" descr="A white background with black text&#10;&#10;AI-generated content may be incorrect.">
            <a:extLst>
              <a:ext uri="{FF2B5EF4-FFF2-40B4-BE49-F238E27FC236}">
                <a16:creationId xmlns:a16="http://schemas.microsoft.com/office/drawing/2014/main" id="{3C2029BC-0532-EBE8-1920-F50505B5948F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61547" r="3" b="3"/>
          <a:stretch>
            <a:fillRect/>
          </a:stretch>
        </p:blipFill>
        <p:spPr>
          <a:xfrm>
            <a:off x="503735" y="4177967"/>
            <a:ext cx="1962037" cy="1862468"/>
          </a:xfrm>
          <a:prstGeom prst="rect">
            <a:avLst/>
          </a:prstGeom>
        </p:spPr>
      </p:pic>
      <p:pic>
        <p:nvPicPr>
          <p:cNvPr id="7" name="Picture 6" descr="A graph with colorful bars&#10;&#10;AI-generated content may be incorrect.">
            <a:extLst>
              <a:ext uri="{FF2B5EF4-FFF2-40B4-BE49-F238E27FC236}">
                <a16:creationId xmlns:a16="http://schemas.microsoft.com/office/drawing/2014/main" id="{AE88D438-D164-2C04-94CE-5374C2339B6E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l="44424" r="5975" b="-3"/>
          <a:stretch>
            <a:fillRect/>
          </a:stretch>
        </p:blipFill>
        <p:spPr>
          <a:xfrm>
            <a:off x="2576640" y="4181409"/>
            <a:ext cx="1994168" cy="1859490"/>
          </a:xfrm>
          <a:prstGeom prst="rect">
            <a:avLst/>
          </a:prstGeom>
        </p:spPr>
      </p:pic>
      <p:sp>
        <p:nvSpPr>
          <p:cNvPr id="40" name="Content Placeholder 2"/>
          <p:cNvSpPr>
            <a:spLocks noGrp="1"/>
          </p:cNvSpPr>
          <p:nvPr>
            <p:ph idx="1"/>
          </p:nvPr>
        </p:nvSpPr>
        <p:spPr>
          <a:xfrm>
            <a:off x="5101900" y="912546"/>
            <a:ext cx="2436319" cy="4090327"/>
          </a:xfrm>
        </p:spPr>
        <p:txBody>
          <a:bodyPr>
            <a:no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b="1" dirty="0"/>
              <a:t>Questionnaire analysis  k</a:t>
            </a:r>
            <a:r>
              <a:rPr b="1" dirty="0"/>
              <a:t>e</a:t>
            </a:r>
            <a:r>
              <a:rPr lang="en-GB" b="1" dirty="0"/>
              <a:t>y </a:t>
            </a:r>
            <a:r>
              <a:rPr b="1" dirty="0"/>
              <a:t> results</a:t>
            </a:r>
            <a:r>
              <a:rPr lang="en-GB" b="1" dirty="0"/>
              <a:t>:</a:t>
            </a:r>
          </a:p>
          <a:p>
            <a:pPr>
              <a:lnSpc>
                <a:spcPct val="90000"/>
              </a:lnSpc>
            </a:pPr>
            <a:r>
              <a:rPr lang="en-GB" dirty="0"/>
              <a:t>Most popular events: Birthday parties &amp; weddings</a:t>
            </a:r>
          </a:p>
          <a:p>
            <a:pPr>
              <a:lnSpc>
                <a:spcPct val="90000"/>
              </a:lnSpc>
            </a:pPr>
            <a:r>
              <a:rPr dirty="0"/>
              <a:t>85%+ said cone walls were appealing</a:t>
            </a:r>
          </a:p>
          <a:p>
            <a:pPr>
              <a:lnSpc>
                <a:spcPct val="90000"/>
              </a:lnSpc>
            </a:pPr>
            <a:r>
              <a:rPr dirty="0"/>
              <a:t>Most valued: Taste, presentation, price</a:t>
            </a:r>
          </a:p>
          <a:p>
            <a:pPr>
              <a:lnSpc>
                <a:spcPct val="90000"/>
              </a:lnSpc>
            </a:pPr>
            <a:r>
              <a:rPr dirty="0"/>
              <a:t>Over half said they’d book our service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Picture 17" descr="A screenshot of a computer&#10;&#10;AI-generated content may be incorrect.">
            <a:extLst>
              <a:ext uri="{FF2B5EF4-FFF2-40B4-BE49-F238E27FC236}">
                <a16:creationId xmlns:a16="http://schemas.microsoft.com/office/drawing/2014/main" id="{1D57FDAA-A840-D39B-188D-B2D8CB7901D2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4322" r="25644" b="-1"/>
          <a:stretch>
            <a:fillRect/>
          </a:stretch>
        </p:blipFill>
        <p:spPr>
          <a:xfrm>
            <a:off x="3202390" y="-1"/>
            <a:ext cx="5941610" cy="6858001"/>
          </a:xfrm>
          <a:custGeom>
            <a:avLst/>
            <a:gdLst/>
            <a:ahLst/>
            <a:cxnLst/>
            <a:rect l="l" t="t" r="r" b="b"/>
            <a:pathLst>
              <a:path w="7922146" h="6858001">
                <a:moveTo>
                  <a:pt x="379987" y="0"/>
                </a:moveTo>
                <a:lnTo>
                  <a:pt x="5304971" y="0"/>
                </a:lnTo>
                <a:lnTo>
                  <a:pt x="7065281" y="0"/>
                </a:lnTo>
                <a:lnTo>
                  <a:pt x="7397540" y="0"/>
                </a:lnTo>
                <a:lnTo>
                  <a:pt x="7397540" y="1"/>
                </a:lnTo>
                <a:lnTo>
                  <a:pt x="7922146" y="1"/>
                </a:lnTo>
                <a:lnTo>
                  <a:pt x="7922146" y="6858001"/>
                </a:lnTo>
                <a:lnTo>
                  <a:pt x="7065281" y="6858001"/>
                </a:lnTo>
                <a:lnTo>
                  <a:pt x="7065281" y="6858000"/>
                </a:lnTo>
                <a:lnTo>
                  <a:pt x="5932989" y="6858000"/>
                </a:lnTo>
                <a:lnTo>
                  <a:pt x="5932989" y="6858001"/>
                </a:lnTo>
                <a:lnTo>
                  <a:pt x="27809" y="6858001"/>
                </a:lnTo>
                <a:lnTo>
                  <a:pt x="1803228" y="4521201"/>
                </a:lnTo>
                <a:close/>
                <a:moveTo>
                  <a:pt x="0" y="0"/>
                </a:moveTo>
                <a:lnTo>
                  <a:pt x="379987" y="0"/>
                </a:lnTo>
                <a:lnTo>
                  <a:pt x="0" y="407"/>
                </a:lnTo>
                <a:close/>
              </a:path>
            </a:pathLst>
          </a:cu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7999" y="609600"/>
            <a:ext cx="2888343" cy="1320800"/>
          </a:xfrm>
        </p:spPr>
        <p:txBody>
          <a:bodyPr>
            <a:normAutofit/>
          </a:bodyPr>
          <a:lstStyle/>
          <a:p>
            <a:r>
              <a:rPr dirty="0"/>
              <a:t>Website Design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7999" y="2160589"/>
            <a:ext cx="3351307" cy="4348093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sz="1900" b="1" dirty="0"/>
              <a:t>The research helped shape a clear and easy to use 4 pages website:</a:t>
            </a:r>
            <a:endParaRPr lang="en-GB" sz="1900" dirty="0"/>
          </a:p>
          <a:p>
            <a:pPr marL="0" indent="0">
              <a:lnSpc>
                <a:spcPct val="90000"/>
              </a:lnSpc>
              <a:buNone/>
            </a:pPr>
            <a:endParaRPr lang="en-GB" sz="1900" b="1" dirty="0"/>
          </a:p>
          <a:p>
            <a:pPr>
              <a:lnSpc>
                <a:spcPct val="90000"/>
              </a:lnSpc>
            </a:pPr>
            <a:r>
              <a:rPr lang="en-GB" sz="1900" dirty="0"/>
              <a:t>Home: Large visual and simple intro </a:t>
            </a:r>
          </a:p>
          <a:p>
            <a:pPr>
              <a:lnSpc>
                <a:spcPct val="90000"/>
              </a:lnSpc>
            </a:pPr>
            <a:r>
              <a:rPr lang="en-GB" sz="1900" dirty="0"/>
              <a:t>About Us: Clear value proposition</a:t>
            </a:r>
          </a:p>
          <a:p>
            <a:pPr>
              <a:lnSpc>
                <a:spcPct val="90000"/>
              </a:lnSpc>
            </a:pPr>
            <a:r>
              <a:rPr lang="en-GB" sz="1900" dirty="0"/>
              <a:t>Menu: Sweet &amp; savoury cone options</a:t>
            </a:r>
          </a:p>
          <a:p>
            <a:pPr>
              <a:lnSpc>
                <a:spcPct val="90000"/>
              </a:lnSpc>
            </a:pPr>
            <a:r>
              <a:rPr lang="en-GB" sz="1900" dirty="0"/>
              <a:t>Contact: Easy form to inquire/quote</a:t>
            </a:r>
          </a:p>
          <a:p>
            <a:pPr marL="0" indent="0">
              <a:lnSpc>
                <a:spcPct val="90000"/>
              </a:lnSpc>
              <a:buNone/>
            </a:pPr>
            <a:endParaRPr lang="en-GB" sz="1500" dirty="0"/>
          </a:p>
          <a:p>
            <a:pPr marL="0" indent="0">
              <a:lnSpc>
                <a:spcPct val="90000"/>
              </a:lnSpc>
              <a:buNone/>
            </a:pPr>
            <a:endParaRPr lang="en-GB" sz="1500" dirty="0"/>
          </a:p>
          <a:p>
            <a:pPr marL="0" indent="0">
              <a:lnSpc>
                <a:spcPct val="90000"/>
              </a:lnSpc>
              <a:buNone/>
            </a:pPr>
            <a:r>
              <a:rPr lang="en-GB" sz="1500" dirty="0"/>
              <a:t>Website reflects users desire for simplicity (Reedy &amp; Parker, 2017).</a:t>
            </a:r>
          </a:p>
        </p:txBody>
      </p:sp>
      <p:cxnSp>
        <p:nvCxnSpPr>
          <p:cNvPr id="29" name="Straight Connector 28">
            <a:extLst>
              <a:ext uri="{FF2B5EF4-FFF2-40B4-BE49-F238E27FC236}">
                <a16:creationId xmlns:a16="http://schemas.microsoft.com/office/drawing/2014/main" id="{64FA5DFF-7FE6-4855-84E6-DFA78EE978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028259" y="0"/>
            <a:ext cx="914400" cy="6858000"/>
          </a:xfrm>
          <a:prstGeom prst="line">
            <a:avLst/>
          </a:prstGeom>
          <a:ln w="9525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1" name="Straight Connector 30">
            <a:extLst>
              <a:ext uri="{FF2B5EF4-FFF2-40B4-BE49-F238E27FC236}">
                <a16:creationId xmlns:a16="http://schemas.microsoft.com/office/drawing/2014/main" id="{2AFD8CBA-54A3-4363-991B-B9C631BBFA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5568950" y="3681413"/>
            <a:ext cx="3572668" cy="3176587"/>
          </a:xfrm>
          <a:prstGeom prst="line">
            <a:avLst/>
          </a:prstGeom>
          <a:ln w="952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54" name="Rectangle 23">
            <a:extLst>
              <a:ext uri="{FF2B5EF4-FFF2-40B4-BE49-F238E27FC236}">
                <a16:creationId xmlns:a16="http://schemas.microsoft.com/office/drawing/2014/main" id="{3F088236-D655-4F88-B238-E167623580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86107" y="-8467"/>
            <a:ext cx="2255511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35" name="Rectangle 25">
            <a:extLst>
              <a:ext uri="{FF2B5EF4-FFF2-40B4-BE49-F238E27FC236}">
                <a16:creationId xmlns:a16="http://schemas.microsoft.com/office/drawing/2014/main" id="{3DAC0C92-199E-475C-9390-119A9B0272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202581" y="-8467"/>
            <a:ext cx="1941419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37" name="Isosceles Triangle 24">
            <a:extLst>
              <a:ext uri="{FF2B5EF4-FFF2-40B4-BE49-F238E27FC236}">
                <a16:creationId xmlns:a16="http://schemas.microsoft.com/office/drawing/2014/main" id="{C4CFB339-0ED8-4FE2-9EF1-6D1375B849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9249" y="3048000"/>
            <a:ext cx="2444751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39" name="Rectangle 27">
            <a:extLst>
              <a:ext uri="{FF2B5EF4-FFF2-40B4-BE49-F238E27FC236}">
                <a16:creationId xmlns:a16="http://schemas.microsoft.com/office/drawing/2014/main" id="{31896C80-2069-4431-9C19-83B9137344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000875" y="-8467"/>
            <a:ext cx="2140744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47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41" name="Rectangle 28">
            <a:extLst>
              <a:ext uri="{FF2B5EF4-FFF2-40B4-BE49-F238E27FC236}">
                <a16:creationId xmlns:a16="http://schemas.microsoft.com/office/drawing/2014/main" id="{BF120A21-0841-4823-B0C4-28AEBCEF9B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74047" y="-8467"/>
            <a:ext cx="967571" cy="6866467"/>
          </a:xfrm>
          <a:custGeom>
            <a:avLst/>
            <a:gdLst/>
            <a:ahLst/>
            <a:cxnLst/>
            <a:rect l="l" t="t" r="r" b="b"/>
            <a:pathLst>
              <a:path w="1290094" h="6858000">
                <a:moveTo>
                  <a:pt x="1019735" y="0"/>
                </a:moveTo>
                <a:lnTo>
                  <a:pt x="1290094" y="0"/>
                </a:lnTo>
                <a:lnTo>
                  <a:pt x="1290094" y="6858000"/>
                </a:lnTo>
                <a:lnTo>
                  <a:pt x="0" y="6858000"/>
                </a:lnTo>
                <a:lnTo>
                  <a:pt x="1019735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55" name="Rectangle 29">
            <a:extLst>
              <a:ext uri="{FF2B5EF4-FFF2-40B4-BE49-F238E27FC236}">
                <a16:creationId xmlns:a16="http://schemas.microsoft.com/office/drawing/2014/main" id="{DBB05BAE-BBD3-4289-899F-A6851503C6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204249" y="-8467"/>
            <a:ext cx="937369" cy="6866467"/>
          </a:xfrm>
          <a:custGeom>
            <a:avLst/>
            <a:gdLst/>
            <a:ahLst/>
            <a:cxnLst/>
            <a:rect l="l" t="t" r="r" b="b"/>
            <a:pathLst>
              <a:path w="1249825" h="6858000">
                <a:moveTo>
                  <a:pt x="0" y="0"/>
                </a:moveTo>
                <a:lnTo>
                  <a:pt x="1249825" y="0"/>
                </a:lnTo>
                <a:lnTo>
                  <a:pt x="1249825" y="6858000"/>
                </a:lnTo>
                <a:lnTo>
                  <a:pt x="1109382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6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56" name="Isosceles Triangle 29">
            <a:extLst>
              <a:ext uri="{FF2B5EF4-FFF2-40B4-BE49-F238E27FC236}">
                <a16:creationId xmlns:a16="http://schemas.microsoft.com/office/drawing/2014/main" id="{9874D11C-36F5-4BBE-A490-019A54E953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778749" y="3589867"/>
            <a:ext cx="136286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4B98B01C-4C63-38A2-7C5E-897D676EDF22}"/>
              </a:ext>
            </a:extLst>
          </p:cNvPr>
          <p:cNvSpPr txBox="1"/>
          <p:nvPr/>
        </p:nvSpPr>
        <p:spPr>
          <a:xfrm>
            <a:off x="3421692" y="6567925"/>
            <a:ext cx="4592170" cy="2308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90000"/>
              </a:lnSpc>
            </a:pPr>
            <a:r>
              <a:rPr lang="en-GB" sz="1000" dirty="0"/>
              <a:t>(Snack Wall Society, 2025a)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close-up of a business card&#10;&#10;AI-generated content may be incorrect.">
            <a:extLst>
              <a:ext uri="{FF2B5EF4-FFF2-40B4-BE49-F238E27FC236}">
                <a16:creationId xmlns:a16="http://schemas.microsoft.com/office/drawing/2014/main" id="{E961A481-3136-5D1B-4B01-51080EAE718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9536" r="16051" b="-2"/>
          <a:stretch>
            <a:fillRect/>
          </a:stretch>
        </p:blipFill>
        <p:spPr>
          <a:xfrm>
            <a:off x="241536" y="-1"/>
            <a:ext cx="3413478" cy="3429000"/>
          </a:xfrm>
          <a:custGeom>
            <a:avLst/>
            <a:gdLst/>
            <a:ahLst/>
            <a:cxnLst/>
            <a:rect l="l" t="t" r="r" b="b"/>
            <a:pathLst>
              <a:path w="4551305" h="3429000">
                <a:moveTo>
                  <a:pt x="509916" y="0"/>
                </a:moveTo>
                <a:lnTo>
                  <a:pt x="4551305" y="0"/>
                </a:lnTo>
                <a:lnTo>
                  <a:pt x="4551305" y="1"/>
                </a:lnTo>
                <a:lnTo>
                  <a:pt x="3693885" y="1"/>
                </a:lnTo>
                <a:lnTo>
                  <a:pt x="3181696" y="3429000"/>
                </a:lnTo>
                <a:lnTo>
                  <a:pt x="0" y="3429000"/>
                </a:lnTo>
                <a:close/>
              </a:path>
            </a:pathLst>
          </a:cu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19418" y="609600"/>
            <a:ext cx="3836082" cy="1320800"/>
          </a:xfrm>
        </p:spPr>
        <p:txBody>
          <a:bodyPr>
            <a:normAutofit/>
          </a:bodyPr>
          <a:lstStyle/>
          <a:p>
            <a:r>
              <a:t>Flyer &amp; Business Card</a:t>
            </a:r>
          </a:p>
        </p:txBody>
      </p:sp>
      <p:pic>
        <p:nvPicPr>
          <p:cNvPr id="5" name="Picture 4" descr="A sign with food on it&#10;&#10;AI-generated content may be incorrect.">
            <a:extLst>
              <a:ext uri="{FF2B5EF4-FFF2-40B4-BE49-F238E27FC236}">
                <a16:creationId xmlns:a16="http://schemas.microsoft.com/office/drawing/2014/main" id="{01A0B24C-41AF-F275-1E44-1D3E4B313EC2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r="3" b="7961"/>
          <a:stretch>
            <a:fillRect/>
          </a:stretch>
        </p:blipFill>
        <p:spPr>
          <a:xfrm>
            <a:off x="29552" y="3404500"/>
            <a:ext cx="2635781" cy="3429001"/>
          </a:xfrm>
          <a:custGeom>
            <a:avLst/>
            <a:gdLst/>
            <a:ahLst/>
            <a:cxnLst/>
            <a:rect l="l" t="t" r="r" b="b"/>
            <a:pathLst>
              <a:path w="3514376" h="3429001">
                <a:moveTo>
                  <a:pt x="332680" y="0"/>
                </a:moveTo>
                <a:lnTo>
                  <a:pt x="3514376" y="0"/>
                </a:lnTo>
                <a:lnTo>
                  <a:pt x="3002186" y="3429001"/>
                </a:lnTo>
                <a:lnTo>
                  <a:pt x="0" y="3429001"/>
                </a:lnTo>
                <a:lnTo>
                  <a:pt x="0" y="2237155"/>
                </a:lnTo>
                <a:close/>
              </a:path>
            </a:pathLst>
          </a:custGeom>
        </p:spPr>
      </p:pic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B31FD3CE-CE0A-4FD9-967C-4D340CA378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49009" y="3428999"/>
            <a:ext cx="2438370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Isosceles Triangle 30">
            <a:extLst>
              <a:ext uri="{FF2B5EF4-FFF2-40B4-BE49-F238E27FC236}">
                <a16:creationId xmlns:a16="http://schemas.microsoft.com/office/drawing/2014/main" id="{0663EB55-934F-42EF-80DE-098647DE7A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631947" cy="5666154"/>
          </a:xfrm>
          <a:prstGeom prst="triangle">
            <a:avLst>
              <a:gd name="adj" fmla="val 10000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119418" y="2367627"/>
            <a:ext cx="3836082" cy="3880773"/>
          </a:xfrm>
        </p:spPr>
        <p:txBody>
          <a:bodyPr>
            <a:normAutofit/>
          </a:bodyPr>
          <a:lstStyle/>
          <a:p>
            <a:r>
              <a:rPr dirty="0"/>
              <a:t>Visuals and layout were designed in Canva.</a:t>
            </a:r>
          </a:p>
          <a:p>
            <a:r>
              <a:rPr dirty="0"/>
              <a:t>Flyer highlights key events and service overview</a:t>
            </a:r>
          </a:p>
          <a:p>
            <a:r>
              <a:rPr dirty="0"/>
              <a:t>Business card is minimal and elegant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37AC889D-FED3-DA84-F31D-F02BF53367BF}"/>
              </a:ext>
            </a:extLst>
          </p:cNvPr>
          <p:cNvSpPr txBox="1"/>
          <p:nvPr/>
        </p:nvSpPr>
        <p:spPr>
          <a:xfrm>
            <a:off x="1265995" y="24498"/>
            <a:ext cx="1853423" cy="2462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000" dirty="0"/>
              <a:t>(Snack Wall Society, 2025b)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152550" y="609600"/>
            <a:ext cx="2802951" cy="1320800"/>
          </a:xfrm>
        </p:spPr>
        <p:txBody>
          <a:bodyPr>
            <a:normAutofit/>
          </a:bodyPr>
          <a:lstStyle/>
          <a:p>
            <a:r>
              <a:rPr dirty="0"/>
              <a:t>Cash Flow Forecast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07172" y="2160589"/>
            <a:ext cx="3048329" cy="388077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b="1" dirty="0"/>
              <a:t>Excel </a:t>
            </a:r>
            <a:r>
              <a:rPr lang="en-GB" b="1" dirty="0"/>
              <a:t>estimated:</a:t>
            </a:r>
            <a:endParaRPr b="1" dirty="0"/>
          </a:p>
          <a:p>
            <a:r>
              <a:rPr dirty="0"/>
              <a:t>Startup costs (equipment, branding)</a:t>
            </a:r>
          </a:p>
          <a:p>
            <a:r>
              <a:rPr dirty="0"/>
              <a:t>Event</a:t>
            </a:r>
            <a:r>
              <a:rPr lang="en-GB" dirty="0"/>
              <a:t> </a:t>
            </a:r>
            <a:r>
              <a:rPr dirty="0"/>
              <a:t>based income</a:t>
            </a:r>
          </a:p>
          <a:p>
            <a:r>
              <a:rPr dirty="0"/>
              <a:t>Monthly running expenses</a:t>
            </a:r>
            <a:endParaRPr lang="en-GB" dirty="0"/>
          </a:p>
          <a:p>
            <a:r>
              <a:rPr lang="en-GB" dirty="0"/>
              <a:t>Plan ensures profitability</a:t>
            </a:r>
          </a:p>
        </p:txBody>
      </p:sp>
      <p:pic>
        <p:nvPicPr>
          <p:cNvPr id="5" name="Picture 4" descr="Calculator, pen, compass, money and a paper with graphs printed on it">
            <a:extLst>
              <a:ext uri="{FF2B5EF4-FFF2-40B4-BE49-F238E27FC236}">
                <a16:creationId xmlns:a16="http://schemas.microsoft.com/office/drawing/2014/main" id="{D79B3A10-B77A-E2FA-CF24-6A54E02B71F6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34338" r="30114" b="-2"/>
          <a:stretch>
            <a:fillRect/>
          </a:stretch>
        </p:blipFill>
        <p:spPr>
          <a:xfrm>
            <a:off x="20" y="-1"/>
            <a:ext cx="4046200" cy="6858001"/>
          </a:xfrm>
          <a:custGeom>
            <a:avLst/>
            <a:gdLst/>
            <a:ahLst/>
            <a:cxnLst/>
            <a:rect l="l" t="t" r="r" b="b"/>
            <a:pathLst>
              <a:path w="5394960" h="6858000">
                <a:moveTo>
                  <a:pt x="842596" y="0"/>
                </a:moveTo>
                <a:lnTo>
                  <a:pt x="5394960" y="0"/>
                </a:lnTo>
                <a:lnTo>
                  <a:pt x="5394960" y="21851"/>
                </a:lnTo>
                <a:lnTo>
                  <a:pt x="4365943" y="6858000"/>
                </a:lnTo>
                <a:lnTo>
                  <a:pt x="0" y="6858000"/>
                </a:lnTo>
                <a:lnTo>
                  <a:pt x="0" y="5666154"/>
                </a:lnTo>
                <a:close/>
              </a:path>
            </a:pathLst>
          </a:custGeom>
        </p:spPr>
      </p:pic>
      <p:sp>
        <p:nvSpPr>
          <p:cNvPr id="9" name="Isosceles Triangle 8">
            <a:extLst>
              <a:ext uri="{FF2B5EF4-FFF2-40B4-BE49-F238E27FC236}">
                <a16:creationId xmlns:a16="http://schemas.microsoft.com/office/drawing/2014/main" id="{3BCB5F6A-9EB0-40B0-9D13-3023E9A205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631947" cy="5666154"/>
          </a:xfrm>
          <a:prstGeom prst="triangle">
            <a:avLst>
              <a:gd name="adj" fmla="val 10000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Promotional Video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b="1" dirty="0"/>
              <a:t>Video advert integrates:</a:t>
            </a:r>
          </a:p>
          <a:p>
            <a:r>
              <a:rPr dirty="0"/>
              <a:t>A warm voiceover tone</a:t>
            </a:r>
          </a:p>
          <a:p>
            <a:r>
              <a:rPr dirty="0"/>
              <a:t>Sweet &amp; savory cone visuals</a:t>
            </a:r>
          </a:p>
          <a:p>
            <a:r>
              <a:rPr dirty="0"/>
              <a:t>Event versatility (e.g. weddings, </a:t>
            </a:r>
            <a:r>
              <a:rPr lang="en-GB" dirty="0"/>
              <a:t>corporate events</a:t>
            </a:r>
            <a:r>
              <a:rPr dirty="0"/>
              <a:t>)</a:t>
            </a:r>
          </a:p>
          <a:p>
            <a:r>
              <a:rPr dirty="0"/>
              <a:t>Emotional appeal via storytelling</a:t>
            </a:r>
          </a:p>
          <a:p>
            <a:r>
              <a:rPr dirty="0"/>
              <a:t>Based on market insights: People love photo</a:t>
            </a:r>
            <a:r>
              <a:rPr lang="en-GB" dirty="0"/>
              <a:t> </a:t>
            </a:r>
            <a:r>
              <a:rPr dirty="0"/>
              <a:t>friendly and fun catering ideas (Burgess et al., 2018).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55AE6B0-AC9E-4167-806F-E9DB135FC4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9360" y="1382486"/>
            <a:ext cx="2660686" cy="4093028"/>
          </a:xfrm>
        </p:spPr>
        <p:txBody>
          <a:bodyPr anchor="ctr">
            <a:normAutofit/>
          </a:bodyPr>
          <a:lstStyle/>
          <a:p>
            <a:r>
              <a:rPr lang="en-GB" sz="3800"/>
              <a:t>What I’ve Learned</a:t>
            </a: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3523416A-383B-4FDC-B4C9-D8EDDFE9C0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96950" y="-8467"/>
            <a:ext cx="3575050" cy="6866467"/>
            <a:chOff x="7425267" y="-8467"/>
            <a:chExt cx="4766733" cy="6866467"/>
          </a:xfrm>
        </p:grpSpPr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CB0D29D5-3F7C-4197-821B-6D60A66CC0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rgbClr val="BFBFBF">
                  <a:alpha val="75000"/>
                </a:srgb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347FB49A-3541-428A-AADE-682A3C5056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rgbClr val="BFBFBF">
                  <a:alpha val="80000"/>
                </a:srgb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4" name="Rectangle 23">
              <a:extLst>
                <a:ext uri="{FF2B5EF4-FFF2-40B4-BE49-F238E27FC236}">
                  <a16:creationId xmlns:a16="http://schemas.microsoft.com/office/drawing/2014/main" id="{D96F53DC-08F1-42C6-B558-B83D54B276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15" name="Rectangle 25">
              <a:extLst>
                <a:ext uri="{FF2B5EF4-FFF2-40B4-BE49-F238E27FC236}">
                  <a16:creationId xmlns:a16="http://schemas.microsoft.com/office/drawing/2014/main" id="{AFE48CAF-A51C-463F-A570-ED99439A5C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16" name="Isosceles Triangle 15">
              <a:extLst>
                <a:ext uri="{FF2B5EF4-FFF2-40B4-BE49-F238E27FC236}">
                  <a16:creationId xmlns:a16="http://schemas.microsoft.com/office/drawing/2014/main" id="{01F0C48B-50FF-4351-8207-16D0960483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17" name="Rectangle 27">
              <a:extLst>
                <a:ext uri="{FF2B5EF4-FFF2-40B4-BE49-F238E27FC236}">
                  <a16:creationId xmlns:a16="http://schemas.microsoft.com/office/drawing/2014/main" id="{300384B6-5ED6-4F91-A548-B706D83751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18" name="Rectangle 28">
              <a:extLst>
                <a:ext uri="{FF2B5EF4-FFF2-40B4-BE49-F238E27FC236}">
                  <a16:creationId xmlns:a16="http://schemas.microsoft.com/office/drawing/2014/main" id="{337AFFAE-C182-463C-9459-8AB3C69D9A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19" name="Rectangle 29">
              <a:extLst>
                <a:ext uri="{FF2B5EF4-FFF2-40B4-BE49-F238E27FC236}">
                  <a16:creationId xmlns:a16="http://schemas.microsoft.com/office/drawing/2014/main" id="{510ACF17-C3F0-42BF-BDEB-D079277121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20" name="Isosceles Triangle 19">
              <a:extLst>
                <a:ext uri="{FF2B5EF4-FFF2-40B4-BE49-F238E27FC236}">
                  <a16:creationId xmlns:a16="http://schemas.microsoft.com/office/drawing/2014/main" id="{E804EFD0-B84E-476F-9FC6-6C4A42EA00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</p:grpSp>
      <p:sp>
        <p:nvSpPr>
          <p:cNvPr id="22" name="Rectangle 21">
            <a:extLst>
              <a:ext uri="{FF2B5EF4-FFF2-40B4-BE49-F238E27FC236}">
                <a16:creationId xmlns:a16="http://schemas.microsoft.com/office/drawing/2014/main" id="{87BD1F4E-A66D-4C06-86DA-8D56CA7A3B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83289" y="0"/>
            <a:ext cx="466071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60B5DDB-5A20-C2A2-B4FE-90958BE57B0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05627694"/>
              </p:ext>
            </p:extLst>
          </p:nvPr>
        </p:nvGraphicFramePr>
        <p:xfrm>
          <a:off x="3687414" y="944563"/>
          <a:ext cx="4971603" cy="497958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55AE6B0-AC9E-4167-806F-E9DB135FC4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9360" y="1382486"/>
            <a:ext cx="2660686" cy="4093028"/>
          </a:xfrm>
        </p:spPr>
        <p:txBody>
          <a:bodyPr anchor="ctr">
            <a:normAutofit/>
          </a:bodyPr>
          <a:lstStyle/>
          <a:p>
            <a:r>
              <a:rPr lang="en-GB" sz="3800"/>
              <a:t>Skills to Improve</a:t>
            </a: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3523416A-383B-4FDC-B4C9-D8EDDFE9C0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96950" y="-8467"/>
            <a:ext cx="3575050" cy="6866467"/>
            <a:chOff x="7425267" y="-8467"/>
            <a:chExt cx="4766733" cy="6866467"/>
          </a:xfrm>
        </p:grpSpPr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CB0D29D5-3F7C-4197-821B-6D60A66CC0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rgbClr val="BFBFBF">
                  <a:alpha val="75000"/>
                </a:srgb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347FB49A-3541-428A-AADE-682A3C5056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rgbClr val="BFBFBF">
                  <a:alpha val="80000"/>
                </a:srgb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4" name="Rectangle 23">
              <a:extLst>
                <a:ext uri="{FF2B5EF4-FFF2-40B4-BE49-F238E27FC236}">
                  <a16:creationId xmlns:a16="http://schemas.microsoft.com/office/drawing/2014/main" id="{D96F53DC-08F1-42C6-B558-B83D54B276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15" name="Rectangle 25">
              <a:extLst>
                <a:ext uri="{FF2B5EF4-FFF2-40B4-BE49-F238E27FC236}">
                  <a16:creationId xmlns:a16="http://schemas.microsoft.com/office/drawing/2014/main" id="{AFE48CAF-A51C-463F-A570-ED99439A5C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16" name="Isosceles Triangle 15">
              <a:extLst>
                <a:ext uri="{FF2B5EF4-FFF2-40B4-BE49-F238E27FC236}">
                  <a16:creationId xmlns:a16="http://schemas.microsoft.com/office/drawing/2014/main" id="{01F0C48B-50FF-4351-8207-16D0960483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17" name="Rectangle 27">
              <a:extLst>
                <a:ext uri="{FF2B5EF4-FFF2-40B4-BE49-F238E27FC236}">
                  <a16:creationId xmlns:a16="http://schemas.microsoft.com/office/drawing/2014/main" id="{300384B6-5ED6-4F91-A548-B706D83751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18" name="Rectangle 28">
              <a:extLst>
                <a:ext uri="{FF2B5EF4-FFF2-40B4-BE49-F238E27FC236}">
                  <a16:creationId xmlns:a16="http://schemas.microsoft.com/office/drawing/2014/main" id="{337AFFAE-C182-463C-9459-8AB3C69D9A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19" name="Rectangle 29">
              <a:extLst>
                <a:ext uri="{FF2B5EF4-FFF2-40B4-BE49-F238E27FC236}">
                  <a16:creationId xmlns:a16="http://schemas.microsoft.com/office/drawing/2014/main" id="{510ACF17-C3F0-42BF-BDEB-D079277121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20" name="Isosceles Triangle 19">
              <a:extLst>
                <a:ext uri="{FF2B5EF4-FFF2-40B4-BE49-F238E27FC236}">
                  <a16:creationId xmlns:a16="http://schemas.microsoft.com/office/drawing/2014/main" id="{E804EFD0-B84E-476F-9FC6-6C4A42EA00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</p:grpSp>
      <p:sp>
        <p:nvSpPr>
          <p:cNvPr id="22" name="Rectangle 21">
            <a:extLst>
              <a:ext uri="{FF2B5EF4-FFF2-40B4-BE49-F238E27FC236}">
                <a16:creationId xmlns:a16="http://schemas.microsoft.com/office/drawing/2014/main" id="{87BD1F4E-A66D-4C06-86DA-8D56CA7A3B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83289" y="0"/>
            <a:ext cx="466071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674FAEB-DE24-2473-F421-371FBF67394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2755226"/>
              </p:ext>
            </p:extLst>
          </p:nvPr>
        </p:nvGraphicFramePr>
        <p:xfrm>
          <a:off x="3687414" y="944563"/>
          <a:ext cx="4971603" cy="497958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B4DE830A-B531-4A3B-96F6-0ECE88B085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9144001" cy="6866467"/>
            <a:chOff x="0" y="-8467"/>
            <a:chExt cx="12192000" cy="6866467"/>
          </a:xfrm>
        </p:grpSpPr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2813DF2C-461A-4A8F-9679-A172790D1F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54CD3A85-C039-4249-86E4-1EB9318B54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2" name="Rectangle 23">
              <a:extLst>
                <a:ext uri="{FF2B5EF4-FFF2-40B4-BE49-F238E27FC236}">
                  <a16:creationId xmlns:a16="http://schemas.microsoft.com/office/drawing/2014/main" id="{887EA6D2-2883-42C2-993D-094CA6D65D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13" name="Rectangle 25">
              <a:extLst>
                <a:ext uri="{FF2B5EF4-FFF2-40B4-BE49-F238E27FC236}">
                  <a16:creationId xmlns:a16="http://schemas.microsoft.com/office/drawing/2014/main" id="{3B895046-636F-4D1B-ACA4-29AA0CB332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14" name="Isosceles Triangle 13">
              <a:extLst>
                <a:ext uri="{FF2B5EF4-FFF2-40B4-BE49-F238E27FC236}">
                  <a16:creationId xmlns:a16="http://schemas.microsoft.com/office/drawing/2014/main" id="{C6B0CDE3-E054-4EDD-A43B-F96843D8BF5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15" name="Rectangle 27">
              <a:extLst>
                <a:ext uri="{FF2B5EF4-FFF2-40B4-BE49-F238E27FC236}">
                  <a16:creationId xmlns:a16="http://schemas.microsoft.com/office/drawing/2014/main" id="{3B66B1A2-F145-4C9B-85CC-4BF30D58CB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16" name="Rectangle 28">
              <a:extLst>
                <a:ext uri="{FF2B5EF4-FFF2-40B4-BE49-F238E27FC236}">
                  <a16:creationId xmlns:a16="http://schemas.microsoft.com/office/drawing/2014/main" id="{5D4FC972-94B3-4035-8D31-E668C132B4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17" name="Rectangle 29">
              <a:extLst>
                <a:ext uri="{FF2B5EF4-FFF2-40B4-BE49-F238E27FC236}">
                  <a16:creationId xmlns:a16="http://schemas.microsoft.com/office/drawing/2014/main" id="{374B9941-AFBE-4A77-A50E-B6EA04A746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18" name="Isosceles Triangle 17">
              <a:extLst>
                <a:ext uri="{FF2B5EF4-FFF2-40B4-BE49-F238E27FC236}">
                  <a16:creationId xmlns:a16="http://schemas.microsoft.com/office/drawing/2014/main" id="{27A982C5-2C38-4CE9-BC18-94697AD657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19" name="Isosceles Triangle 18">
              <a:extLst>
                <a:ext uri="{FF2B5EF4-FFF2-40B4-BE49-F238E27FC236}">
                  <a16:creationId xmlns:a16="http://schemas.microsoft.com/office/drawing/2014/main" id="{0060D8D1-7BB1-498F-AFBB-ADAC130A9E9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00435" y="4746680"/>
            <a:ext cx="1566585" cy="655429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GB" sz="1100" dirty="0">
                <a:solidFill>
                  <a:schemeClr val="tx1"/>
                </a:solidFill>
              </a:rPr>
              <a:t>(Tutuiu, 2025)</a:t>
            </a:r>
          </a:p>
        </p:txBody>
      </p:sp>
      <p:pic>
        <p:nvPicPr>
          <p:cNvPr id="4" name="Online Media 3" descr="Snack Wall Society">
            <a:hlinkClick r:id="" action="ppaction://media"/>
            <a:extLst>
              <a:ext uri="{FF2B5EF4-FFF2-40B4-BE49-F238E27FC236}">
                <a16:creationId xmlns:a16="http://schemas.microsoft.com/office/drawing/2014/main" id="{72F33F91-5B3B-CAD3-BBC6-F90D3DCE6941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553134" y="1278778"/>
            <a:ext cx="6717908" cy="3795617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dirty="0"/>
              <a:t>References</a:t>
            </a:r>
            <a:r>
              <a:rPr lang="en-GB" dirty="0"/>
              <a:t>:</a:t>
            </a:r>
            <a:r>
              <a:rPr dirty="0"/>
              <a:t>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dirty="0"/>
              <a:t>Byrd, L.S. (2021). Cultivating Entrepreneurial Changemaker</a:t>
            </a:r>
            <a:r>
              <a:rPr lang="en-GB" dirty="0"/>
              <a:t>s</a:t>
            </a:r>
            <a:r>
              <a:rPr dirty="0"/>
              <a:t> IGI Global.</a:t>
            </a:r>
          </a:p>
          <a:p>
            <a:pPr marL="0" indent="0">
              <a:buNone/>
            </a:pPr>
            <a:r>
              <a:rPr dirty="0"/>
              <a:t>Burgess, J. et al. (2018). The SAGE Handbook of Social Media. SAGE.</a:t>
            </a:r>
          </a:p>
          <a:p>
            <a:pPr marL="0" indent="0">
              <a:buNone/>
            </a:pPr>
            <a:r>
              <a:rPr dirty="0"/>
              <a:t>Snack Wall Society (2025a). Website home page.</a:t>
            </a:r>
          </a:p>
          <a:p>
            <a:pPr marL="0" indent="0">
              <a:buNone/>
            </a:pPr>
            <a:r>
              <a:rPr dirty="0"/>
              <a:t>Snack Wall Society (2025b). Flyer &amp; Business Card. [Unpublished]</a:t>
            </a:r>
            <a:endParaRPr lang="en-GB" dirty="0"/>
          </a:p>
          <a:p>
            <a:pPr marL="0" indent="0">
              <a:buNone/>
            </a:pPr>
            <a:r>
              <a:rPr lang="en-GB" dirty="0" err="1"/>
              <a:t>tirrups</a:t>
            </a:r>
            <a:r>
              <a:rPr lang="en-GB" dirty="0"/>
              <a:t> and Stilettos (2023) </a:t>
            </a:r>
            <a:r>
              <a:rPr lang="en-GB" i="1" dirty="0"/>
              <a:t>Snack Wall Society - Edible Cone Display Walls for Events</a:t>
            </a:r>
            <a:r>
              <a:rPr lang="en-GB" dirty="0"/>
              <a:t>. YouTube video, 1 June. Available at: https://</a:t>
            </a:r>
            <a:r>
              <a:rPr lang="en-GB" dirty="0" err="1"/>
              <a:t>youtu.be</a:t>
            </a:r>
            <a:r>
              <a:rPr lang="en-GB" dirty="0"/>
              <a:t>/KVo-FLM5cnI (Accessed: 25 June 2025). </a:t>
            </a:r>
            <a:endParaRPr dirty="0"/>
          </a:p>
          <a:p>
            <a:pPr marL="0" indent="0">
              <a:buNone/>
            </a:pPr>
            <a:r>
              <a:rPr dirty="0"/>
              <a:t>Tutuiu, A. (2025). Video advert project. 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Pape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179</TotalTime>
  <Words>996</Words>
  <Application>Microsoft Macintosh PowerPoint</Application>
  <PresentationFormat>On-screen Show (4:3)</PresentationFormat>
  <Paragraphs>86</Paragraphs>
  <Slides>11</Slides>
  <Notes>11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5" baseType="lpstr">
      <vt:lpstr>Arial</vt:lpstr>
      <vt:lpstr>Trebuchet MS</vt:lpstr>
      <vt:lpstr>Wingdings 3</vt:lpstr>
      <vt:lpstr>Facet</vt:lpstr>
      <vt:lpstr>PowerPoint Presentation</vt:lpstr>
      <vt:lpstr>Questionnaire Design</vt:lpstr>
      <vt:lpstr>Data Analysis</vt:lpstr>
      <vt:lpstr>Website Design</vt:lpstr>
      <vt:lpstr>Flyer &amp; Business Card</vt:lpstr>
      <vt:lpstr>Cash Flow Forecast</vt:lpstr>
      <vt:lpstr>Promotional Video</vt:lpstr>
      <vt:lpstr>What I’ve Learned</vt:lpstr>
      <vt:lpstr>Skills to Improve</vt:lpstr>
      <vt:lpstr>(Tutuiu, 2025)</vt:lpstr>
      <vt:lpstr>References: 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Alexandru Ion Tutuiu (2313069)</cp:lastModifiedBy>
  <cp:revision>5</cp:revision>
  <dcterms:created xsi:type="dcterms:W3CDTF">2013-01-27T09:14:16Z</dcterms:created>
  <dcterms:modified xsi:type="dcterms:W3CDTF">2025-06-29T22:31:43Z</dcterms:modified>
  <cp:category/>
</cp:coreProperties>
</file>