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1573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610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9855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4/19/2020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3130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4/19/2020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23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4/19/2020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7330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4/19/2020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7495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4/19/2020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57331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4/19/2020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31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9130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17009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177492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105663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98429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7104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4/19/2020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370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4/19/2020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72486862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4" Type="http://schemas.openxmlformats.org/officeDocument/2006/relationships/image" Target="../media/image6.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7.xml"/><Relationship Id="rId4" Type="http://schemas.openxmlformats.org/officeDocument/2006/relationships/image" Target="../media/image11.e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A59402-D408-4DB3-8542-3FE2036F5878}"/>
              </a:ext>
            </a:extLst>
          </p:cNvPr>
          <p:cNvPicPr>
            <a:picLocks noChangeAspect="1"/>
          </p:cNvPicPr>
          <p:nvPr/>
        </p:nvPicPr>
        <p:blipFill rotWithShape="1">
          <a:blip r:embed="rId2"/>
          <a:srcRect l="12696" r="34673" b="14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93B434B3-2969-4387-A278-B586C184FE1B}"/>
              </a:ext>
            </a:extLst>
          </p:cNvPr>
          <p:cNvSpPr>
            <a:spLocks noGrp="1"/>
          </p:cNvSpPr>
          <p:nvPr>
            <p:ph type="ctrTitle"/>
          </p:nvPr>
        </p:nvSpPr>
        <p:spPr>
          <a:xfrm>
            <a:off x="5380563" y="1678665"/>
            <a:ext cx="3887839" cy="2372168"/>
          </a:xfrm>
        </p:spPr>
        <p:txBody>
          <a:bodyPr>
            <a:normAutofit/>
          </a:bodyPr>
          <a:lstStyle/>
          <a:p>
            <a:r>
              <a:rPr lang="en-US" dirty="0"/>
              <a:t>Taxation BMBM5016</a:t>
            </a:r>
            <a:endParaRPr lang="en-GB" dirty="0"/>
          </a:p>
        </p:txBody>
      </p:sp>
      <p:sp>
        <p:nvSpPr>
          <p:cNvPr id="3" name="Subtitle 2">
            <a:extLst>
              <a:ext uri="{FF2B5EF4-FFF2-40B4-BE49-F238E27FC236}">
                <a16:creationId xmlns:a16="http://schemas.microsoft.com/office/drawing/2014/main" id="{DDAEE410-D296-4CCA-AD13-F135813E20CD}"/>
              </a:ext>
            </a:extLst>
          </p:cNvPr>
          <p:cNvSpPr>
            <a:spLocks noGrp="1"/>
          </p:cNvSpPr>
          <p:nvPr>
            <p:ph type="subTitle" idx="1"/>
          </p:nvPr>
        </p:nvSpPr>
        <p:spPr>
          <a:xfrm>
            <a:off x="5380563" y="4050833"/>
            <a:ext cx="3893440" cy="1096899"/>
          </a:xfrm>
        </p:spPr>
        <p:txBody>
          <a:bodyPr>
            <a:normAutofit/>
          </a:bodyPr>
          <a:lstStyle/>
          <a:p>
            <a:r>
              <a:rPr lang="en-US" dirty="0"/>
              <a:t>Corporation Tax Part 1</a:t>
            </a:r>
            <a:endParaRPr lang="en-GB" dirty="0"/>
          </a:p>
        </p:txBody>
      </p:sp>
    </p:spTree>
    <p:extLst>
      <p:ext uri="{BB962C8B-B14F-4D97-AF65-F5344CB8AC3E}">
        <p14:creationId xmlns:p14="http://schemas.microsoft.com/office/powerpoint/2010/main" val="475624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024555-8153-486F-A0F4-C4472D74A1FC}"/>
              </a:ext>
            </a:extLst>
          </p:cNvPr>
          <p:cNvSpPr txBox="1"/>
          <p:nvPr/>
        </p:nvSpPr>
        <p:spPr>
          <a:xfrm>
            <a:off x="758301" y="692458"/>
            <a:ext cx="6551720" cy="369332"/>
          </a:xfrm>
          <a:prstGeom prst="rect">
            <a:avLst/>
          </a:prstGeom>
          <a:noFill/>
        </p:spPr>
        <p:txBody>
          <a:bodyPr wrap="square" rtlCol="0">
            <a:spAutoFit/>
          </a:bodyPr>
          <a:lstStyle/>
          <a:p>
            <a:r>
              <a:rPr lang="en-US" b="1" dirty="0"/>
              <a:t>Corporation Tax</a:t>
            </a:r>
            <a:endParaRPr lang="en-GB" b="1" dirty="0"/>
          </a:p>
        </p:txBody>
      </p:sp>
      <p:sp>
        <p:nvSpPr>
          <p:cNvPr id="3" name="TextBox 2">
            <a:extLst>
              <a:ext uri="{FF2B5EF4-FFF2-40B4-BE49-F238E27FC236}">
                <a16:creationId xmlns:a16="http://schemas.microsoft.com/office/drawing/2014/main" id="{A7A63BCA-BFC1-4CB6-8269-EE7EF2E5CBA1}"/>
              </a:ext>
            </a:extLst>
          </p:cNvPr>
          <p:cNvSpPr txBox="1"/>
          <p:nvPr/>
        </p:nvSpPr>
        <p:spPr>
          <a:xfrm>
            <a:off x="1478724" y="1469106"/>
            <a:ext cx="9707436" cy="419647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Charged on Company Profits of UK limited companies</a:t>
            </a:r>
          </a:p>
          <a:p>
            <a:pPr marL="285750" indent="-285750">
              <a:lnSpc>
                <a:spcPct val="150000"/>
              </a:lnSpc>
              <a:buFont typeface="Arial" panose="020B0604020202020204" pitchFamily="34" charset="0"/>
              <a:buChar char="•"/>
            </a:pPr>
            <a:r>
              <a:rPr lang="en-US" dirty="0"/>
              <a:t>For a PERIOD OF ACCOUNT (usually 12 months)</a:t>
            </a:r>
          </a:p>
          <a:p>
            <a:pPr marL="285750" indent="-285750">
              <a:lnSpc>
                <a:spcPct val="150000"/>
              </a:lnSpc>
              <a:buFont typeface="Arial" panose="020B0604020202020204" pitchFamily="34" charset="0"/>
              <a:buChar char="•"/>
            </a:pPr>
            <a:r>
              <a:rPr lang="en-US" dirty="0"/>
              <a:t>CHARGEABLE ACCOUNTING PERIOD</a:t>
            </a:r>
          </a:p>
          <a:p>
            <a:pPr marL="285750" indent="-285750">
              <a:lnSpc>
                <a:spcPct val="150000"/>
              </a:lnSpc>
              <a:buFont typeface="Arial" panose="020B0604020202020204" pitchFamily="34" charset="0"/>
              <a:buChar char="•"/>
            </a:pPr>
            <a:r>
              <a:rPr lang="en-US" dirty="0"/>
              <a:t>FINANCIAL YEARS for tax rates – may be split with different tax rates of ACCOUNTING PERIOD is not the same as FINANCIAL YEAR</a:t>
            </a:r>
          </a:p>
          <a:p>
            <a:pPr marL="742950" lvl="1" indent="-285750">
              <a:lnSpc>
                <a:spcPct val="150000"/>
              </a:lnSpc>
              <a:buFont typeface="Arial" panose="020B0604020202020204" pitchFamily="34" charset="0"/>
              <a:buChar char="•"/>
            </a:pPr>
            <a:r>
              <a:rPr lang="en-US" dirty="0"/>
              <a:t>E.g. </a:t>
            </a:r>
            <a:r>
              <a:rPr lang="en-US" b="1" dirty="0"/>
              <a:t>FY 2018 </a:t>
            </a:r>
            <a:r>
              <a:rPr lang="en-US" dirty="0"/>
              <a:t>is 1.4.18 to 31.3.19 so if the ACCOUNTING PERIOD is the year to 31.12.19, it will cover 2 FYs</a:t>
            </a:r>
          </a:p>
          <a:p>
            <a:pPr lvl="1">
              <a:lnSpc>
                <a:spcPct val="150000"/>
              </a:lnSpc>
            </a:pPr>
            <a:endParaRPr lang="en-US" dirty="0"/>
          </a:p>
          <a:p>
            <a:pPr marL="742950" lvl="1" indent="-285750">
              <a:lnSpc>
                <a:spcPct val="150000"/>
              </a:lnSpc>
              <a:buFont typeface="Arial" panose="020B0604020202020204" pitchFamily="34" charset="0"/>
              <a:buChar char="•"/>
            </a:pPr>
            <a:r>
              <a:rPr lang="en-US" dirty="0"/>
              <a:t>1.1.19 to 31.3.19 is in FY19</a:t>
            </a:r>
          </a:p>
          <a:p>
            <a:pPr marL="742950" lvl="1" indent="-285750">
              <a:lnSpc>
                <a:spcPct val="150000"/>
              </a:lnSpc>
              <a:buFont typeface="Arial" panose="020B0604020202020204" pitchFamily="34" charset="0"/>
              <a:buChar char="•"/>
            </a:pPr>
            <a:r>
              <a:rPr lang="en-US" dirty="0"/>
              <a:t>1.4.19 to 31.12.19 is in FY20</a:t>
            </a:r>
            <a:endParaRPr lang="en-GB" dirty="0"/>
          </a:p>
        </p:txBody>
      </p:sp>
    </p:spTree>
    <p:extLst>
      <p:ext uri="{BB962C8B-B14F-4D97-AF65-F5344CB8AC3E}">
        <p14:creationId xmlns:p14="http://schemas.microsoft.com/office/powerpoint/2010/main" val="2191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B0E4FF-2104-4684-8E11-20D8FFDA8123}"/>
              </a:ext>
            </a:extLst>
          </p:cNvPr>
          <p:cNvSpPr/>
          <p:nvPr/>
        </p:nvSpPr>
        <p:spPr>
          <a:xfrm>
            <a:off x="274320" y="458599"/>
            <a:ext cx="11003280" cy="1754326"/>
          </a:xfrm>
          <a:prstGeom prst="rect">
            <a:avLst/>
          </a:prstGeom>
        </p:spPr>
        <p:txBody>
          <a:bodyPr wrap="square">
            <a:spAutoFit/>
          </a:bodyPr>
          <a:lstStyle/>
          <a:p>
            <a:r>
              <a:rPr lang="en-GB" b="1" dirty="0">
                <a:solidFill>
                  <a:srgbClr val="EE2024"/>
                </a:solidFill>
                <a:latin typeface="MyriadPro-Bold"/>
              </a:rPr>
              <a:t>ILLUSTRATION 1</a:t>
            </a:r>
          </a:p>
          <a:p>
            <a:r>
              <a:rPr lang="en-US" dirty="0">
                <a:solidFill>
                  <a:srgbClr val="000000"/>
                </a:solidFill>
                <a:latin typeface="MyriadPro-Regular"/>
              </a:rPr>
              <a:t>Straddle Ltd has a TTP of £800,000 for its accounting year ended 31 December 2017</a:t>
            </a:r>
          </a:p>
          <a:p>
            <a:r>
              <a:rPr lang="en-US" dirty="0">
                <a:solidFill>
                  <a:srgbClr val="000000"/>
                </a:solidFill>
                <a:latin typeface="MyriadPro-Regular"/>
              </a:rPr>
              <a:t>As the CAP straddles 31 March 2017, the first 3 months of the CAP falls within FY 2016 and the final 9 months</a:t>
            </a:r>
          </a:p>
          <a:p>
            <a:r>
              <a:rPr lang="en-US" dirty="0">
                <a:solidFill>
                  <a:srgbClr val="000000"/>
                </a:solidFill>
                <a:latin typeface="MyriadPro-Regular"/>
              </a:rPr>
              <a:t>of the CAP falls within FY 2017. Therefore 3/12 of the TTP must be taxed at the FY 2016 rate of 20% and 9/12</a:t>
            </a:r>
          </a:p>
          <a:p>
            <a:r>
              <a:rPr lang="en-US" dirty="0">
                <a:solidFill>
                  <a:srgbClr val="000000"/>
                </a:solidFill>
                <a:latin typeface="MyriadPro-Regular"/>
              </a:rPr>
              <a:t>of the CAP must be taxed at the FY 2017 tax rate of 19%. The corporation tax liability would therefore be</a:t>
            </a:r>
          </a:p>
          <a:p>
            <a:r>
              <a:rPr lang="en-GB" dirty="0">
                <a:solidFill>
                  <a:srgbClr val="000000"/>
                </a:solidFill>
                <a:latin typeface="MyriadPro-Regular"/>
              </a:rPr>
              <a:t>computed as follows:</a:t>
            </a:r>
            <a:endParaRPr lang="en-GB" dirty="0"/>
          </a:p>
        </p:txBody>
      </p:sp>
      <p:sp>
        <p:nvSpPr>
          <p:cNvPr id="3" name="Rectangle 2">
            <a:extLst>
              <a:ext uri="{FF2B5EF4-FFF2-40B4-BE49-F238E27FC236}">
                <a16:creationId xmlns:a16="http://schemas.microsoft.com/office/drawing/2014/main" id="{2155DF5F-4ACB-4285-9572-B0FF19696475}"/>
              </a:ext>
            </a:extLst>
          </p:cNvPr>
          <p:cNvSpPr/>
          <p:nvPr/>
        </p:nvSpPr>
        <p:spPr>
          <a:xfrm>
            <a:off x="975360" y="2289407"/>
            <a:ext cx="6096000" cy="923330"/>
          </a:xfrm>
          <a:prstGeom prst="rect">
            <a:avLst/>
          </a:prstGeom>
        </p:spPr>
        <p:txBody>
          <a:bodyPr>
            <a:spAutoFit/>
          </a:bodyPr>
          <a:lstStyle/>
          <a:p>
            <a:r>
              <a:rPr lang="nn-NO" dirty="0">
                <a:latin typeface="MyriadPro-Regular"/>
              </a:rPr>
              <a:t>FY 2016 3/12 x 800,000 = 200,000 x 20% = 	  40,000</a:t>
            </a:r>
          </a:p>
          <a:p>
            <a:r>
              <a:rPr lang="nn-NO" dirty="0">
                <a:latin typeface="MyriadPro-Regular"/>
              </a:rPr>
              <a:t>FY 2017 9/12 x 800,000 = 600,000 x 19% = 	114,000</a:t>
            </a:r>
          </a:p>
          <a:p>
            <a:r>
              <a:rPr lang="en-GB" dirty="0">
                <a:latin typeface="MyriadPro-Regular"/>
              </a:rPr>
              <a:t>CT Liability 							154,000</a:t>
            </a:r>
            <a:endParaRPr lang="en-GB" dirty="0"/>
          </a:p>
        </p:txBody>
      </p:sp>
      <p:sp>
        <p:nvSpPr>
          <p:cNvPr id="5" name="TextBox 4">
            <a:extLst>
              <a:ext uri="{FF2B5EF4-FFF2-40B4-BE49-F238E27FC236}">
                <a16:creationId xmlns:a16="http://schemas.microsoft.com/office/drawing/2014/main" id="{C94C67CE-B405-40A7-B96E-CB7F283A44A8}"/>
              </a:ext>
            </a:extLst>
          </p:cNvPr>
          <p:cNvSpPr txBox="1"/>
          <p:nvPr/>
        </p:nvSpPr>
        <p:spPr>
          <a:xfrm>
            <a:off x="487680" y="3780971"/>
            <a:ext cx="10027920" cy="646331"/>
          </a:xfrm>
          <a:prstGeom prst="rect">
            <a:avLst/>
          </a:prstGeom>
          <a:noFill/>
        </p:spPr>
        <p:txBody>
          <a:bodyPr wrap="square" rtlCol="0">
            <a:spAutoFit/>
          </a:bodyPr>
          <a:lstStyle/>
          <a:p>
            <a:r>
              <a:rPr lang="en-US" dirty="0"/>
              <a:t>PAYMENT OF TAX is Due 9 months and 1 day after the Chargeable Accounting Period (CAP)</a:t>
            </a:r>
          </a:p>
          <a:p>
            <a:r>
              <a:rPr lang="en-US" dirty="0"/>
              <a:t>But LARGE companies must pay by Quarterly Installments (profits &gt;£1.5m)</a:t>
            </a:r>
            <a:endParaRPr lang="en-GB" dirty="0"/>
          </a:p>
        </p:txBody>
      </p:sp>
      <p:sp>
        <p:nvSpPr>
          <p:cNvPr id="6" name="TextBox 5">
            <a:extLst>
              <a:ext uri="{FF2B5EF4-FFF2-40B4-BE49-F238E27FC236}">
                <a16:creationId xmlns:a16="http://schemas.microsoft.com/office/drawing/2014/main" id="{C19DA1DF-E319-429D-99F5-B407B247A9EC}"/>
              </a:ext>
            </a:extLst>
          </p:cNvPr>
          <p:cNvSpPr txBox="1"/>
          <p:nvPr/>
        </p:nvSpPr>
        <p:spPr>
          <a:xfrm>
            <a:off x="274320" y="4780783"/>
            <a:ext cx="11430000" cy="1477328"/>
          </a:xfrm>
          <a:prstGeom prst="rect">
            <a:avLst/>
          </a:prstGeom>
          <a:noFill/>
        </p:spPr>
        <p:txBody>
          <a:bodyPr wrap="square" rtlCol="0">
            <a:spAutoFit/>
          </a:bodyPr>
          <a:lstStyle/>
          <a:p>
            <a:r>
              <a:rPr lang="en-US" dirty="0"/>
              <a:t>When is a CAP?</a:t>
            </a:r>
          </a:p>
          <a:p>
            <a:pPr marL="342900" indent="-342900">
              <a:buFont typeface="+mj-lt"/>
              <a:buAutoNum type="arabicPeriod"/>
            </a:pPr>
            <a:r>
              <a:rPr lang="en-US" dirty="0"/>
              <a:t>First one starts as soon as company trading commences</a:t>
            </a:r>
          </a:p>
          <a:p>
            <a:pPr marL="342900" indent="-342900">
              <a:buFont typeface="+mj-lt"/>
              <a:buAutoNum type="arabicPeriod"/>
            </a:pPr>
            <a:r>
              <a:rPr lang="en-US" dirty="0"/>
              <a:t>Usually finishes 12 months after the start date or at the END of the PERIOD OF ACCOUNT (if different)</a:t>
            </a:r>
          </a:p>
          <a:p>
            <a:pPr marL="342900" indent="-342900">
              <a:buFont typeface="+mj-lt"/>
              <a:buAutoNum type="arabicPeriod"/>
            </a:pPr>
            <a:r>
              <a:rPr lang="en-US" dirty="0"/>
              <a:t>Next one starts Immediately after the one before finishes</a:t>
            </a:r>
          </a:p>
          <a:p>
            <a:pPr marL="342900" indent="-342900">
              <a:buFont typeface="+mj-lt"/>
              <a:buAutoNum type="arabicPeriod"/>
            </a:pPr>
            <a:r>
              <a:rPr lang="en-US" dirty="0"/>
              <a:t>CAP will end when a company ceases to trade (may be shorter than 12 months)</a:t>
            </a:r>
            <a:endParaRPr lang="en-GB" dirty="0"/>
          </a:p>
        </p:txBody>
      </p:sp>
    </p:spTree>
    <p:extLst>
      <p:ext uri="{BB962C8B-B14F-4D97-AF65-F5344CB8AC3E}">
        <p14:creationId xmlns:p14="http://schemas.microsoft.com/office/powerpoint/2010/main" val="339551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3ABA64-ADD0-4F85-B3F7-9EE6E23D3F8F}"/>
              </a:ext>
            </a:extLst>
          </p:cNvPr>
          <p:cNvSpPr txBox="1"/>
          <p:nvPr/>
        </p:nvSpPr>
        <p:spPr>
          <a:xfrm>
            <a:off x="1264920" y="701040"/>
            <a:ext cx="7467600" cy="1477328"/>
          </a:xfrm>
          <a:prstGeom prst="rect">
            <a:avLst/>
          </a:prstGeom>
          <a:noFill/>
        </p:spPr>
        <p:txBody>
          <a:bodyPr wrap="square" rtlCol="0">
            <a:spAutoFit/>
          </a:bodyPr>
          <a:lstStyle/>
          <a:p>
            <a:r>
              <a:rPr lang="en-US" b="1" dirty="0"/>
              <a:t>What are TAXABLE TOTAL PROFITS (TTP)?</a:t>
            </a:r>
          </a:p>
          <a:p>
            <a:endParaRPr lang="en-US" dirty="0"/>
          </a:p>
          <a:p>
            <a:endParaRPr lang="en-US" dirty="0"/>
          </a:p>
          <a:p>
            <a:r>
              <a:rPr lang="en-US" dirty="0"/>
              <a:t>Very similar to the Sole trader and Partnership calculations but with some differences specific to Ltd Companies</a:t>
            </a:r>
            <a:endParaRPr lang="en-GB" dirty="0"/>
          </a:p>
        </p:txBody>
      </p:sp>
      <p:pic>
        <p:nvPicPr>
          <p:cNvPr id="4" name="Picture 3">
            <a:extLst>
              <a:ext uri="{FF2B5EF4-FFF2-40B4-BE49-F238E27FC236}">
                <a16:creationId xmlns:a16="http://schemas.microsoft.com/office/drawing/2014/main" id="{3356EBD0-8F75-4EDE-A409-BCE7E0B77CC5}"/>
              </a:ext>
            </a:extLst>
          </p:cNvPr>
          <p:cNvPicPr>
            <a:picLocks noChangeAspect="1"/>
          </p:cNvPicPr>
          <p:nvPr/>
        </p:nvPicPr>
        <p:blipFill>
          <a:blip r:embed="rId2"/>
          <a:stretch>
            <a:fillRect/>
          </a:stretch>
        </p:blipFill>
        <p:spPr>
          <a:xfrm>
            <a:off x="841290" y="2310040"/>
            <a:ext cx="9902909" cy="4397876"/>
          </a:xfrm>
          <a:prstGeom prst="rect">
            <a:avLst/>
          </a:prstGeom>
        </p:spPr>
      </p:pic>
    </p:spTree>
    <p:extLst>
      <p:ext uri="{BB962C8B-B14F-4D97-AF65-F5344CB8AC3E}">
        <p14:creationId xmlns:p14="http://schemas.microsoft.com/office/powerpoint/2010/main" val="18918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8BAFC-A550-4BB5-9F47-EE31B7C18CA5}"/>
              </a:ext>
            </a:extLst>
          </p:cNvPr>
          <p:cNvSpPr/>
          <p:nvPr/>
        </p:nvSpPr>
        <p:spPr>
          <a:xfrm>
            <a:off x="502920" y="406794"/>
            <a:ext cx="11430000" cy="6044412"/>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latin typeface="MyriadPro-Regular"/>
              </a:rPr>
              <a:t>No private element of expenses added back as no proprietor</a:t>
            </a:r>
          </a:p>
          <a:p>
            <a:pPr marL="285750" indent="-285750">
              <a:lnSpc>
                <a:spcPct val="150000"/>
              </a:lnSpc>
              <a:buFont typeface="Arial" panose="020B0604020202020204" pitchFamily="34" charset="0"/>
              <a:buChar char="•"/>
            </a:pPr>
            <a:r>
              <a:rPr lang="en-US" sz="2000" dirty="0">
                <a:latin typeface="MyriadPro-Regular"/>
              </a:rPr>
              <a:t>Drawings (cash or goods) is not relevant for companies as no proprietor. Any distributions (dividends) paid to shareholders) are not allowable deductions and are paid out of post tax profit</a:t>
            </a:r>
          </a:p>
          <a:p>
            <a:pPr marL="285750" indent="-285750">
              <a:lnSpc>
                <a:spcPct val="150000"/>
              </a:lnSpc>
              <a:buFont typeface="Arial" panose="020B0604020202020204" pitchFamily="34" charset="0"/>
              <a:buChar char="•"/>
            </a:pPr>
            <a:r>
              <a:rPr lang="en-US" sz="2000" dirty="0">
                <a:latin typeface="MyriadPro-Regular"/>
              </a:rPr>
              <a:t>Family salaries are not relevant for companies </a:t>
            </a:r>
          </a:p>
          <a:p>
            <a:pPr marL="285750" indent="-285750">
              <a:lnSpc>
                <a:spcPct val="150000"/>
              </a:lnSpc>
              <a:buFont typeface="Arial" panose="020B0604020202020204" pitchFamily="34" charset="0"/>
              <a:buChar char="•"/>
            </a:pPr>
            <a:r>
              <a:rPr lang="en-US" sz="2000" dirty="0">
                <a:latin typeface="MyriadPro-Regular"/>
              </a:rPr>
              <a:t>Legal fees regarding the issue of share capital are an expense only for companies and as they are of a capital nature, the expense is disallowed and added back in the adjustment of trading profit </a:t>
            </a:r>
          </a:p>
          <a:p>
            <a:pPr marL="285750" indent="-285750">
              <a:lnSpc>
                <a:spcPct val="150000"/>
              </a:lnSpc>
              <a:buFont typeface="Arial" panose="020B0604020202020204" pitchFamily="34" charset="0"/>
              <a:buChar char="•"/>
            </a:pPr>
            <a:r>
              <a:rPr lang="en-US" sz="2000" dirty="0">
                <a:latin typeface="MyriadPro-Regular"/>
              </a:rPr>
              <a:t>Legal fees with regard to registering patents and trademarks are allowable by statute </a:t>
            </a:r>
          </a:p>
          <a:p>
            <a:pPr marL="285750" indent="-285750">
              <a:lnSpc>
                <a:spcPct val="150000"/>
              </a:lnSpc>
              <a:buFont typeface="Arial" panose="020B0604020202020204" pitchFamily="34" charset="0"/>
              <a:buChar char="•"/>
            </a:pPr>
            <a:r>
              <a:rPr lang="en-US" sz="2000" dirty="0">
                <a:latin typeface="MyriadPro-Regular"/>
              </a:rPr>
              <a:t>Interest payable on a non-trading loans are added back, but the expense is deductible instead against </a:t>
            </a:r>
            <a:r>
              <a:rPr lang="en-GB" sz="2000" dirty="0">
                <a:latin typeface="MyriadPro-Regular"/>
              </a:rPr>
              <a:t>interest income </a:t>
            </a:r>
          </a:p>
          <a:p>
            <a:pPr marL="285750" indent="-285750">
              <a:lnSpc>
                <a:spcPct val="150000"/>
              </a:lnSpc>
              <a:buFont typeface="Arial" panose="020B0604020202020204" pitchFamily="34" charset="0"/>
              <a:buChar char="•"/>
            </a:pPr>
            <a:r>
              <a:rPr lang="en-US" sz="2000" dirty="0">
                <a:latin typeface="MyriadPro-Regular"/>
              </a:rPr>
              <a:t>Interest payable to HMRC is treated as non-trading and is also tax relievable against interest income (interest receivable from HMRC is taxable as interest income)</a:t>
            </a:r>
          </a:p>
          <a:p>
            <a:pPr marL="285750" indent="-285750">
              <a:lnSpc>
                <a:spcPct val="150000"/>
              </a:lnSpc>
              <a:buFont typeface="Arial" panose="020B0604020202020204" pitchFamily="34" charset="0"/>
              <a:buChar char="•"/>
            </a:pPr>
            <a:r>
              <a:rPr lang="en-US" sz="2000" dirty="0">
                <a:latin typeface="MyriadPro-Regular"/>
              </a:rPr>
              <a:t>Capital Allowances – no private use of asset adjustments and only one AIA per GROUP of companies</a:t>
            </a:r>
          </a:p>
          <a:p>
            <a:pPr marL="285750" indent="-285750">
              <a:lnSpc>
                <a:spcPct val="150000"/>
              </a:lnSpc>
              <a:buFont typeface="Arial" panose="020B0604020202020204" pitchFamily="34" charset="0"/>
              <a:buChar char="•"/>
            </a:pPr>
            <a:r>
              <a:rPr lang="en-US" sz="2000" dirty="0">
                <a:latin typeface="MyriadPro-Regular"/>
              </a:rPr>
              <a:t>No complex basis period rules with opening years/closing years, overlap </a:t>
            </a:r>
            <a:r>
              <a:rPr lang="en-US" sz="2000" dirty="0" err="1">
                <a:latin typeface="MyriadPro-Regular"/>
              </a:rPr>
              <a:t>etc</a:t>
            </a:r>
            <a:endParaRPr lang="en-GB" sz="2000" dirty="0"/>
          </a:p>
        </p:txBody>
      </p:sp>
    </p:spTree>
    <p:extLst>
      <p:ext uri="{BB962C8B-B14F-4D97-AF65-F5344CB8AC3E}">
        <p14:creationId xmlns:p14="http://schemas.microsoft.com/office/powerpoint/2010/main" val="2951863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84A0BC-7D74-48B7-90AC-DCCF32B3039E}"/>
              </a:ext>
            </a:extLst>
          </p:cNvPr>
          <p:cNvSpPr txBox="1"/>
          <p:nvPr/>
        </p:nvSpPr>
        <p:spPr>
          <a:xfrm>
            <a:off x="670560" y="777240"/>
            <a:ext cx="8793480" cy="1754326"/>
          </a:xfrm>
          <a:prstGeom prst="rect">
            <a:avLst/>
          </a:prstGeom>
          <a:noFill/>
        </p:spPr>
        <p:txBody>
          <a:bodyPr wrap="square" rtlCol="0">
            <a:spAutoFit/>
          </a:bodyPr>
          <a:lstStyle/>
          <a:p>
            <a:pPr marL="285750" indent="-285750">
              <a:buFont typeface="Arial" panose="020B0604020202020204" pitchFamily="34" charset="0"/>
              <a:buChar char="•"/>
            </a:pPr>
            <a:r>
              <a:rPr lang="en-US" dirty="0"/>
              <a:t>Property Income </a:t>
            </a:r>
          </a:p>
          <a:p>
            <a:pPr marL="742950" lvl="1" indent="-285750">
              <a:buFont typeface="Arial" panose="020B0604020202020204" pitchFamily="34" charset="0"/>
              <a:buChar char="•"/>
            </a:pPr>
            <a:r>
              <a:rPr lang="en-US" dirty="0"/>
              <a:t>Accruals basis (not actual basis as in personal computations)</a:t>
            </a:r>
          </a:p>
          <a:p>
            <a:pPr marL="742950" lvl="1" indent="-285750">
              <a:buFont typeface="Arial" panose="020B0604020202020204" pitchFamily="34" charset="0"/>
              <a:buChar char="•"/>
            </a:pPr>
            <a:r>
              <a:rPr lang="en-US" dirty="0"/>
              <a:t>Interest on loans IS allowable</a:t>
            </a:r>
          </a:p>
          <a:p>
            <a:pPr marL="742950" lvl="1" indent="-285750">
              <a:buFont typeface="Arial" panose="020B0604020202020204" pitchFamily="34" charset="0"/>
              <a:buChar char="•"/>
            </a:pPr>
            <a:r>
              <a:rPr lang="en-US" dirty="0"/>
              <a:t>NO rent a room relief</a:t>
            </a:r>
          </a:p>
          <a:p>
            <a:pPr marL="742950" lvl="1" indent="-285750">
              <a:buFont typeface="Arial" panose="020B0604020202020204" pitchFamily="34" charset="0"/>
              <a:buChar char="•"/>
            </a:pPr>
            <a:r>
              <a:rPr lang="en-US" dirty="0"/>
              <a:t>Property LOSSES MUST be offset against profits (charity donations can be wasted</a:t>
            </a:r>
          </a:p>
        </p:txBody>
      </p:sp>
      <p:sp>
        <p:nvSpPr>
          <p:cNvPr id="3" name="Rectangle 2">
            <a:extLst>
              <a:ext uri="{FF2B5EF4-FFF2-40B4-BE49-F238E27FC236}">
                <a16:creationId xmlns:a16="http://schemas.microsoft.com/office/drawing/2014/main" id="{9DC3491C-0E0B-45E1-83B9-8456DF8BA071}"/>
              </a:ext>
            </a:extLst>
          </p:cNvPr>
          <p:cNvSpPr/>
          <p:nvPr/>
        </p:nvSpPr>
        <p:spPr>
          <a:xfrm>
            <a:off x="670560" y="2760992"/>
            <a:ext cx="9738360" cy="1754326"/>
          </a:xfrm>
          <a:prstGeom prst="rect">
            <a:avLst/>
          </a:prstGeom>
        </p:spPr>
        <p:txBody>
          <a:bodyPr wrap="square">
            <a:spAutoFit/>
          </a:bodyPr>
          <a:lstStyle/>
          <a:p>
            <a:pPr marL="285750" indent="-285750">
              <a:buFont typeface="Arial" panose="020B0604020202020204" pitchFamily="34" charset="0"/>
              <a:buChar char="•"/>
            </a:pPr>
            <a:r>
              <a:rPr lang="en-US" dirty="0"/>
              <a:t>Interest Income </a:t>
            </a:r>
          </a:p>
          <a:p>
            <a:pPr marL="742950" lvl="1" indent="-285750">
              <a:buFont typeface="Arial" panose="020B0604020202020204" pitchFamily="34" charset="0"/>
              <a:buChar char="•"/>
            </a:pPr>
            <a:r>
              <a:rPr lang="en-US" dirty="0"/>
              <a:t>Accruals basis</a:t>
            </a:r>
          </a:p>
          <a:p>
            <a:pPr marL="742950" lvl="1" indent="-285750">
              <a:buFont typeface="Arial" panose="020B0604020202020204" pitchFamily="34" charset="0"/>
              <a:buChar char="•"/>
            </a:pPr>
            <a:r>
              <a:rPr lang="en-US" dirty="0"/>
              <a:t>Receivable GROSS of tax</a:t>
            </a:r>
          </a:p>
          <a:p>
            <a:pPr marL="742950" lvl="1" indent="-285750">
              <a:buFont typeface="Arial" panose="020B0604020202020204" pitchFamily="34" charset="0"/>
              <a:buChar char="•"/>
            </a:pPr>
            <a:r>
              <a:rPr lang="en-US" dirty="0"/>
              <a:t>PAYABLE interest is included as part of trading profit if funding trade capital but if loan for NON Trading it is deductive against Interest Income e.g. loan to buy investment property</a:t>
            </a:r>
          </a:p>
        </p:txBody>
      </p:sp>
      <p:sp>
        <p:nvSpPr>
          <p:cNvPr id="4" name="TextBox 3">
            <a:extLst>
              <a:ext uri="{FF2B5EF4-FFF2-40B4-BE49-F238E27FC236}">
                <a16:creationId xmlns:a16="http://schemas.microsoft.com/office/drawing/2014/main" id="{3B261AD0-A250-4B62-82E5-4C1BFA5A5770}"/>
              </a:ext>
            </a:extLst>
          </p:cNvPr>
          <p:cNvSpPr txBox="1"/>
          <p:nvPr/>
        </p:nvSpPr>
        <p:spPr>
          <a:xfrm flipH="1">
            <a:off x="670560" y="4481155"/>
            <a:ext cx="7239002" cy="1599605"/>
          </a:xfrm>
          <a:prstGeom prst="rect">
            <a:avLst/>
          </a:prstGeom>
          <a:noFill/>
        </p:spPr>
        <p:txBody>
          <a:bodyPr wrap="square" rtlCol="0">
            <a:spAutoFit/>
          </a:bodyPr>
          <a:lstStyle/>
          <a:p>
            <a:pPr marL="285750" indent="-285750">
              <a:lnSpc>
                <a:spcPct val="300000"/>
              </a:lnSpc>
              <a:buFont typeface="Arial" panose="020B0604020202020204" pitchFamily="34" charset="0"/>
              <a:buChar char="•"/>
            </a:pPr>
            <a:r>
              <a:rPr lang="en-US" dirty="0"/>
              <a:t>Charity</a:t>
            </a:r>
          </a:p>
          <a:p>
            <a:pPr marL="285750" indent="-285750">
              <a:lnSpc>
                <a:spcPct val="300000"/>
              </a:lnSpc>
              <a:buFont typeface="Arial" panose="020B0604020202020204" pitchFamily="34" charset="0"/>
              <a:buChar char="•"/>
            </a:pPr>
            <a:r>
              <a:rPr lang="en-US" dirty="0"/>
              <a:t>Dividends received from Investments</a:t>
            </a:r>
            <a:endParaRPr lang="en-GB" dirty="0"/>
          </a:p>
        </p:txBody>
      </p:sp>
    </p:spTree>
    <p:extLst>
      <p:ext uri="{BB962C8B-B14F-4D97-AF65-F5344CB8AC3E}">
        <p14:creationId xmlns:p14="http://schemas.microsoft.com/office/powerpoint/2010/main" val="163174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297870-D6C2-4A97-9559-26FE2CA2770F}"/>
              </a:ext>
            </a:extLst>
          </p:cNvPr>
          <p:cNvPicPr>
            <a:picLocks noChangeAspect="1"/>
          </p:cNvPicPr>
          <p:nvPr/>
        </p:nvPicPr>
        <p:blipFill>
          <a:blip r:embed="rId2"/>
          <a:stretch>
            <a:fillRect/>
          </a:stretch>
        </p:blipFill>
        <p:spPr>
          <a:xfrm>
            <a:off x="243840" y="74971"/>
            <a:ext cx="9520921" cy="3313389"/>
          </a:xfrm>
          <a:prstGeom prst="rect">
            <a:avLst/>
          </a:prstGeom>
        </p:spPr>
      </p:pic>
      <p:sp>
        <p:nvSpPr>
          <p:cNvPr id="3" name="Rectangle 2">
            <a:extLst>
              <a:ext uri="{FF2B5EF4-FFF2-40B4-BE49-F238E27FC236}">
                <a16:creationId xmlns:a16="http://schemas.microsoft.com/office/drawing/2014/main" id="{CF089656-3C0F-4FF7-90B6-2A0539BAA039}"/>
              </a:ext>
            </a:extLst>
          </p:cNvPr>
          <p:cNvSpPr/>
          <p:nvPr/>
        </p:nvSpPr>
        <p:spPr>
          <a:xfrm>
            <a:off x="1737360" y="3410902"/>
            <a:ext cx="11551919" cy="3447098"/>
          </a:xfrm>
          <a:prstGeom prst="rect">
            <a:avLst/>
          </a:prstGeom>
        </p:spPr>
        <p:txBody>
          <a:bodyPr wrap="square">
            <a:spAutoFit/>
          </a:bodyPr>
          <a:lstStyle/>
          <a:p>
            <a:r>
              <a:rPr lang="en-GB" sz="2000" b="1" dirty="0">
                <a:latin typeface="MyriadPro-Bold"/>
              </a:rPr>
              <a:t>Answer to Example 1</a:t>
            </a:r>
          </a:p>
          <a:p>
            <a:r>
              <a:rPr lang="en-US" u="sng" dirty="0">
                <a:latin typeface="MyriadPro-Regular"/>
              </a:rPr>
              <a:t>Corporation tax computation for the chargeable accounting period of 12 months ended 31 March 2019</a:t>
            </a:r>
          </a:p>
          <a:p>
            <a:r>
              <a:rPr lang="en-US" dirty="0">
                <a:latin typeface="MyriadPro-Regular"/>
              </a:rPr>
              <a:t>Tax adjusted trading profits 								1,456,500</a:t>
            </a:r>
          </a:p>
          <a:p>
            <a:r>
              <a:rPr lang="en-GB" dirty="0">
                <a:latin typeface="MyriadPro-Regular"/>
              </a:rPr>
              <a:t>Property income 										     25,000</a:t>
            </a:r>
          </a:p>
          <a:p>
            <a:r>
              <a:rPr lang="en-GB" dirty="0">
                <a:latin typeface="MyriadPro-Regular"/>
              </a:rPr>
              <a:t>Interest receivable 										     10,000</a:t>
            </a:r>
          </a:p>
          <a:p>
            <a:r>
              <a:rPr lang="en-GB" dirty="0">
                <a:latin typeface="MyriadPro-Regular"/>
              </a:rPr>
              <a:t>Chargeable gains 								37,500</a:t>
            </a:r>
          </a:p>
          <a:p>
            <a:r>
              <a:rPr lang="en-US" dirty="0">
                <a:latin typeface="MyriadPro-Regular"/>
              </a:rPr>
              <a:t>Less: Capital losses							</a:t>
            </a:r>
            <a:r>
              <a:rPr lang="en-US" u="sng" dirty="0">
                <a:latin typeface="MyriadPro-Regular"/>
              </a:rPr>
              <a:t>         (2,500) </a:t>
            </a:r>
            <a:r>
              <a:rPr lang="en-US" dirty="0">
                <a:latin typeface="MyriadPro-Regular"/>
              </a:rPr>
              <a:t>       </a:t>
            </a:r>
            <a:r>
              <a:rPr lang="en-US" u="sng" dirty="0">
                <a:latin typeface="MyriadPro-Regular"/>
              </a:rPr>
              <a:t> 35,000</a:t>
            </a:r>
          </a:p>
          <a:p>
            <a:r>
              <a:rPr lang="en-GB" dirty="0">
                <a:latin typeface="MyriadPro-Regular"/>
              </a:rPr>
              <a:t>													1,526,500</a:t>
            </a:r>
          </a:p>
          <a:p>
            <a:r>
              <a:rPr lang="en-US" dirty="0">
                <a:latin typeface="MyriadPro-Regular"/>
              </a:rPr>
              <a:t>Less: Qualifying charitable donations 						  (10,000)</a:t>
            </a:r>
          </a:p>
          <a:p>
            <a:r>
              <a:rPr lang="en-GB" dirty="0">
                <a:latin typeface="MyriadPro-Regular"/>
              </a:rPr>
              <a:t>Taxable Total Profits 									</a:t>
            </a:r>
            <a:r>
              <a:rPr lang="en-GB" u="sng" dirty="0">
                <a:latin typeface="MyriadPro-Regular"/>
              </a:rPr>
              <a:t>1,516,500</a:t>
            </a:r>
          </a:p>
          <a:p>
            <a:endParaRPr lang="en-US" dirty="0">
              <a:latin typeface="MyriadPro-Regular"/>
            </a:endParaRPr>
          </a:p>
          <a:p>
            <a:r>
              <a:rPr lang="en-US" dirty="0">
                <a:latin typeface="MyriadPro-Regular"/>
              </a:rPr>
              <a:t>Note: Dividends from other companies (UK or overseas) are exempt and therefore are ignored </a:t>
            </a:r>
            <a:endParaRPr lang="en-GB" dirty="0"/>
          </a:p>
        </p:txBody>
      </p:sp>
    </p:spTree>
    <p:extLst>
      <p:ext uri="{BB962C8B-B14F-4D97-AF65-F5344CB8AC3E}">
        <p14:creationId xmlns:p14="http://schemas.microsoft.com/office/powerpoint/2010/main" val="131757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000E7E-023D-42C8-9B3C-78D95E2D7743}"/>
              </a:ext>
            </a:extLst>
          </p:cNvPr>
          <p:cNvSpPr txBox="1"/>
          <p:nvPr/>
        </p:nvSpPr>
        <p:spPr>
          <a:xfrm>
            <a:off x="411480" y="274320"/>
            <a:ext cx="3569247" cy="1477328"/>
          </a:xfrm>
          <a:prstGeom prst="rect">
            <a:avLst/>
          </a:prstGeom>
          <a:noFill/>
        </p:spPr>
        <p:txBody>
          <a:bodyPr wrap="none" rtlCol="0">
            <a:spAutoFit/>
          </a:bodyPr>
          <a:lstStyle/>
          <a:p>
            <a:r>
              <a:rPr lang="en-US" b="1" dirty="0"/>
              <a:t>Long Period of Account</a:t>
            </a:r>
          </a:p>
          <a:p>
            <a:endParaRPr lang="en-US" dirty="0"/>
          </a:p>
          <a:p>
            <a:pPr marL="285750" indent="-285750">
              <a:buFont typeface="Arial" panose="020B0604020202020204" pitchFamily="34" charset="0"/>
              <a:buChar char="•"/>
            </a:pPr>
            <a:r>
              <a:rPr lang="en-US" dirty="0"/>
              <a:t>Apportion between TWO CAPs</a:t>
            </a:r>
          </a:p>
          <a:p>
            <a:pPr marL="742950" lvl="1" indent="-285750">
              <a:buFont typeface="Arial" panose="020B0604020202020204" pitchFamily="34" charset="0"/>
              <a:buChar char="•"/>
            </a:pPr>
            <a:r>
              <a:rPr lang="en-US" dirty="0"/>
              <a:t>First 12 months</a:t>
            </a:r>
          </a:p>
          <a:p>
            <a:pPr marL="742950" lvl="1" indent="-285750">
              <a:buFont typeface="Arial" panose="020B0604020202020204" pitchFamily="34" charset="0"/>
              <a:buChar char="•"/>
            </a:pPr>
            <a:r>
              <a:rPr lang="en-US" dirty="0"/>
              <a:t>The remaining months</a:t>
            </a:r>
            <a:endParaRPr lang="en-GB" dirty="0"/>
          </a:p>
        </p:txBody>
      </p:sp>
      <p:sp>
        <p:nvSpPr>
          <p:cNvPr id="3" name="TextBox 2">
            <a:extLst>
              <a:ext uri="{FF2B5EF4-FFF2-40B4-BE49-F238E27FC236}">
                <a16:creationId xmlns:a16="http://schemas.microsoft.com/office/drawing/2014/main" id="{016E8770-AA13-48FA-9F5A-33C9C7C9D4C5}"/>
              </a:ext>
            </a:extLst>
          </p:cNvPr>
          <p:cNvSpPr txBox="1"/>
          <p:nvPr/>
        </p:nvSpPr>
        <p:spPr>
          <a:xfrm>
            <a:off x="5745480" y="784267"/>
            <a:ext cx="6035040" cy="2308324"/>
          </a:xfrm>
          <a:prstGeom prst="rect">
            <a:avLst/>
          </a:prstGeom>
          <a:noFill/>
        </p:spPr>
        <p:txBody>
          <a:bodyPr wrap="square" rtlCol="0">
            <a:spAutoFit/>
          </a:bodyPr>
          <a:lstStyle/>
          <a:p>
            <a:pPr marL="285750" indent="-285750">
              <a:buFont typeface="Arial" panose="020B0604020202020204" pitchFamily="34" charset="0"/>
              <a:buChar char="•"/>
            </a:pPr>
            <a:r>
              <a:rPr lang="en-US" dirty="0"/>
              <a:t>Divide / Apportion Expenditure</a:t>
            </a:r>
          </a:p>
          <a:p>
            <a:pPr marL="742950" lvl="1" indent="-285750">
              <a:buFont typeface="Arial" panose="020B0604020202020204" pitchFamily="34" charset="0"/>
              <a:buChar char="•"/>
            </a:pPr>
            <a:r>
              <a:rPr lang="en-US" dirty="0"/>
              <a:t>Cap Allow - 	Calculate each period separately according to timings</a:t>
            </a:r>
          </a:p>
          <a:p>
            <a:pPr marL="742950" lvl="1" indent="-285750">
              <a:buFont typeface="Arial" panose="020B0604020202020204" pitchFamily="34" charset="0"/>
              <a:buChar char="•"/>
            </a:pPr>
            <a:r>
              <a:rPr lang="en-US" dirty="0"/>
              <a:t>Property Income – accruals</a:t>
            </a:r>
          </a:p>
          <a:p>
            <a:pPr marL="742950" lvl="1" indent="-285750">
              <a:buFont typeface="Arial" panose="020B0604020202020204" pitchFamily="34" charset="0"/>
              <a:buChar char="•"/>
            </a:pPr>
            <a:r>
              <a:rPr lang="en-GB" dirty="0"/>
              <a:t>Interest Receivable – accruals</a:t>
            </a:r>
          </a:p>
          <a:p>
            <a:pPr marL="742950" lvl="1" indent="-285750">
              <a:buFont typeface="Arial" panose="020B0604020202020204" pitchFamily="34" charset="0"/>
              <a:buChar char="•"/>
            </a:pPr>
            <a:r>
              <a:rPr lang="en-GB" dirty="0"/>
              <a:t>Charitable Donations – Date of payment</a:t>
            </a:r>
          </a:p>
          <a:p>
            <a:pPr marL="742950" lvl="1" indent="-285750">
              <a:buFont typeface="Arial" panose="020B0604020202020204" pitchFamily="34" charset="0"/>
              <a:buChar char="•"/>
            </a:pPr>
            <a:r>
              <a:rPr lang="en-GB" dirty="0"/>
              <a:t>Chargeable gains – Date of disposal</a:t>
            </a:r>
          </a:p>
          <a:p>
            <a:pPr marL="742950" lvl="1" indent="-285750">
              <a:buFont typeface="Arial" panose="020B0604020202020204" pitchFamily="34" charset="0"/>
              <a:buChar char="•"/>
            </a:pPr>
            <a:r>
              <a:rPr lang="en-GB" dirty="0"/>
              <a:t>Dividends – Date Received</a:t>
            </a:r>
          </a:p>
        </p:txBody>
      </p:sp>
      <p:pic>
        <p:nvPicPr>
          <p:cNvPr id="4" name="Picture 3">
            <a:extLst>
              <a:ext uri="{FF2B5EF4-FFF2-40B4-BE49-F238E27FC236}">
                <a16:creationId xmlns:a16="http://schemas.microsoft.com/office/drawing/2014/main" id="{C4A41E6D-BE7D-46F7-A9D6-699E54AD9FB3}"/>
              </a:ext>
            </a:extLst>
          </p:cNvPr>
          <p:cNvPicPr>
            <a:picLocks noChangeAspect="1"/>
          </p:cNvPicPr>
          <p:nvPr/>
        </p:nvPicPr>
        <p:blipFill>
          <a:blip r:embed="rId2"/>
          <a:stretch>
            <a:fillRect/>
          </a:stretch>
        </p:blipFill>
        <p:spPr>
          <a:xfrm>
            <a:off x="966933" y="4458236"/>
            <a:ext cx="5695580" cy="2156782"/>
          </a:xfrm>
          <a:prstGeom prst="rect">
            <a:avLst/>
          </a:prstGeom>
        </p:spPr>
      </p:pic>
      <p:pic>
        <p:nvPicPr>
          <p:cNvPr id="5" name="Picture 4">
            <a:extLst>
              <a:ext uri="{FF2B5EF4-FFF2-40B4-BE49-F238E27FC236}">
                <a16:creationId xmlns:a16="http://schemas.microsoft.com/office/drawing/2014/main" id="{AFA720D0-BECD-4E2E-97C6-D4C5B5CBD90A}"/>
              </a:ext>
            </a:extLst>
          </p:cNvPr>
          <p:cNvPicPr>
            <a:picLocks noChangeAspect="1"/>
          </p:cNvPicPr>
          <p:nvPr/>
        </p:nvPicPr>
        <p:blipFill>
          <a:blip r:embed="rId3"/>
          <a:stretch>
            <a:fillRect/>
          </a:stretch>
        </p:blipFill>
        <p:spPr>
          <a:xfrm>
            <a:off x="7068668" y="4114800"/>
            <a:ext cx="4969859" cy="2610977"/>
          </a:xfrm>
          <a:prstGeom prst="rect">
            <a:avLst/>
          </a:prstGeom>
        </p:spPr>
      </p:pic>
      <p:pic>
        <p:nvPicPr>
          <p:cNvPr id="6" name="Picture 5">
            <a:extLst>
              <a:ext uri="{FF2B5EF4-FFF2-40B4-BE49-F238E27FC236}">
                <a16:creationId xmlns:a16="http://schemas.microsoft.com/office/drawing/2014/main" id="{B7AF11AD-BF1B-489A-B17C-0A248E5F6CE8}"/>
              </a:ext>
            </a:extLst>
          </p:cNvPr>
          <p:cNvPicPr>
            <a:picLocks noChangeAspect="1"/>
          </p:cNvPicPr>
          <p:nvPr/>
        </p:nvPicPr>
        <p:blipFill>
          <a:blip r:embed="rId4"/>
          <a:stretch>
            <a:fillRect/>
          </a:stretch>
        </p:blipFill>
        <p:spPr>
          <a:xfrm>
            <a:off x="260153" y="1999388"/>
            <a:ext cx="5241487" cy="2458848"/>
          </a:xfrm>
          <a:prstGeom prst="rect">
            <a:avLst/>
          </a:prstGeom>
        </p:spPr>
      </p:pic>
    </p:spTree>
    <p:extLst>
      <p:ext uri="{BB962C8B-B14F-4D97-AF65-F5344CB8AC3E}">
        <p14:creationId xmlns:p14="http://schemas.microsoft.com/office/powerpoint/2010/main" val="3511132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2B5840-0821-4CA5-B721-1B0C2A95F43F}"/>
              </a:ext>
            </a:extLst>
          </p:cNvPr>
          <p:cNvSpPr txBox="1"/>
          <p:nvPr/>
        </p:nvSpPr>
        <p:spPr>
          <a:xfrm flipH="1">
            <a:off x="899159" y="716280"/>
            <a:ext cx="8336282" cy="3365473"/>
          </a:xfrm>
          <a:prstGeom prst="rect">
            <a:avLst/>
          </a:prstGeom>
          <a:noFill/>
        </p:spPr>
        <p:txBody>
          <a:bodyPr wrap="square" rtlCol="0">
            <a:spAutoFit/>
          </a:bodyPr>
          <a:lstStyle/>
          <a:p>
            <a:pPr>
              <a:lnSpc>
                <a:spcPct val="150000"/>
              </a:lnSpc>
            </a:pPr>
            <a:r>
              <a:rPr lang="en-US" b="1" u="sng" dirty="0"/>
              <a:t>Company Losses and Relief</a:t>
            </a:r>
          </a:p>
          <a:p>
            <a:pPr>
              <a:lnSpc>
                <a:spcPct val="150000"/>
              </a:lnSpc>
            </a:pPr>
            <a:endParaRPr lang="en-US" dirty="0"/>
          </a:p>
          <a:p>
            <a:pPr marL="285750" indent="-285750">
              <a:lnSpc>
                <a:spcPct val="150000"/>
              </a:lnSpc>
              <a:buFont typeface="Arial" panose="020B0604020202020204" pitchFamily="34" charset="0"/>
              <a:buChar char="•"/>
            </a:pPr>
            <a:r>
              <a:rPr lang="en-GB" dirty="0"/>
              <a:t>Must split between TRADING and NON-TRADING</a:t>
            </a:r>
          </a:p>
          <a:p>
            <a:pPr marL="285750" indent="-285750">
              <a:lnSpc>
                <a:spcPct val="150000"/>
              </a:lnSpc>
              <a:buFont typeface="Arial" panose="020B0604020202020204" pitchFamily="34" charset="0"/>
              <a:buChar char="•"/>
            </a:pPr>
            <a:r>
              <a:rPr lang="en-GB" dirty="0"/>
              <a:t>Trading Loss can be relieved</a:t>
            </a:r>
          </a:p>
          <a:p>
            <a:pPr marL="742950" lvl="1" indent="-285750">
              <a:lnSpc>
                <a:spcPct val="150000"/>
              </a:lnSpc>
              <a:buFont typeface="Arial" panose="020B0604020202020204" pitchFamily="34" charset="0"/>
              <a:buChar char="•"/>
            </a:pPr>
            <a:r>
              <a:rPr lang="en-GB" dirty="0"/>
              <a:t>against TOTAL PROFITS of current period or</a:t>
            </a:r>
          </a:p>
          <a:p>
            <a:pPr marL="742950" lvl="1" indent="-285750">
              <a:lnSpc>
                <a:spcPct val="150000"/>
              </a:lnSpc>
              <a:buFont typeface="Arial" panose="020B0604020202020204" pitchFamily="34" charset="0"/>
              <a:buChar char="•"/>
            </a:pPr>
            <a:r>
              <a:rPr lang="en-GB" dirty="0"/>
              <a:t>12 month carry back to earlier period TOTAL PROFITS or</a:t>
            </a:r>
          </a:p>
          <a:p>
            <a:pPr marL="742950" lvl="1" indent="-285750">
              <a:lnSpc>
                <a:spcPct val="150000"/>
              </a:lnSpc>
              <a:buFont typeface="Arial" panose="020B0604020202020204" pitchFamily="34" charset="0"/>
              <a:buChar char="•"/>
            </a:pPr>
            <a:r>
              <a:rPr lang="en-GB" dirty="0"/>
              <a:t>Carry forward to relieve against future total profits</a:t>
            </a:r>
          </a:p>
          <a:p>
            <a:pPr marL="742950" lvl="1" indent="-285750">
              <a:lnSpc>
                <a:spcPct val="150000"/>
              </a:lnSpc>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F093613A-5454-450A-82CA-B45AC4E48FD0}"/>
              </a:ext>
            </a:extLst>
          </p:cNvPr>
          <p:cNvSpPr txBox="1"/>
          <p:nvPr/>
        </p:nvSpPr>
        <p:spPr>
          <a:xfrm flipH="1">
            <a:off x="899159" y="3607244"/>
            <a:ext cx="8823961" cy="253447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Can CHOOSE which relief to give lowest tax bill</a:t>
            </a:r>
          </a:p>
          <a:p>
            <a:pPr marL="285750" indent="-285750">
              <a:lnSpc>
                <a:spcPct val="150000"/>
              </a:lnSpc>
              <a:buFont typeface="Arial" panose="020B0604020202020204" pitchFamily="34" charset="0"/>
              <a:buChar char="•"/>
            </a:pPr>
            <a:r>
              <a:rPr lang="en-US" dirty="0"/>
              <a:t>BUT claims cannot be partial for current and carry back</a:t>
            </a:r>
          </a:p>
          <a:p>
            <a:pPr marL="285750" indent="-285750">
              <a:lnSpc>
                <a:spcPct val="150000"/>
              </a:lnSpc>
              <a:buFont typeface="Arial" panose="020B0604020202020204" pitchFamily="34" charset="0"/>
              <a:buChar char="•"/>
            </a:pPr>
            <a:r>
              <a:rPr lang="en-US" dirty="0"/>
              <a:t>NON-TRADING LOSSES</a:t>
            </a:r>
          </a:p>
          <a:p>
            <a:pPr marL="742950" lvl="1" indent="-285750">
              <a:lnSpc>
                <a:spcPct val="150000"/>
              </a:lnSpc>
              <a:buFont typeface="Arial" panose="020B0604020202020204" pitchFamily="34" charset="0"/>
              <a:buChar char="•"/>
            </a:pPr>
            <a:r>
              <a:rPr lang="en-US" dirty="0"/>
              <a:t>Property </a:t>
            </a:r>
          </a:p>
          <a:p>
            <a:pPr marL="742950" lvl="1" indent="-285750">
              <a:lnSpc>
                <a:spcPct val="150000"/>
              </a:lnSpc>
              <a:buFont typeface="Arial" panose="020B0604020202020204" pitchFamily="34" charset="0"/>
              <a:buChar char="•"/>
            </a:pPr>
            <a:r>
              <a:rPr lang="en-US" dirty="0"/>
              <a:t>Capital Losses</a:t>
            </a:r>
          </a:p>
          <a:p>
            <a:pPr>
              <a:lnSpc>
                <a:spcPct val="150000"/>
              </a:lnSpc>
            </a:pPr>
            <a:endParaRPr lang="en-GB" dirty="0"/>
          </a:p>
        </p:txBody>
      </p:sp>
    </p:spTree>
    <p:extLst>
      <p:ext uri="{BB962C8B-B14F-4D97-AF65-F5344CB8AC3E}">
        <p14:creationId xmlns:p14="http://schemas.microsoft.com/office/powerpoint/2010/main" val="282394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FD76AE-F06B-4277-84AB-EE4521832189}"/>
              </a:ext>
            </a:extLst>
          </p:cNvPr>
          <p:cNvSpPr txBox="1"/>
          <p:nvPr/>
        </p:nvSpPr>
        <p:spPr>
          <a:xfrm flipH="1">
            <a:off x="726439" y="617280"/>
            <a:ext cx="7528562" cy="2031325"/>
          </a:xfrm>
          <a:prstGeom prst="rect">
            <a:avLst/>
          </a:prstGeom>
          <a:noFill/>
        </p:spPr>
        <p:txBody>
          <a:bodyPr wrap="square" rtlCol="0">
            <a:spAutoFit/>
          </a:bodyPr>
          <a:lstStyle/>
          <a:p>
            <a:r>
              <a:rPr lang="en-US" b="1" dirty="0"/>
              <a:t>Company CHARGEABLE GAINS</a:t>
            </a:r>
          </a:p>
          <a:p>
            <a:endParaRPr lang="en-US" dirty="0"/>
          </a:p>
          <a:p>
            <a:pPr marL="285750" indent="-285750">
              <a:buFont typeface="Arial" panose="020B0604020202020204" pitchFamily="34" charset="0"/>
              <a:buChar char="•"/>
            </a:pPr>
            <a:r>
              <a:rPr lang="en-US" dirty="0"/>
              <a:t>Arises in the same way as for individuals</a:t>
            </a:r>
          </a:p>
          <a:p>
            <a:pPr marL="285750" indent="-285750">
              <a:buFont typeface="Arial" panose="020B0604020202020204" pitchFamily="34" charset="0"/>
              <a:buChar char="•"/>
            </a:pPr>
            <a:r>
              <a:rPr lang="en-US" dirty="0"/>
              <a:t>Disposal can mean sale or scrap/loss/destruction of asset</a:t>
            </a:r>
          </a:p>
          <a:p>
            <a:pPr marL="285750" indent="-285750">
              <a:buFont typeface="Arial" panose="020B0604020202020204" pitchFamily="34" charset="0"/>
              <a:buChar char="•"/>
            </a:pPr>
            <a:r>
              <a:rPr lang="en-US" dirty="0"/>
              <a:t>Companies get extra deduction from gain for inflation effects (not available for individuals)</a:t>
            </a:r>
          </a:p>
          <a:p>
            <a:pPr marL="285750" indent="-28575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8E2C135B-A92D-4307-8CD3-74EC1D4E4ACC}"/>
              </a:ext>
            </a:extLst>
          </p:cNvPr>
          <p:cNvSpPr/>
          <p:nvPr/>
        </p:nvSpPr>
        <p:spPr>
          <a:xfrm>
            <a:off x="2636518" y="2762845"/>
            <a:ext cx="7528562" cy="3477875"/>
          </a:xfrm>
          <a:prstGeom prst="rect">
            <a:avLst/>
          </a:prstGeom>
        </p:spPr>
        <p:txBody>
          <a:bodyPr wrap="square">
            <a:spAutoFit/>
          </a:bodyPr>
          <a:lstStyle/>
          <a:p>
            <a:r>
              <a:rPr lang="en-US" sz="2000" b="1" dirty="0">
                <a:solidFill>
                  <a:srgbClr val="000000"/>
                </a:solidFill>
                <a:latin typeface="Arial" panose="020B0604020202020204" pitchFamily="34" charset="0"/>
                <a:cs typeface="Arial" panose="020B0604020202020204" pitchFamily="34" charset="0"/>
              </a:rPr>
              <a:t>Calculation of gains and losses for companies</a:t>
            </a:r>
          </a:p>
          <a:p>
            <a:r>
              <a:rPr lang="en-GB" sz="2000" dirty="0">
                <a:solidFill>
                  <a:srgbClr val="004CBD"/>
                </a:solidFill>
                <a:latin typeface="Arial" panose="020B0604020202020204" pitchFamily="34" charset="0"/>
                <a:cs typeface="Arial" panose="020B0604020202020204" pitchFamily="34" charset="0"/>
              </a:rPr>
              <a:t> 												£</a:t>
            </a:r>
          </a:p>
          <a:p>
            <a:r>
              <a:rPr lang="en-US" sz="2000" dirty="0">
                <a:solidFill>
                  <a:srgbClr val="000000"/>
                </a:solidFill>
                <a:latin typeface="Arial" panose="020B0604020202020204" pitchFamily="34" charset="0"/>
                <a:cs typeface="Arial" panose="020B0604020202020204" pitchFamily="34" charset="0"/>
              </a:rPr>
              <a:t>Disposal proceeds (or market value) 			X</a:t>
            </a:r>
          </a:p>
          <a:p>
            <a:r>
              <a:rPr lang="en-US" sz="2000" dirty="0">
                <a:solidFill>
                  <a:srgbClr val="000000"/>
                </a:solidFill>
                <a:latin typeface="Arial" panose="020B0604020202020204" pitchFamily="34" charset="0"/>
                <a:cs typeface="Arial" panose="020B0604020202020204" pitchFamily="34" charset="0"/>
              </a:rPr>
              <a:t>Less incidental costs of disposal 			     (X)</a:t>
            </a:r>
          </a:p>
          <a:p>
            <a:r>
              <a:rPr lang="en-GB" sz="2000" dirty="0">
                <a:solidFill>
                  <a:srgbClr val="000000"/>
                </a:solidFill>
                <a:latin typeface="Arial" panose="020B0604020202020204" pitchFamily="34" charset="0"/>
                <a:cs typeface="Arial" panose="020B0604020202020204" pitchFamily="34" charset="0"/>
              </a:rPr>
              <a:t>Net proceeds                                                         X</a:t>
            </a:r>
          </a:p>
          <a:p>
            <a:endParaRPr lang="en-GB" sz="2000" dirty="0">
              <a:solidFill>
                <a:srgbClr val="000000"/>
              </a:solidFill>
              <a:latin typeface="Arial" panose="020B0604020202020204" pitchFamily="34" charset="0"/>
              <a:cs typeface="Arial" panose="020B0604020202020204" pitchFamily="34" charset="0"/>
            </a:endParaRPr>
          </a:p>
          <a:p>
            <a:r>
              <a:rPr lang="en-GB" sz="2000" dirty="0">
                <a:solidFill>
                  <a:srgbClr val="000000"/>
                </a:solidFill>
                <a:latin typeface="Arial" panose="020B0604020202020204" pitchFamily="34" charset="0"/>
                <a:cs typeface="Arial" panose="020B0604020202020204" pitchFamily="34" charset="0"/>
              </a:rPr>
              <a:t>Less allowable costs                                           (X)</a:t>
            </a:r>
          </a:p>
          <a:p>
            <a:r>
              <a:rPr lang="en-GB" sz="2000" dirty="0">
                <a:solidFill>
                  <a:srgbClr val="000000"/>
                </a:solidFill>
                <a:latin typeface="Arial" panose="020B0604020202020204" pitchFamily="34" charset="0"/>
                <a:cs typeface="Arial" panose="020B0604020202020204" pitchFamily="34" charset="0"/>
              </a:rPr>
              <a:t>Unindexed gain                                                    X</a:t>
            </a:r>
          </a:p>
          <a:p>
            <a:endParaRPr lang="en-GB" sz="2000" dirty="0">
              <a:solidFill>
                <a:srgbClr val="000000"/>
              </a:solidFill>
              <a:latin typeface="Arial" panose="020B0604020202020204" pitchFamily="34" charset="0"/>
              <a:cs typeface="Arial" panose="020B0604020202020204" pitchFamily="34" charset="0"/>
            </a:endParaRPr>
          </a:p>
          <a:p>
            <a:r>
              <a:rPr lang="en-GB" sz="2000" dirty="0">
                <a:solidFill>
                  <a:srgbClr val="000000"/>
                </a:solidFill>
                <a:latin typeface="Arial" panose="020B0604020202020204" pitchFamily="34" charset="0"/>
                <a:cs typeface="Arial" panose="020B0604020202020204" pitchFamily="34" charset="0"/>
              </a:rPr>
              <a:t>Less indexation allowance                                  (X)</a:t>
            </a:r>
          </a:p>
          <a:p>
            <a:r>
              <a:rPr lang="en-GB" sz="2000" dirty="0">
                <a:solidFill>
                  <a:srgbClr val="000000"/>
                </a:solidFill>
                <a:latin typeface="Arial" panose="020B0604020202020204" pitchFamily="34" charset="0"/>
                <a:cs typeface="Arial" panose="020B0604020202020204" pitchFamily="34" charset="0"/>
              </a:rPr>
              <a:t>Chargeable gain                                                   X</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931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5B1FBE-3453-4640-BA33-9959B1C925E4}"/>
              </a:ext>
            </a:extLst>
          </p:cNvPr>
          <p:cNvSpPr txBox="1"/>
          <p:nvPr/>
        </p:nvSpPr>
        <p:spPr>
          <a:xfrm flipH="1">
            <a:off x="167640" y="110406"/>
            <a:ext cx="6187441" cy="369332"/>
          </a:xfrm>
          <a:prstGeom prst="rect">
            <a:avLst/>
          </a:prstGeom>
          <a:noFill/>
        </p:spPr>
        <p:txBody>
          <a:bodyPr wrap="square" rtlCol="0">
            <a:spAutoFit/>
          </a:bodyPr>
          <a:lstStyle/>
          <a:p>
            <a:r>
              <a:rPr lang="en-US" b="1" dirty="0"/>
              <a:t>Indexation Allowance</a:t>
            </a:r>
            <a:endParaRPr lang="en-GB" b="1" dirty="0"/>
          </a:p>
        </p:txBody>
      </p:sp>
      <p:pic>
        <p:nvPicPr>
          <p:cNvPr id="3" name="Picture 2">
            <a:extLst>
              <a:ext uri="{FF2B5EF4-FFF2-40B4-BE49-F238E27FC236}">
                <a16:creationId xmlns:a16="http://schemas.microsoft.com/office/drawing/2014/main" id="{B28E89B5-B37D-46F7-9F3F-3D20BF2BA88F}"/>
              </a:ext>
            </a:extLst>
          </p:cNvPr>
          <p:cNvPicPr>
            <a:picLocks noChangeAspect="1"/>
          </p:cNvPicPr>
          <p:nvPr/>
        </p:nvPicPr>
        <p:blipFill>
          <a:blip r:embed="rId2"/>
          <a:stretch>
            <a:fillRect/>
          </a:stretch>
        </p:blipFill>
        <p:spPr>
          <a:xfrm>
            <a:off x="350519" y="658892"/>
            <a:ext cx="7451997" cy="3886100"/>
          </a:xfrm>
          <a:prstGeom prst="rect">
            <a:avLst/>
          </a:prstGeom>
        </p:spPr>
      </p:pic>
      <p:pic>
        <p:nvPicPr>
          <p:cNvPr id="4" name="Picture 3">
            <a:extLst>
              <a:ext uri="{FF2B5EF4-FFF2-40B4-BE49-F238E27FC236}">
                <a16:creationId xmlns:a16="http://schemas.microsoft.com/office/drawing/2014/main" id="{C96D6871-A5B6-4C71-9DC4-1B9854A62BC4}"/>
              </a:ext>
            </a:extLst>
          </p:cNvPr>
          <p:cNvPicPr>
            <a:picLocks noChangeAspect="1"/>
          </p:cNvPicPr>
          <p:nvPr/>
        </p:nvPicPr>
        <p:blipFill>
          <a:blip r:embed="rId3"/>
          <a:stretch>
            <a:fillRect/>
          </a:stretch>
        </p:blipFill>
        <p:spPr>
          <a:xfrm>
            <a:off x="4740443" y="2861493"/>
            <a:ext cx="7280856" cy="3886101"/>
          </a:xfrm>
          <a:prstGeom prst="rect">
            <a:avLst/>
          </a:prstGeom>
        </p:spPr>
      </p:pic>
    </p:spTree>
    <p:extLst>
      <p:ext uri="{BB962C8B-B14F-4D97-AF65-F5344CB8AC3E}">
        <p14:creationId xmlns:p14="http://schemas.microsoft.com/office/powerpoint/2010/main" val="68903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D079AA-D933-414D-A543-8250A9C1C2F1}"/>
              </a:ext>
            </a:extLst>
          </p:cNvPr>
          <p:cNvSpPr txBox="1"/>
          <p:nvPr/>
        </p:nvSpPr>
        <p:spPr>
          <a:xfrm>
            <a:off x="131794" y="318966"/>
            <a:ext cx="8260080" cy="1477328"/>
          </a:xfrm>
          <a:prstGeom prst="rect">
            <a:avLst/>
          </a:prstGeom>
          <a:noFill/>
        </p:spPr>
        <p:txBody>
          <a:bodyPr wrap="square" rtlCol="0">
            <a:spAutoFit/>
          </a:bodyPr>
          <a:lstStyle/>
          <a:p>
            <a:r>
              <a:rPr lang="en-US" b="1" dirty="0"/>
              <a:t>Share Matching Rules for companies</a:t>
            </a:r>
          </a:p>
          <a:p>
            <a:endParaRPr lang="en-US" dirty="0"/>
          </a:p>
          <a:p>
            <a:pPr marL="342900" indent="-342900">
              <a:buFont typeface="+mj-lt"/>
              <a:buAutoNum type="arabicPeriod"/>
            </a:pPr>
            <a:r>
              <a:rPr lang="en-US" dirty="0"/>
              <a:t>Shares bought Same day</a:t>
            </a:r>
          </a:p>
          <a:p>
            <a:pPr marL="342900" indent="-342900">
              <a:buFont typeface="+mj-lt"/>
              <a:buAutoNum type="arabicPeriod"/>
            </a:pPr>
            <a:r>
              <a:rPr lang="en-US" dirty="0"/>
              <a:t>Shares bought in previous 9 days</a:t>
            </a:r>
          </a:p>
          <a:p>
            <a:pPr marL="342900" indent="-342900">
              <a:buFont typeface="+mj-lt"/>
              <a:buAutoNum type="arabicPeriod"/>
            </a:pPr>
            <a:r>
              <a:rPr lang="en-US" dirty="0"/>
              <a:t>Shares in Share Pool (anything more than 9 days )</a:t>
            </a:r>
            <a:endParaRPr lang="en-GB" dirty="0"/>
          </a:p>
        </p:txBody>
      </p:sp>
      <p:pic>
        <p:nvPicPr>
          <p:cNvPr id="3" name="Picture 2">
            <a:extLst>
              <a:ext uri="{FF2B5EF4-FFF2-40B4-BE49-F238E27FC236}">
                <a16:creationId xmlns:a16="http://schemas.microsoft.com/office/drawing/2014/main" id="{328B18DA-DF02-4E7F-96A8-F5F734518899}"/>
              </a:ext>
            </a:extLst>
          </p:cNvPr>
          <p:cNvPicPr>
            <a:picLocks noChangeAspect="1"/>
          </p:cNvPicPr>
          <p:nvPr/>
        </p:nvPicPr>
        <p:blipFill>
          <a:blip r:embed="rId2"/>
          <a:stretch>
            <a:fillRect/>
          </a:stretch>
        </p:blipFill>
        <p:spPr>
          <a:xfrm>
            <a:off x="131794" y="1788198"/>
            <a:ext cx="4516406" cy="3309050"/>
          </a:xfrm>
          <a:prstGeom prst="rect">
            <a:avLst/>
          </a:prstGeom>
        </p:spPr>
      </p:pic>
      <p:pic>
        <p:nvPicPr>
          <p:cNvPr id="4" name="Picture 3">
            <a:extLst>
              <a:ext uri="{FF2B5EF4-FFF2-40B4-BE49-F238E27FC236}">
                <a16:creationId xmlns:a16="http://schemas.microsoft.com/office/drawing/2014/main" id="{5FC9F941-6245-436F-9E5B-2E4556576069}"/>
              </a:ext>
            </a:extLst>
          </p:cNvPr>
          <p:cNvPicPr>
            <a:picLocks noChangeAspect="1"/>
          </p:cNvPicPr>
          <p:nvPr/>
        </p:nvPicPr>
        <p:blipFill>
          <a:blip r:embed="rId3"/>
          <a:stretch>
            <a:fillRect/>
          </a:stretch>
        </p:blipFill>
        <p:spPr>
          <a:xfrm>
            <a:off x="5935874" y="318966"/>
            <a:ext cx="6256126" cy="4344352"/>
          </a:xfrm>
          <a:prstGeom prst="rect">
            <a:avLst/>
          </a:prstGeom>
        </p:spPr>
      </p:pic>
      <p:pic>
        <p:nvPicPr>
          <p:cNvPr id="5" name="Picture 4">
            <a:extLst>
              <a:ext uri="{FF2B5EF4-FFF2-40B4-BE49-F238E27FC236}">
                <a16:creationId xmlns:a16="http://schemas.microsoft.com/office/drawing/2014/main" id="{4D63482F-CE66-4448-A872-E28B9F21EAF3}"/>
              </a:ext>
            </a:extLst>
          </p:cNvPr>
          <p:cNvPicPr>
            <a:picLocks noChangeAspect="1"/>
          </p:cNvPicPr>
          <p:nvPr/>
        </p:nvPicPr>
        <p:blipFill>
          <a:blip r:embed="rId4"/>
          <a:stretch>
            <a:fillRect/>
          </a:stretch>
        </p:blipFill>
        <p:spPr>
          <a:xfrm>
            <a:off x="4003829" y="3764280"/>
            <a:ext cx="6235403" cy="3093720"/>
          </a:xfrm>
          <a:prstGeom prst="rect">
            <a:avLst/>
          </a:prstGeom>
        </p:spPr>
      </p:pic>
    </p:spTree>
    <p:extLst>
      <p:ext uri="{BB962C8B-B14F-4D97-AF65-F5344CB8AC3E}">
        <p14:creationId xmlns:p14="http://schemas.microsoft.com/office/powerpoint/2010/main" val="3610349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3CF60B-0A60-4DFD-B8B1-9FDB6E451A74}"/>
              </a:ext>
            </a:extLst>
          </p:cNvPr>
          <p:cNvSpPr txBox="1"/>
          <p:nvPr/>
        </p:nvSpPr>
        <p:spPr>
          <a:xfrm flipH="1">
            <a:off x="2311399" y="2895600"/>
            <a:ext cx="7183122" cy="553998"/>
          </a:xfrm>
          <a:prstGeom prst="rect">
            <a:avLst/>
          </a:prstGeom>
          <a:noFill/>
        </p:spPr>
        <p:txBody>
          <a:bodyPr wrap="square" rtlCol="0">
            <a:spAutoFit/>
          </a:bodyPr>
          <a:lstStyle/>
          <a:p>
            <a:r>
              <a:rPr lang="en-US" sz="3000" b="1" dirty="0"/>
              <a:t>NOW PRACTICE MORE QUESTIONS</a:t>
            </a:r>
            <a:endParaRPr lang="en-GB" sz="3000" b="1" dirty="0"/>
          </a:p>
        </p:txBody>
      </p:sp>
    </p:spTree>
    <p:extLst>
      <p:ext uri="{BB962C8B-B14F-4D97-AF65-F5344CB8AC3E}">
        <p14:creationId xmlns:p14="http://schemas.microsoft.com/office/powerpoint/2010/main" val="32860593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772</TotalTime>
  <Words>998</Words>
  <Application>Microsoft Office PowerPoint</Application>
  <PresentationFormat>Widescreen</PresentationFormat>
  <Paragraphs>110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MyriadPro-Bold</vt:lpstr>
      <vt:lpstr>MyriadPro-Regular</vt:lpstr>
      <vt:lpstr>Trebuchet MS</vt:lpstr>
      <vt:lpstr>Wingdings 3</vt:lpstr>
      <vt:lpstr>Facet</vt:lpstr>
      <vt:lpstr>Taxation BMBM5016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BMBM5016</dc:title>
  <dc:creator>Nicola</dc:creator>
  <cp:lastModifiedBy>Nicola</cp:lastModifiedBy>
  <cp:revision>40</cp:revision>
  <dcterms:created xsi:type="dcterms:W3CDTF">2020-03-22T17:47:44Z</dcterms:created>
  <dcterms:modified xsi:type="dcterms:W3CDTF">2020-04-19T20:30:39Z</dcterms:modified>
</cp:coreProperties>
</file>