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7"/>
  </p:notesMasterIdLst>
  <p:handoutMasterIdLst>
    <p:handoutMasterId r:id="rId18"/>
  </p:handoutMasterIdLst>
  <p:sldIdLst>
    <p:sldId id="286" r:id="rId2"/>
    <p:sldId id="257" r:id="rId3"/>
    <p:sldId id="258" r:id="rId4"/>
    <p:sldId id="270" r:id="rId5"/>
    <p:sldId id="263" r:id="rId6"/>
    <p:sldId id="292" r:id="rId7"/>
    <p:sldId id="293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295" r:id="rId16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91" autoAdjust="0"/>
  </p:normalViewPr>
  <p:slideViewPr>
    <p:cSldViewPr>
      <p:cViewPr varScale="1">
        <p:scale>
          <a:sx n="68" d="100"/>
          <a:sy n="68" d="100"/>
        </p:scale>
        <p:origin x="1240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‹Nº›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‹Nº›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14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15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8008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22/07/2022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22/07/2022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22/07/2022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22/07/2022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22/07/2022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22/07/2022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22/07/2022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22/07/2022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22/07/2022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22/07/2022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22/07/2022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22/07/2022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en-GB" altLang="en-US" b="1" dirty="0"/>
              <a:t>BUSINESS PLAN</a:t>
            </a:r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212976"/>
            <a:ext cx="756126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197099"/>
            <a:ext cx="8229600" cy="2519933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Group Presentation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Selling Online Vehicles (SOV)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Name of the Students and ID Number Group: </a:t>
            </a:r>
          </a:p>
          <a:p>
            <a:pPr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Jade Dore – 2112020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es-ES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Eugen</a:t>
            </a: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s-ES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Bogdan</a:t>
            </a: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– 2108537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Samuel Torres - 2107485</a:t>
            </a: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Lecturer  Name: 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Light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Zaglago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1800" b="1" i="1" dirty="0"/>
              <a:t>Our Company</a:t>
            </a:r>
            <a:endParaRPr lang="en-GB" altLang="en-US" sz="18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125539"/>
            <a:ext cx="8229600" cy="42608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Who is SOV?</a:t>
            </a:r>
          </a:p>
          <a:p>
            <a:pPr eaLnBrk="1" hangingPunct="1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SOV is a 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artnership structure company created by Bogdan, Jade, and Samuel with profits and costs shared by 30/30/30 and 10% invested back in the business.</a:t>
            </a:r>
          </a:p>
          <a:p>
            <a:pPr eaLnBrk="1" hangingPunct="1"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is SOV?</a:t>
            </a:r>
          </a:p>
          <a:p>
            <a:pPr eaLnBrk="1" hangingPunct="1"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SOV is a company with a vision to become the main online site to sell costume requisite vehicles in the UK. </a:t>
            </a:r>
          </a:p>
          <a:p>
            <a:pPr eaLnBrk="1" hangingPunct="1"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Where SOV will be?</a:t>
            </a:r>
          </a:p>
          <a:p>
            <a:pPr eaLnBrk="1" hangingPunct="1"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SOV’s vision is to become the most successful online vehicle selling site, tailored to any customer needs.</a:t>
            </a:r>
          </a:p>
          <a:p>
            <a:pPr eaLnBrk="1" hangingPunct="1">
              <a:buFontTx/>
              <a:buNone/>
            </a:pP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Why SOV?</a:t>
            </a:r>
          </a:p>
          <a:p>
            <a:pPr eaLnBrk="1" hangingPunct="1"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SOV idea comes out of the necessity of many customers or businesses that need an external service to provide the best vehicles to each customer’s needs.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097305-A151-DA80-9A22-51F95D23E2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By Samuel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SOV Company Overview</a:t>
            </a:r>
            <a:endParaRPr lang="en-GB" alt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SOV is a company managed by one single place that delivers a service countrywide using the effectiveness of a distribution service to deliver the customer’s desired products.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6F41-EA75-76D1-7D53-6D21F3F7030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By Samuel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SOV Products and Services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SOV targets to provide a service of vehicle search, customization needs, and the most economic prices, based on customers/business demands.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04BA-5149-4455-6ABD-140406F2C76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By Samuel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Market audit-Competitor’s Analysis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38FA516C-C382-4A58-7437-833F921BC4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5939583"/>
              </p:ext>
            </p:extLst>
          </p:nvPr>
        </p:nvGraphicFramePr>
        <p:xfrm>
          <a:off x="54666" y="991189"/>
          <a:ext cx="9034667" cy="3857341"/>
        </p:xfrm>
        <a:graphic>
          <a:graphicData uri="http://schemas.openxmlformats.org/drawingml/2006/table">
            <a:tbl>
              <a:tblPr firstRow="1" firstCol="1" bandRow="1"/>
              <a:tblGrid>
                <a:gridCol w="1582347">
                  <a:extLst>
                    <a:ext uri="{9D8B030D-6E8A-4147-A177-3AD203B41FA5}">
                      <a16:colId xmlns:a16="http://schemas.microsoft.com/office/drawing/2014/main" val="3485041538"/>
                    </a:ext>
                  </a:extLst>
                </a:gridCol>
                <a:gridCol w="2031119">
                  <a:extLst>
                    <a:ext uri="{9D8B030D-6E8A-4147-A177-3AD203B41FA5}">
                      <a16:colId xmlns:a16="http://schemas.microsoft.com/office/drawing/2014/main" val="2254744122"/>
                    </a:ext>
                  </a:extLst>
                </a:gridCol>
                <a:gridCol w="1806733">
                  <a:extLst>
                    <a:ext uri="{9D8B030D-6E8A-4147-A177-3AD203B41FA5}">
                      <a16:colId xmlns:a16="http://schemas.microsoft.com/office/drawing/2014/main" val="1351299120"/>
                    </a:ext>
                  </a:extLst>
                </a:gridCol>
                <a:gridCol w="1806733">
                  <a:extLst>
                    <a:ext uri="{9D8B030D-6E8A-4147-A177-3AD203B41FA5}">
                      <a16:colId xmlns:a16="http://schemas.microsoft.com/office/drawing/2014/main" val="1431577460"/>
                    </a:ext>
                  </a:extLst>
                </a:gridCol>
                <a:gridCol w="1807735">
                  <a:extLst>
                    <a:ext uri="{9D8B030D-6E8A-4147-A177-3AD203B41FA5}">
                      <a16:colId xmlns:a16="http://schemas.microsoft.com/office/drawing/2014/main" val="203610324"/>
                    </a:ext>
                  </a:extLst>
                </a:gridCol>
              </a:tblGrid>
              <a:tr h="3957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Factors 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Our company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SOV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Competitor A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GMC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Competitor B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Competitor C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VW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49750887"/>
                  </a:ext>
                </a:extLst>
              </a:tr>
              <a:tr h="1455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Industry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Automotive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Automotive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Automotive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Automotive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06149119"/>
                  </a:ext>
                </a:extLst>
              </a:tr>
              <a:tr h="297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Products or services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91118059"/>
                  </a:ext>
                </a:extLst>
              </a:tr>
              <a:tr h="297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Key success factors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Flexibility, customization, search experience, a wide range of brands.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Well established brand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Well established brand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Well established brand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298049"/>
                  </a:ext>
                </a:extLst>
              </a:tr>
              <a:tr h="3140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Market share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all UK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mainly USA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world wide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worldwide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7233515"/>
                  </a:ext>
                </a:extLst>
              </a:tr>
              <a:tr h="4106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Past strategies and current strategies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CS:  Costume </a:t>
                      </a:r>
                      <a:r>
                        <a:rPr lang="en-GB" sz="8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multibrand</a:t>
                      </a: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online 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PS: Standard car selling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CS: Still standard 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PS: Standard car selling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CS: Still standard 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PS: Standard car selling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CS: Online 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62793693"/>
                  </a:ext>
                </a:extLst>
              </a:tr>
              <a:tr h="297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Advertising front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Online and between customers.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Online, tv, radio etc…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Online, tv, radio etc…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Online, tv, radio etc…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8752680"/>
                  </a:ext>
                </a:extLst>
              </a:tr>
              <a:tr h="27817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Strengths 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Flexibility to adapt to customer needs 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Well established brand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Well established brand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Well established brand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46914939"/>
                  </a:ext>
                </a:extLst>
              </a:tr>
              <a:tr h="297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New small company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Standard selling methods and works only with their won brand.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Standard selling methods and works only with their won brand.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Standard selling methods and works only with their won brand.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1691762"/>
                  </a:ext>
                </a:extLst>
              </a:tr>
              <a:tr h="297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Distribution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 customer delivery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 store collection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 store collection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 store collection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97618037"/>
                  </a:ext>
                </a:extLst>
              </a:tr>
              <a:tr h="34032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How big of a threat are competitors to you?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Small threat competition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Medium threat competition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Medium threat competition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High threat competition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81893738"/>
                  </a:ext>
                </a:extLst>
              </a:tr>
              <a:tr h="45020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How do their strategies affect your business?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Better well establish selling infrastructures.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Better well establish selling infrastructures and online selling flexibility.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Better well establish selling infrastructures and online selling flexibility.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Better well establish selling infrastructures and online selling flexibility.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3401597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C6BF59-1535-4F80-D94D-86DDC39FA6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By Samuel</a:t>
            </a:r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5F5F20DA-943E-7D92-E17B-18E4AAE829DE}"/>
              </a:ext>
            </a:extLst>
          </p:cNvPr>
          <p:cNvSpPr txBox="1"/>
          <p:nvPr/>
        </p:nvSpPr>
        <p:spPr>
          <a:xfrm>
            <a:off x="6857085" y="5013176"/>
            <a:ext cx="2232248" cy="288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Numan</a:t>
            </a:r>
            <a:r>
              <a:rPr lang="en-GB" sz="1200" dirty="0">
                <a:solidFill>
                  <a:srgbClr val="222222"/>
                </a:solidFill>
              </a:rPr>
              <a:t> and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Willekens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(2012)</a:t>
            </a:r>
            <a:endParaRPr lang="en-GB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b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SOV Market Audit-SWOT Analysis</a:t>
            </a:r>
            <a:b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graphicFrame>
        <p:nvGraphicFramePr>
          <p:cNvPr id="2" name="Tabla 2">
            <a:extLst>
              <a:ext uri="{FF2B5EF4-FFF2-40B4-BE49-F238E27FC236}">
                <a16:creationId xmlns:a16="http://schemas.microsoft.com/office/drawing/2014/main" id="{341A648E-C7D6-EC1D-655A-1F9ED832C9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7798835"/>
              </p:ext>
            </p:extLst>
          </p:nvPr>
        </p:nvGraphicFramePr>
        <p:xfrm>
          <a:off x="1211796" y="1325324"/>
          <a:ext cx="6720408" cy="40620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0204">
                  <a:extLst>
                    <a:ext uri="{9D8B030D-6E8A-4147-A177-3AD203B41FA5}">
                      <a16:colId xmlns:a16="http://schemas.microsoft.com/office/drawing/2014/main" val="4187592985"/>
                    </a:ext>
                  </a:extLst>
                </a:gridCol>
                <a:gridCol w="3360204">
                  <a:extLst>
                    <a:ext uri="{9D8B030D-6E8A-4147-A177-3AD203B41FA5}">
                      <a16:colId xmlns:a16="http://schemas.microsoft.com/office/drawing/2014/main" val="543891148"/>
                    </a:ext>
                  </a:extLst>
                </a:gridCol>
              </a:tblGrid>
              <a:tr h="19589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Flexibility to customer’s needs.</a:t>
                      </a:r>
                    </a:p>
                    <a:p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Committed team.</a:t>
                      </a:r>
                    </a:p>
                    <a:p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consumption expenses.</a:t>
                      </a:r>
                    </a:p>
                    <a:p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Opportunities:</a:t>
                      </a:r>
                    </a:p>
                    <a:p>
                      <a:endParaRPr lang="en-US" alt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 arrangement that other competitors do not offer.</a:t>
                      </a:r>
                    </a:p>
                    <a:p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Ability to work with multi-vehicle manufacturers.</a:t>
                      </a:r>
                    </a:p>
                    <a:p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Ability to work with different logistic services.</a:t>
                      </a:r>
                    </a:p>
                    <a:p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7203455"/>
                  </a:ext>
                </a:extLst>
              </a:tr>
              <a:tr h="19589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en-US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Stress workload is shared only between three people.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Small business.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market recognition yet.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Threats:</a:t>
                      </a:r>
                    </a:p>
                    <a:p>
                      <a:endParaRPr lang="en-US" altLang="en-US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Well-established manufacturers.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product needs to be stocked before it is paid. (Customers cancelations)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Stock availability for big orders.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9787027"/>
                  </a:ext>
                </a:extLst>
              </a:tr>
            </a:tbl>
          </a:graphicData>
        </a:graphic>
      </p:graphicFrame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0D68A75-AACF-D0C9-81C2-7442BD2430C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By Samuel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EEFC3D8F-3816-2845-ABD2-5F94DBA7E86F}"/>
              </a:ext>
            </a:extLst>
          </p:cNvPr>
          <p:cNvSpPr txBox="1"/>
          <p:nvPr/>
        </p:nvSpPr>
        <p:spPr>
          <a:xfrm>
            <a:off x="6336356" y="5347454"/>
            <a:ext cx="23762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Humphrey, (1960) </a:t>
            </a:r>
            <a:endParaRPr lang="en-GB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SOV Market Audit-PESTLE Analysis</a:t>
            </a:r>
          </a:p>
        </p:txBody>
      </p:sp>
      <p:graphicFrame>
        <p:nvGraphicFramePr>
          <p:cNvPr id="5" name="Tabla 2">
            <a:extLst>
              <a:ext uri="{FF2B5EF4-FFF2-40B4-BE49-F238E27FC236}">
                <a16:creationId xmlns:a16="http://schemas.microsoft.com/office/drawing/2014/main" id="{B242F8C7-B05C-5FC9-E877-73B7CA8354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1024711"/>
              </p:ext>
            </p:extLst>
          </p:nvPr>
        </p:nvGraphicFramePr>
        <p:xfrm>
          <a:off x="477888" y="1772816"/>
          <a:ext cx="8208912" cy="3456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4004852019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3175585619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1811683771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004379667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4004485271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7030705"/>
                    </a:ext>
                  </a:extLst>
                </a:gridCol>
              </a:tblGrid>
              <a:tr h="626456"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  <a:p>
                      <a:pPr algn="ctr"/>
                      <a:endParaRPr lang="en-GB" sz="12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8128992"/>
                  </a:ext>
                </a:extLst>
              </a:tr>
              <a:tr h="2829928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Unlikely economic political instability.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Mandandatory</a:t>
                      </a: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political chain supplies interruptions.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 market fluctuations.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Possible global financial crisis.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Changing trends can affect the business.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reliance on technology advancements.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Necessity to adapt to the technological trends of the market.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Compliance is mandatory to avoid costly affairs with the law.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Extra costs to operate legal demands.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responsibility commitments.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Sustainability concerns.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4004972"/>
                  </a:ext>
                </a:extLst>
              </a:tr>
            </a:tbl>
          </a:graphicData>
        </a:graphic>
      </p:graphicFrame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37490D22-037A-3BB3-23CE-A17227C2B98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By Samuel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C36E09CD-BC43-7346-6BAF-4B9E63F6AF86}"/>
              </a:ext>
            </a:extLst>
          </p:cNvPr>
          <p:cNvSpPr txBox="1"/>
          <p:nvPr/>
        </p:nvSpPr>
        <p:spPr>
          <a:xfrm>
            <a:off x="6804248" y="5229200"/>
            <a:ext cx="1882552" cy="288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Perera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(2017).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177105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SOV Target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196752"/>
            <a:ext cx="8229600" cy="3917032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Focused age group 18 to 70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Mainly people who already hold a valid driving license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Businesses or Individuals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Businesses or Individuals who have interest in buying a vehicle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1BC0CB6F-7BC6-6F76-A056-2C95AC83113A}"/>
              </a:ext>
            </a:extLst>
          </p:cNvPr>
          <p:cNvSpPr txBox="1"/>
          <p:nvPr/>
        </p:nvSpPr>
        <p:spPr>
          <a:xfrm>
            <a:off x="6012160" y="5013176"/>
            <a:ext cx="25202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Brooksbank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(1994).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656078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3 Month Action Plan – Start up / Marketing and Sales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1900C4C7-8DC8-F0C6-C49C-C5F25A6C69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7393500"/>
              </p:ext>
            </p:extLst>
          </p:nvPr>
        </p:nvGraphicFramePr>
        <p:xfrm>
          <a:off x="484196" y="1052736"/>
          <a:ext cx="8229600" cy="4320483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4905239">
                  <a:extLst>
                    <a:ext uri="{9D8B030D-6E8A-4147-A177-3AD203B41FA5}">
                      <a16:colId xmlns:a16="http://schemas.microsoft.com/office/drawing/2014/main" val="2907918200"/>
                    </a:ext>
                  </a:extLst>
                </a:gridCol>
                <a:gridCol w="1565822">
                  <a:extLst>
                    <a:ext uri="{9D8B030D-6E8A-4147-A177-3AD203B41FA5}">
                      <a16:colId xmlns:a16="http://schemas.microsoft.com/office/drawing/2014/main" val="1443345329"/>
                    </a:ext>
                  </a:extLst>
                </a:gridCol>
                <a:gridCol w="1565822">
                  <a:extLst>
                    <a:ext uri="{9D8B030D-6E8A-4147-A177-3AD203B41FA5}">
                      <a16:colId xmlns:a16="http://schemas.microsoft.com/office/drawing/2014/main" val="4247758617"/>
                    </a:ext>
                  </a:extLst>
                </a:gridCol>
                <a:gridCol w="192717">
                  <a:extLst>
                    <a:ext uri="{9D8B030D-6E8A-4147-A177-3AD203B41FA5}">
                      <a16:colId xmlns:a16="http://schemas.microsoft.com/office/drawing/2014/main" val="2564261979"/>
                    </a:ext>
                  </a:extLst>
                </a:gridCol>
              </a:tblGrid>
              <a:tr h="637447">
                <a:tc>
                  <a:txBody>
                    <a:bodyPr/>
                    <a:lstStyle/>
                    <a:p>
                      <a:pPr algn="l" fontAlgn="t"/>
                      <a:r>
                        <a:rPr lang="en-GB" sz="15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SOV - JUNE</a:t>
                      </a:r>
                      <a:endParaRPr lang="en-GB" sz="10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01072220"/>
                  </a:ext>
                </a:extLst>
              </a:tr>
              <a:tr h="566621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required?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 responsible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Completion Date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695326820"/>
                  </a:ext>
                </a:extLst>
              </a:tr>
              <a:tr h="283310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Create a logo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Bogdan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31/06/2022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687831053"/>
                  </a:ext>
                </a:extLst>
              </a:tr>
              <a:tr h="566621">
                <a:tc>
                  <a:txBody>
                    <a:bodyPr/>
                    <a:lstStyle/>
                    <a:p>
                      <a:pPr algn="l" fontAlgn="t"/>
                      <a:r>
                        <a:rPr lang="en-US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Purchase all technological equipment including servers and software required</a:t>
                      </a:r>
                      <a:endParaRPr lang="en-US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15/06/2022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18680762"/>
                  </a:ext>
                </a:extLst>
              </a:tr>
              <a:tr h="566621">
                <a:tc>
                  <a:txBody>
                    <a:bodyPr/>
                    <a:lstStyle/>
                    <a:p>
                      <a:pPr algn="l" fontAlgn="t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 up financial accounts, business line, and email address</a:t>
                      </a:r>
                      <a:b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Jade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31/06/2022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63978349"/>
                  </a:ext>
                </a:extLst>
              </a:tr>
              <a:tr h="566621">
                <a:tc>
                  <a:txBody>
                    <a:bodyPr/>
                    <a:lstStyle/>
                    <a:p>
                      <a:pPr algn="l" fontAlgn="t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name trademarked, the business registered, insurance and government legal requirements including fees</a:t>
                      </a:r>
                      <a:endParaRPr lang="en-US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Jade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31/07/2022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924091968"/>
                  </a:ext>
                </a:extLst>
              </a:tr>
              <a:tr h="566621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broadband</a:t>
                      </a:r>
                      <a:b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Jade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31/06/2022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612221863"/>
                  </a:ext>
                </a:extLst>
              </a:tr>
              <a:tr h="566621">
                <a:tc>
                  <a:txBody>
                    <a:bodyPr/>
                    <a:lstStyle/>
                    <a:p>
                      <a:pPr algn="l" fontAlgn="t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 home offices are secure</a:t>
                      </a:r>
                      <a:b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Jade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31/06/2022</a:t>
                      </a:r>
                      <a:endParaRPr lang="en-GB" sz="10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50662363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7E02A-73B4-9EAA-F0FC-3449D05DB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3 Month Action Plan for Marketing and Sales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B593AE-434B-C046-7B2F-642745DAC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099EDA5-42F4-4AAA-1252-047AB95982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7115265"/>
              </p:ext>
            </p:extLst>
          </p:nvPr>
        </p:nvGraphicFramePr>
        <p:xfrm>
          <a:off x="457200" y="1196752"/>
          <a:ext cx="8229599" cy="2160243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5022861">
                  <a:extLst>
                    <a:ext uri="{9D8B030D-6E8A-4147-A177-3AD203B41FA5}">
                      <a16:colId xmlns:a16="http://schemas.microsoft.com/office/drawing/2014/main" val="3246830152"/>
                    </a:ext>
                  </a:extLst>
                </a:gridCol>
                <a:gridCol w="1603369">
                  <a:extLst>
                    <a:ext uri="{9D8B030D-6E8A-4147-A177-3AD203B41FA5}">
                      <a16:colId xmlns:a16="http://schemas.microsoft.com/office/drawing/2014/main" val="1245279962"/>
                    </a:ext>
                  </a:extLst>
                </a:gridCol>
                <a:gridCol w="1603369">
                  <a:extLst>
                    <a:ext uri="{9D8B030D-6E8A-4147-A177-3AD203B41FA5}">
                      <a16:colId xmlns:a16="http://schemas.microsoft.com/office/drawing/2014/main" val="1046696079"/>
                    </a:ext>
                  </a:extLst>
                </a:gridCol>
              </a:tblGrid>
              <a:tr h="589157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SOV - JULY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t"/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594504657"/>
                  </a:ext>
                </a:extLst>
              </a:tr>
              <a:tr h="523696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required?</a:t>
                      </a:r>
                      <a:endParaRPr lang="en-GB" sz="12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 responsible</a:t>
                      </a:r>
                      <a:endParaRPr lang="en-GB" sz="12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Completion Date</a:t>
                      </a:r>
                      <a:endParaRPr lang="en-GB" sz="12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372150653"/>
                  </a:ext>
                </a:extLst>
              </a:tr>
              <a:tr h="261847">
                <a:tc>
                  <a:txBody>
                    <a:bodyPr/>
                    <a:lstStyle/>
                    <a:p>
                      <a:pPr algn="l" fontAlgn="t"/>
                      <a:r>
                        <a:rPr lang="en-GB" sz="12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 online advertising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Bogdan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31/07/2022 then ongoing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211775603"/>
                  </a:ext>
                </a:extLst>
              </a:tr>
              <a:tr h="261847">
                <a:tc>
                  <a:txBody>
                    <a:bodyPr/>
                    <a:lstStyle/>
                    <a:p>
                      <a:pPr algn="l" fontAlgn="t"/>
                      <a:r>
                        <a:rPr lang="en-GB" sz="12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Update website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31/07/2022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914869357"/>
                  </a:ext>
                </a:extLst>
              </a:tr>
              <a:tr h="523696">
                <a:tc>
                  <a:txBody>
                    <a:bodyPr/>
                    <a:lstStyle/>
                    <a:p>
                      <a:pPr algn="l" fontAlgn="t"/>
                      <a:r>
                        <a:rPr lang="en-GB" sz="12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Networking</a:t>
                      </a:r>
                      <a:b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Jade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31/07/2022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742205500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881F631-2943-1B81-2DDC-1C0D2D2E91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727487"/>
              </p:ext>
            </p:extLst>
          </p:nvPr>
        </p:nvGraphicFramePr>
        <p:xfrm>
          <a:off x="457200" y="3645024"/>
          <a:ext cx="8229600" cy="1728191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5022862">
                  <a:extLst>
                    <a:ext uri="{9D8B030D-6E8A-4147-A177-3AD203B41FA5}">
                      <a16:colId xmlns:a16="http://schemas.microsoft.com/office/drawing/2014/main" val="1317442845"/>
                    </a:ext>
                  </a:extLst>
                </a:gridCol>
                <a:gridCol w="1603369">
                  <a:extLst>
                    <a:ext uri="{9D8B030D-6E8A-4147-A177-3AD203B41FA5}">
                      <a16:colId xmlns:a16="http://schemas.microsoft.com/office/drawing/2014/main" val="2819040498"/>
                    </a:ext>
                  </a:extLst>
                </a:gridCol>
                <a:gridCol w="1603369">
                  <a:extLst>
                    <a:ext uri="{9D8B030D-6E8A-4147-A177-3AD203B41FA5}">
                      <a16:colId xmlns:a16="http://schemas.microsoft.com/office/drawing/2014/main" val="45163743"/>
                    </a:ext>
                  </a:extLst>
                </a:gridCol>
              </a:tblGrid>
              <a:tr h="53633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SOV - AUGUST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t"/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297884352"/>
                  </a:ext>
                </a:extLst>
              </a:tr>
              <a:tr h="476743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required?</a:t>
                      </a:r>
                      <a:endParaRPr lang="en-GB" sz="12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 responsible</a:t>
                      </a:r>
                      <a:endParaRPr lang="en-GB" sz="12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Completion Date</a:t>
                      </a:r>
                      <a:endParaRPr lang="en-GB" sz="12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29226395"/>
                  </a:ext>
                </a:extLst>
              </a:tr>
              <a:tr h="238370">
                <a:tc>
                  <a:txBody>
                    <a:bodyPr/>
                    <a:lstStyle/>
                    <a:p>
                      <a:pPr algn="l" fontAlgn="t"/>
                      <a:r>
                        <a:rPr lang="en-US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 the website is up and running and ready for launch</a:t>
                      </a:r>
                      <a:endParaRPr lang="en-US" sz="12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31/08/2022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678641203"/>
                  </a:ext>
                </a:extLst>
              </a:tr>
              <a:tr h="476743">
                <a:tc>
                  <a:txBody>
                    <a:bodyPr/>
                    <a:lstStyle/>
                    <a:p>
                      <a:pPr algn="l" fontAlgn="t"/>
                      <a:r>
                        <a:rPr lang="en-GB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Networking</a:t>
                      </a:r>
                      <a:b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Jade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31/08/2022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2788954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2633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Management Team – The legal Structure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0322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Sam - Head of IT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Bogdan – Head of marketing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Jade – Head of Admin &amp; Finance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eaLnBrk="1" hangingPunct="1">
              <a:lnSpc>
                <a:spcPct val="90000"/>
              </a:lnSpc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The day-to-day running of the business?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CFDE2F-0DF3-918C-5445-CFEA06E2F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E2033C7-BA93-341C-1C05-089D3BC2C0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1472225"/>
              </p:ext>
            </p:extLst>
          </p:nvPr>
        </p:nvGraphicFramePr>
        <p:xfrm>
          <a:off x="457200" y="764704"/>
          <a:ext cx="8229600" cy="3816422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2884471">
                  <a:extLst>
                    <a:ext uri="{9D8B030D-6E8A-4147-A177-3AD203B41FA5}">
                      <a16:colId xmlns:a16="http://schemas.microsoft.com/office/drawing/2014/main" val="4204561094"/>
                    </a:ext>
                  </a:extLst>
                </a:gridCol>
                <a:gridCol w="1242980">
                  <a:extLst>
                    <a:ext uri="{9D8B030D-6E8A-4147-A177-3AD203B41FA5}">
                      <a16:colId xmlns:a16="http://schemas.microsoft.com/office/drawing/2014/main" val="1950111495"/>
                    </a:ext>
                  </a:extLst>
                </a:gridCol>
                <a:gridCol w="1774330">
                  <a:extLst>
                    <a:ext uri="{9D8B030D-6E8A-4147-A177-3AD203B41FA5}">
                      <a16:colId xmlns:a16="http://schemas.microsoft.com/office/drawing/2014/main" val="66075420"/>
                    </a:ext>
                  </a:extLst>
                </a:gridCol>
                <a:gridCol w="2327819">
                  <a:extLst>
                    <a:ext uri="{9D8B030D-6E8A-4147-A177-3AD203B41FA5}">
                      <a16:colId xmlns:a16="http://schemas.microsoft.com/office/drawing/2014/main" val="472142922"/>
                    </a:ext>
                  </a:extLst>
                </a:gridCol>
              </a:tblGrid>
              <a:tr h="765694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SOV FIRST YEAR START UP COSTS</a:t>
                      </a:r>
                      <a:endParaRPr lang="en-US" sz="1800" b="1" i="0" u="none" strike="noStrike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£50,000 Available</a:t>
                      </a:r>
                      <a:endParaRPr lang="en-GB" sz="22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b"/>
                </a:tc>
                <a:extLst>
                  <a:ext uri="{0D108BD9-81ED-4DB2-BD59-A6C34878D82A}">
                    <a16:rowId xmlns:a16="http://schemas.microsoft.com/office/drawing/2014/main" val="2203797868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solidFill>
                          <a:srgbClr val="2C2D2E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b"/>
                </a:tc>
                <a:extLst>
                  <a:ext uri="{0D108BD9-81ED-4DB2-BD59-A6C34878D82A}">
                    <a16:rowId xmlns:a16="http://schemas.microsoft.com/office/drawing/2014/main" val="3071525956"/>
                  </a:ext>
                </a:extLst>
              </a:tr>
              <a:tr h="556868">
                <a:tc gridSpan="2"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2C2D2E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 OFF COST?</a:t>
                      </a:r>
                      <a:endParaRPr lang="en-GB" sz="1600" b="1" i="0" u="none" strike="noStrike">
                        <a:solidFill>
                          <a:srgbClr val="595959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AMOUNT</a:t>
                      </a:r>
                      <a:endParaRPr lang="en-GB" sz="1600" b="1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3673828157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Advertising</a:t>
                      </a:r>
                      <a:endParaRPr lang="en-GB" sz="1100" b="0" i="0" u="none" strike="noStrike" dirty="0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£5,000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1300176801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Wages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£15,000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3057248720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Line/Broadband</a:t>
                      </a:r>
                      <a:endParaRPr lang="en-GB" sz="1100" b="0" i="0" u="none" strike="noStrike" dirty="0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1100" b="0" i="0" u="none" strike="noStrike" dirty="0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561526460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Additional home security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2971243487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Company insurance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£1,000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673799880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Office supplies and furniture</a:t>
                      </a:r>
                      <a:endParaRPr lang="en-GB" sz="1100" b="0" i="0" u="none" strike="noStrike" dirty="0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1590386962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US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Trademarking and registering the business</a:t>
                      </a:r>
                      <a:endParaRPr lang="en-US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4162426904"/>
                  </a:ext>
                </a:extLst>
              </a:tr>
              <a:tr h="249386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Utilty Bills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818146992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Computer supplies, software inc servers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£7,000</a:t>
                      </a:r>
                      <a:endParaRPr lang="en-GB" sz="1100" b="0" i="0" u="none" strike="noStrike" dirty="0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282840169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24C3AC6-B89F-BC44-9F7D-4FE8B5576E87}"/>
              </a:ext>
            </a:extLst>
          </p:cNvPr>
          <p:cNvSpPr txBox="1"/>
          <p:nvPr/>
        </p:nvSpPr>
        <p:spPr>
          <a:xfrm>
            <a:off x="3419872" y="4998877"/>
            <a:ext cx="5266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Total remaining after start-up costs: </a:t>
            </a:r>
            <a:r>
              <a:rPr lang="en-GB" b="1" dirty="0"/>
              <a:t>£19,850</a:t>
            </a:r>
          </a:p>
        </p:txBody>
      </p:sp>
    </p:spTree>
    <p:extLst>
      <p:ext uri="{BB962C8B-B14F-4D97-AF65-F5344CB8AC3E}">
        <p14:creationId xmlns:p14="http://schemas.microsoft.com/office/powerpoint/2010/main" val="27695671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1C70E-3587-FD65-0478-B0AF60DE9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First Year Break Down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2B298C-1BED-9D50-51BF-074527A35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3BEE21-2FF9-28BC-3682-A86C4E4A7D88}"/>
              </a:ext>
            </a:extLst>
          </p:cNvPr>
          <p:cNvSpPr txBox="1"/>
          <p:nvPr/>
        </p:nvSpPr>
        <p:spPr>
          <a:xfrm>
            <a:off x="457200" y="1268760"/>
            <a:ext cx="822960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First-year we aim to sell 10 vehicles monthly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£10,000 x 10 vehicles – 10% (our services) = £10,000 </a:t>
            </a:r>
            <a:r>
              <a:rPr lang="en-US" sz="2400" u="sng" dirty="0"/>
              <a:t>*£120,000 total annual profit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Annual Deduction for the first year: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£120,000 – 19% (tax) =  - £22,800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£97,200 – 10% (invest) = - £9720</a:t>
            </a:r>
          </a:p>
          <a:p>
            <a:pPr algn="ctr"/>
            <a:r>
              <a:rPr lang="en-US" sz="2400" dirty="0"/>
              <a:t>£87,480 – 30% (per partner) = £29,160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512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25B22-C7B6-4450-ADA6-53C95CD3E1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76A42EC-D5F9-F48D-F25B-88DCCF983E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3052932"/>
              </p:ext>
            </p:extLst>
          </p:nvPr>
        </p:nvGraphicFramePr>
        <p:xfrm>
          <a:off x="736600" y="1133748"/>
          <a:ext cx="7920878" cy="271829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960439">
                  <a:extLst>
                    <a:ext uri="{9D8B030D-6E8A-4147-A177-3AD203B41FA5}">
                      <a16:colId xmlns:a16="http://schemas.microsoft.com/office/drawing/2014/main" val="2890622486"/>
                    </a:ext>
                  </a:extLst>
                </a:gridCol>
                <a:gridCol w="3960439">
                  <a:extLst>
                    <a:ext uri="{9D8B030D-6E8A-4147-A177-3AD203B41FA5}">
                      <a16:colId xmlns:a16="http://schemas.microsoft.com/office/drawing/2014/main" val="3366181884"/>
                    </a:ext>
                  </a:extLst>
                </a:gridCol>
              </a:tblGrid>
              <a:tr h="543659">
                <a:tc gridSpan="2">
                  <a:txBody>
                    <a:bodyPr/>
                    <a:lstStyle/>
                    <a:p>
                      <a:pPr algn="ctr"/>
                      <a:r>
                        <a:rPr lang="en-GB" alt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First Year Financial plan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3758332"/>
                  </a:ext>
                </a:extLst>
              </a:tr>
              <a:tr h="54365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Income Inc £50,000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£170,000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9798381"/>
                  </a:ext>
                </a:extLst>
              </a:tr>
              <a:tr h="54365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£30,150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0908605"/>
                  </a:ext>
                </a:extLst>
              </a:tr>
              <a:tr h="54365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£139,850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2883918"/>
                  </a:ext>
                </a:extLst>
              </a:tr>
              <a:tr h="54365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Net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£117,050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24359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F572DBB-6A3B-BE16-4223-1B02E5A66C0B}"/>
              </a:ext>
            </a:extLst>
          </p:cNvPr>
          <p:cNvSpPr txBox="1"/>
          <p:nvPr/>
        </p:nvSpPr>
        <p:spPr>
          <a:xfrm>
            <a:off x="1115616" y="4365104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1800" dirty="0"/>
              <a:t>Total Investment banked Year 1 going into Year 2: £29,570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altLang="en-US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4464397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Brooksbank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(1994). The anatomy of marketing positioning strategy.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Marketing Intelligence &amp; Planning</a:t>
            </a:r>
            <a:r>
              <a:rPr lang="en-GB" sz="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120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sz="120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Dosher</a:t>
            </a:r>
            <a:r>
              <a:rPr lang="en-GB" sz="12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Benepe, O., Humphrey, A., Stewart, R. and Lie, B., (1960). The SWOT analysis method. </a:t>
            </a:r>
            <a:r>
              <a:rPr lang="en-GB" sz="120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Mento Park, CA: Stanford Research Institute</a:t>
            </a:r>
            <a:r>
              <a:rPr lang="en-GB" sz="12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Numan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 and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Willekens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(2012). Competitive pressure, audit quality and industry specialization.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Working paper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120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sz="120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Perera</a:t>
            </a:r>
            <a:r>
              <a:rPr lang="en-GB" sz="12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(2017). </a:t>
            </a:r>
            <a:r>
              <a:rPr lang="en-GB" sz="120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PESTLE analysis</a:t>
            </a:r>
            <a:r>
              <a:rPr lang="en-GB" sz="12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20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Nerdynaut</a:t>
            </a:r>
            <a:r>
              <a:rPr lang="en-GB" sz="12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algn="just" eaLnBrk="1" hangingPunct="1">
              <a:lnSpc>
                <a:spcPct val="90000"/>
              </a:lnSpc>
            </a:pPr>
            <a:endParaRPr lang="en-GB" sz="120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</a:pP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77375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1431</TotalTime>
  <Words>1210</Words>
  <Application>Microsoft Office PowerPoint</Application>
  <PresentationFormat>Presentación en pantalla (4:3)</PresentationFormat>
  <Paragraphs>291</Paragraphs>
  <Slides>15</Slides>
  <Notes>9</Notes>
  <HiddenSlides>0</HiddenSlides>
  <MMClips>0</MMClips>
  <ScaleCrop>false</ScaleCrop>
  <HeadingPairs>
    <vt:vector size="6" baseType="variant">
      <vt:variant>
        <vt:lpstr>Fuentes usadas</vt:lpstr>
      </vt:variant>
      <vt:variant>
        <vt:i4>2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15</vt:i4>
      </vt:variant>
    </vt:vector>
  </HeadingPairs>
  <TitlesOfParts>
    <vt:vector size="18" baseType="lpstr">
      <vt:lpstr>Arial</vt:lpstr>
      <vt:lpstr>Myriad Pro</vt:lpstr>
      <vt:lpstr>20140311PresentationUWTSDTemplate</vt:lpstr>
      <vt:lpstr>BUSINESS PLAN</vt:lpstr>
      <vt:lpstr>Our Company</vt:lpstr>
      <vt:lpstr>SOV Company Overview</vt:lpstr>
      <vt:lpstr>SOV Products and Services</vt:lpstr>
      <vt:lpstr>Market audit-Competitor’s Analysis</vt:lpstr>
      <vt:lpstr> SOV Market Audit-SWOT Analysis </vt:lpstr>
      <vt:lpstr>SOV Market Audit-PESTLE Analysis</vt:lpstr>
      <vt:lpstr>SOV Target Market</vt:lpstr>
      <vt:lpstr>3 Month Action Plan – Start up / Marketing and Sales </vt:lpstr>
      <vt:lpstr>3 Month Action Plan for Marketing and Sales </vt:lpstr>
      <vt:lpstr>Management Team – The legal Structure</vt:lpstr>
      <vt:lpstr>Presentación de PowerPoint</vt:lpstr>
      <vt:lpstr>First Year Break Down</vt:lpstr>
      <vt:lpstr>Presentación de PowerPoint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Samuel Da Silva Torres (2107485)</cp:lastModifiedBy>
  <cp:revision>106</cp:revision>
  <cp:lastPrinted>2018-03-20T16:28:46Z</cp:lastPrinted>
  <dcterms:created xsi:type="dcterms:W3CDTF">2004-11-12T17:24:38Z</dcterms:created>
  <dcterms:modified xsi:type="dcterms:W3CDTF">2022-07-22T22:17:45Z</dcterms:modified>
</cp:coreProperties>
</file>