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2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71" r:id="rId6"/>
    <p:sldId id="270" r:id="rId7"/>
    <p:sldId id="276" r:id="rId8"/>
    <p:sldId id="273" r:id="rId9"/>
    <p:sldId id="272" r:id="rId10"/>
    <p:sldId id="267" r:id="rId11"/>
    <p:sldId id="275" r:id="rId12"/>
    <p:sldId id="274" r:id="rId13"/>
    <p:sldId id="269" r:id="rId14"/>
    <p:sldId id="279" r:id="rId15"/>
    <p:sldId id="280" r:id="rId16"/>
    <p:sldId id="277" r:id="rId17"/>
    <p:sldId id="278" r:id="rId18"/>
    <p:sldId id="281" r:id="rId19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22A67B-2B4D-4E5E-9797-C04AC6686BAA}" v="3095" dt="2025-01-12T18:59:26.1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40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ry Foster" userId="04575fd7278a8154" providerId="LiveId" clId="{41151A1F-A685-4EB7-9A5B-EC5C58FED29A}"/>
    <pc:docChg chg="custSel modSld">
      <pc:chgData name="Harry Foster" userId="04575fd7278a8154" providerId="LiveId" clId="{41151A1F-A685-4EB7-9A5B-EC5C58FED29A}" dt="2025-01-12T19:30:13.150" v="173" actId="207"/>
      <pc:docMkLst>
        <pc:docMk/>
      </pc:docMkLst>
      <pc:sldChg chg="modSp mod">
        <pc:chgData name="Harry Foster" userId="04575fd7278a8154" providerId="LiveId" clId="{41151A1F-A685-4EB7-9A5B-EC5C58FED29A}" dt="2025-01-12T19:30:13.150" v="173" actId="207"/>
        <pc:sldMkLst>
          <pc:docMk/>
          <pc:sldMk cId="1539889146" sldId="279"/>
        </pc:sldMkLst>
        <pc:spChg chg="mod">
          <ac:chgData name="Harry Foster" userId="04575fd7278a8154" providerId="LiveId" clId="{41151A1F-A685-4EB7-9A5B-EC5C58FED29A}" dt="2025-01-12T19:17:38.212" v="7" actId="1076"/>
          <ac:spMkLst>
            <pc:docMk/>
            <pc:sldMk cId="1539889146" sldId="279"/>
            <ac:spMk id="3" creationId="{7D070B6C-49CC-8353-166D-84153F1FE13E}"/>
          </ac:spMkLst>
        </pc:spChg>
        <pc:spChg chg="mod">
          <ac:chgData name="Harry Foster" userId="04575fd7278a8154" providerId="LiveId" clId="{41151A1F-A685-4EB7-9A5B-EC5C58FED29A}" dt="2025-01-12T19:30:13.150" v="173" actId="207"/>
          <ac:spMkLst>
            <pc:docMk/>
            <pc:sldMk cId="1539889146" sldId="279"/>
            <ac:spMk id="4" creationId="{629235C0-F6B4-05FD-CFA9-45A13F29485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DEE13B-EFC2-4824-807E-1611AAB8C2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DF7B73-F468-436C-92B0-6B498430256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453A73-4E24-4B80-87D2-CBFAA49FF19B}" type="datetime1">
              <a:rPr lang="en-GB" smtClean="0"/>
              <a:t>12/01/2025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8D0DE5-1B14-4C63-8FDB-2C9E9491E07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FE40AD-558D-4151-8DB3-844CFA411C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29B2-B842-42CD-8BCC-8864796CD7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1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12-16T10:57:24.20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29168 2978 3743 0 0,'0'-6'4000'0'0,"-12"111"-1280"0"0,-4 55-2656 0 0,-3 41 96 0 0,3 11-128 0 0,3-7 64 0 0,4-11 32 0 0,4-11-64 0 0,3-5 0 0 0,1-7-32 0 0,1-1-32 0 0,1 1 64 0 0,0-1-64 0 0,-1 1 64 0 0,1-2 0 0 0,2-1-64 0 0,2-5 96 0 0,-1-3-96 0 0,2-5 32 0 0,0-6-32 0 0,2-5 32 0 0,0-2-32 0 0,2-4 64 0 0,1-2-64 0 0,0-1 0 0 0,1 0 0 0 0,1-2-32 0 0,1-2 64 0 0,-1-1-32 0 0,0-6 32 0 0,1-1-32 0 0,-2-7 0 0 0,0-8 32 0 0,1-7-32 0 0,-2-6 0 0 0,0-3 0 0 0,-1-5-64 0 0,1-6 64 0 0,-3-4 0 0 0,-1-6-64 0 0,0-2 64 0 0,0-5-96 0 0,1-4-96 0 0,-1-2-32 0 0,-1-6-224 0 0,1-5 128 0 0,0-4-320 0 0,-2-4-960 0 0,-2-3 1056 0 0,-1-6 544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4-12-16T10:57:24.20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29168 2978 3743 0 0,'0'-6'4000'0'0,"-12"111"-1280"0"0,-4 55-2656 0 0,-3 41 96 0 0,3 11-128 0 0,3-7 64 0 0,4-11 32 0 0,4-11-64 0 0,3-5 0 0 0,1-7-32 0 0,1-1-32 0 0,1 1 64 0 0,0-1-64 0 0,-1 1 64 0 0,1-2 0 0 0,2-1-64 0 0,2-5 96 0 0,-1-3-96 0 0,2-5 32 0 0,0-6-32 0 0,2-5 32 0 0,0-2-32 0 0,2-4 64 0 0,1-2-64 0 0,0-1 0 0 0,1 0 0 0 0,1-2-32 0 0,1-2 64 0 0,-1-1-32 0 0,0-6 32 0 0,1-1-32 0 0,-2-7 0 0 0,0-8 32 0 0,1-7-32 0 0,-2-6 0 0 0,0-3 0 0 0,-1-5-64 0 0,1-6 64 0 0,-3-4 0 0 0,-1-6-64 0 0,0-2 64 0 0,0-5-96 0 0,1-4-96 0 0,-1-2-32 0 0,-1-6-224 0 0,1-5 128 0 0,0-4-320 0 0,-2-4-960 0 0,-2-3 1056 0 0,-1-6 544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5D644-46CF-41D7-B7C8-064EA1CEBC5F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CF36A-65BB-424E-A42A-AFFD986EE63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542601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994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467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C97F3-3011-231F-D37E-4B08CBFD0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FB5C07-828A-9D07-A346-3C8B6794BF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C52BE1-5C58-567B-6DA0-CF9BC51198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4D0EDD-20D5-8882-6F20-8639331D5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486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3292F-F1DF-7300-C132-50EA1FE9C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D23E26-016B-8341-052E-106CB5C9B0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CE5DA4-1FEF-8E61-CE4E-1EB52F40A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927D9-449A-A118-3941-F15DB77A73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005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D76AA5-C4FC-D985-A609-CCE34FAC6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0F1E83-C1A1-8CFA-F499-0C8A45C73C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9518DA-C7A3-DD5B-99B0-D54C82EEF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538DC-A9F6-2A3F-897A-97C0FBFF7C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938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11A4A-6D8B-6445-97D8-231DC30B2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7A7AFE-8496-2D5D-3B2B-8BEBFF40D7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BF2FBA-53F6-A0B1-D194-D30E1921A5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62A40-16D7-FA47-9C91-B39908D82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273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noProof="0" smtClean="0"/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76923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CA316-824A-0C90-D529-728D3C417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9161A7-FA24-CE76-09C6-147BA44CB7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E648C8-7015-B706-0011-8E5673D652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E2AFAA-02B1-80B1-3B18-7C4969E89D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CF36A-65BB-424E-A42A-AFFD986EE636}" type="slidenum">
              <a:rPr lang="en-GB" noProof="0" smtClean="0"/>
              <a:t>15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8848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rtlCol="0"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6F0590-4464-43C9-B3F9-4CA13A78A0FE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 rtlCol="0" anchor="ctr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BDDF73-772E-425A-BE89-3A8289E82E20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rtlCol="0" anchor="b">
            <a:normAutofit/>
          </a:bodyPr>
          <a:lstStyle>
            <a:lvl1pPr algn="l">
              <a:defRPr sz="3600" b="0" cap="all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3" y="4495800"/>
            <a:ext cx="8534400" cy="14986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20827A-D5FD-4938-B97A-C15FE37283AD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84211" y="685800"/>
            <a:ext cx="4937655" cy="3615267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808133" y="685801"/>
            <a:ext cx="4934479" cy="3615266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38A7B4-A96E-403E-9AC9-B1CC5312E7E8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2080" y="685800"/>
            <a:ext cx="4649787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4211" y="1270529"/>
            <a:ext cx="4937655" cy="3030538"/>
          </a:xfrm>
        </p:spPr>
        <p:txBody>
          <a:bodyPr rtlCol="0" anchor="t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79066" y="685800"/>
            <a:ext cx="466513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5806545" y="1262062"/>
            <a:ext cx="4929188" cy="3030538"/>
          </a:xfrm>
        </p:spPr>
        <p:txBody>
          <a:bodyPr rtlCol="0" anchor="t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83E5D9-8D86-4588-82BB-BA80A59261A8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F46FB3-039D-4A18-A363-E05300A38648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EAA4A6-8097-42FD-B61F-CD409F12311A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84212" y="685800"/>
            <a:ext cx="5943601" cy="53086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085012" y="2209799"/>
            <a:ext cx="3657600" cy="2091267"/>
          </a:xfrm>
        </p:spPr>
        <p:txBody>
          <a:bodyPr rtlCol="0"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5FF103-1298-46E5-B276-C7784A7A0CC6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rtlCol="0" anchor="b">
            <a:normAutofit/>
          </a:bodyPr>
          <a:lstStyle>
            <a:lvl1pPr algn="l">
              <a:defRPr sz="28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722812" y="2777066"/>
            <a:ext cx="6021388" cy="2048933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3BD1A88-3541-47E3-9B73-DF780DF8E42A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2" y="3843867"/>
            <a:ext cx="8304210" cy="457200"/>
          </a:xfrm>
        </p:spPr>
        <p:txBody>
          <a:bodyPr rtlCol="0"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7FF7B2-657D-48BE-B8C3-5E7CA6F256E0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rtlCol="0" anchor="ctr">
            <a:normAutofit/>
          </a:bodyPr>
          <a:lstStyle>
            <a:lvl1pPr algn="l">
              <a:defRPr sz="3200" b="0" cap="all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2" y="4114800"/>
            <a:ext cx="8535988" cy="1879600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66FC299-19E7-416F-BC12-EDA6D8DD41C1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rtlCol="0"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446212" y="3429000"/>
            <a:ext cx="8534400" cy="381000"/>
          </a:xfrm>
        </p:spPr>
        <p:txBody>
          <a:bodyPr rtlCol="0"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3" y="4301067"/>
            <a:ext cx="8534400" cy="1684865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28D1F7-4D4B-48C0-A6EC-57F97AB4AF8D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rtlCol="0" anchor="b">
            <a:normAutofit/>
          </a:bodyPr>
          <a:lstStyle>
            <a:lvl1pPr algn="l">
              <a:defRPr sz="3200" b="0" cap="all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1" y="5132981"/>
            <a:ext cx="8535990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8166C4-1F90-479A-B147-A0F72E900D69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rtlCol="0"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en-GB" noProof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1" y="4978400"/>
            <a:ext cx="8534401" cy="10160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468ED5D-8405-4224-B632-9798694E97CE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en-GB" noProof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4211" y="4766732"/>
            <a:ext cx="8534401" cy="1227667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24DE8F7-DA5F-4322-BECA-518C81B5BCBB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1938DC-95BA-4DC8-933E-05820284BD77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685800"/>
            <a:ext cx="7823200" cy="5308600"/>
          </a:xfrm>
        </p:spPr>
        <p:txBody>
          <a:bodyPr vert="eaVert" rtlCol="0" anchor="t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FE1C3E-CE6A-4006-9EA9-A55B73E82DA5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5F54CCAA-E95E-496C-95FF-32DCCD2A3420}" type="datetime1">
              <a:rPr lang="en-GB" noProof="0" smtClean="0"/>
              <a:t>12/01/2025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customXml" Target="../ink/ink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bcnews.com/mach/science/brain-implant-boosts-memory-first-time-ever-ncna821016" TargetMode="External"/><Relationship Id="rId2" Type="http://schemas.openxmlformats.org/officeDocument/2006/relationships/hyperlink" Target="https://www.linkedin.com/pulse/5-brain-imaging-technologies-neurologists-excited-bis-research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log.mercy.com/when-to-see-a-doctor-for-stress-anxiety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psycnet.apa.org/doi/10.1037/t03749-000" TargetMode="External"/><Relationship Id="rId13" Type="http://schemas.openxmlformats.org/officeDocument/2006/relationships/hyperlink" Target="https://doi.org/10.1196/annals.1364.007" TargetMode="External"/><Relationship Id="rId3" Type="http://schemas.openxmlformats.org/officeDocument/2006/relationships/hyperlink" Target="https://doi.org/10.1080/13554794.2021.1978502" TargetMode="External"/><Relationship Id="rId7" Type="http://schemas.openxmlformats.org/officeDocument/2006/relationships/hyperlink" Target="https://doi.org/10.1016/j.cct.2022.106841" TargetMode="External"/><Relationship Id="rId12" Type="http://schemas.openxmlformats.org/officeDocument/2006/relationships/hyperlink" Target="https://librarysearch.uwtsd.ac.uk/discovery/fulldisplay?docid=cdi_proquest_miscellaneous_1872797577&amp;context=PC&amp;vid=44WHELF_UWTSD:44WHELF_UWTSD_VU1&amp;lang=en&amp;search_scope=Search_ELEC&amp;adaptor=Primo%20Central&amp;tab=Everything&amp;query=any%2Ccontains%2Cshort%20term%20memory%20impacts%20to%20ptsd&amp;offset=0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16/j.jad.2023.07.025" TargetMode="External"/><Relationship Id="rId11" Type="http://schemas.openxmlformats.org/officeDocument/2006/relationships/hyperlink" Target="https://doi.org/10.1016/j.biopsych.2017.08.021" TargetMode="External"/><Relationship Id="rId5" Type="http://schemas.openxmlformats.org/officeDocument/2006/relationships/hyperlink" Target="https://doi.org/10.1016/j.jpsychires.2020.10.042" TargetMode="External"/><Relationship Id="rId10" Type="http://schemas.openxmlformats.org/officeDocument/2006/relationships/hyperlink" Target="https://doi.org/10.1016/j.neuropharm.2011.03.009" TargetMode="External"/><Relationship Id="rId4" Type="http://schemas.openxmlformats.org/officeDocument/2006/relationships/hyperlink" Target="https://doi.org/10.1016/j.nic.2007.07.003" TargetMode="External"/><Relationship Id="rId9" Type="http://schemas.openxmlformats.org/officeDocument/2006/relationships/hyperlink" Target="https://doi.org/10.1002/jts.23007" TargetMode="External"/><Relationship Id="rId14" Type="http://schemas.openxmlformats.org/officeDocument/2006/relationships/hyperlink" Target="https://doi.org/10.1016/j.pnpbp.2017.12.014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393,100+ Brain Stock Photos, Pictures &amp; Royalty-Free Images - iStock | Brain  icon, Brain scan, Brain vector">
            <a:extLst>
              <a:ext uri="{FF2B5EF4-FFF2-40B4-BE49-F238E27FC236}">
                <a16:creationId xmlns:a16="http://schemas.microsoft.com/office/drawing/2014/main" id="{3DA87CAB-FE9C-FF3D-1CDB-FA426803A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" b="12786"/>
          <a:stretch/>
        </p:blipFill>
        <p:spPr bwMode="auto">
          <a:xfrm>
            <a:off x="-3175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6BA91D-915C-49E9-BA6D-FB9B677ACA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1" y="685799"/>
            <a:ext cx="9646037" cy="2971801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Neurology in relation to Posttraumatic stress disorder (PTSD)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DB1A8A-4EF6-4157-8A00-84AEDB0883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765100" cy="1947333"/>
          </a:xfrm>
        </p:spPr>
        <p:txBody>
          <a:bodyPr rtlCol="0">
            <a:normAutofit/>
          </a:bodyPr>
          <a:lstStyle/>
          <a:p>
            <a:pPr rtl="0"/>
            <a:r>
              <a:rPr lang="en-GB">
                <a:solidFill>
                  <a:schemeClr val="tx1"/>
                </a:solidFill>
              </a:rPr>
              <a:t>Harry Foster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B1A40FF-484A-893B-EB47-F8622D36B39D}"/>
                  </a:ext>
                </a:extLst>
              </p14:cNvPr>
              <p14:cNvContentPartPr/>
              <p14:nvPr/>
            </p14:nvContentPartPr>
            <p14:xfrm>
              <a:off x="12720224" y="869583"/>
              <a:ext cx="111036" cy="2178583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B1A40FF-484A-893B-EB47-F8622D36B39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702257" y="851587"/>
                <a:ext cx="146611" cy="221421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80818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85" name="Group 5184">
            <a:extLst>
              <a:ext uri="{FF2B5EF4-FFF2-40B4-BE49-F238E27FC236}">
                <a16:creationId xmlns:a16="http://schemas.microsoft.com/office/drawing/2014/main" id="{8F1EF17D-1B70-428C-8A8A-A2C5B390E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5171" name="Straight Connector 5170">
              <a:extLst>
                <a:ext uri="{FF2B5EF4-FFF2-40B4-BE49-F238E27FC236}">
                  <a16:creationId xmlns:a16="http://schemas.microsoft.com/office/drawing/2014/main" id="{12FAEDF3-CEC8-4BF6-8EA7-4079C4718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2" name="Straight Connector 5171">
              <a:extLst>
                <a:ext uri="{FF2B5EF4-FFF2-40B4-BE49-F238E27FC236}">
                  <a16:creationId xmlns:a16="http://schemas.microsoft.com/office/drawing/2014/main" id="{398DB8F4-CD77-4FCC-8544-ADE8B478C1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3" name="Straight Connector 5172">
              <a:extLst>
                <a:ext uri="{FF2B5EF4-FFF2-40B4-BE49-F238E27FC236}">
                  <a16:creationId xmlns:a16="http://schemas.microsoft.com/office/drawing/2014/main" id="{22202DFE-039D-48E4-8536-FA30F2489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4" name="Straight Connector 5173">
              <a:extLst>
                <a:ext uri="{FF2B5EF4-FFF2-40B4-BE49-F238E27FC236}">
                  <a16:creationId xmlns:a16="http://schemas.microsoft.com/office/drawing/2014/main" id="{81F05E26-510E-4164-83C7-28E4FE9D7E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5" name="Straight Connector 5174">
              <a:extLst>
                <a:ext uri="{FF2B5EF4-FFF2-40B4-BE49-F238E27FC236}">
                  <a16:creationId xmlns:a16="http://schemas.microsoft.com/office/drawing/2014/main" id="{E632161A-50D4-4D96-887A-98FC920931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5186" name="Rectangle 5185">
            <a:extLst>
              <a:ext uri="{FF2B5EF4-FFF2-40B4-BE49-F238E27FC236}">
                <a16:creationId xmlns:a16="http://schemas.microsoft.com/office/drawing/2014/main" id="{B9403C7F-76AE-4587-92A2-D4E41EBE6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ECF9A-1062-0D16-B3A7-484839B9B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6158" y="152972"/>
            <a:ext cx="5627158" cy="15070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/>
              <a:t>Modern History of neurology in </a:t>
            </a:r>
            <a:r>
              <a:rPr lang="en-US" b="1" dirty="0" err="1"/>
              <a:t>ptsd</a:t>
            </a:r>
            <a:endParaRPr lang="en-US" b="1" dirty="0"/>
          </a:p>
        </p:txBody>
      </p:sp>
      <p:pic>
        <p:nvPicPr>
          <p:cNvPr id="5126" name="Picture 6" descr="5 Brain Imaging Technologies That Neurologists are Excited About">
            <a:extLst>
              <a:ext uri="{FF2B5EF4-FFF2-40B4-BE49-F238E27FC236}">
                <a16:creationId xmlns:a16="http://schemas.microsoft.com/office/drawing/2014/main" id="{2F38A67F-B4DD-71DE-ABEF-E70A1349D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2" r="27477" b="-1"/>
          <a:stretch/>
        </p:blipFill>
        <p:spPr bwMode="auto">
          <a:xfrm>
            <a:off x="831" y="10"/>
            <a:ext cx="3502025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243361-EF2A-E18D-10DA-99371C39263C}"/>
              </a:ext>
            </a:extLst>
          </p:cNvPr>
          <p:cNvSpPr txBox="1"/>
          <p:nvPr/>
        </p:nvSpPr>
        <p:spPr>
          <a:xfrm>
            <a:off x="3756158" y="1392875"/>
            <a:ext cx="7570326" cy="4580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endParaRPr lang="en-US" dirty="0"/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dirty="0"/>
              <a:t>Introduction of DSM III (1980) – controversial acknowledgement of criteria A being any stressor evoking symptoms of PTSD.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dirty="0"/>
              <a:t>Blanchard (1982)- Comparison of Vietnam Veterans with PTSD to gender/ sex matched individuals to SR reactions. Physiological measures include (Increased HR, SBP, DBP) – resulting in link to </a:t>
            </a:r>
            <a:r>
              <a:rPr lang="en-GB" dirty="0"/>
              <a:t>NORADRENERGIC (NA) SYSTEM</a:t>
            </a:r>
            <a:r>
              <a:rPr lang="en-US" dirty="0"/>
              <a:t> (Blanchard., et al. 1998)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dirty="0"/>
              <a:t>DSM V (2013) – Criteria A </a:t>
            </a:r>
            <a:r>
              <a:rPr lang="en-US" dirty="0" err="1"/>
              <a:t>categorised</a:t>
            </a:r>
            <a:r>
              <a:rPr lang="en-US" dirty="0"/>
              <a:t> by a feeling of immanent death, terror, pain, helplessness from a specific event. Removing any debate of victims suffering from vicarious experiences (Marx, B P., et al. 2023)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dirty="0"/>
              <a:t>Use of MRI to treat PTSD – MRI scans are now heavily used to understand the alterations and volumes of affected brain areas (hippocampus, amygdala, frontal cortex) Assessing volumes gives us a deeper understanding of brain activity associated to PTSD symptoms (Bremner. 2007) </a:t>
            </a:r>
            <a:endParaRPr lang="en-GB" dirty="0"/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  <p:grpSp>
        <p:nvGrpSpPr>
          <p:cNvPr id="5179" name="Group 5178">
            <a:extLst>
              <a:ext uri="{FF2B5EF4-FFF2-40B4-BE49-F238E27FC236}">
                <a16:creationId xmlns:a16="http://schemas.microsoft.com/office/drawing/2014/main" id="{D6C71778-3DDA-4748-AEBB-2A4B750163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5180" name="Straight Connector 5179">
              <a:extLst>
                <a:ext uri="{FF2B5EF4-FFF2-40B4-BE49-F238E27FC236}">
                  <a16:creationId xmlns:a16="http://schemas.microsoft.com/office/drawing/2014/main" id="{BA1F5C7D-5183-424E-BD72-BBFC59C5A2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1" name="Straight Connector 5180">
              <a:extLst>
                <a:ext uri="{FF2B5EF4-FFF2-40B4-BE49-F238E27FC236}">
                  <a16:creationId xmlns:a16="http://schemas.microsoft.com/office/drawing/2014/main" id="{B848F76E-D8DE-4826-901B-4E409024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2" name="Straight Connector 5181">
              <a:extLst>
                <a:ext uri="{FF2B5EF4-FFF2-40B4-BE49-F238E27FC236}">
                  <a16:creationId xmlns:a16="http://schemas.microsoft.com/office/drawing/2014/main" id="{FAE84420-E672-4A16-8384-42BDDC4A9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3" name="Straight Connector 5182">
              <a:extLst>
                <a:ext uri="{FF2B5EF4-FFF2-40B4-BE49-F238E27FC236}">
                  <a16:creationId xmlns:a16="http://schemas.microsoft.com/office/drawing/2014/main" id="{044D91EB-FA8D-4FD3-88F8-053F9962B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4" name="Straight Connector 5183">
              <a:extLst>
                <a:ext uri="{FF2B5EF4-FFF2-40B4-BE49-F238E27FC236}">
                  <a16:creationId xmlns:a16="http://schemas.microsoft.com/office/drawing/2014/main" id="{756B711F-46BD-4789-926C-CF2F01F71D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4289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oup 4102">
            <a:extLst>
              <a:ext uri="{FF2B5EF4-FFF2-40B4-BE49-F238E27FC236}">
                <a16:creationId xmlns:a16="http://schemas.microsoft.com/office/drawing/2014/main" id="{8F1EF17D-1B70-428C-8A8A-A2C5B390E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4104" name="Straight Connector 4103">
              <a:extLst>
                <a:ext uri="{FF2B5EF4-FFF2-40B4-BE49-F238E27FC236}">
                  <a16:creationId xmlns:a16="http://schemas.microsoft.com/office/drawing/2014/main" id="{12FAEDF3-CEC8-4BF6-8EA7-4079C4718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5" name="Straight Connector 4104">
              <a:extLst>
                <a:ext uri="{FF2B5EF4-FFF2-40B4-BE49-F238E27FC236}">
                  <a16:creationId xmlns:a16="http://schemas.microsoft.com/office/drawing/2014/main" id="{398DB8F4-CD77-4FCC-8544-ADE8B478C1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6" name="Straight Connector 4105">
              <a:extLst>
                <a:ext uri="{FF2B5EF4-FFF2-40B4-BE49-F238E27FC236}">
                  <a16:creationId xmlns:a16="http://schemas.microsoft.com/office/drawing/2014/main" id="{22202DFE-039D-48E4-8536-FA30F2489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7" name="Straight Connector 4106">
              <a:extLst>
                <a:ext uri="{FF2B5EF4-FFF2-40B4-BE49-F238E27FC236}">
                  <a16:creationId xmlns:a16="http://schemas.microsoft.com/office/drawing/2014/main" id="{81F05E26-510E-4164-83C7-28E4FE9D7E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8" name="Straight Connector 4107">
              <a:extLst>
                <a:ext uri="{FF2B5EF4-FFF2-40B4-BE49-F238E27FC236}">
                  <a16:creationId xmlns:a16="http://schemas.microsoft.com/office/drawing/2014/main" id="{E632161A-50D4-4D96-887A-98FC920931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E7ADD-3855-B2C8-DC17-D4A8C223B2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4212" y="685800"/>
            <a:ext cx="7630076" cy="591270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u="sng" dirty="0">
                <a:solidFill>
                  <a:schemeClr val="tx1"/>
                </a:solidFill>
              </a:rPr>
              <a:t>HPA</a:t>
            </a:r>
            <a:r>
              <a:rPr lang="en-US" sz="2800" b="1" dirty="0">
                <a:solidFill>
                  <a:schemeClr val="tx1"/>
                </a:solidFill>
              </a:rPr>
              <a:t> = Hypothalamic Pituitary Adrenal</a:t>
            </a:r>
          </a:p>
          <a:p>
            <a:r>
              <a:rPr lang="en-US" sz="2800" b="1" u="sng" dirty="0">
                <a:solidFill>
                  <a:schemeClr val="tx1"/>
                </a:solidFill>
              </a:rPr>
              <a:t>LC</a:t>
            </a:r>
            <a:r>
              <a:rPr lang="en-US" sz="2800" b="1" dirty="0">
                <a:solidFill>
                  <a:schemeClr val="tx1"/>
                </a:solidFill>
              </a:rPr>
              <a:t> = Locus Coeruleus(NE)</a:t>
            </a:r>
          </a:p>
          <a:p>
            <a:r>
              <a:rPr lang="en-US" sz="2800" b="1" u="sng" dirty="0">
                <a:solidFill>
                  <a:schemeClr val="tx1"/>
                </a:solidFill>
              </a:rPr>
              <a:t>NA</a:t>
            </a:r>
            <a:r>
              <a:rPr lang="en-US" sz="2800" b="1" dirty="0">
                <a:solidFill>
                  <a:schemeClr val="tx1"/>
                </a:solidFill>
              </a:rPr>
              <a:t> = Noradrenergic System</a:t>
            </a:r>
          </a:p>
          <a:p>
            <a:r>
              <a:rPr lang="en-US" sz="2800" b="1" u="sng" dirty="0">
                <a:solidFill>
                  <a:schemeClr val="tx1"/>
                </a:solidFill>
              </a:rPr>
              <a:t>NE</a:t>
            </a:r>
            <a:r>
              <a:rPr lang="en-US" sz="2800" b="1" dirty="0">
                <a:solidFill>
                  <a:schemeClr val="tx1"/>
                </a:solidFill>
              </a:rPr>
              <a:t> = Norepinephrine</a:t>
            </a:r>
          </a:p>
          <a:p>
            <a:r>
              <a:rPr lang="en-US" sz="2800" b="1" u="sng" dirty="0">
                <a:solidFill>
                  <a:schemeClr val="tx1"/>
                </a:solidFill>
              </a:rPr>
              <a:t>dl PFC </a:t>
            </a:r>
            <a:r>
              <a:rPr lang="en-US" sz="2800" b="1" dirty="0">
                <a:solidFill>
                  <a:schemeClr val="tx1"/>
                </a:solidFill>
              </a:rPr>
              <a:t>= Dorsal Lateral Prefrontal Cortex</a:t>
            </a:r>
          </a:p>
          <a:p>
            <a:r>
              <a:rPr lang="en-US" sz="2800" b="1" u="sng" dirty="0" err="1">
                <a:solidFill>
                  <a:schemeClr val="tx1"/>
                </a:solidFill>
              </a:rPr>
              <a:t>vm</a:t>
            </a:r>
            <a:r>
              <a:rPr lang="en-US" sz="2800" b="1" u="sng" dirty="0">
                <a:solidFill>
                  <a:schemeClr val="tx1"/>
                </a:solidFill>
              </a:rPr>
              <a:t> PFC </a:t>
            </a:r>
            <a:r>
              <a:rPr lang="en-US" sz="2800" b="1" dirty="0">
                <a:solidFill>
                  <a:schemeClr val="tx1"/>
                </a:solidFill>
              </a:rPr>
              <a:t>= Ventromedial </a:t>
            </a:r>
            <a:r>
              <a:rPr lang="en-US" sz="2800" b="1" dirty="0" err="1">
                <a:solidFill>
                  <a:schemeClr val="tx1"/>
                </a:solidFill>
              </a:rPr>
              <a:t>Preffrontal</a:t>
            </a:r>
            <a:r>
              <a:rPr lang="en-US" sz="2800" b="1" dirty="0">
                <a:solidFill>
                  <a:schemeClr val="tx1"/>
                </a:solidFill>
              </a:rPr>
              <a:t> Cortex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098" name="Picture 2" descr="ACRONYMS – why do we use them? · Wilde Recruitment">
            <a:extLst>
              <a:ext uri="{FF2B5EF4-FFF2-40B4-BE49-F238E27FC236}">
                <a16:creationId xmlns:a16="http://schemas.microsoft.com/office/drawing/2014/main" id="{7D34B188-F6D1-142D-9DBB-1143B4B62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44" r="18248" b="-3"/>
          <a:stretch/>
        </p:blipFill>
        <p:spPr bwMode="auto">
          <a:xfrm>
            <a:off x="8314288" y="732999"/>
            <a:ext cx="3239538" cy="4334450"/>
          </a:xfrm>
          <a:custGeom>
            <a:avLst/>
            <a:gdLst/>
            <a:ahLst/>
            <a:cxnLst/>
            <a:rect l="l" t="t" r="r" b="b"/>
            <a:pathLst>
              <a:path w="3239538" h="4334450">
                <a:moveTo>
                  <a:pt x="322464" y="0"/>
                </a:moveTo>
                <a:lnTo>
                  <a:pt x="3239538" y="0"/>
                </a:lnTo>
                <a:lnTo>
                  <a:pt x="3239538" y="4011987"/>
                </a:lnTo>
                <a:lnTo>
                  <a:pt x="2917075" y="4334450"/>
                </a:lnTo>
                <a:lnTo>
                  <a:pt x="0" y="4334450"/>
                </a:lnTo>
                <a:lnTo>
                  <a:pt x="0" y="322464"/>
                </a:lnTo>
                <a:close/>
              </a:path>
            </a:pathLst>
          </a:custGeom>
          <a:noFill/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10" name="Group 4109">
            <a:extLst>
              <a:ext uri="{FF2B5EF4-FFF2-40B4-BE49-F238E27FC236}">
                <a16:creationId xmlns:a16="http://schemas.microsoft.com/office/drawing/2014/main" id="{6B975FEB-EB22-4265-87DB-98C8B1A03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59517"/>
            <a:ext cx="2981858" cy="3208867"/>
            <a:chOff x="9206969" y="2963333"/>
            <a:chExt cx="2981858" cy="3208867"/>
          </a:xfrm>
        </p:grpSpPr>
        <p:cxnSp>
          <p:nvCxnSpPr>
            <p:cNvPr id="4111" name="Straight Connector 4110">
              <a:extLst>
                <a:ext uri="{FF2B5EF4-FFF2-40B4-BE49-F238E27FC236}">
                  <a16:creationId xmlns:a16="http://schemas.microsoft.com/office/drawing/2014/main" id="{165F12FA-1912-4E22-A32D-0831ADB49A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2" name="Straight Connector 4111">
              <a:extLst>
                <a:ext uri="{FF2B5EF4-FFF2-40B4-BE49-F238E27FC236}">
                  <a16:creationId xmlns:a16="http://schemas.microsoft.com/office/drawing/2014/main" id="{3D85A33A-E141-4004-96FE-2B25852F78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3" name="Straight Connector 4112">
              <a:extLst>
                <a:ext uri="{FF2B5EF4-FFF2-40B4-BE49-F238E27FC236}">
                  <a16:creationId xmlns:a16="http://schemas.microsoft.com/office/drawing/2014/main" id="{CDBBF9A1-F02B-475F-8E25-E42F600534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4" name="Straight Connector 4113">
              <a:extLst>
                <a:ext uri="{FF2B5EF4-FFF2-40B4-BE49-F238E27FC236}">
                  <a16:creationId xmlns:a16="http://schemas.microsoft.com/office/drawing/2014/main" id="{C4E10861-F5C5-4FCE-BB8E-126306C8C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5" name="Straight Connector 4114">
              <a:extLst>
                <a:ext uri="{FF2B5EF4-FFF2-40B4-BE49-F238E27FC236}">
                  <a16:creationId xmlns:a16="http://schemas.microsoft.com/office/drawing/2014/main" id="{9EE8BD36-DC78-4FAA-AC76-FF2D4FAD33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56814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04E22D-2F29-526C-984C-331A5E7E6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1EDB41C8-AE35-ED52-7790-0884BFE40D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48EA54FE-4797-BBEC-8D61-A53AC191C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3" name="Straight Connector 5132">
            <a:extLst>
              <a:ext uri="{FF2B5EF4-FFF2-40B4-BE49-F238E27FC236}">
                <a16:creationId xmlns:a16="http://schemas.microsoft.com/office/drawing/2014/main" id="{9630FF52-D2CA-8F41-90F8-C44E6481C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5" name="Straight Connector 5134">
            <a:extLst>
              <a:ext uri="{FF2B5EF4-FFF2-40B4-BE49-F238E27FC236}">
                <a16:creationId xmlns:a16="http://schemas.microsoft.com/office/drawing/2014/main" id="{2BBEC617-6462-F3C3-A60B-952AF30CE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7" name="Straight Connector 5136">
            <a:extLst>
              <a:ext uri="{FF2B5EF4-FFF2-40B4-BE49-F238E27FC236}">
                <a16:creationId xmlns:a16="http://schemas.microsoft.com/office/drawing/2014/main" id="{FAE40B51-ABDB-89A2-E822-AF0A5D08F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5139" name="Rectangle 5138">
            <a:extLst>
              <a:ext uri="{FF2B5EF4-FFF2-40B4-BE49-F238E27FC236}">
                <a16:creationId xmlns:a16="http://schemas.microsoft.com/office/drawing/2014/main" id="{134C6541-C30C-7B94-474F-8DE825543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41398C-A6F1-CC13-23B6-71B3FD6DC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20" y="338407"/>
            <a:ext cx="6957453" cy="48603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400" b="1" dirty="0"/>
              <a:t>Impacted areas of the brain</a:t>
            </a:r>
            <a:br>
              <a:rPr lang="en-US" sz="2400" b="1" dirty="0"/>
            </a:br>
            <a:r>
              <a:rPr lang="en-US" sz="1400" b="1" dirty="0"/>
              <a:t>(Shin, L M. 2006)</a:t>
            </a:r>
            <a:endParaRPr lang="en-US" sz="2400" b="1" dirty="0"/>
          </a:p>
        </p:txBody>
      </p:sp>
      <p:pic>
        <p:nvPicPr>
          <p:cNvPr id="5124" name="Picture 4" descr="Brain Detail PNG Transparent Images Free Download | Vector Files | Pngtree">
            <a:extLst>
              <a:ext uri="{FF2B5EF4-FFF2-40B4-BE49-F238E27FC236}">
                <a16:creationId xmlns:a16="http://schemas.microsoft.com/office/drawing/2014/main" id="{A92C4BE5-F138-76E7-281D-55E44547A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" r="2832"/>
          <a:stretch/>
        </p:blipFill>
        <p:spPr bwMode="auto">
          <a:xfrm>
            <a:off x="6372730" y="-297123"/>
            <a:ext cx="6095999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41" name="Group 5140">
            <a:extLst>
              <a:ext uri="{FF2B5EF4-FFF2-40B4-BE49-F238E27FC236}">
                <a16:creationId xmlns:a16="http://schemas.microsoft.com/office/drawing/2014/main" id="{6FA711B7-CE01-4209-7DDD-2A93863AB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5142" name="Straight Connector 5141">
              <a:extLst>
                <a:ext uri="{FF2B5EF4-FFF2-40B4-BE49-F238E27FC236}">
                  <a16:creationId xmlns:a16="http://schemas.microsoft.com/office/drawing/2014/main" id="{78391B3D-6FF7-1118-1C0C-909FABD12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3" name="Straight Connector 5142">
              <a:extLst>
                <a:ext uri="{FF2B5EF4-FFF2-40B4-BE49-F238E27FC236}">
                  <a16:creationId xmlns:a16="http://schemas.microsoft.com/office/drawing/2014/main" id="{789A4850-0534-3E4D-1A52-18AC17C00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4" name="Straight Connector 5143">
              <a:extLst>
                <a:ext uri="{FF2B5EF4-FFF2-40B4-BE49-F238E27FC236}">
                  <a16:creationId xmlns:a16="http://schemas.microsoft.com/office/drawing/2014/main" id="{B454E5E4-9DA1-C330-1933-02D3441D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5" name="Straight Connector 5144">
              <a:extLst>
                <a:ext uri="{FF2B5EF4-FFF2-40B4-BE49-F238E27FC236}">
                  <a16:creationId xmlns:a16="http://schemas.microsoft.com/office/drawing/2014/main" id="{AE141BCE-4C46-A404-38F2-438A08342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6" name="Straight Connector 5145">
              <a:extLst>
                <a:ext uri="{FF2B5EF4-FFF2-40B4-BE49-F238E27FC236}">
                  <a16:creationId xmlns:a16="http://schemas.microsoft.com/office/drawing/2014/main" id="{B0E823AC-5B66-E864-E119-146AA4F4B6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0734EED-E5B2-F44B-5F5C-3311E2F75DE3}"/>
              </a:ext>
            </a:extLst>
          </p:cNvPr>
          <p:cNvSpPr txBox="1"/>
          <p:nvPr/>
        </p:nvSpPr>
        <p:spPr>
          <a:xfrm>
            <a:off x="225560" y="2542381"/>
            <a:ext cx="5993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AMYGDALA</a:t>
            </a:r>
          </a:p>
          <a:p>
            <a:r>
              <a:rPr lang="en-GB" dirty="0"/>
              <a:t>ROLE: Reaction to threat related stimuli</a:t>
            </a:r>
          </a:p>
          <a:p>
            <a:r>
              <a:rPr lang="en-GB" dirty="0"/>
              <a:t>IMPACT: Reinforcement of cues can lead to hyperactivity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938075-8072-6BA4-D292-6B271A60832E}"/>
              </a:ext>
            </a:extLst>
          </p:cNvPr>
          <p:cNvSpPr txBox="1"/>
          <p:nvPr/>
        </p:nvSpPr>
        <p:spPr>
          <a:xfrm>
            <a:off x="259665" y="5101281"/>
            <a:ext cx="67844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INSULA</a:t>
            </a:r>
          </a:p>
          <a:p>
            <a:r>
              <a:rPr lang="en-GB" dirty="0"/>
              <a:t>ROLE: Emotional control centre when reacting to a stimulus</a:t>
            </a:r>
          </a:p>
          <a:p>
            <a:r>
              <a:rPr lang="en-GB" dirty="0"/>
              <a:t>IMPACT: Decreased activity can result in dysregulated endocrine system. Resulting in physiological reactions (heart rate creating anxiety)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12FD16-1CBA-F2BF-842B-C562DBC40077}"/>
              </a:ext>
            </a:extLst>
          </p:cNvPr>
          <p:cNvSpPr txBox="1"/>
          <p:nvPr/>
        </p:nvSpPr>
        <p:spPr>
          <a:xfrm>
            <a:off x="225560" y="4041400"/>
            <a:ext cx="65371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FRONTAL CORTEX</a:t>
            </a:r>
          </a:p>
          <a:p>
            <a:r>
              <a:rPr lang="en-GB" dirty="0"/>
              <a:t>ROLE: Fear conditioning &amp; extinction learning</a:t>
            </a:r>
          </a:p>
          <a:p>
            <a:r>
              <a:rPr lang="en-GB" dirty="0"/>
              <a:t>IMPACT: Damage can lead to inability to extinct learning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ADC9C5-ED71-575A-BF0C-F187C76B556C}"/>
              </a:ext>
            </a:extLst>
          </p:cNvPr>
          <p:cNvSpPr txBox="1"/>
          <p:nvPr/>
        </p:nvSpPr>
        <p:spPr>
          <a:xfrm>
            <a:off x="267478" y="1021460"/>
            <a:ext cx="58285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HIPPOCAMPUS</a:t>
            </a:r>
          </a:p>
          <a:p>
            <a:r>
              <a:rPr lang="en-GB" dirty="0"/>
              <a:t>ROLE: Memory processing &amp; encoding</a:t>
            </a:r>
          </a:p>
          <a:p>
            <a:r>
              <a:rPr lang="en-GB" dirty="0"/>
              <a:t>IMPACT: Stress hormone release &amp; hippocampal decrease</a:t>
            </a:r>
          </a:p>
        </p:txBody>
      </p:sp>
    </p:spTree>
    <p:extLst>
      <p:ext uri="{BB962C8B-B14F-4D97-AF65-F5344CB8AC3E}">
        <p14:creationId xmlns:p14="http://schemas.microsoft.com/office/powerpoint/2010/main" val="186180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5D3778-7179-D6EB-3C62-C20786108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1EA47CA0-70EA-1E25-483F-7DA84A3B5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016BC281-BAD1-0375-F7A1-C2CEB8074B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3" name="Straight Connector 5132">
            <a:extLst>
              <a:ext uri="{FF2B5EF4-FFF2-40B4-BE49-F238E27FC236}">
                <a16:creationId xmlns:a16="http://schemas.microsoft.com/office/drawing/2014/main" id="{7230DD5D-5D10-4E46-779A-ED95E8ED5B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5" name="Straight Connector 5134">
            <a:extLst>
              <a:ext uri="{FF2B5EF4-FFF2-40B4-BE49-F238E27FC236}">
                <a16:creationId xmlns:a16="http://schemas.microsoft.com/office/drawing/2014/main" id="{67FEF3A6-064C-71E7-4238-EB6477C7D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7" name="Straight Connector 5136">
            <a:extLst>
              <a:ext uri="{FF2B5EF4-FFF2-40B4-BE49-F238E27FC236}">
                <a16:creationId xmlns:a16="http://schemas.microsoft.com/office/drawing/2014/main" id="{5C07588B-09BE-7F69-0342-510011455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5139" name="Rectangle 5138">
            <a:extLst>
              <a:ext uri="{FF2B5EF4-FFF2-40B4-BE49-F238E27FC236}">
                <a16:creationId xmlns:a16="http://schemas.microsoft.com/office/drawing/2014/main" id="{9E484205-1F93-B075-16C3-D4247AAE21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474567-77F0-A263-8DDD-6EA3D9903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20" y="338407"/>
            <a:ext cx="6957453" cy="48603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b="1" dirty="0"/>
              <a:t>Impacted areas of the brain</a:t>
            </a:r>
          </a:p>
        </p:txBody>
      </p:sp>
      <p:pic>
        <p:nvPicPr>
          <p:cNvPr id="5124" name="Picture 4" descr="Brain Detail PNG Transparent Images Free Download | Vector Files | Pngtree">
            <a:extLst>
              <a:ext uri="{FF2B5EF4-FFF2-40B4-BE49-F238E27FC236}">
                <a16:creationId xmlns:a16="http://schemas.microsoft.com/office/drawing/2014/main" id="{10E78914-CF5E-81CC-A7FB-2BA0E61C4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" r="2832"/>
          <a:stretch/>
        </p:blipFill>
        <p:spPr bwMode="auto">
          <a:xfrm>
            <a:off x="6372730" y="-297123"/>
            <a:ext cx="6095999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41" name="Group 5140">
            <a:extLst>
              <a:ext uri="{FF2B5EF4-FFF2-40B4-BE49-F238E27FC236}">
                <a16:creationId xmlns:a16="http://schemas.microsoft.com/office/drawing/2014/main" id="{63DC9F5B-3008-1AAB-F39A-03B918605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5142" name="Straight Connector 5141">
              <a:extLst>
                <a:ext uri="{FF2B5EF4-FFF2-40B4-BE49-F238E27FC236}">
                  <a16:creationId xmlns:a16="http://schemas.microsoft.com/office/drawing/2014/main" id="{FF015F7B-76E0-0E82-7BB4-1B1247BEE8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3" name="Straight Connector 5142">
              <a:extLst>
                <a:ext uri="{FF2B5EF4-FFF2-40B4-BE49-F238E27FC236}">
                  <a16:creationId xmlns:a16="http://schemas.microsoft.com/office/drawing/2014/main" id="{FD8E4E2E-3705-AB84-7EBD-809FB526F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4" name="Straight Connector 5143">
              <a:extLst>
                <a:ext uri="{FF2B5EF4-FFF2-40B4-BE49-F238E27FC236}">
                  <a16:creationId xmlns:a16="http://schemas.microsoft.com/office/drawing/2014/main" id="{84C9D8FE-0D39-AFC6-4815-F65EBB956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5" name="Straight Connector 5144">
              <a:extLst>
                <a:ext uri="{FF2B5EF4-FFF2-40B4-BE49-F238E27FC236}">
                  <a16:creationId xmlns:a16="http://schemas.microsoft.com/office/drawing/2014/main" id="{B3781C93-0492-45B1-86F6-547C0D991F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6" name="Straight Connector 5145">
              <a:extLst>
                <a:ext uri="{FF2B5EF4-FFF2-40B4-BE49-F238E27FC236}">
                  <a16:creationId xmlns:a16="http://schemas.microsoft.com/office/drawing/2014/main" id="{324E0326-FBC2-DF55-6136-12FFC1B801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F25E83C-C7DF-397F-5260-513CDC35C7C5}"/>
              </a:ext>
            </a:extLst>
          </p:cNvPr>
          <p:cNvSpPr txBox="1"/>
          <p:nvPr/>
        </p:nvSpPr>
        <p:spPr>
          <a:xfrm>
            <a:off x="153988" y="2651325"/>
            <a:ext cx="5993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LOCUS COERULEUS (LC)</a:t>
            </a:r>
          </a:p>
          <a:p>
            <a:r>
              <a:rPr lang="en-GB" dirty="0"/>
              <a:t>ROLE: Sends response to NE to enhance </a:t>
            </a:r>
            <a:r>
              <a:rPr lang="en-GB" dirty="0" err="1"/>
              <a:t>sensories</a:t>
            </a:r>
            <a:r>
              <a:rPr lang="en-GB" dirty="0"/>
              <a:t>, alertness, and motor response.</a:t>
            </a:r>
          </a:p>
          <a:p>
            <a:r>
              <a:rPr lang="en-GB" dirty="0"/>
              <a:t>IMPACT: Physical reaction to combat stressors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F7F082-A2A6-CC89-65E2-5F01968A6618}"/>
              </a:ext>
            </a:extLst>
          </p:cNvPr>
          <p:cNvSpPr txBox="1"/>
          <p:nvPr/>
        </p:nvSpPr>
        <p:spPr>
          <a:xfrm>
            <a:off x="153988" y="4323284"/>
            <a:ext cx="67844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HYPOTHALAMUS PITUITARY ADRENAL AXIS (HPA)</a:t>
            </a:r>
          </a:p>
          <a:p>
            <a:r>
              <a:rPr lang="en-GB" dirty="0"/>
              <a:t>ROLE: Release of hormones to regulate physiological stressors. Including GR, CRH.</a:t>
            </a:r>
          </a:p>
          <a:p>
            <a:r>
              <a:rPr lang="en-GB" dirty="0"/>
              <a:t>IMPACT: Irregular release of hormones can lead to a number of physio and </a:t>
            </a:r>
            <a:r>
              <a:rPr lang="en-GB" dirty="0" err="1"/>
              <a:t>genentic</a:t>
            </a:r>
            <a:r>
              <a:rPr lang="en-GB" dirty="0"/>
              <a:t> issues and provide negative feedback to the axis.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8D7E29-E777-00EC-2BFC-12DD7F181582}"/>
              </a:ext>
            </a:extLst>
          </p:cNvPr>
          <p:cNvSpPr txBox="1"/>
          <p:nvPr/>
        </p:nvSpPr>
        <p:spPr>
          <a:xfrm>
            <a:off x="132729" y="861355"/>
            <a:ext cx="58285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NORADRENERGIC (NA) SYSTEM</a:t>
            </a:r>
          </a:p>
          <a:p>
            <a:r>
              <a:rPr lang="en-GB" dirty="0"/>
              <a:t>ROLE: Neurotransmitter signals to muscles as “fight or flight” reaction</a:t>
            </a:r>
          </a:p>
          <a:p>
            <a:r>
              <a:rPr lang="en-GB" dirty="0"/>
              <a:t>IMPACT: Physiological reactions to combat stressors.</a:t>
            </a:r>
          </a:p>
        </p:txBody>
      </p:sp>
    </p:spTree>
    <p:extLst>
      <p:ext uri="{BB962C8B-B14F-4D97-AF65-F5344CB8AC3E}">
        <p14:creationId xmlns:p14="http://schemas.microsoft.com/office/powerpoint/2010/main" val="408644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7AFF25-3895-C9B4-AFC4-FF00D289B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6EB5239C-A557-1243-5033-D1C38AA0C9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DC3C9CF8-65B5-0886-C815-A5681797E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3" name="Straight Connector 5132">
            <a:extLst>
              <a:ext uri="{FF2B5EF4-FFF2-40B4-BE49-F238E27FC236}">
                <a16:creationId xmlns:a16="http://schemas.microsoft.com/office/drawing/2014/main" id="{A2E62334-258F-1F67-CC66-5D9191F6AD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5" name="Straight Connector 5134">
            <a:extLst>
              <a:ext uri="{FF2B5EF4-FFF2-40B4-BE49-F238E27FC236}">
                <a16:creationId xmlns:a16="http://schemas.microsoft.com/office/drawing/2014/main" id="{3AF1336A-9363-6BB1-5E56-7898671B3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37" name="Straight Connector 5136">
            <a:extLst>
              <a:ext uri="{FF2B5EF4-FFF2-40B4-BE49-F238E27FC236}">
                <a16:creationId xmlns:a16="http://schemas.microsoft.com/office/drawing/2014/main" id="{39FDD216-FC03-127A-7552-F9AC128AE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5139" name="Rectangle 5138">
            <a:extLst>
              <a:ext uri="{FF2B5EF4-FFF2-40B4-BE49-F238E27FC236}">
                <a16:creationId xmlns:a16="http://schemas.microsoft.com/office/drawing/2014/main" id="{95168969-C152-30E0-75BB-64CEE4764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41" name="Group 5140">
            <a:extLst>
              <a:ext uri="{FF2B5EF4-FFF2-40B4-BE49-F238E27FC236}">
                <a16:creationId xmlns:a16="http://schemas.microsoft.com/office/drawing/2014/main" id="{0051DD8C-5E81-F5D1-DBA3-389773885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3200" y="8468"/>
            <a:ext cx="5795625" cy="5874808"/>
            <a:chOff x="6108170" y="8467"/>
            <a:chExt cx="6080656" cy="6163733"/>
          </a:xfrm>
        </p:grpSpPr>
        <p:cxnSp>
          <p:nvCxnSpPr>
            <p:cNvPr id="5142" name="Straight Connector 5141">
              <a:extLst>
                <a:ext uri="{FF2B5EF4-FFF2-40B4-BE49-F238E27FC236}">
                  <a16:creationId xmlns:a16="http://schemas.microsoft.com/office/drawing/2014/main" id="{645D18FA-8AAA-1F61-ABCF-F88991D89E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3" name="Straight Connector 5142">
              <a:extLst>
                <a:ext uri="{FF2B5EF4-FFF2-40B4-BE49-F238E27FC236}">
                  <a16:creationId xmlns:a16="http://schemas.microsoft.com/office/drawing/2014/main" id="{C547856D-5E74-1C2A-B38C-FE523E388E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4" name="Straight Connector 5143">
              <a:extLst>
                <a:ext uri="{FF2B5EF4-FFF2-40B4-BE49-F238E27FC236}">
                  <a16:creationId xmlns:a16="http://schemas.microsoft.com/office/drawing/2014/main" id="{15F9364E-E628-A8A2-70B6-11F58BEE4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5" name="Straight Connector 5144">
              <a:extLst>
                <a:ext uri="{FF2B5EF4-FFF2-40B4-BE49-F238E27FC236}">
                  <a16:creationId xmlns:a16="http://schemas.microsoft.com/office/drawing/2014/main" id="{322A3639-933D-7F0A-0577-A0BF33851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6" name="Straight Connector 5145">
              <a:extLst>
                <a:ext uri="{FF2B5EF4-FFF2-40B4-BE49-F238E27FC236}">
                  <a16:creationId xmlns:a16="http://schemas.microsoft.com/office/drawing/2014/main" id="{F4FB2737-2290-4B77-9B00-2E9DCCECB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rgbClr val="FFFFFF">
                  <a:alpha val="81176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44961DA-38CA-8A62-DB88-D524575312F6}"/>
              </a:ext>
            </a:extLst>
          </p:cNvPr>
          <p:cNvGrpSpPr/>
          <p:nvPr/>
        </p:nvGrpSpPr>
        <p:grpSpPr>
          <a:xfrm>
            <a:off x="1323712" y="950059"/>
            <a:ext cx="2096499" cy="2189995"/>
            <a:chOff x="1041435" y="1298460"/>
            <a:chExt cx="1974408" cy="2130540"/>
          </a:xfrm>
        </p:grpSpPr>
        <p:sp>
          <p:nvSpPr>
            <p:cNvPr id="21" name="Rectangle: Top Corners Rounded 20">
              <a:extLst>
                <a:ext uri="{FF2B5EF4-FFF2-40B4-BE49-F238E27FC236}">
                  <a16:creationId xmlns:a16="http://schemas.microsoft.com/office/drawing/2014/main" id="{D8B0F4E2-19F5-135D-2EAF-1EA95258BCDB}"/>
                </a:ext>
              </a:extLst>
            </p:cNvPr>
            <p:cNvSpPr/>
            <p:nvPr/>
          </p:nvSpPr>
          <p:spPr>
            <a:xfrm>
              <a:off x="1041435" y="1298460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Cue can be verbal or visual to prompt reaction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CA1B943-9315-CA9B-B76D-497684E7B8F6}"/>
                </a:ext>
              </a:extLst>
            </p:cNvPr>
            <p:cNvSpPr/>
            <p:nvPr/>
          </p:nvSpPr>
          <p:spPr>
            <a:xfrm>
              <a:off x="1041435" y="2795243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dirty="0"/>
                <a:t>Stimulus Cue</a:t>
              </a:r>
              <a:endParaRPr lang="en-GB" sz="1400" kern="1200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698EE43-5AC3-A20F-0A86-6FD9A9DB8D8F}"/>
              </a:ext>
            </a:extLst>
          </p:cNvPr>
          <p:cNvGrpSpPr/>
          <p:nvPr/>
        </p:nvGrpSpPr>
        <p:grpSpPr>
          <a:xfrm>
            <a:off x="3560490" y="950060"/>
            <a:ext cx="2164122" cy="2189994"/>
            <a:chOff x="3349960" y="1298460"/>
            <a:chExt cx="1974408" cy="2107611"/>
          </a:xfrm>
        </p:grpSpPr>
        <p:sp>
          <p:nvSpPr>
            <p:cNvPr id="24" name="Rectangle: Top Corners Rounded 23">
              <a:extLst>
                <a:ext uri="{FF2B5EF4-FFF2-40B4-BE49-F238E27FC236}">
                  <a16:creationId xmlns:a16="http://schemas.microsoft.com/office/drawing/2014/main" id="{6E4DA54D-3CBF-75AB-9B3A-5BBBAFEEBE8B}"/>
                </a:ext>
              </a:extLst>
            </p:cNvPr>
            <p:cNvSpPr/>
            <p:nvPr/>
          </p:nvSpPr>
          <p:spPr>
            <a:xfrm>
              <a:off x="3349960" y="1298460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Cue will promote encoded memories that may have similar properties </a:t>
              </a: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C6E6D91-5E2F-9AFE-ACF0-9AB3B3D13595}"/>
                </a:ext>
              </a:extLst>
            </p:cNvPr>
            <p:cNvSpPr/>
            <p:nvPr/>
          </p:nvSpPr>
          <p:spPr>
            <a:xfrm>
              <a:off x="3349960" y="2772314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dirty="0"/>
                <a:t>Hippocampus/ amygdala activity</a:t>
              </a:r>
              <a:endParaRPr lang="en-GB" sz="1400" kern="1200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CD638C6-5227-1775-A00D-58C74121C79A}"/>
              </a:ext>
            </a:extLst>
          </p:cNvPr>
          <p:cNvGrpSpPr/>
          <p:nvPr/>
        </p:nvGrpSpPr>
        <p:grpSpPr>
          <a:xfrm>
            <a:off x="5928208" y="987522"/>
            <a:ext cx="1975591" cy="2124887"/>
            <a:chOff x="5658486" y="1298460"/>
            <a:chExt cx="1975591" cy="2124887"/>
          </a:xfrm>
        </p:grpSpPr>
        <p:sp>
          <p:nvSpPr>
            <p:cNvPr id="27" name="Rectangle: Top Corners Rounded 26">
              <a:extLst>
                <a:ext uri="{FF2B5EF4-FFF2-40B4-BE49-F238E27FC236}">
                  <a16:creationId xmlns:a16="http://schemas.microsoft.com/office/drawing/2014/main" id="{2CB35B2D-E151-449E-7816-F9B6AA159BD5}"/>
                </a:ext>
              </a:extLst>
            </p:cNvPr>
            <p:cNvSpPr/>
            <p:nvPr/>
          </p:nvSpPr>
          <p:spPr>
            <a:xfrm>
              <a:off x="5658486" y="1298460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Fight or Flight mechanism triggered.</a:t>
              </a: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D7B3D36-78A5-4F56-1EE4-0A0D0654C23D}"/>
                </a:ext>
              </a:extLst>
            </p:cNvPr>
            <p:cNvSpPr/>
            <p:nvPr/>
          </p:nvSpPr>
          <p:spPr>
            <a:xfrm>
              <a:off x="5659669" y="2789590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NA System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845F8B7-7DCF-2770-16B0-152C020604AB}"/>
              </a:ext>
            </a:extLst>
          </p:cNvPr>
          <p:cNvGrpSpPr/>
          <p:nvPr/>
        </p:nvGrpSpPr>
        <p:grpSpPr>
          <a:xfrm>
            <a:off x="8260614" y="999574"/>
            <a:ext cx="1974408" cy="2107611"/>
            <a:chOff x="1041435" y="3906283"/>
            <a:chExt cx="1974408" cy="2107611"/>
          </a:xfrm>
        </p:grpSpPr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D3A1D26F-B94B-60AB-A38E-6991604CD998}"/>
                </a:ext>
              </a:extLst>
            </p:cNvPr>
            <p:cNvSpPr/>
            <p:nvPr/>
          </p:nvSpPr>
          <p:spPr>
            <a:xfrm>
              <a:off x="1041435" y="3906283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Send response to physiological areas.</a:t>
              </a: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670D377-7D0D-0823-967D-2EF3C2FFBBAD}"/>
                </a:ext>
              </a:extLst>
            </p:cNvPr>
            <p:cNvSpPr/>
            <p:nvPr/>
          </p:nvSpPr>
          <p:spPr>
            <a:xfrm>
              <a:off x="1041435" y="5380137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HPA Axis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8BBD93D-59F7-B247-1270-E9EF5EB0169E}"/>
              </a:ext>
            </a:extLst>
          </p:cNvPr>
          <p:cNvGrpSpPr/>
          <p:nvPr/>
        </p:nvGrpSpPr>
        <p:grpSpPr>
          <a:xfrm>
            <a:off x="1379582" y="3717947"/>
            <a:ext cx="1974408" cy="2107611"/>
            <a:chOff x="3349960" y="3906283"/>
            <a:chExt cx="1974408" cy="2107611"/>
          </a:xfrm>
        </p:grpSpPr>
        <p:sp>
          <p:nvSpPr>
            <p:cNvPr id="33" name="Rectangle: Top Corners Rounded 32">
              <a:extLst>
                <a:ext uri="{FF2B5EF4-FFF2-40B4-BE49-F238E27FC236}">
                  <a16:creationId xmlns:a16="http://schemas.microsoft.com/office/drawing/2014/main" id="{9208B867-12B6-A1A7-05A5-EB4EE20C06CA}"/>
                </a:ext>
              </a:extLst>
            </p:cNvPr>
            <p:cNvSpPr/>
            <p:nvPr/>
          </p:nvSpPr>
          <p:spPr>
            <a:xfrm>
              <a:off x="3349960" y="3906283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Send this response to related physical areas</a:t>
              </a:r>
            </a:p>
            <a:p>
              <a:endParaRPr lang="en-GB" dirty="0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7125CCAB-C993-C4CB-8ED9-8B7F95CD8552}"/>
                </a:ext>
              </a:extLst>
            </p:cNvPr>
            <p:cNvSpPr/>
            <p:nvPr/>
          </p:nvSpPr>
          <p:spPr>
            <a:xfrm>
              <a:off x="3349960" y="5380137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LC Reaction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424208F-E291-49CD-9C23-9EFB19BC5A08}"/>
              </a:ext>
            </a:extLst>
          </p:cNvPr>
          <p:cNvGrpSpPr/>
          <p:nvPr/>
        </p:nvGrpSpPr>
        <p:grpSpPr>
          <a:xfrm>
            <a:off x="3606578" y="3714857"/>
            <a:ext cx="1981965" cy="2097140"/>
            <a:chOff x="5658486" y="3916754"/>
            <a:chExt cx="1981965" cy="2097140"/>
          </a:xfrm>
        </p:grpSpPr>
        <p:sp>
          <p:nvSpPr>
            <p:cNvPr id="36" name="Rectangle: Top Corners Rounded 35">
              <a:extLst>
                <a:ext uri="{FF2B5EF4-FFF2-40B4-BE49-F238E27FC236}">
                  <a16:creationId xmlns:a16="http://schemas.microsoft.com/office/drawing/2014/main" id="{5F32C041-B02D-38D5-8808-2746129A42CE}"/>
                </a:ext>
              </a:extLst>
            </p:cNvPr>
            <p:cNvSpPr/>
            <p:nvPr/>
          </p:nvSpPr>
          <p:spPr>
            <a:xfrm>
              <a:off x="5666043" y="3916754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Activity is heightened/ lessoned in combat stressors</a:t>
              </a: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37CD3014-6CF9-AA5E-1EE3-5EBEB215ED54}"/>
                </a:ext>
              </a:extLst>
            </p:cNvPr>
            <p:cNvSpPr/>
            <p:nvPr/>
          </p:nvSpPr>
          <p:spPr>
            <a:xfrm>
              <a:off x="5658486" y="5380137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Insula Activity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047AEF1-17C6-6188-A4A8-7B2EC113D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20" y="338407"/>
            <a:ext cx="6957453" cy="48603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b="1"/>
              <a:t>HOW DO THEY ALL LINK?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94983A9-AF86-05A9-514A-39BC40C5CF3E}"/>
              </a:ext>
            </a:extLst>
          </p:cNvPr>
          <p:cNvGrpSpPr/>
          <p:nvPr/>
        </p:nvGrpSpPr>
        <p:grpSpPr>
          <a:xfrm>
            <a:off x="5898002" y="3775377"/>
            <a:ext cx="1974408" cy="2107611"/>
            <a:chOff x="3349960" y="3906283"/>
            <a:chExt cx="1974408" cy="2107611"/>
          </a:xfrm>
        </p:grpSpPr>
        <p:sp>
          <p:nvSpPr>
            <p:cNvPr id="39" name="Rectangle: Top Corners Rounded 38">
              <a:extLst>
                <a:ext uri="{FF2B5EF4-FFF2-40B4-BE49-F238E27FC236}">
                  <a16:creationId xmlns:a16="http://schemas.microsoft.com/office/drawing/2014/main" id="{55632E2C-678F-42F2-C904-8757F35BCF82}"/>
                </a:ext>
              </a:extLst>
            </p:cNvPr>
            <p:cNvSpPr/>
            <p:nvPr/>
          </p:nvSpPr>
          <p:spPr>
            <a:xfrm>
              <a:off x="3349960" y="3906283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Stressors can negatively affect the body causing sickness</a:t>
              </a: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8EFD5409-0B90-3921-87FF-5998994B90D0}"/>
                </a:ext>
              </a:extLst>
            </p:cNvPr>
            <p:cNvSpPr/>
            <p:nvPr/>
          </p:nvSpPr>
          <p:spPr>
            <a:xfrm>
              <a:off x="3349960" y="5380137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Endocrine system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0A3724D8-7946-E717-E082-44A24DE20C27}"/>
              </a:ext>
            </a:extLst>
          </p:cNvPr>
          <p:cNvGrpSpPr/>
          <p:nvPr/>
        </p:nvGrpSpPr>
        <p:grpSpPr>
          <a:xfrm>
            <a:off x="8335166" y="3773552"/>
            <a:ext cx="1974408" cy="2107611"/>
            <a:chOff x="3349960" y="3906283"/>
            <a:chExt cx="1974408" cy="2107611"/>
          </a:xfrm>
        </p:grpSpPr>
        <p:sp>
          <p:nvSpPr>
            <p:cNvPr id="42" name="Rectangle: Top Corners Rounded 41">
              <a:extLst>
                <a:ext uri="{FF2B5EF4-FFF2-40B4-BE49-F238E27FC236}">
                  <a16:creationId xmlns:a16="http://schemas.microsoft.com/office/drawing/2014/main" id="{76241C31-4136-FDD3-5F31-6DD9BBAF2256}"/>
                </a:ext>
              </a:extLst>
            </p:cNvPr>
            <p:cNvSpPr/>
            <p:nvPr/>
          </p:nvSpPr>
          <p:spPr>
            <a:xfrm>
              <a:off x="3349960" y="3906283"/>
              <a:ext cx="1974408" cy="1473854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en-GB" dirty="0"/>
                <a:t>PFC will encode this reaction to heighten future response.</a:t>
              </a: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535413C-6C42-8487-F5F4-65455AD18A71}"/>
                </a:ext>
              </a:extLst>
            </p:cNvPr>
            <p:cNvSpPr/>
            <p:nvPr/>
          </p:nvSpPr>
          <p:spPr>
            <a:xfrm>
              <a:off x="3349960" y="5380137"/>
              <a:ext cx="1974408" cy="63375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(</a:t>
              </a:r>
              <a:r>
                <a:rPr lang="en-GB" sz="1400" kern="1200" dirty="0" err="1"/>
                <a:t>vm</a:t>
              </a:r>
              <a:r>
                <a:rPr lang="en-GB" sz="1400" kern="1200" dirty="0"/>
                <a:t>)PFC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7984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6" name="Group 2075">
            <a:extLst>
              <a:ext uri="{FF2B5EF4-FFF2-40B4-BE49-F238E27FC236}">
                <a16:creationId xmlns:a16="http://schemas.microsoft.com/office/drawing/2014/main" id="{62CE031E-EE35-4AA7-9784-80509332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077" name="Straight Connector 2076">
              <a:extLst>
                <a:ext uri="{FF2B5EF4-FFF2-40B4-BE49-F238E27FC236}">
                  <a16:creationId xmlns:a16="http://schemas.microsoft.com/office/drawing/2014/main" id="{118D62D3-5800-4F4A-95BE-C1A2BB8B2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8" name="Straight Connector 2077">
              <a:extLst>
                <a:ext uri="{FF2B5EF4-FFF2-40B4-BE49-F238E27FC236}">
                  <a16:creationId xmlns:a16="http://schemas.microsoft.com/office/drawing/2014/main" id="{4C9E4F52-5D94-4242-AC69-EE6A23FAB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9" name="Straight Connector 2078">
              <a:extLst>
                <a:ext uri="{FF2B5EF4-FFF2-40B4-BE49-F238E27FC236}">
                  <a16:creationId xmlns:a16="http://schemas.microsoft.com/office/drawing/2014/main" id="{322CC7C0-D1D6-4FF0-A60C-1AEB9C873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0" name="Straight Connector 2079">
              <a:extLst>
                <a:ext uri="{FF2B5EF4-FFF2-40B4-BE49-F238E27FC236}">
                  <a16:creationId xmlns:a16="http://schemas.microsoft.com/office/drawing/2014/main" id="{99B43E48-8275-4871-8745-F5CB75CFD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1" name="Straight Connector 2080">
              <a:extLst>
                <a:ext uri="{FF2B5EF4-FFF2-40B4-BE49-F238E27FC236}">
                  <a16:creationId xmlns:a16="http://schemas.microsoft.com/office/drawing/2014/main" id="{E87ED701-F942-4771-8F92-6EFCC2E8E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3CC9E7E-C8DB-4D73-80B6-C5D35AD7F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4088" y="490492"/>
            <a:ext cx="3643435" cy="406375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/>
              <a:t>PTSD Testing methods</a:t>
            </a:r>
            <a:br>
              <a:rPr lang="en-US" dirty="0"/>
            </a:br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B4F8425C-BF53-E4A1-13A9-C8D8FD3ECAFA}"/>
              </a:ext>
            </a:extLst>
          </p:cNvPr>
          <p:cNvSpPr/>
          <p:nvPr/>
        </p:nvSpPr>
        <p:spPr>
          <a:xfrm>
            <a:off x="684212" y="490492"/>
            <a:ext cx="7195828" cy="623610"/>
          </a:xfrm>
          <a:custGeom>
            <a:avLst/>
            <a:gdLst>
              <a:gd name="connsiteX0" fmla="*/ 0 w 7195828"/>
              <a:gd name="connsiteY0" fmla="*/ 103937 h 623610"/>
              <a:gd name="connsiteX1" fmla="*/ 103937 w 7195828"/>
              <a:gd name="connsiteY1" fmla="*/ 0 h 623610"/>
              <a:gd name="connsiteX2" fmla="*/ 7091891 w 7195828"/>
              <a:gd name="connsiteY2" fmla="*/ 0 h 623610"/>
              <a:gd name="connsiteX3" fmla="*/ 7195828 w 7195828"/>
              <a:gd name="connsiteY3" fmla="*/ 103937 h 623610"/>
              <a:gd name="connsiteX4" fmla="*/ 7195828 w 7195828"/>
              <a:gd name="connsiteY4" fmla="*/ 519673 h 623610"/>
              <a:gd name="connsiteX5" fmla="*/ 7091891 w 7195828"/>
              <a:gd name="connsiteY5" fmla="*/ 623610 h 623610"/>
              <a:gd name="connsiteX6" fmla="*/ 103937 w 7195828"/>
              <a:gd name="connsiteY6" fmla="*/ 623610 h 623610"/>
              <a:gd name="connsiteX7" fmla="*/ 0 w 7195828"/>
              <a:gd name="connsiteY7" fmla="*/ 519673 h 623610"/>
              <a:gd name="connsiteX8" fmla="*/ 0 w 7195828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5828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7091891" y="0"/>
                </a:lnTo>
                <a:cubicBezTo>
                  <a:pt x="7149294" y="0"/>
                  <a:pt x="7195828" y="46534"/>
                  <a:pt x="7195828" y="103937"/>
                </a:cubicBezTo>
                <a:lnTo>
                  <a:pt x="7195828" y="519673"/>
                </a:lnTo>
                <a:cubicBezTo>
                  <a:pt x="7195828" y="577076"/>
                  <a:pt x="7149294" y="623610"/>
                  <a:pt x="7091891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DSM </a:t>
            </a:r>
            <a:r>
              <a:rPr lang="en-US" sz="2600" b="1" dirty="0"/>
              <a:t>IV/V</a:t>
            </a:r>
            <a:r>
              <a:rPr lang="en-US" sz="2600" b="1" kern="1200" dirty="0"/>
              <a:t>: </a:t>
            </a:r>
            <a:r>
              <a:rPr lang="en-US" sz="1600" b="1" kern="1200" dirty="0"/>
              <a:t>Set criteria on different types of PTSD dependent on situation. </a:t>
            </a:r>
            <a:r>
              <a:rPr lang="en-US" sz="1600" b="1" kern="1200" dirty="0" err="1"/>
              <a:t>Categorised</a:t>
            </a:r>
            <a:r>
              <a:rPr lang="en-US" sz="1600" b="1" kern="1200" dirty="0"/>
              <a:t> the individual experience of what ‘trauma is’</a:t>
            </a:r>
            <a:endParaRPr lang="en-GB" sz="2600" kern="1200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B2B30A6-539F-708B-E24F-9EFF9761648C}"/>
              </a:ext>
            </a:extLst>
          </p:cNvPr>
          <p:cNvSpPr/>
          <p:nvPr/>
        </p:nvSpPr>
        <p:spPr>
          <a:xfrm>
            <a:off x="684212" y="1188982"/>
            <a:ext cx="7195828" cy="623610"/>
          </a:xfrm>
          <a:custGeom>
            <a:avLst/>
            <a:gdLst>
              <a:gd name="connsiteX0" fmla="*/ 0 w 7195828"/>
              <a:gd name="connsiteY0" fmla="*/ 103937 h 623610"/>
              <a:gd name="connsiteX1" fmla="*/ 103937 w 7195828"/>
              <a:gd name="connsiteY1" fmla="*/ 0 h 623610"/>
              <a:gd name="connsiteX2" fmla="*/ 7091891 w 7195828"/>
              <a:gd name="connsiteY2" fmla="*/ 0 h 623610"/>
              <a:gd name="connsiteX3" fmla="*/ 7195828 w 7195828"/>
              <a:gd name="connsiteY3" fmla="*/ 103937 h 623610"/>
              <a:gd name="connsiteX4" fmla="*/ 7195828 w 7195828"/>
              <a:gd name="connsiteY4" fmla="*/ 519673 h 623610"/>
              <a:gd name="connsiteX5" fmla="*/ 7091891 w 7195828"/>
              <a:gd name="connsiteY5" fmla="*/ 623610 h 623610"/>
              <a:gd name="connsiteX6" fmla="*/ 103937 w 7195828"/>
              <a:gd name="connsiteY6" fmla="*/ 623610 h 623610"/>
              <a:gd name="connsiteX7" fmla="*/ 0 w 7195828"/>
              <a:gd name="connsiteY7" fmla="*/ 519673 h 623610"/>
              <a:gd name="connsiteX8" fmla="*/ 0 w 7195828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5828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7091891" y="0"/>
                </a:lnTo>
                <a:cubicBezTo>
                  <a:pt x="7149294" y="0"/>
                  <a:pt x="7195828" y="46534"/>
                  <a:pt x="7195828" y="103937"/>
                </a:cubicBezTo>
                <a:lnTo>
                  <a:pt x="7195828" y="519673"/>
                </a:lnTo>
                <a:cubicBezTo>
                  <a:pt x="7195828" y="577076"/>
                  <a:pt x="7149294" y="623610"/>
                  <a:pt x="7091891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MET: </a:t>
            </a:r>
            <a:r>
              <a:rPr lang="en-US" sz="1600" b="1" kern="1200" dirty="0"/>
              <a:t>Treatment designed to enhance the engagement of those not actively seeking treatment but acknowledge they may need it.</a:t>
            </a:r>
            <a:endParaRPr lang="en-GB" sz="1600" kern="120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39AF3740-0968-7CF9-5A27-B70B00843180}"/>
              </a:ext>
            </a:extLst>
          </p:cNvPr>
          <p:cNvSpPr/>
          <p:nvPr/>
        </p:nvSpPr>
        <p:spPr>
          <a:xfrm>
            <a:off x="684212" y="1887472"/>
            <a:ext cx="7195828" cy="623610"/>
          </a:xfrm>
          <a:custGeom>
            <a:avLst/>
            <a:gdLst>
              <a:gd name="connsiteX0" fmla="*/ 0 w 7195828"/>
              <a:gd name="connsiteY0" fmla="*/ 103937 h 623610"/>
              <a:gd name="connsiteX1" fmla="*/ 103937 w 7195828"/>
              <a:gd name="connsiteY1" fmla="*/ 0 h 623610"/>
              <a:gd name="connsiteX2" fmla="*/ 7091891 w 7195828"/>
              <a:gd name="connsiteY2" fmla="*/ 0 h 623610"/>
              <a:gd name="connsiteX3" fmla="*/ 7195828 w 7195828"/>
              <a:gd name="connsiteY3" fmla="*/ 103937 h 623610"/>
              <a:gd name="connsiteX4" fmla="*/ 7195828 w 7195828"/>
              <a:gd name="connsiteY4" fmla="*/ 519673 h 623610"/>
              <a:gd name="connsiteX5" fmla="*/ 7091891 w 7195828"/>
              <a:gd name="connsiteY5" fmla="*/ 623610 h 623610"/>
              <a:gd name="connsiteX6" fmla="*/ 103937 w 7195828"/>
              <a:gd name="connsiteY6" fmla="*/ 623610 h 623610"/>
              <a:gd name="connsiteX7" fmla="*/ 0 w 7195828"/>
              <a:gd name="connsiteY7" fmla="*/ 519673 h 623610"/>
              <a:gd name="connsiteX8" fmla="*/ 0 w 7195828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5828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7091891" y="0"/>
                </a:lnTo>
                <a:cubicBezTo>
                  <a:pt x="7149294" y="0"/>
                  <a:pt x="7195828" y="46534"/>
                  <a:pt x="7195828" y="103937"/>
                </a:cubicBezTo>
                <a:lnTo>
                  <a:pt x="7195828" y="519673"/>
                </a:lnTo>
                <a:cubicBezTo>
                  <a:pt x="7195828" y="577076"/>
                  <a:pt x="7149294" y="623610"/>
                  <a:pt x="7091891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MRI/fMRI: </a:t>
            </a:r>
            <a:r>
              <a:rPr lang="en-US" sz="1600" b="1" kern="1200" dirty="0"/>
              <a:t>Brain scanning of affected areas understanding volume and reaction.</a:t>
            </a:r>
            <a:endParaRPr lang="en-GB" sz="1600" kern="120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495BCBF-D473-3B52-3D59-46E0AE1221C2}"/>
              </a:ext>
            </a:extLst>
          </p:cNvPr>
          <p:cNvSpPr/>
          <p:nvPr/>
        </p:nvSpPr>
        <p:spPr>
          <a:xfrm>
            <a:off x="684212" y="2585962"/>
            <a:ext cx="7195828" cy="623610"/>
          </a:xfrm>
          <a:custGeom>
            <a:avLst/>
            <a:gdLst>
              <a:gd name="connsiteX0" fmla="*/ 0 w 7195828"/>
              <a:gd name="connsiteY0" fmla="*/ 103937 h 623610"/>
              <a:gd name="connsiteX1" fmla="*/ 103937 w 7195828"/>
              <a:gd name="connsiteY1" fmla="*/ 0 h 623610"/>
              <a:gd name="connsiteX2" fmla="*/ 7091891 w 7195828"/>
              <a:gd name="connsiteY2" fmla="*/ 0 h 623610"/>
              <a:gd name="connsiteX3" fmla="*/ 7195828 w 7195828"/>
              <a:gd name="connsiteY3" fmla="*/ 103937 h 623610"/>
              <a:gd name="connsiteX4" fmla="*/ 7195828 w 7195828"/>
              <a:gd name="connsiteY4" fmla="*/ 519673 h 623610"/>
              <a:gd name="connsiteX5" fmla="*/ 7091891 w 7195828"/>
              <a:gd name="connsiteY5" fmla="*/ 623610 h 623610"/>
              <a:gd name="connsiteX6" fmla="*/ 103937 w 7195828"/>
              <a:gd name="connsiteY6" fmla="*/ 623610 h 623610"/>
              <a:gd name="connsiteX7" fmla="*/ 0 w 7195828"/>
              <a:gd name="connsiteY7" fmla="*/ 519673 h 623610"/>
              <a:gd name="connsiteX8" fmla="*/ 0 w 7195828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5828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7091891" y="0"/>
                </a:lnTo>
                <a:cubicBezTo>
                  <a:pt x="7149294" y="0"/>
                  <a:pt x="7195828" y="46534"/>
                  <a:pt x="7195828" y="103937"/>
                </a:cubicBezTo>
                <a:lnTo>
                  <a:pt x="7195828" y="519673"/>
                </a:lnTo>
                <a:cubicBezTo>
                  <a:pt x="7195828" y="577076"/>
                  <a:pt x="7149294" y="623610"/>
                  <a:pt x="7091891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Combat Exposure Scale: </a:t>
            </a:r>
            <a:r>
              <a:rPr lang="en-US" sz="1600" b="1" kern="1200" dirty="0"/>
              <a:t>Series of scenarios in combat environment to understand </a:t>
            </a:r>
            <a:r>
              <a:rPr lang="en-US" sz="1600" b="1" kern="1200" dirty="0" err="1"/>
              <a:t>reation</a:t>
            </a:r>
            <a:r>
              <a:rPr lang="en-US" sz="1600" b="1" kern="1200" dirty="0"/>
              <a:t> to combat affected soldiers.</a:t>
            </a:r>
            <a:endParaRPr lang="en-GB" sz="1600" kern="12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F6F0F44-CBC5-C8BE-5421-A8DA685E0143}"/>
              </a:ext>
            </a:extLst>
          </p:cNvPr>
          <p:cNvSpPr/>
          <p:nvPr/>
        </p:nvSpPr>
        <p:spPr>
          <a:xfrm>
            <a:off x="684212" y="3284452"/>
            <a:ext cx="7195828" cy="623610"/>
          </a:xfrm>
          <a:custGeom>
            <a:avLst/>
            <a:gdLst>
              <a:gd name="connsiteX0" fmla="*/ 0 w 7195828"/>
              <a:gd name="connsiteY0" fmla="*/ 103937 h 623610"/>
              <a:gd name="connsiteX1" fmla="*/ 103937 w 7195828"/>
              <a:gd name="connsiteY1" fmla="*/ 0 h 623610"/>
              <a:gd name="connsiteX2" fmla="*/ 7091891 w 7195828"/>
              <a:gd name="connsiteY2" fmla="*/ 0 h 623610"/>
              <a:gd name="connsiteX3" fmla="*/ 7195828 w 7195828"/>
              <a:gd name="connsiteY3" fmla="*/ 103937 h 623610"/>
              <a:gd name="connsiteX4" fmla="*/ 7195828 w 7195828"/>
              <a:gd name="connsiteY4" fmla="*/ 519673 h 623610"/>
              <a:gd name="connsiteX5" fmla="*/ 7091891 w 7195828"/>
              <a:gd name="connsiteY5" fmla="*/ 623610 h 623610"/>
              <a:gd name="connsiteX6" fmla="*/ 103937 w 7195828"/>
              <a:gd name="connsiteY6" fmla="*/ 623610 h 623610"/>
              <a:gd name="connsiteX7" fmla="*/ 0 w 7195828"/>
              <a:gd name="connsiteY7" fmla="*/ 519673 h 623610"/>
              <a:gd name="connsiteX8" fmla="*/ 0 w 7195828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95828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7091891" y="0"/>
                </a:lnTo>
                <a:cubicBezTo>
                  <a:pt x="7149294" y="0"/>
                  <a:pt x="7195828" y="46534"/>
                  <a:pt x="7195828" y="103937"/>
                </a:cubicBezTo>
                <a:lnTo>
                  <a:pt x="7195828" y="519673"/>
                </a:lnTo>
                <a:cubicBezTo>
                  <a:pt x="7195828" y="577076"/>
                  <a:pt x="7149294" y="623610"/>
                  <a:pt x="7091891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 dirty="0"/>
              <a:t>Empathy Quotient: </a:t>
            </a:r>
            <a:r>
              <a:rPr lang="en-US" sz="1600" b="1" kern="1200" dirty="0"/>
              <a:t>Measurement of empathy shown </a:t>
            </a:r>
            <a:r>
              <a:rPr lang="en-US" sz="1600" b="1" dirty="0"/>
              <a:t>by those affected by PTSD</a:t>
            </a:r>
            <a:endParaRPr lang="en-GB" sz="1600" kern="1200" dirty="0"/>
          </a:p>
        </p:txBody>
      </p:sp>
      <p:pic>
        <p:nvPicPr>
          <p:cNvPr id="14" name="Picture 12" descr="Stress Do I Need to See a Doctor ...">
            <a:extLst>
              <a:ext uri="{FF2B5EF4-FFF2-40B4-BE49-F238E27FC236}">
                <a16:creationId xmlns:a16="http://schemas.microsoft.com/office/drawing/2014/main" id="{F7C1AACB-E9A3-C7ED-F9E2-24AFA8A86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212" y="4132926"/>
            <a:ext cx="6085209" cy="1921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10" descr="19,649 Doctor Stressed Illustrations - Free Download in SVG, PNG, EPS |  IconScout">
            <a:extLst>
              <a:ext uri="{FF2B5EF4-FFF2-40B4-BE49-F238E27FC236}">
                <a16:creationId xmlns:a16="http://schemas.microsoft.com/office/drawing/2014/main" id="{B3819D73-DB05-E690-089C-9A0E61ABB7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38616" y="471616"/>
            <a:ext cx="3109784" cy="310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544143-2531-5C57-6BD6-CB3B6846D767}"/>
              </a:ext>
            </a:extLst>
          </p:cNvPr>
          <p:cNvSpPr txBox="1"/>
          <p:nvPr/>
        </p:nvSpPr>
        <p:spPr>
          <a:xfrm>
            <a:off x="6789192" y="4165376"/>
            <a:ext cx="34968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1B1B1B"/>
                </a:solidFill>
                <a:effectLst/>
                <a:latin typeface="Source Sans Pro Web"/>
              </a:rPr>
              <a:t>CES: (Keane, T M., Et al. </a:t>
            </a:r>
            <a:r>
              <a:rPr lang="en-GB" dirty="0">
                <a:solidFill>
                  <a:srgbClr val="1B1B1B"/>
                </a:solidFill>
                <a:latin typeface="Source Sans Pro Web"/>
              </a:rPr>
              <a:t>1989)</a:t>
            </a:r>
          </a:p>
          <a:p>
            <a:r>
              <a:rPr lang="en-GB" dirty="0">
                <a:solidFill>
                  <a:srgbClr val="1B1B1B"/>
                </a:solidFill>
                <a:latin typeface="Source Sans Pro Web"/>
              </a:rPr>
              <a:t>MET: (Kaysen, D., Et al. 2022)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089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47A8DA-D846-1902-F9F9-671C5AD8F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5" name="Group 7174">
            <a:extLst>
              <a:ext uri="{FF2B5EF4-FFF2-40B4-BE49-F238E27FC236}">
                <a16:creationId xmlns:a16="http://schemas.microsoft.com/office/drawing/2014/main" id="{8F1EF17D-1B70-428C-8A8A-A2C5B390E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7176" name="Straight Connector 7175">
              <a:extLst>
                <a:ext uri="{FF2B5EF4-FFF2-40B4-BE49-F238E27FC236}">
                  <a16:creationId xmlns:a16="http://schemas.microsoft.com/office/drawing/2014/main" id="{12FAEDF3-CEC8-4BF6-8EA7-4079C4718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7" name="Straight Connector 7176">
              <a:extLst>
                <a:ext uri="{FF2B5EF4-FFF2-40B4-BE49-F238E27FC236}">
                  <a16:creationId xmlns:a16="http://schemas.microsoft.com/office/drawing/2014/main" id="{398DB8F4-CD77-4FCC-8544-ADE8B478C1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8" name="Straight Connector 7177">
              <a:extLst>
                <a:ext uri="{FF2B5EF4-FFF2-40B4-BE49-F238E27FC236}">
                  <a16:creationId xmlns:a16="http://schemas.microsoft.com/office/drawing/2014/main" id="{22202DFE-039D-48E4-8536-FA30F2489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9" name="Straight Connector 7178">
              <a:extLst>
                <a:ext uri="{FF2B5EF4-FFF2-40B4-BE49-F238E27FC236}">
                  <a16:creationId xmlns:a16="http://schemas.microsoft.com/office/drawing/2014/main" id="{81F05E26-510E-4164-83C7-28E4FE9D7E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0" name="Straight Connector 7179">
              <a:extLst>
                <a:ext uri="{FF2B5EF4-FFF2-40B4-BE49-F238E27FC236}">
                  <a16:creationId xmlns:a16="http://schemas.microsoft.com/office/drawing/2014/main" id="{E632161A-50D4-4D96-887A-98FC920931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7182" name="Rectangle 7181">
            <a:extLst>
              <a:ext uri="{FF2B5EF4-FFF2-40B4-BE49-F238E27FC236}">
                <a16:creationId xmlns:a16="http://schemas.microsoft.com/office/drawing/2014/main" id="{929448D9-8F1D-4CFE-93BA-E0272F0DBD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15354C-0DC5-3083-A307-93F5E922E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55" y="104802"/>
            <a:ext cx="8863442" cy="1507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b="1" dirty="0"/>
              <a:t>A breakdown of memory in relation to </a:t>
            </a:r>
            <a:r>
              <a:rPr lang="en-US" sz="3300" b="1" dirty="0" err="1"/>
              <a:t>ptsd</a:t>
            </a:r>
            <a:br>
              <a:rPr lang="en-US" sz="3300" dirty="0"/>
            </a:br>
            <a:endParaRPr lang="en-US" sz="3300" dirty="0"/>
          </a:p>
        </p:txBody>
      </p:sp>
      <p:pic>
        <p:nvPicPr>
          <p:cNvPr id="7170" name="Picture 2" descr="Brain implant boosts memory for first time ever">
            <a:extLst>
              <a:ext uri="{FF2B5EF4-FFF2-40B4-BE49-F238E27FC236}">
                <a16:creationId xmlns:a16="http://schemas.microsoft.com/office/drawing/2014/main" id="{F2AD94AB-A5D6-0919-4566-6EF11FE11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84" r="25760" b="-2"/>
          <a:stretch/>
        </p:blipFill>
        <p:spPr bwMode="auto">
          <a:xfrm>
            <a:off x="8820603" y="10"/>
            <a:ext cx="3371397" cy="6857990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84" name="Group 7183">
            <a:extLst>
              <a:ext uri="{FF2B5EF4-FFF2-40B4-BE49-F238E27FC236}">
                <a16:creationId xmlns:a16="http://schemas.microsoft.com/office/drawing/2014/main" id="{94749DEA-AC6C-4834-A330-03A1796B8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7185" name="Straight Connector 7184">
              <a:extLst>
                <a:ext uri="{FF2B5EF4-FFF2-40B4-BE49-F238E27FC236}">
                  <a16:creationId xmlns:a16="http://schemas.microsoft.com/office/drawing/2014/main" id="{20CBC5D1-BAF0-454E-9D7C-68370AA95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6" name="Straight Connector 7185">
              <a:extLst>
                <a:ext uri="{FF2B5EF4-FFF2-40B4-BE49-F238E27FC236}">
                  <a16:creationId xmlns:a16="http://schemas.microsoft.com/office/drawing/2014/main" id="{8ABB9F45-32F7-4915-A94F-F1E34B32D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7" name="Straight Connector 7186">
              <a:extLst>
                <a:ext uri="{FF2B5EF4-FFF2-40B4-BE49-F238E27FC236}">
                  <a16:creationId xmlns:a16="http://schemas.microsoft.com/office/drawing/2014/main" id="{94EA6F09-00FD-4C50-A2DF-D0B1CC4C9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8" name="Straight Connector 7187">
              <a:extLst>
                <a:ext uri="{FF2B5EF4-FFF2-40B4-BE49-F238E27FC236}">
                  <a16:creationId xmlns:a16="http://schemas.microsoft.com/office/drawing/2014/main" id="{4B8B975B-2618-4734-A401-FAB74519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9" name="Straight Connector 7188">
              <a:extLst>
                <a:ext uri="{FF2B5EF4-FFF2-40B4-BE49-F238E27FC236}">
                  <a16:creationId xmlns:a16="http://schemas.microsoft.com/office/drawing/2014/main" id="{4EF4B123-0577-4F10-986B-6BD86396A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AutoShape 10" descr="19,649 Doctor Stressed Illustrations - Free Download in SVG, PNG, EPS |  IconScout">
            <a:extLst>
              <a:ext uri="{FF2B5EF4-FFF2-40B4-BE49-F238E27FC236}">
                <a16:creationId xmlns:a16="http://schemas.microsoft.com/office/drawing/2014/main" id="{08501A3E-0F7A-27C7-C71B-B110719394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38616" y="471616"/>
            <a:ext cx="3109784" cy="310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56FCF7D-413C-80F3-3974-1E0AA726D386}"/>
              </a:ext>
            </a:extLst>
          </p:cNvPr>
          <p:cNvGrpSpPr/>
          <p:nvPr/>
        </p:nvGrpSpPr>
        <p:grpSpPr>
          <a:xfrm>
            <a:off x="1041434" y="1298459"/>
            <a:ext cx="2564407" cy="2461319"/>
            <a:chOff x="1041435" y="1298459"/>
            <a:chExt cx="1974408" cy="2130541"/>
          </a:xfrm>
        </p:grpSpPr>
        <p:sp>
          <p:nvSpPr>
            <p:cNvPr id="8" name="Rectangle: Top Corners Rounded 7">
              <a:extLst>
                <a:ext uri="{FF2B5EF4-FFF2-40B4-BE49-F238E27FC236}">
                  <a16:creationId xmlns:a16="http://schemas.microsoft.com/office/drawing/2014/main" id="{A27E2B96-C40F-9308-A2A7-EF85FF14B9E8}"/>
                </a:ext>
              </a:extLst>
            </p:cNvPr>
            <p:cNvSpPr/>
            <p:nvPr/>
          </p:nvSpPr>
          <p:spPr>
            <a:xfrm>
              <a:off x="1041435" y="1298459"/>
              <a:ext cx="1974408" cy="1653257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GB" sz="1400" dirty="0"/>
                <a:t>NE activation leads to emotional arousal impacting memory and suggesting forms of memory impairment through the amygdala (Xiang – Hui, L., et al. 2019</a:t>
              </a:r>
              <a:r>
                <a:rPr lang="en-GB" sz="1600" dirty="0"/>
                <a:t>)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BCEE2E-403F-6F4A-0CF1-3CE6B61E8CC2}"/>
                </a:ext>
              </a:extLst>
            </p:cNvPr>
            <p:cNvSpPr/>
            <p:nvPr/>
          </p:nvSpPr>
          <p:spPr>
            <a:xfrm>
              <a:off x="1041435" y="2951717"/>
              <a:ext cx="1974408" cy="477283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/>
                <a:t>NE Influence</a:t>
              </a:r>
              <a:endParaRPr lang="en-GB" kern="1200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64ADE3C-9584-D4E9-57CC-69908DCE8B19}"/>
              </a:ext>
            </a:extLst>
          </p:cNvPr>
          <p:cNvGrpSpPr/>
          <p:nvPr/>
        </p:nvGrpSpPr>
        <p:grpSpPr>
          <a:xfrm>
            <a:off x="5053634" y="4136525"/>
            <a:ext cx="2539265" cy="2447651"/>
            <a:chOff x="3344209" y="1298459"/>
            <a:chExt cx="1980159" cy="2107612"/>
          </a:xfrm>
        </p:grpSpPr>
        <p:sp>
          <p:nvSpPr>
            <p:cNvPr id="11" name="Rectangle: Top Corners Rounded 10">
              <a:extLst>
                <a:ext uri="{FF2B5EF4-FFF2-40B4-BE49-F238E27FC236}">
                  <a16:creationId xmlns:a16="http://schemas.microsoft.com/office/drawing/2014/main" id="{457E3883-A877-C292-BF40-39396F9E2BE9}"/>
                </a:ext>
              </a:extLst>
            </p:cNvPr>
            <p:cNvSpPr/>
            <p:nvPr/>
          </p:nvSpPr>
          <p:spPr>
            <a:xfrm>
              <a:off x="3349960" y="1298459"/>
              <a:ext cx="1974408" cy="1643981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GB" sz="1400" dirty="0"/>
                <a:t>Inhibited attention and emotional responses due to distracting triggers. Reduced attention can result in the inability to retain information and processes. (Schweizer, S., &amp; Dalgleish, T. 2016) 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C662634-502F-CE92-28D5-7414A6FBF0C6}"/>
                </a:ext>
              </a:extLst>
            </p:cNvPr>
            <p:cNvSpPr/>
            <p:nvPr/>
          </p:nvSpPr>
          <p:spPr>
            <a:xfrm>
              <a:off x="3344209" y="2930824"/>
              <a:ext cx="1974408" cy="475247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/>
                <a:t>Working Memory</a:t>
              </a:r>
              <a:endParaRPr lang="en-GB" kern="1200" dirty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EF9D857-8643-093E-C23C-756DC1C7EB07}"/>
              </a:ext>
            </a:extLst>
          </p:cNvPr>
          <p:cNvGrpSpPr/>
          <p:nvPr/>
        </p:nvGrpSpPr>
        <p:grpSpPr>
          <a:xfrm>
            <a:off x="5028493" y="1298458"/>
            <a:ext cx="2564406" cy="2441081"/>
            <a:chOff x="5658486" y="1298460"/>
            <a:chExt cx="1974408" cy="2107611"/>
          </a:xfrm>
        </p:grpSpPr>
        <p:sp>
          <p:nvSpPr>
            <p:cNvPr id="16" name="Rectangle: Top Corners Rounded 15">
              <a:extLst>
                <a:ext uri="{FF2B5EF4-FFF2-40B4-BE49-F238E27FC236}">
                  <a16:creationId xmlns:a16="http://schemas.microsoft.com/office/drawing/2014/main" id="{A8D8930B-E826-5AC6-0CCB-ADC263B97C38}"/>
                </a:ext>
              </a:extLst>
            </p:cNvPr>
            <p:cNvSpPr/>
            <p:nvPr/>
          </p:nvSpPr>
          <p:spPr>
            <a:xfrm>
              <a:off x="5658486" y="1298460"/>
              <a:ext cx="1974408" cy="1643980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GB" sz="1400" dirty="0"/>
                <a:t>Closely linked to flashbacks as episodic memory can link to vivid emotions, time, and place of an event. Stimulus can prompt retrieval of episodic memory. (</a:t>
              </a:r>
              <a:r>
                <a:rPr lang="en-GB" sz="1400" dirty="0" err="1"/>
                <a:t>Zlomuzica</a:t>
              </a:r>
              <a:r>
                <a:rPr lang="en-GB" sz="1400" dirty="0"/>
                <a:t>, A., et al. 2017)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546D34C-BEAF-64DE-5E94-A5C91881CB23}"/>
                </a:ext>
              </a:extLst>
            </p:cNvPr>
            <p:cNvSpPr/>
            <p:nvPr/>
          </p:nvSpPr>
          <p:spPr>
            <a:xfrm>
              <a:off x="5658486" y="2951716"/>
              <a:ext cx="1974408" cy="454355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/>
                <a:t>Episodic Memory</a:t>
              </a:r>
              <a:endParaRPr lang="en-GB" kern="12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60402D0-2BF5-8495-C03F-562CDCF2E9D1}"/>
              </a:ext>
            </a:extLst>
          </p:cNvPr>
          <p:cNvGrpSpPr/>
          <p:nvPr/>
        </p:nvGrpSpPr>
        <p:grpSpPr>
          <a:xfrm>
            <a:off x="1041434" y="4103275"/>
            <a:ext cx="2548960" cy="2492994"/>
            <a:chOff x="1041435" y="3906283"/>
            <a:chExt cx="1974408" cy="2107611"/>
          </a:xfrm>
        </p:grpSpPr>
        <p:sp>
          <p:nvSpPr>
            <p:cNvPr id="20" name="Rectangle: Top Corners Rounded 19">
              <a:extLst>
                <a:ext uri="{FF2B5EF4-FFF2-40B4-BE49-F238E27FC236}">
                  <a16:creationId xmlns:a16="http://schemas.microsoft.com/office/drawing/2014/main" id="{ACF5253D-8AD9-6AFB-0608-CD78E67E5331}"/>
                </a:ext>
              </a:extLst>
            </p:cNvPr>
            <p:cNvSpPr/>
            <p:nvPr/>
          </p:nvSpPr>
          <p:spPr>
            <a:xfrm>
              <a:off x="1041435" y="3906283"/>
              <a:ext cx="1974408" cy="1630328"/>
            </a:xfrm>
            <a:prstGeom prst="round2SameRect">
              <a:avLst>
                <a:gd name="adj1" fmla="val 8000"/>
                <a:gd name="adj2" fmla="val 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GB" sz="1200" dirty="0"/>
                <a:t>Those who may be suffering from PTSD would avoid re-experiencing events which may lead to the failure to encode new information. Failure to encode information can cause defects to hippocampal functions. (</a:t>
              </a:r>
              <a:r>
                <a:rPr lang="en-GB" sz="1200" dirty="0" err="1"/>
                <a:t>Choudhar</a:t>
              </a:r>
              <a:r>
                <a:rPr lang="en-GB" sz="1200" dirty="0"/>
                <a:t>, T., et al. 2023)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CF98BB0-1545-642E-A575-D2D25B8948FF}"/>
                </a:ext>
              </a:extLst>
            </p:cNvPr>
            <p:cNvSpPr/>
            <p:nvPr/>
          </p:nvSpPr>
          <p:spPr>
            <a:xfrm>
              <a:off x="1041435" y="5536611"/>
              <a:ext cx="1974408" cy="477283"/>
            </a:xfrm>
            <a:custGeom>
              <a:avLst/>
              <a:gdLst>
                <a:gd name="connsiteX0" fmla="*/ 0 w 1974408"/>
                <a:gd name="connsiteY0" fmla="*/ 0 h 633757"/>
                <a:gd name="connsiteX1" fmla="*/ 1974408 w 1974408"/>
                <a:gd name="connsiteY1" fmla="*/ 0 h 633757"/>
                <a:gd name="connsiteX2" fmla="*/ 1974408 w 1974408"/>
                <a:gd name="connsiteY2" fmla="*/ 633757 h 633757"/>
                <a:gd name="connsiteX3" fmla="*/ 0 w 1974408"/>
                <a:gd name="connsiteY3" fmla="*/ 633757 h 633757"/>
                <a:gd name="connsiteX4" fmla="*/ 0 w 1974408"/>
                <a:gd name="connsiteY4" fmla="*/ 0 h 633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4408" h="633757">
                  <a:moveTo>
                    <a:pt x="0" y="0"/>
                  </a:moveTo>
                  <a:lnTo>
                    <a:pt x="1974408" y="0"/>
                  </a:lnTo>
                  <a:lnTo>
                    <a:pt x="1974408" y="633757"/>
                  </a:lnTo>
                  <a:lnTo>
                    <a:pt x="0" y="633757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0" tIns="0" rIns="641130" bIns="0" numCol="1" spcCol="1270" anchor="ctr" anchorCtr="0">
              <a:noAutofit/>
            </a:bodyPr>
            <a:lstStyle/>
            <a:p>
              <a:pPr marL="0" lvl="0" indent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600" dirty="0"/>
                <a:t>Declarative Memory</a:t>
              </a:r>
              <a:endParaRPr lang="en-GB" sz="1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79573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B440A4-43EB-AD88-6AA0-4674CDBBB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5" name="Group 2054">
            <a:extLst>
              <a:ext uri="{FF2B5EF4-FFF2-40B4-BE49-F238E27FC236}">
                <a16:creationId xmlns:a16="http://schemas.microsoft.com/office/drawing/2014/main" id="{8C944020-D547-AE54-6DB3-FFC8B881A2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056" name="Straight Connector 2055">
              <a:extLst>
                <a:ext uri="{FF2B5EF4-FFF2-40B4-BE49-F238E27FC236}">
                  <a16:creationId xmlns:a16="http://schemas.microsoft.com/office/drawing/2014/main" id="{DF825548-E28E-BBFE-51C6-DE92E076F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7" name="Straight Connector 2056">
              <a:extLst>
                <a:ext uri="{FF2B5EF4-FFF2-40B4-BE49-F238E27FC236}">
                  <a16:creationId xmlns:a16="http://schemas.microsoft.com/office/drawing/2014/main" id="{EA669268-77B5-645A-9D8D-642C64CBCC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8" name="Straight Connector 2057">
              <a:extLst>
                <a:ext uri="{FF2B5EF4-FFF2-40B4-BE49-F238E27FC236}">
                  <a16:creationId xmlns:a16="http://schemas.microsoft.com/office/drawing/2014/main" id="{43611DD4-3480-FAF8-483B-A96ED0E4B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9" name="Straight Connector 2058">
              <a:extLst>
                <a:ext uri="{FF2B5EF4-FFF2-40B4-BE49-F238E27FC236}">
                  <a16:creationId xmlns:a16="http://schemas.microsoft.com/office/drawing/2014/main" id="{D1E32DEF-CA94-856C-2F85-9400AF54B4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0" name="Straight Connector 2059">
              <a:extLst>
                <a:ext uri="{FF2B5EF4-FFF2-40B4-BE49-F238E27FC236}">
                  <a16:creationId xmlns:a16="http://schemas.microsoft.com/office/drawing/2014/main" id="{2F09C63C-6229-4415-282E-05E3ED324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062" name="Rectangle 2061">
            <a:extLst>
              <a:ext uri="{FF2B5EF4-FFF2-40B4-BE49-F238E27FC236}">
                <a16:creationId xmlns:a16="http://schemas.microsoft.com/office/drawing/2014/main" id="{24B680F5-6D0D-AA1A-7834-F8CF7F08C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F7722A-F227-46E0-1202-B631CE5AF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8372" y="214886"/>
            <a:ext cx="4088043" cy="1142462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b="1" dirty="0">
                <a:solidFill>
                  <a:schemeClr val="bg1"/>
                </a:solidFill>
              </a:rPr>
              <a:t>Vietnam twin study</a:t>
            </a:r>
            <a:br>
              <a:rPr lang="en-US" sz="2200" b="1" dirty="0">
                <a:solidFill>
                  <a:schemeClr val="bg1"/>
                </a:solidFill>
              </a:rPr>
            </a:br>
            <a:r>
              <a:rPr lang="en-US" sz="1200" b="1" dirty="0">
                <a:solidFill>
                  <a:schemeClr val="bg1"/>
                </a:solidFill>
              </a:rPr>
              <a:t>(Bremer, j, Et al,. 2020)</a:t>
            </a:r>
            <a:br>
              <a:rPr lang="en-US" sz="2200" dirty="0"/>
            </a:br>
            <a:endParaRPr lang="en-US" sz="2200" dirty="0"/>
          </a:p>
        </p:txBody>
      </p:sp>
      <p:sp>
        <p:nvSpPr>
          <p:cNvPr id="2064" name="Snip Diagonal Corner Rectangle 24">
            <a:extLst>
              <a:ext uri="{FF2B5EF4-FFF2-40B4-BE49-F238E27FC236}">
                <a16:creationId xmlns:a16="http://schemas.microsoft.com/office/drawing/2014/main" id="{5F74BDCC-2839-A70F-CA83-F197725E63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his Is Us Season 3 spoilers: “A lot of time in Vietnam” - GoldDerby">
            <a:extLst>
              <a:ext uri="{FF2B5EF4-FFF2-40B4-BE49-F238E27FC236}">
                <a16:creationId xmlns:a16="http://schemas.microsoft.com/office/drawing/2014/main" id="{BCEF02E0-F0EE-8456-B02E-95CD9C93D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2" r="9019" b="-1"/>
          <a:stretch/>
        </p:blipFill>
        <p:spPr bwMode="auto">
          <a:xfrm>
            <a:off x="778062" y="786117"/>
            <a:ext cx="6245352" cy="4956048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04B2D-A524-1BAD-5C88-5BB91ED71F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88486" y="1038280"/>
            <a:ext cx="4084352" cy="486927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STUDY: looking at a pair of twins where one was sent to Vietnam and the other did not.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Want to understand Hippocampal volume to associate social and environmental factors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METHOD: ‘Combat Exposure Scale’ &amp; MRI. – Understand activity in stimulus reaction.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RESULT: 11% less in right hippocampal volume &amp; 3% less in left.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Testing on monozygotic (Identical) twins highlights shows accuracy of environmental factors influencing brain activity</a:t>
            </a:r>
          </a:p>
          <a:p>
            <a:r>
              <a:rPr lang="en-US" sz="1400" b="1" dirty="0">
                <a:solidFill>
                  <a:schemeClr val="bg1"/>
                </a:solidFill>
              </a:rPr>
              <a:t>THEORY: Results not significant enough to prove empirical relation of environmental factors attributing to hippocampal volume</a:t>
            </a:r>
          </a:p>
        </p:txBody>
      </p:sp>
      <p:grpSp>
        <p:nvGrpSpPr>
          <p:cNvPr id="2066" name="Group 2065">
            <a:extLst>
              <a:ext uri="{FF2B5EF4-FFF2-40B4-BE49-F238E27FC236}">
                <a16:creationId xmlns:a16="http://schemas.microsoft.com/office/drawing/2014/main" id="{D8CF9CFE-EA1A-6E74-7FDD-9A65ED87D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067" name="Straight Connector 2066">
              <a:extLst>
                <a:ext uri="{FF2B5EF4-FFF2-40B4-BE49-F238E27FC236}">
                  <a16:creationId xmlns:a16="http://schemas.microsoft.com/office/drawing/2014/main" id="{2778D324-9F7C-9EDC-85F1-164A1C8236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8" name="Straight Connector 2067">
              <a:extLst>
                <a:ext uri="{FF2B5EF4-FFF2-40B4-BE49-F238E27FC236}">
                  <a16:creationId xmlns:a16="http://schemas.microsoft.com/office/drawing/2014/main" id="{C944173D-DCDD-FC87-5811-D0C00656B0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9" name="Straight Connector 2068">
              <a:extLst>
                <a:ext uri="{FF2B5EF4-FFF2-40B4-BE49-F238E27FC236}">
                  <a16:creationId xmlns:a16="http://schemas.microsoft.com/office/drawing/2014/main" id="{A8E76553-6A64-E70A-F566-FB1B579DA2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0" name="Straight Connector 2069">
              <a:extLst>
                <a:ext uri="{FF2B5EF4-FFF2-40B4-BE49-F238E27FC236}">
                  <a16:creationId xmlns:a16="http://schemas.microsoft.com/office/drawing/2014/main" id="{15F2907F-AC64-5D00-A28E-960E468FDA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1" name="Straight Connector 2070">
              <a:extLst>
                <a:ext uri="{FF2B5EF4-FFF2-40B4-BE49-F238E27FC236}">
                  <a16:creationId xmlns:a16="http://schemas.microsoft.com/office/drawing/2014/main" id="{10F19823-C4E6-6558-7B08-B186817D2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84470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687A9F-B2DE-E34C-3FF1-9C1726999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0" name="Group 3099">
            <a:extLst>
              <a:ext uri="{FF2B5EF4-FFF2-40B4-BE49-F238E27FC236}">
                <a16:creationId xmlns:a16="http://schemas.microsoft.com/office/drawing/2014/main" id="{62CE031E-EE35-4AA7-9784-80509332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101" name="Straight Connector 3100">
              <a:extLst>
                <a:ext uri="{FF2B5EF4-FFF2-40B4-BE49-F238E27FC236}">
                  <a16:creationId xmlns:a16="http://schemas.microsoft.com/office/drawing/2014/main" id="{118D62D3-5800-4F4A-95BE-C1A2BB8B2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2" name="Straight Connector 3101">
              <a:extLst>
                <a:ext uri="{FF2B5EF4-FFF2-40B4-BE49-F238E27FC236}">
                  <a16:creationId xmlns:a16="http://schemas.microsoft.com/office/drawing/2014/main" id="{4C9E4F52-5D94-4242-AC69-EE6A23FAB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3" name="Straight Connector 3102">
              <a:extLst>
                <a:ext uri="{FF2B5EF4-FFF2-40B4-BE49-F238E27FC236}">
                  <a16:creationId xmlns:a16="http://schemas.microsoft.com/office/drawing/2014/main" id="{322CC7C0-D1D6-4FF0-A60C-1AEB9C873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4" name="Straight Connector 3103">
              <a:extLst>
                <a:ext uri="{FF2B5EF4-FFF2-40B4-BE49-F238E27FC236}">
                  <a16:creationId xmlns:a16="http://schemas.microsoft.com/office/drawing/2014/main" id="{99B43E48-8275-4871-8745-F5CB75CFD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5" name="Straight Connector 3104">
              <a:extLst>
                <a:ext uri="{FF2B5EF4-FFF2-40B4-BE49-F238E27FC236}">
                  <a16:creationId xmlns:a16="http://schemas.microsoft.com/office/drawing/2014/main" id="{E87ED701-F942-4771-8F92-6EFCC2E8E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1926B9C-0E9B-A7A3-615B-2ABB89F0A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8423" y="420734"/>
            <a:ext cx="4741632" cy="84767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chemeClr val="bg1"/>
                </a:solidFill>
              </a:rPr>
              <a:t>Italy earthquake</a:t>
            </a:r>
            <a:br>
              <a:rPr lang="en-US" sz="2200" b="1" dirty="0">
                <a:solidFill>
                  <a:schemeClr val="bg1"/>
                </a:solidFill>
              </a:rPr>
            </a:br>
            <a:r>
              <a:rPr lang="en-US" sz="1600" b="1" dirty="0">
                <a:solidFill>
                  <a:schemeClr val="bg1"/>
                </a:solidFill>
              </a:rPr>
              <a:t>(Mazza M, Et al,. 2014)</a:t>
            </a:r>
            <a:br>
              <a:rPr lang="en-US" sz="3300" b="1" dirty="0">
                <a:solidFill>
                  <a:schemeClr val="bg1"/>
                </a:solidFill>
              </a:rPr>
            </a:br>
            <a:endParaRPr lang="en-US" sz="33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Deadly Earthquake Hits Central Italy - The New York Times">
            <a:extLst>
              <a:ext uri="{FF2B5EF4-FFF2-40B4-BE49-F238E27FC236}">
                <a16:creationId xmlns:a16="http://schemas.microsoft.com/office/drawing/2014/main" id="{845390DD-481C-71B0-9165-B32EAAA05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5" r="15259" b="1"/>
          <a:stretch/>
        </p:blipFill>
        <p:spPr bwMode="auto">
          <a:xfrm>
            <a:off x="1190567" y="733647"/>
            <a:ext cx="4506103" cy="3575884"/>
          </a:xfrm>
          <a:prstGeom prst="rect">
            <a:avLst/>
          </a:prstGeom>
          <a:noFill/>
          <a:effectLst>
            <a:innerShdw blurRad="57150" dist="38100" dir="14460000">
              <a:prstClr val="black">
                <a:alpha val="7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51FCEC-D79F-8D04-C952-07D0D9781F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8774" y="742116"/>
            <a:ext cx="4419171" cy="3575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b="1" dirty="0">
                <a:solidFill>
                  <a:schemeClr val="bg1"/>
                </a:solidFill>
              </a:rPr>
              <a:t>STUDY: looking at levels of cognitive &amp; emotional empathy in PTSD victims in comparison to those with no PTSD</a:t>
            </a:r>
          </a:p>
          <a:p>
            <a:pPr>
              <a:lnSpc>
                <a:spcPct val="90000"/>
              </a:lnSpc>
            </a:pPr>
            <a:r>
              <a:rPr lang="en-US" sz="1600" b="1" dirty="0">
                <a:solidFill>
                  <a:schemeClr val="bg1"/>
                </a:solidFill>
              </a:rPr>
              <a:t>METHOD: Empathy </a:t>
            </a:r>
            <a:r>
              <a:rPr lang="en-US" sz="1600" b="1" dirty="0" err="1">
                <a:solidFill>
                  <a:schemeClr val="bg1"/>
                </a:solidFill>
              </a:rPr>
              <a:t>Quotent</a:t>
            </a:r>
            <a:r>
              <a:rPr lang="en-US" sz="1600" b="1" dirty="0">
                <a:solidFill>
                  <a:schemeClr val="bg1"/>
                </a:solidFill>
              </a:rPr>
              <a:t>, MET, fMRI – Understand competence by looking measuring arousal and brain activity in reaction to picture presentation.</a:t>
            </a:r>
          </a:p>
          <a:p>
            <a:pPr>
              <a:lnSpc>
                <a:spcPct val="90000"/>
              </a:lnSpc>
            </a:pPr>
            <a:r>
              <a:rPr lang="en-US" sz="1600" b="1" dirty="0">
                <a:solidFill>
                  <a:schemeClr val="bg1"/>
                </a:solidFill>
              </a:rPr>
              <a:t>RESULT: Cognitive = No Difference</a:t>
            </a:r>
          </a:p>
          <a:p>
            <a:pPr marL="914400" lvl="2" indent="0">
              <a:lnSpc>
                <a:spcPct val="9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Emotional = Impairment</a:t>
            </a:r>
          </a:p>
          <a:p>
            <a:pPr>
              <a:lnSpc>
                <a:spcPct val="90000"/>
              </a:lnSpc>
            </a:pPr>
            <a:r>
              <a:rPr lang="en-US" sz="1600" b="1" dirty="0">
                <a:solidFill>
                  <a:schemeClr val="bg1"/>
                </a:solidFill>
              </a:rPr>
              <a:t>Increased activity in MFG, Left IFG, Left </a:t>
            </a:r>
            <a:r>
              <a:rPr lang="en-US" sz="1600" b="1" dirty="0" err="1">
                <a:solidFill>
                  <a:schemeClr val="bg1"/>
                </a:solidFill>
              </a:rPr>
              <a:t>Palliclum</a:t>
            </a:r>
            <a:r>
              <a:rPr lang="en-US" sz="1600" b="1" dirty="0">
                <a:solidFill>
                  <a:schemeClr val="bg1"/>
                </a:solidFill>
              </a:rPr>
              <a:t>, Right Interior Insula.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EFD4BEF4-6BBF-04D6-FBA7-BC17C3D1164E}"/>
              </a:ext>
            </a:extLst>
          </p:cNvPr>
          <p:cNvSpPr txBox="1">
            <a:spLocks/>
          </p:cNvSpPr>
          <p:nvPr/>
        </p:nvSpPr>
        <p:spPr>
          <a:xfrm>
            <a:off x="808409" y="3683001"/>
            <a:ext cx="9889488" cy="357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600" b="1">
                <a:solidFill>
                  <a:schemeClr val="bg1"/>
                </a:solidFill>
              </a:rPr>
              <a:t>THEORY: Reduced frontal lobe and increased limbic area is in correlation as a coping strategy to protect oneself from traumatic re-experience</a:t>
            </a:r>
          </a:p>
          <a:p>
            <a:pPr>
              <a:lnSpc>
                <a:spcPct val="90000"/>
              </a:lnSpc>
            </a:pPr>
            <a:r>
              <a:rPr lang="en-US" sz="1600" b="1">
                <a:solidFill>
                  <a:schemeClr val="bg1"/>
                </a:solidFill>
              </a:rPr>
              <a:t>Low arousal is in place to prevent overwhelming sensations.</a:t>
            </a:r>
          </a:p>
          <a:p>
            <a:pPr>
              <a:lnSpc>
                <a:spcPct val="90000"/>
              </a:lnSpc>
            </a:pPr>
            <a:r>
              <a:rPr lang="en-US" sz="1600" b="1">
                <a:solidFill>
                  <a:schemeClr val="bg1"/>
                </a:solidFill>
              </a:rPr>
              <a:t>PTSD experienced individuals are mainly impacted by emotional empathy.</a:t>
            </a:r>
          </a:p>
        </p:txBody>
      </p:sp>
    </p:spTree>
    <p:extLst>
      <p:ext uri="{BB962C8B-B14F-4D97-AF65-F5344CB8AC3E}">
        <p14:creationId xmlns:p14="http://schemas.microsoft.com/office/powerpoint/2010/main" val="564739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5AA06-4F23-DBA6-5675-394CFE553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ATTITUDE CHANGES TO PTSD AFTER INTRODUCTION TO NEUROSCIENCE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70B6C-49CC-8353-166D-84153F1FE1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20136" y="628291"/>
            <a:ext cx="4937655" cy="3615267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Understanding on brain function to PTSD is still limited. Interconnections and modifications to brain activity is difficult to study</a:t>
            </a:r>
          </a:p>
          <a:p>
            <a:r>
              <a:rPr lang="en-GB" dirty="0">
                <a:solidFill>
                  <a:schemeClr val="tx1"/>
                </a:solidFill>
              </a:rPr>
              <a:t>Individual differences, environmental/ social factors, pre-existing conditions may hinder studies</a:t>
            </a:r>
          </a:p>
          <a:p>
            <a:r>
              <a:rPr lang="en-GB" dirty="0">
                <a:solidFill>
                  <a:schemeClr val="tx1"/>
                </a:solidFill>
              </a:rPr>
              <a:t>Change to DSM criteria became an issue as everybody perceives trauma differently and considered immeasurable as a scale.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9235C0-F6B4-05FD-CFA9-45A13F2948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4212" y="680050"/>
            <a:ext cx="4934479" cy="3615266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Clinical evidence of brain activity in association to PTSD</a:t>
            </a:r>
          </a:p>
          <a:p>
            <a:r>
              <a:rPr lang="en-GB" dirty="0">
                <a:solidFill>
                  <a:schemeClr val="tx1"/>
                </a:solidFill>
              </a:rPr>
              <a:t>Measurable on improvement/ regression for treatment of PTSD</a:t>
            </a:r>
          </a:p>
        </p:txBody>
      </p:sp>
    </p:spTree>
    <p:extLst>
      <p:ext uri="{BB962C8B-B14F-4D97-AF65-F5344CB8AC3E}">
        <p14:creationId xmlns:p14="http://schemas.microsoft.com/office/powerpoint/2010/main" val="1539889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BD6D6-F862-06E4-9BBA-04DB0B65B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93,100+ Brain Stock Photos, Pictures &amp; Royalty-Free Images - iStock | Brain  icon, Brain scan, Brain vector">
            <a:extLst>
              <a:ext uri="{FF2B5EF4-FFF2-40B4-BE49-F238E27FC236}">
                <a16:creationId xmlns:a16="http://schemas.microsoft.com/office/drawing/2014/main" id="{496B7695-497A-388D-E5BF-FF95522CE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" b="12786"/>
          <a:stretch/>
        </p:blipFill>
        <p:spPr bwMode="auto">
          <a:xfrm>
            <a:off x="-3175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253D04-7D6D-B1DF-0123-0B80C4CFC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1" y="685799"/>
            <a:ext cx="9646037" cy="2971801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Neurology in relation to Posttraumatic stress disorder (PTSD)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439C30-0DF4-1F20-0819-417B5C32EC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765100" cy="1947333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Harry Foster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726EB5B-6E34-AE7D-C065-65440D9FEFB6}"/>
                  </a:ext>
                </a:extLst>
              </p14:cNvPr>
              <p14:cNvContentPartPr/>
              <p14:nvPr/>
            </p14:nvContentPartPr>
            <p14:xfrm>
              <a:off x="12720224" y="869583"/>
              <a:ext cx="111036" cy="2178583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B1A40FF-484A-893B-EB47-F8622D36B39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702257" y="851587"/>
                <a:ext cx="146611" cy="221421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34472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2CCC4-18C1-5F75-BB50-DDE100AEF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45992"/>
            <a:ext cx="8534400" cy="1507067"/>
          </a:xfrm>
        </p:spPr>
        <p:txBody>
          <a:bodyPr/>
          <a:lstStyle/>
          <a:p>
            <a:r>
              <a:rPr lang="en-GB"/>
              <a:t>Picture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21E5E-D887-6BB2-496F-82A0EF0C0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361302"/>
            <a:ext cx="10511010" cy="5121876"/>
          </a:xfrm>
        </p:spPr>
        <p:txBody>
          <a:bodyPr/>
          <a:lstStyle/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BIS Research. 2022. </a:t>
            </a:r>
            <a:r>
              <a:rPr lang="en-GB" sz="11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 Brain Imaging Technologies That Neurologists are Excited About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https://www.linkedin.com/pulse/5-brain-imaging-technologies-neurologists-excited-bis-research/</a:t>
            </a:r>
            <a:endParaRPr lang="en-GB" sz="110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Houser, K. 2017</a:t>
            </a:r>
            <a:r>
              <a:rPr lang="en-GB" sz="11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Brain implant boosts memory for first time ever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https://www.nbcnews.com/mach/science/brain-implant-boosts-memory-first-time-ever-ncna821016</a:t>
            </a:r>
            <a:endParaRPr lang="en-GB" sz="110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i="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Mercyhealth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2018. </a:t>
            </a:r>
            <a:r>
              <a:rPr lang="en-GB" sz="110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What Level of Stress Do I Need to See a Doctor? </a:t>
            </a:r>
            <a:r>
              <a:rPr lang="en-GB" sz="11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https://blog.mercy.com/when-to-see-a-doctor-for-stress-anxiety/</a:t>
            </a:r>
            <a:endParaRPr lang="en-GB" sz="110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PNGTree</a:t>
            </a:r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110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 Section Human Brain Detail Flowers Free PNG and Clipart. </a:t>
            </a:r>
          </a:p>
          <a:p>
            <a:endParaRPr lang="en-GB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b="1" i="0" dirty="0">
              <a:effectLst/>
              <a:latin typeface="var(--article-hero-headline--htag--font-family)"/>
            </a:endParaRPr>
          </a:p>
          <a:p>
            <a:endParaRPr lang="en-GB" b="1" i="0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3538329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CF00B-0BA2-38A8-F728-755CCBB7E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EC214-AC79-C402-C5A6-DC23F2E0E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45992"/>
            <a:ext cx="8534400" cy="1507067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0575E5-8F1D-3494-2192-DDC0D9CC7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361302"/>
            <a:ext cx="10511010" cy="5121876"/>
          </a:xfrm>
        </p:spPr>
        <p:txBody>
          <a:bodyPr>
            <a:normAutofit lnSpcReduction="10000"/>
          </a:bodyPr>
          <a:lstStyle/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Blades, R. 2020. </a:t>
            </a:r>
            <a:r>
              <a:rPr lang="en-US" sz="11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Role of the Insula in Classical and Dissociative PTSD: A Double Case Study. </a:t>
            </a:r>
            <a:r>
              <a:rPr lang="en-GB" sz="1100" i="0" u="none" strike="noStrike" dirty="0">
                <a:solidFill>
                  <a:srgbClr val="006DB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https://doi.org/10.1080/13554794.2021.1978502</a:t>
            </a:r>
            <a:endParaRPr lang="en-GB" sz="1100" i="0" u="none" strike="noStrike" dirty="0">
              <a:solidFill>
                <a:srgbClr val="006DB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Blanchard., et al. 1998. 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Utility of Psychophysiological Measurement in the Diagnosis of Posttraumatic Stress Disorder: Results From a Department of Veterans Affairs Cooperative Study.</a:t>
            </a:r>
            <a:r>
              <a:rPr lang="en-US" sz="11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 10.1037/0022-006X.66.6.914</a:t>
            </a: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Bremner, J. 2007. </a:t>
            </a:r>
            <a:r>
              <a:rPr lang="en-US" sz="1100" i="1" dirty="0">
                <a:solidFill>
                  <a:srgbClr val="1B1B1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Neuroimaging in Posttraumatic Stress Disorder and Other Stress-related Disorders.</a:t>
            </a:r>
            <a:r>
              <a:rPr lang="en-US" sz="1100" i="0" dirty="0">
                <a:solidFill>
                  <a:srgbClr val="1B1B1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i="0" dirty="0" err="1">
                <a:solidFill>
                  <a:srgbClr val="1B1B1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GB" sz="1100" i="0" dirty="0">
                <a:solidFill>
                  <a:srgbClr val="1B1B1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GB" sz="1100" i="0" u="sng" dirty="0">
                <a:solidFill>
                  <a:srgbClr val="1A448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10.1016/j.nic.2007.07.003</a:t>
            </a:r>
            <a:endParaRPr lang="en-GB" sz="11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Bremner, J., et al. 2020.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environment contributes more than genetics to smaller hippocampal volume in Posttraumatic Stress Disorder (PTSD).</a:t>
            </a:r>
            <a:r>
              <a:rPr lang="en-GB" sz="11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5" tooltip="Persistent link using digital object identifier"/>
              </a:rPr>
              <a:t>https://doi.org/10.1016/j.jpsychires.2020.10.042</a:t>
            </a:r>
            <a:endParaRPr lang="en-GB" sz="11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b="0" i="0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Choudhary, T., et al. 2023. 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Effect of transcutaneous cervical </a:t>
            </a:r>
            <a:r>
              <a:rPr lang="en-US" sz="1100" b="0" i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vagus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nerve stimulation on declarative and working memory in patients with Posttraumatic Stress Disorder (PTSD): A pilot study. </a:t>
            </a:r>
            <a:r>
              <a:rPr lang="en-GB" sz="1100" b="0" i="0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 tooltip="Persistent link using digital object identifi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https://doi.org/10.1016/j.jad.2023.07.025</a:t>
            </a:r>
            <a:endParaRPr lang="en-GB" sz="11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Kayson, D., et al. 2022.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Stress Check: A telehealth motivational enhancement therapy to improve voluntary engagement for PTSD treatment among active-duty service members. </a:t>
            </a:r>
            <a:r>
              <a:rPr lang="en-GB" sz="11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7" tooltip="Persistent link using digital object identifier"/>
              </a:rPr>
              <a:t>https://doi.org/10.1016/j.cct.2022.106841</a:t>
            </a:r>
            <a:endParaRPr lang="en-US" sz="1100" i="1" u="none" strike="noStrike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b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Keane, T M., et al. 1989.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Combat Exposure Scale. </a:t>
            </a:r>
            <a:r>
              <a:rPr lang="en-GB" sz="1100" b="0" i="0" strike="noStrike" dirty="0">
                <a:solidFill>
                  <a:srgbClr val="2C72B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8" tooltip="DOI link"/>
              </a:rPr>
              <a:t>https://doi.org/10.1037/t03749-000</a:t>
            </a:r>
            <a:endParaRPr lang="en-US" sz="1100" b="0" i="1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00" dirty="0">
                <a:solidFill>
                  <a:srgbClr val="1F1F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Marx, B p., et al. 2023. </a:t>
            </a:r>
            <a:r>
              <a:rPr lang="en-US" sz="1100" i="1" dirty="0">
                <a:solidFill>
                  <a:srgbClr val="1C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PTSD Criterion A debate: A brief history, current status, and recommendations for moving forward. </a:t>
            </a:r>
            <a:r>
              <a:rPr lang="en-GB" sz="110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https://doi.org/10.1002/jts.23007</a:t>
            </a:r>
            <a:endParaRPr lang="en-GB" sz="11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Mazza, M., Et al. 2014 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Neural activity related to cognitive and emotional empathy in post-traumatic stress disorder </a:t>
            </a:r>
            <a:r>
              <a:rPr lang="en-GB" sz="11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 10.1016/j.bbr.2014.12.049</a:t>
            </a: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McNally, R J. 2009. </a:t>
            </a:r>
            <a:r>
              <a:rPr lang="en-GB" sz="11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we fix PTSD in DSM-V? </a:t>
            </a:r>
            <a:r>
              <a:rPr lang="en-GB" sz="1050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DOI: 10.1002/da.20586</a:t>
            </a:r>
            <a:endParaRPr lang="en-GB" sz="11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Mehta, D and Binder, E B. 2011.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 × environment vulnerability factors for PTSD: The HPA-axis.</a:t>
            </a:r>
            <a:r>
              <a:rPr lang="en-US" sz="11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10" tooltip="Persistent link using digital object identifier"/>
              </a:rPr>
              <a:t>https://doi.org/10.1016/j.neuropharm.2011.03.009</a:t>
            </a:r>
            <a:endParaRPr lang="en-GB" sz="11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Naegeli</a:t>
            </a:r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C., et al. 2017.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Locus Coeruleus Activity Mediates Hyperresponsiveness in Posttraumatic Stress Disorder.</a:t>
            </a:r>
            <a:r>
              <a:rPr lang="en-US" sz="1100" b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11" tooltip="Persistent link using digital object identifier"/>
              </a:rPr>
              <a:t>https://doi.org/10.1016/j.biopsych.2017.08.021</a:t>
            </a:r>
            <a:endParaRPr lang="en-GB" sz="1100" b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Schweizer, S., and Dalgleish, T. 2016. </a:t>
            </a:r>
            <a:r>
              <a:rPr lang="en-US" sz="1000" i="1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 Impact of Affective Contexts on Working Memory Capacity in Healthy Populations and in Individuals With PTSD</a:t>
            </a:r>
            <a:r>
              <a:rPr lang="en-US" sz="1000" i="1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000" b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 10.1037/emo0000072</a:t>
            </a:r>
            <a:endParaRPr lang="en-GB" sz="1100" b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Shin, L M. 2006. </a:t>
            </a:r>
            <a:r>
              <a:rPr lang="en-US" sz="1100" i="1" dirty="0">
                <a:solidFill>
                  <a:srgbClr val="1C1D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Amygdala, Medial Prefrontal Cortex, and Hippocampal Function in PTSD. </a:t>
            </a:r>
            <a:r>
              <a:rPr lang="en-GB" sz="1100" i="0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https://doi.org/10.1196/annals.1364.007</a:t>
            </a:r>
            <a:endParaRPr lang="en-GB" sz="1100" i="0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100" dirty="0">
                <a:solidFill>
                  <a:srgbClr val="1C1D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Xiang-Hui, L., et al. 2019. 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Norepinephrine Induces PTSD-Like Memory Impairments via Regulation of the β-Adrenoceptor-cAMP/PKA and </a:t>
            </a:r>
            <a:r>
              <a:rPr lang="en-US" sz="1100" b="0" i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CaMK</a:t>
            </a:r>
            <a:r>
              <a:rPr lang="en-US" sz="1100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II/PKC Systems in the Basolateral Amygdala. </a:t>
            </a:r>
            <a:r>
              <a:rPr lang="en-GB" sz="1100" b="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DOI:10.3389/fnbeh.2019.00043</a:t>
            </a:r>
          </a:p>
          <a:p>
            <a:r>
              <a:rPr lang="en-GB" sz="11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Zlomuzica</a:t>
            </a:r>
            <a:r>
              <a:rPr lang="en-GB" sz="1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et al. 2017. </a:t>
            </a:r>
            <a:r>
              <a:rPr lang="en-US" sz="1100" b="0" i="1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Deficits in episodic memory and mental time travel in patients with post-traumatic stress disorder.</a:t>
            </a:r>
            <a:r>
              <a:rPr lang="en-US" sz="11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14" tooltip="Persistent link using digital object identifier"/>
              </a:rPr>
              <a:t>https://doi.org/10.1016/j.pnpbp.2017.12.014</a:t>
            </a:r>
            <a:endParaRPr lang="en-GB" sz="1100" b="0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15176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D3647-44C1-AF72-5271-E65330CB7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4740A-BE5D-5EA2-8C7C-7AAC760D1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45992"/>
            <a:ext cx="8534400" cy="1507067"/>
          </a:xfrm>
        </p:spPr>
        <p:txBody>
          <a:bodyPr/>
          <a:lstStyle/>
          <a:p>
            <a:r>
              <a:rPr lang="en-GB" dirty="0"/>
              <a:t>AI Acknowledgements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DE251-047B-7D06-4461-448CFD19C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361302"/>
            <a:ext cx="10511010" cy="5121876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tx1"/>
                </a:solidFill>
              </a:rPr>
              <a:t>I can confirm that AI of any kind has not been used within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6707118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CC082E-8DE3-449F-B604-FF5FA628FB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E76448-B9B5-444F-ABF0-3E2949E5B924}">
  <ds:schemaRefs>
    <ds:schemaRef ds:uri="http://purl.org/dc/dcmitype/"/>
    <ds:schemaRef ds:uri="http://schemas.microsoft.com/office/2006/documentManagement/types"/>
    <ds:schemaRef ds:uri="16c05727-aa75-4e4a-9b5f-8a80a1165891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71af3243-3dd4-4a8d-8c0d-dd76da1f02a5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FA93B6D-1597-4D86-B6EB-52CA39D989F8}">
  <ds:schemaRefs>
    <ds:schemaRef ds:uri="16c05727-aa75-4e4a-9b5f-8a80a1165891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 study design</Template>
  <TotalTime>21891</TotalTime>
  <Words>1778</Words>
  <Application>Microsoft Office PowerPoint</Application>
  <PresentationFormat>Widescreen</PresentationFormat>
  <Paragraphs>128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-apple-system</vt:lpstr>
      <vt:lpstr>Calibri</vt:lpstr>
      <vt:lpstr>Century Gothic</vt:lpstr>
      <vt:lpstr>Source Sans Pro</vt:lpstr>
      <vt:lpstr>Source Sans Pro Web</vt:lpstr>
      <vt:lpstr>Times New Roman</vt:lpstr>
      <vt:lpstr>var(--article-hero-headline--htag--font-family)</vt:lpstr>
      <vt:lpstr>Wingdings 3</vt:lpstr>
      <vt:lpstr>Slice</vt:lpstr>
      <vt:lpstr>Neurology in relation to Posttraumatic stress disorder (PTSD)</vt:lpstr>
      <vt:lpstr>Modern History of neurology in ptsd</vt:lpstr>
      <vt:lpstr>PowerPoint Presentation</vt:lpstr>
      <vt:lpstr>Impacted areas of the brain (Shin, L M. 2006)</vt:lpstr>
      <vt:lpstr>Impacted areas of the brain</vt:lpstr>
      <vt:lpstr>HOW DO THEY ALL LINK?</vt:lpstr>
      <vt:lpstr>PTSD Testing methods </vt:lpstr>
      <vt:lpstr>A breakdown of memory in relation to ptsd </vt:lpstr>
      <vt:lpstr>Vietnam twin study (Bremer, j, Et al,. 2020) </vt:lpstr>
      <vt:lpstr>Italy earthquake (Mazza M, Et al,. 2014) </vt:lpstr>
      <vt:lpstr>ATTITUDE CHANGES TO PTSD AFTER INTRODUCTION TO NEUROSCIENCE</vt:lpstr>
      <vt:lpstr>Neurology in relation to Posttraumatic stress disorder (PTSD)</vt:lpstr>
      <vt:lpstr>Picture References</vt:lpstr>
      <vt:lpstr>References</vt:lpstr>
      <vt:lpstr>AI Acknowledgements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Harry Foster</dc:creator>
  <cp:lastModifiedBy>Harry Foster</cp:lastModifiedBy>
  <cp:revision>2</cp:revision>
  <dcterms:created xsi:type="dcterms:W3CDTF">2024-12-10T12:42:37Z</dcterms:created>
  <dcterms:modified xsi:type="dcterms:W3CDTF">2025-01-12T19:30:14Z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