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7" r:id="rId1"/>
  </p:sldMasterIdLst>
  <p:sldIdLst>
    <p:sldId id="262" r:id="rId2"/>
    <p:sldId id="279" r:id="rId3"/>
    <p:sldId id="281" r:id="rId4"/>
    <p:sldId id="280" r:id="rId5"/>
    <p:sldId id="287" r:id="rId6"/>
    <p:sldId id="272" r:id="rId7"/>
    <p:sldId id="273" r:id="rId8"/>
    <p:sldId id="274" r:id="rId9"/>
    <p:sldId id="275" r:id="rId10"/>
    <p:sldId id="276" r:id="rId11"/>
    <p:sldId id="265" r:id="rId12"/>
    <p:sldId id="269" r:id="rId13"/>
    <p:sldId id="266" r:id="rId14"/>
    <p:sldId id="267" r:id="rId15"/>
    <p:sldId id="263" r:id="rId16"/>
    <p:sldId id="256" r:id="rId17"/>
    <p:sldId id="257" r:id="rId18"/>
    <p:sldId id="258" r:id="rId19"/>
    <p:sldId id="285" r:id="rId20"/>
    <p:sldId id="286" r:id="rId21"/>
    <p:sldId id="268" r:id="rId22"/>
    <p:sldId id="284" r:id="rId23"/>
    <p:sldId id="288" r:id="rId24"/>
    <p:sldId id="289" r:id="rId25"/>
    <p:sldId id="29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01" autoAdjust="0"/>
    <p:restoredTop sz="94660"/>
  </p:normalViewPr>
  <p:slideViewPr>
    <p:cSldViewPr snapToGrid="0">
      <p:cViewPr varScale="1">
        <p:scale>
          <a:sx n="114" d="100"/>
          <a:sy n="114" d="100"/>
        </p:scale>
        <p:origin x="198"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94489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1934728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310737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AFE7F9-7F4F-466B-8EEE-6206F946DB56}" type="datetimeFigureOut">
              <a:rPr lang="en-GB" smtClean="0"/>
              <a:t>25/04/2018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1364901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AFE7F9-7F4F-466B-8EEE-6206F946DB56}" type="datetimeFigureOut">
              <a:rPr lang="en-GB" smtClean="0"/>
              <a:t>25/04/2018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2149423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AFE7F9-7F4F-466B-8EEE-6206F946DB56}" type="datetimeFigureOut">
              <a:rPr lang="en-GB" smtClean="0"/>
              <a:t>25/04/2018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673709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AFE7F9-7F4F-466B-8EEE-6206F946DB56}" type="datetimeFigureOut">
              <a:rPr lang="en-GB" smtClean="0"/>
              <a:t>25/04/2018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2308673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AFE7F9-7F4F-466B-8EEE-6206F946DB56}" type="datetimeFigureOut">
              <a:rPr lang="en-GB" smtClean="0"/>
              <a:t>25/04/2018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1452792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8AFE7F9-7F4F-466B-8EEE-6206F946DB56}" type="datetimeFigureOut">
              <a:rPr lang="en-GB" smtClean="0"/>
              <a:t>25/04/2018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1368471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1453094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62110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1326425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21926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2425610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31094508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AFE7F9-7F4F-466B-8EEE-6206F946DB56}" type="datetimeFigureOut">
              <a:rPr lang="en-GB" smtClean="0"/>
              <a:t>25/04/2018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B18A6-C5C5-4711-B517-55524D6B2374}" type="slidenum">
              <a:rPr lang="en-GB" smtClean="0"/>
              <a:t>‹#›</a:t>
            </a:fld>
            <a:endParaRPr lang="en-GB"/>
          </a:p>
        </p:txBody>
      </p:sp>
    </p:spTree>
    <p:extLst>
      <p:ext uri="{BB962C8B-B14F-4D97-AF65-F5344CB8AC3E}">
        <p14:creationId xmlns:p14="http://schemas.microsoft.com/office/powerpoint/2010/main" val="1186240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8AFE7F9-7F4F-466B-8EEE-6206F946DB56}" type="datetimeFigureOut">
              <a:rPr lang="en-GB" smtClean="0"/>
              <a:t>25/04/2018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3EB18A6-C5C5-4711-B517-55524D6B2374}" type="slidenum">
              <a:rPr lang="en-GB" smtClean="0"/>
              <a:t>‹#›</a:t>
            </a:fld>
            <a:endParaRPr lang="en-GB"/>
          </a:p>
        </p:txBody>
      </p:sp>
    </p:spTree>
    <p:extLst>
      <p:ext uri="{BB962C8B-B14F-4D97-AF65-F5344CB8AC3E}">
        <p14:creationId xmlns:p14="http://schemas.microsoft.com/office/powerpoint/2010/main" val="1542973455"/>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 id="2147483889" r:id="rId12"/>
    <p:sldLayoutId id="2147483890" r:id="rId13"/>
    <p:sldLayoutId id="2147483891" r:id="rId14"/>
    <p:sldLayoutId id="2147483892" r:id="rId15"/>
    <p:sldLayoutId id="21474838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lidl.com.mt/en/leadership-profile.htm" TargetMode="External"/><Relationship Id="rId2" Type="http://schemas.openxmlformats.org/officeDocument/2006/relationships/hyperlink" Target="http://www.businessdictionary.com/definition/leadership.html" TargetMode="External"/><Relationship Id="rId1" Type="http://schemas.openxmlformats.org/officeDocument/2006/relationships/slideLayout" Target="../slideLayouts/slideLayout2.xml"/><Relationship Id="rId5" Type="http://schemas.openxmlformats.org/officeDocument/2006/relationships/hyperlink" Target="https://en.oxforddictionaries.com/definition/entrepreneur" TargetMode="External"/><Relationship Id="rId4" Type="http://schemas.openxmlformats.org/officeDocument/2006/relationships/hyperlink" Target="https://careers.lidl.com/en/our-benefits-1311.htm"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5916E2-04BF-42C8-B998-37A2BD582B2C}"/>
              </a:ext>
            </a:extLst>
          </p:cNvPr>
          <p:cNvSpPr txBox="1"/>
          <p:nvPr/>
        </p:nvSpPr>
        <p:spPr>
          <a:xfrm>
            <a:off x="1072883" y="3732606"/>
            <a:ext cx="9713866" cy="3231654"/>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Psalmist George King ----1606028 - (group leader) </a:t>
            </a:r>
          </a:p>
          <a:p>
            <a:r>
              <a:rPr lang="en-GB" sz="2800" dirty="0" err="1">
                <a:latin typeface="Calibri" panose="020F0502020204030204" pitchFamily="34" charset="0"/>
                <a:cs typeface="Calibri" panose="020F0502020204030204" pitchFamily="34" charset="0"/>
              </a:rPr>
              <a:t>Luzidia</a:t>
            </a:r>
            <a:r>
              <a:rPr lang="en-GB" sz="2800" dirty="0">
                <a:latin typeface="Calibri" panose="020F0502020204030204" pitchFamily="34" charset="0"/>
                <a:cs typeface="Calibri" panose="020F0502020204030204" pitchFamily="34" charset="0"/>
              </a:rPr>
              <a:t> </a:t>
            </a:r>
            <a:r>
              <a:rPr lang="en-GB" sz="2800" dirty="0" err="1">
                <a:latin typeface="Calibri" panose="020F0502020204030204" pitchFamily="34" charset="0"/>
                <a:cs typeface="Calibri" panose="020F0502020204030204" pitchFamily="34" charset="0"/>
              </a:rPr>
              <a:t>Tangal</a:t>
            </a:r>
            <a:r>
              <a:rPr lang="en-GB" sz="2800" dirty="0">
                <a:latin typeface="Calibri" panose="020F0502020204030204" pitchFamily="34" charset="0"/>
                <a:cs typeface="Calibri" panose="020F0502020204030204" pitchFamily="34" charset="0"/>
              </a:rPr>
              <a:t> -------------1605821</a:t>
            </a:r>
          </a:p>
          <a:p>
            <a:r>
              <a:rPr lang="en-GB" sz="2800" dirty="0">
                <a:latin typeface="Calibri" panose="020F0502020204030204" pitchFamily="34" charset="0"/>
                <a:cs typeface="Calibri" panose="020F0502020204030204" pitchFamily="34" charset="0"/>
              </a:rPr>
              <a:t>SAIF MITHU ----------------1605868</a:t>
            </a:r>
          </a:p>
          <a:p>
            <a:r>
              <a:rPr lang="en-GB" sz="2800" dirty="0">
                <a:latin typeface="Calibri" panose="020F0502020204030204" pitchFamily="34" charset="0"/>
                <a:cs typeface="Calibri" panose="020F0502020204030204" pitchFamily="34" charset="0"/>
              </a:rPr>
              <a:t>Irfan Rahim --- ------------1605709</a:t>
            </a:r>
          </a:p>
          <a:p>
            <a:r>
              <a:rPr lang="en-GB" sz="2800" dirty="0" err="1">
                <a:latin typeface="Calibri" panose="020F0502020204030204" pitchFamily="34" charset="0"/>
                <a:cs typeface="Calibri" panose="020F0502020204030204" pitchFamily="34" charset="0"/>
              </a:rPr>
              <a:t>Florica</a:t>
            </a:r>
            <a:r>
              <a:rPr lang="en-GB" sz="2800" dirty="0">
                <a:latin typeface="Calibri" panose="020F0502020204030204" pitchFamily="34" charset="0"/>
                <a:cs typeface="Calibri" panose="020F0502020204030204" pitchFamily="34" charset="0"/>
              </a:rPr>
              <a:t> – Nicoleta -------- 1605832</a:t>
            </a:r>
          </a:p>
          <a:p>
            <a:endParaRPr lang="en-GB" sz="3200" b="1" dirty="0">
              <a:latin typeface="Calibri" panose="020F0502020204030204" pitchFamily="34" charset="0"/>
              <a:cs typeface="Calibri" panose="020F0502020204030204" pitchFamily="34" charset="0"/>
            </a:endParaRPr>
          </a:p>
          <a:p>
            <a:r>
              <a:rPr lang="en-GB" sz="3200" dirty="0" err="1">
                <a:latin typeface="Calibri" panose="020F0502020204030204" pitchFamily="34" charset="0"/>
                <a:cs typeface="Calibri" panose="020F0502020204030204" pitchFamily="34" charset="0"/>
              </a:rPr>
              <a:t>Leturere</a:t>
            </a:r>
            <a:r>
              <a:rPr lang="en-GB" sz="3200" dirty="0">
                <a:latin typeface="Calibri" panose="020F0502020204030204" pitchFamily="34" charset="0"/>
                <a:cs typeface="Calibri" panose="020F0502020204030204" pitchFamily="34" charset="0"/>
              </a:rPr>
              <a:t>: </a:t>
            </a:r>
            <a:r>
              <a:rPr lang="en-GB" sz="3200" dirty="0" err="1">
                <a:latin typeface="Calibri" panose="020F0502020204030204" pitchFamily="34" charset="0"/>
                <a:cs typeface="Calibri" panose="020F0502020204030204" pitchFamily="34" charset="0"/>
              </a:rPr>
              <a:t>Rexon</a:t>
            </a:r>
            <a:r>
              <a:rPr lang="en-GB" sz="3200" dirty="0">
                <a:latin typeface="Calibri" panose="020F0502020204030204" pitchFamily="34" charset="0"/>
                <a:cs typeface="Calibri" panose="020F0502020204030204" pitchFamily="34" charset="0"/>
              </a:rPr>
              <a:t> </a:t>
            </a:r>
            <a:r>
              <a:rPr lang="en-GB" sz="3200" dirty="0" err="1">
                <a:latin typeface="Calibri" panose="020F0502020204030204" pitchFamily="34" charset="0"/>
                <a:cs typeface="Calibri" panose="020F0502020204030204" pitchFamily="34" charset="0"/>
              </a:rPr>
              <a:t>Nting</a:t>
            </a:r>
            <a:endParaRPr lang="en-GB" sz="32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CCE24863-363E-4C99-8B15-72FFCE702140}"/>
              </a:ext>
            </a:extLst>
          </p:cNvPr>
          <p:cNvSpPr txBox="1"/>
          <p:nvPr/>
        </p:nvSpPr>
        <p:spPr>
          <a:xfrm>
            <a:off x="544376" y="1509567"/>
            <a:ext cx="8147563" cy="584775"/>
          </a:xfrm>
          <a:prstGeom prst="rect">
            <a:avLst/>
          </a:prstGeom>
          <a:noFill/>
        </p:spPr>
        <p:txBody>
          <a:bodyPr wrap="square" rtlCol="0">
            <a:spAutoFit/>
          </a:bodyPr>
          <a:lstStyle/>
          <a:p>
            <a:pPr algn="ctr"/>
            <a:r>
              <a:rPr lang="en-GB" sz="3200" b="1" u="sng" dirty="0">
                <a:latin typeface="Calibri" panose="020F0502020204030204" pitchFamily="34" charset="0"/>
                <a:cs typeface="Calibri" panose="020F0502020204030204" pitchFamily="34" charset="0"/>
              </a:rPr>
              <a:t>PATHWAY PROJECT 1: EMPL4013. </a:t>
            </a:r>
            <a:r>
              <a:rPr lang="en-GB" sz="3200" b="1" u="sng">
                <a:latin typeface="Calibri" panose="020F0502020204030204" pitchFamily="34" charset="0"/>
                <a:cs typeface="Calibri" panose="020F0502020204030204" pitchFamily="34" charset="0"/>
              </a:rPr>
              <a:t>Group 1</a:t>
            </a:r>
            <a:endParaRPr lang="en-GB" sz="3200" b="1" u="sng" dirty="0">
              <a:latin typeface="Calibri" panose="020F0502020204030204" pitchFamily="34" charset="0"/>
              <a:cs typeface="Calibri" panose="020F0502020204030204" pitchFamily="34" charset="0"/>
            </a:endParaRPr>
          </a:p>
        </p:txBody>
      </p:sp>
      <p:pic>
        <p:nvPicPr>
          <p:cNvPr id="5" name="Picture 3" descr="images">
            <a:extLst>
              <a:ext uri="{FF2B5EF4-FFF2-40B4-BE49-F238E27FC236}">
                <a16:creationId xmlns:a16="http://schemas.microsoft.com/office/drawing/2014/main" id="{B0BD90BA-D978-4C7A-8297-D43EE8D0DA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3704326" cy="1280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EBA5A384-D397-4047-B5B8-AB5FAA966DFA}"/>
              </a:ext>
            </a:extLst>
          </p:cNvPr>
          <p:cNvSpPr txBox="1"/>
          <p:nvPr/>
        </p:nvSpPr>
        <p:spPr>
          <a:xfrm>
            <a:off x="2726422" y="2323750"/>
            <a:ext cx="3462551" cy="830997"/>
          </a:xfrm>
          <a:prstGeom prst="rect">
            <a:avLst/>
          </a:prstGeom>
          <a:noFill/>
        </p:spPr>
        <p:txBody>
          <a:bodyPr wrap="none" rtlCol="0">
            <a:spAutoFit/>
          </a:bodyPr>
          <a:lstStyle/>
          <a:p>
            <a:r>
              <a:rPr lang="en-GB" sz="2400" b="1" u="sng" dirty="0">
                <a:latin typeface="Calibri" panose="020F0502020204030204" pitchFamily="34" charset="0"/>
                <a:cs typeface="Calibri" panose="020F0502020204030204" pitchFamily="34" charset="0"/>
              </a:rPr>
              <a:t>Topic on: </a:t>
            </a:r>
            <a:r>
              <a:rPr lang="en-GB" sz="2400" b="1" u="sng" dirty="0" err="1">
                <a:latin typeface="Calibri" panose="020F0502020204030204" pitchFamily="34" charset="0"/>
                <a:cs typeface="Calibri" panose="020F0502020204030204" pitchFamily="34" charset="0"/>
              </a:rPr>
              <a:t>LiDL</a:t>
            </a:r>
            <a:r>
              <a:rPr lang="en-GB" sz="2400" b="1" u="sng" dirty="0">
                <a:latin typeface="Calibri" panose="020F0502020204030204" pitchFamily="34" charset="0"/>
                <a:cs typeface="Calibri" panose="020F0502020204030204" pitchFamily="34" charset="0"/>
              </a:rPr>
              <a:t> retail store.</a:t>
            </a:r>
          </a:p>
          <a:p>
            <a:endParaRPr lang="en-GB" sz="2400" b="1" u="sng"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24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AACA-AC8A-4F52-BDE2-A0848BD7D07E}"/>
              </a:ext>
            </a:extLst>
          </p:cNvPr>
          <p:cNvSpPr>
            <a:spLocks noGrp="1"/>
          </p:cNvSpPr>
          <p:nvPr>
            <p:ph type="title"/>
          </p:nvPr>
        </p:nvSpPr>
        <p:spPr>
          <a:xfrm>
            <a:off x="634784" y="240867"/>
            <a:ext cx="7250867" cy="523221"/>
          </a:xfrm>
        </p:spPr>
        <p:txBody>
          <a:bodyPr>
            <a:normAutofit/>
          </a:bodyPr>
          <a:lstStyle/>
          <a:p>
            <a:r>
              <a:rPr lang="en-GB" sz="2800" b="1" u="sng" dirty="0">
                <a:solidFill>
                  <a:schemeClr val="tx1"/>
                </a:solidFill>
                <a:latin typeface="Calibri" panose="020F0502020204030204" pitchFamily="34" charset="0"/>
                <a:cs typeface="Calibri" panose="020F0502020204030204" pitchFamily="34" charset="0"/>
              </a:rPr>
              <a:t>Psalmist George King ---1606028 (group leader)</a:t>
            </a:r>
            <a:endParaRPr lang="en-GB" sz="2800" u="sng" dirty="0">
              <a:solidFill>
                <a:schemeClr val="tx1"/>
              </a:solidFill>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3677F9AF-CE60-46E3-A3CB-141045C3FA7A}"/>
              </a:ext>
            </a:extLst>
          </p:cNvPr>
          <p:cNvSpPr/>
          <p:nvPr/>
        </p:nvSpPr>
        <p:spPr>
          <a:xfrm>
            <a:off x="634784" y="1735502"/>
            <a:ext cx="6386801" cy="523220"/>
          </a:xfrm>
          <a:prstGeom prst="rect">
            <a:avLst/>
          </a:prstGeom>
        </p:spPr>
        <p:txBody>
          <a:bodyPr wrap="square">
            <a:spAutoFit/>
          </a:bodyPr>
          <a:lstStyle/>
          <a:p>
            <a:r>
              <a:rPr lang="en-GB" sz="2800" b="1" dirty="0">
                <a:latin typeface="Calibri" panose="020F0502020204030204" pitchFamily="34" charset="0"/>
                <a:cs typeface="Calibri" panose="020F0502020204030204" pitchFamily="34" charset="0"/>
              </a:rPr>
              <a:t>Research Topic on: </a:t>
            </a:r>
            <a:r>
              <a:rPr lang="en-GB" sz="2800" b="1" dirty="0" err="1">
                <a:latin typeface="Calibri" panose="020F0502020204030204" pitchFamily="34" charset="0"/>
                <a:cs typeface="Calibri" panose="020F0502020204030204" pitchFamily="34" charset="0"/>
              </a:rPr>
              <a:t>LiDL</a:t>
            </a:r>
            <a:r>
              <a:rPr lang="en-GB" sz="2800" b="1" dirty="0">
                <a:latin typeface="Calibri" panose="020F0502020204030204" pitchFamily="34" charset="0"/>
                <a:cs typeface="Calibri" panose="020F0502020204030204" pitchFamily="34" charset="0"/>
              </a:rPr>
              <a:t> retail shop.</a:t>
            </a:r>
          </a:p>
        </p:txBody>
      </p:sp>
      <p:sp>
        <p:nvSpPr>
          <p:cNvPr id="5" name="Title 1">
            <a:extLst>
              <a:ext uri="{FF2B5EF4-FFF2-40B4-BE49-F238E27FC236}">
                <a16:creationId xmlns:a16="http://schemas.microsoft.com/office/drawing/2014/main" id="{60A1A7EC-5BB1-429B-9A27-5D987E3E2B11}"/>
              </a:ext>
            </a:extLst>
          </p:cNvPr>
          <p:cNvSpPr txBox="1">
            <a:spLocks/>
          </p:cNvSpPr>
          <p:nvPr/>
        </p:nvSpPr>
        <p:spPr>
          <a:xfrm>
            <a:off x="634784" y="3176139"/>
            <a:ext cx="3567231" cy="733132"/>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400" dirty="0"/>
              <a:t>Purpose &amp; Method: </a:t>
            </a:r>
            <a:br>
              <a:rPr lang="en-GB" sz="2400" dirty="0"/>
            </a:br>
            <a:endParaRPr lang="en-GB" sz="2400" dirty="0"/>
          </a:p>
        </p:txBody>
      </p:sp>
      <p:sp>
        <p:nvSpPr>
          <p:cNvPr id="6" name="Subtitle 2">
            <a:extLst>
              <a:ext uri="{FF2B5EF4-FFF2-40B4-BE49-F238E27FC236}">
                <a16:creationId xmlns:a16="http://schemas.microsoft.com/office/drawing/2014/main" id="{D38FD79A-56F0-4EAA-ACB2-7BBD2D4B4E40}"/>
              </a:ext>
            </a:extLst>
          </p:cNvPr>
          <p:cNvSpPr txBox="1">
            <a:spLocks/>
          </p:cNvSpPr>
          <p:nvPr/>
        </p:nvSpPr>
        <p:spPr>
          <a:xfrm>
            <a:off x="634784" y="3785919"/>
            <a:ext cx="7766936" cy="2569603"/>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457200" indent="-457200">
              <a:buFont typeface="Wingdings" panose="05000000000000000000" pitchFamily="2" charset="2"/>
              <a:buChar char="q"/>
            </a:pPr>
            <a:r>
              <a:rPr lang="en-GB" sz="2800" b="1" dirty="0">
                <a:latin typeface="Calibri" panose="020F0502020204030204" pitchFamily="34" charset="0"/>
                <a:cs typeface="Calibri" panose="020F0502020204030204" pitchFamily="34" charset="0"/>
              </a:rPr>
              <a:t>Research and prepare with supporting notes on LIDL retail store.</a:t>
            </a:r>
          </a:p>
          <a:p>
            <a:pPr marL="457200" indent="-457200">
              <a:buFont typeface="Wingdings" panose="05000000000000000000" pitchFamily="2" charset="2"/>
              <a:buChar char="q"/>
            </a:pPr>
            <a:r>
              <a:rPr lang="en-GB" sz="2800" b="1" dirty="0">
                <a:latin typeface="Calibri" panose="020F0502020204030204" pitchFamily="34" charset="0"/>
                <a:cs typeface="Calibri" panose="020F0502020204030204" pitchFamily="34" charset="0"/>
              </a:rPr>
              <a:t>Using problem solving skills in relation to (local &amp; global context). </a:t>
            </a:r>
          </a:p>
        </p:txBody>
      </p:sp>
    </p:spTree>
    <p:extLst>
      <p:ext uri="{BB962C8B-B14F-4D97-AF65-F5344CB8AC3E}">
        <p14:creationId xmlns:p14="http://schemas.microsoft.com/office/powerpoint/2010/main" val="3017756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22D45-9D47-4982-B71A-2960E4A4540E}"/>
              </a:ext>
            </a:extLst>
          </p:cNvPr>
          <p:cNvSpPr>
            <a:spLocks noGrp="1"/>
          </p:cNvSpPr>
          <p:nvPr>
            <p:ph type="ctrTitle"/>
          </p:nvPr>
        </p:nvSpPr>
        <p:spPr>
          <a:xfrm>
            <a:off x="343046" y="-228600"/>
            <a:ext cx="9326879" cy="1911140"/>
          </a:xfrm>
        </p:spPr>
        <p:txBody>
          <a:bodyPr/>
          <a:lstStyle/>
          <a:p>
            <a:pPr algn="ctr"/>
            <a:r>
              <a:rPr lang="en-GB" sz="4800" dirty="0">
                <a:latin typeface="Calibri" panose="020F0502020204030204" pitchFamily="34" charset="0"/>
                <a:cs typeface="Calibri" panose="020F0502020204030204" pitchFamily="34" charset="0"/>
              </a:rPr>
              <a:t>Background history of</a:t>
            </a:r>
            <a:br>
              <a:rPr lang="en-GB" sz="4800" dirty="0">
                <a:latin typeface="Calibri" panose="020F0502020204030204" pitchFamily="34" charset="0"/>
                <a:cs typeface="Calibri" panose="020F0502020204030204" pitchFamily="34" charset="0"/>
              </a:rPr>
            </a:br>
            <a:r>
              <a:rPr lang="en-GB" sz="4800" dirty="0">
                <a:latin typeface="Calibri" panose="020F0502020204030204" pitchFamily="34" charset="0"/>
                <a:cs typeface="Calibri" panose="020F0502020204030204" pitchFamily="34" charset="0"/>
              </a:rPr>
              <a:t> LIDL: </a:t>
            </a:r>
          </a:p>
        </p:txBody>
      </p:sp>
      <p:sp>
        <p:nvSpPr>
          <p:cNvPr id="3" name="Subtitle 2">
            <a:extLst>
              <a:ext uri="{FF2B5EF4-FFF2-40B4-BE49-F238E27FC236}">
                <a16:creationId xmlns:a16="http://schemas.microsoft.com/office/drawing/2014/main" id="{E96A921A-D56B-4C52-A300-0401A4E79AB4}"/>
              </a:ext>
            </a:extLst>
          </p:cNvPr>
          <p:cNvSpPr>
            <a:spLocks noGrp="1"/>
          </p:cNvSpPr>
          <p:nvPr>
            <p:ph type="subTitle" idx="1"/>
          </p:nvPr>
        </p:nvSpPr>
        <p:spPr>
          <a:xfrm>
            <a:off x="1123018" y="1813850"/>
            <a:ext cx="7766936" cy="4552025"/>
          </a:xfrm>
        </p:spPr>
        <p:txBody>
          <a:bodyPr>
            <a:noAutofit/>
          </a:bodyPr>
          <a:lstStyle/>
          <a:p>
            <a:pPr marL="342900" indent="-342900" algn="l">
              <a:buFont typeface="Wingdings" panose="05000000000000000000" pitchFamily="2" charset="2"/>
              <a:buChar char="q"/>
            </a:pPr>
            <a:r>
              <a:rPr lang="en-GB" sz="2800" b="1" dirty="0">
                <a:latin typeface="Calibri" panose="020F0502020204030204" pitchFamily="34" charset="0"/>
                <a:cs typeface="Calibri" panose="020F0502020204030204" pitchFamily="34" charset="0"/>
              </a:rPr>
              <a:t>Is part of the Schwarz group</a:t>
            </a:r>
          </a:p>
          <a:p>
            <a:pPr marL="342900" indent="-342900" algn="l">
              <a:buFont typeface="Wingdings" panose="05000000000000000000" pitchFamily="2" charset="2"/>
              <a:buChar char="q"/>
            </a:pPr>
            <a:r>
              <a:rPr lang="en-GB" sz="2800" b="1" dirty="0">
                <a:latin typeface="Calibri" panose="020F0502020204030204" pitchFamily="34" charset="0"/>
                <a:cs typeface="Calibri" panose="020F0502020204030204" pitchFamily="34" charset="0"/>
              </a:rPr>
              <a:t>First opened in 1973</a:t>
            </a:r>
          </a:p>
          <a:p>
            <a:pPr marL="342900" indent="-342900" algn="l">
              <a:buFont typeface="Wingdings" panose="05000000000000000000" pitchFamily="2" charset="2"/>
              <a:buChar char="q"/>
            </a:pPr>
            <a:r>
              <a:rPr lang="en-GB" sz="2800" b="1" dirty="0">
                <a:latin typeface="Calibri" panose="020F0502020204030204" pitchFamily="34" charset="0"/>
                <a:cs typeface="Calibri" panose="020F0502020204030204" pitchFamily="34" charset="0"/>
              </a:rPr>
              <a:t>1980’s: 300 stores across Germany</a:t>
            </a:r>
          </a:p>
          <a:p>
            <a:pPr marL="342900" indent="-342900" algn="l">
              <a:buFont typeface="Wingdings" panose="05000000000000000000" pitchFamily="2" charset="2"/>
              <a:buChar char="q"/>
            </a:pPr>
            <a:r>
              <a:rPr lang="en-GB" sz="2800" b="1" dirty="0">
                <a:latin typeface="Calibri" panose="020F0502020204030204" pitchFamily="34" charset="0"/>
                <a:cs typeface="Calibri" panose="020F0502020204030204" pitchFamily="34" charset="0"/>
              </a:rPr>
              <a:t>German household name in the 1980’s</a:t>
            </a:r>
          </a:p>
          <a:p>
            <a:pPr marL="342900" indent="-342900" algn="l">
              <a:buFont typeface="Wingdings" panose="05000000000000000000" pitchFamily="2" charset="2"/>
              <a:buChar char="q"/>
            </a:pPr>
            <a:r>
              <a:rPr lang="en-GB" sz="2800" b="1" dirty="0">
                <a:latin typeface="Calibri" panose="020F0502020204030204" pitchFamily="34" charset="0"/>
                <a:cs typeface="Calibri" panose="020F0502020204030204" pitchFamily="34" charset="0"/>
              </a:rPr>
              <a:t>1990’s: France extension </a:t>
            </a:r>
          </a:p>
          <a:p>
            <a:pPr marL="342900" indent="-342900" algn="l">
              <a:buFont typeface="Wingdings" panose="05000000000000000000" pitchFamily="2" charset="2"/>
              <a:buChar char="q"/>
            </a:pPr>
            <a:r>
              <a:rPr lang="en-GB" sz="2800" b="1" dirty="0">
                <a:latin typeface="Calibri" panose="020F0502020204030204" pitchFamily="34" charset="0"/>
                <a:cs typeface="Calibri" panose="020F0502020204030204" pitchFamily="34" charset="0"/>
              </a:rPr>
              <a:t>1994: Opened first UK store</a:t>
            </a:r>
          </a:p>
          <a:p>
            <a:pPr marL="342900" indent="-342900" algn="l">
              <a:buFont typeface="Wingdings" panose="05000000000000000000" pitchFamily="2" charset="2"/>
              <a:buChar char="q"/>
            </a:pPr>
            <a:r>
              <a:rPr lang="en-GB" sz="2800" b="1" dirty="0">
                <a:latin typeface="Calibri" panose="020F0502020204030204" pitchFamily="34" charset="0"/>
                <a:cs typeface="Calibri" panose="020F0502020204030204" pitchFamily="34" charset="0"/>
              </a:rPr>
              <a:t>largest grocery retailer in Europe Unrivalled discount</a:t>
            </a:r>
          </a:p>
          <a:p>
            <a:pPr marL="285750" indent="-285750" algn="l">
              <a:buFont typeface="Wingdings" panose="05000000000000000000" pitchFamily="2" charset="2"/>
              <a:buChar char="q"/>
            </a:pPr>
            <a:r>
              <a:rPr lang="en-GB" sz="2800" b="1" dirty="0">
                <a:latin typeface="Calibri" panose="020F0502020204030204" pitchFamily="34" charset="0"/>
                <a:cs typeface="Calibri" panose="020F0502020204030204" pitchFamily="34" charset="0"/>
              </a:rPr>
              <a:t>Quality products &amp; affordable low price.</a:t>
            </a:r>
          </a:p>
        </p:txBody>
      </p:sp>
    </p:spTree>
    <p:extLst>
      <p:ext uri="{BB962C8B-B14F-4D97-AF65-F5344CB8AC3E}">
        <p14:creationId xmlns:p14="http://schemas.microsoft.com/office/powerpoint/2010/main" val="2985234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8B637-CC09-4A32-9CE7-53D6E2308C62}"/>
              </a:ext>
            </a:extLst>
          </p:cNvPr>
          <p:cNvSpPr>
            <a:spLocks noGrp="1"/>
          </p:cNvSpPr>
          <p:nvPr>
            <p:ph type="title"/>
          </p:nvPr>
        </p:nvSpPr>
        <p:spPr>
          <a:xfrm>
            <a:off x="967156" y="596070"/>
            <a:ext cx="6297710" cy="1320800"/>
          </a:xfrm>
        </p:spPr>
        <p:txBody>
          <a:bodyPr>
            <a:normAutofit/>
          </a:bodyPr>
          <a:lstStyle/>
          <a:p>
            <a:r>
              <a:rPr lang="en-GB" sz="4000" dirty="0">
                <a:latin typeface="Calibri" panose="020F0502020204030204" pitchFamily="34" charset="0"/>
                <a:cs typeface="Calibri" panose="020F0502020204030204" pitchFamily="34" charset="0"/>
              </a:rPr>
              <a:t>4 P’s Marketing strategy</a:t>
            </a:r>
          </a:p>
        </p:txBody>
      </p:sp>
      <p:sp>
        <p:nvSpPr>
          <p:cNvPr id="3" name="Content Placeholder 2">
            <a:extLst>
              <a:ext uri="{FF2B5EF4-FFF2-40B4-BE49-F238E27FC236}">
                <a16:creationId xmlns:a16="http://schemas.microsoft.com/office/drawing/2014/main" id="{E031BA26-AFBA-4A44-A945-4B6CE2C261C9}"/>
              </a:ext>
            </a:extLst>
          </p:cNvPr>
          <p:cNvSpPr>
            <a:spLocks noGrp="1"/>
          </p:cNvSpPr>
          <p:nvPr>
            <p:ph idx="1"/>
          </p:nvPr>
        </p:nvSpPr>
        <p:spPr>
          <a:xfrm>
            <a:off x="68388" y="1690368"/>
            <a:ext cx="10325946" cy="5369387"/>
          </a:xfrm>
        </p:spPr>
        <p:txBody>
          <a:bodyPr>
            <a:normAutofit/>
          </a:bodyPr>
          <a:lstStyle/>
          <a:p>
            <a:pPr marL="0" indent="0">
              <a:buNone/>
            </a:pPr>
            <a:endParaRPr lang="en-GB" sz="3200" b="1"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3200" dirty="0">
                <a:latin typeface="Calibri" panose="020F0502020204030204" pitchFamily="34" charset="0"/>
                <a:cs typeface="Calibri" panose="020F0502020204030204" pitchFamily="34" charset="0"/>
              </a:rPr>
              <a:t>PRODUCT: (quality brand name, online service, physical environment, price, delivery service)</a:t>
            </a:r>
          </a:p>
          <a:p>
            <a:pPr>
              <a:buFont typeface="Wingdings" panose="05000000000000000000" pitchFamily="2" charset="2"/>
              <a:buChar char="q"/>
            </a:pPr>
            <a:r>
              <a:rPr lang="en-GB" sz="3200" dirty="0">
                <a:latin typeface="Calibri" panose="020F0502020204030204" pitchFamily="34" charset="0"/>
                <a:cs typeface="Calibri" panose="020F0502020204030204" pitchFamily="34" charset="0"/>
              </a:rPr>
              <a:t>PRICE: (low level, discounts &amp; allowances)</a:t>
            </a:r>
          </a:p>
          <a:p>
            <a:pPr>
              <a:buFont typeface="Wingdings" panose="05000000000000000000" pitchFamily="2" charset="2"/>
              <a:buChar char="q"/>
            </a:pPr>
            <a:r>
              <a:rPr lang="en-GB" sz="3200" dirty="0">
                <a:latin typeface="Calibri" panose="020F0502020204030204" pitchFamily="34" charset="0"/>
                <a:cs typeface="Calibri" panose="020F0502020204030204" pitchFamily="34" charset="0"/>
              </a:rPr>
              <a:t>PLACE: (location, accessibility, distribution channel)</a:t>
            </a:r>
          </a:p>
          <a:p>
            <a:pPr>
              <a:buFont typeface="Wingdings" panose="05000000000000000000" pitchFamily="2" charset="2"/>
              <a:buChar char="q"/>
            </a:pPr>
            <a:r>
              <a:rPr lang="en-GB" sz="3200" dirty="0">
                <a:latin typeface="Calibri" panose="020F0502020204030204" pitchFamily="34" charset="0"/>
                <a:cs typeface="Calibri" panose="020F0502020204030204" pitchFamily="34" charset="0"/>
              </a:rPr>
              <a:t>PROMOTION: (advertisements, sales promotion)</a:t>
            </a:r>
          </a:p>
        </p:txBody>
      </p:sp>
    </p:spTree>
    <p:extLst>
      <p:ext uri="{BB962C8B-B14F-4D97-AF65-F5344CB8AC3E}">
        <p14:creationId xmlns:p14="http://schemas.microsoft.com/office/powerpoint/2010/main" val="1749116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99083-F044-4333-A9DA-EFD47E1BA528}"/>
              </a:ext>
            </a:extLst>
          </p:cNvPr>
          <p:cNvSpPr>
            <a:spLocks noGrp="1"/>
          </p:cNvSpPr>
          <p:nvPr>
            <p:ph type="title"/>
          </p:nvPr>
        </p:nvSpPr>
        <p:spPr>
          <a:xfrm>
            <a:off x="2399454" y="69878"/>
            <a:ext cx="4458546" cy="746760"/>
          </a:xfrm>
        </p:spPr>
        <p:txBody>
          <a:bodyPr/>
          <a:lstStyle/>
          <a:p>
            <a:r>
              <a:rPr lang="en-GB" dirty="0" err="1"/>
              <a:t>LiDL</a:t>
            </a:r>
            <a:r>
              <a:rPr lang="en-GB" dirty="0"/>
              <a:t> SWOT analysis</a:t>
            </a:r>
          </a:p>
        </p:txBody>
      </p:sp>
      <p:sp>
        <p:nvSpPr>
          <p:cNvPr id="3" name="Content Placeholder 2">
            <a:extLst>
              <a:ext uri="{FF2B5EF4-FFF2-40B4-BE49-F238E27FC236}">
                <a16:creationId xmlns:a16="http://schemas.microsoft.com/office/drawing/2014/main" id="{129FCFB0-A88A-4AF6-BD2A-826CA7C54F76}"/>
              </a:ext>
            </a:extLst>
          </p:cNvPr>
          <p:cNvSpPr>
            <a:spLocks noGrp="1"/>
          </p:cNvSpPr>
          <p:nvPr>
            <p:ph idx="1"/>
          </p:nvPr>
        </p:nvSpPr>
        <p:spPr>
          <a:xfrm>
            <a:off x="330392" y="1307149"/>
            <a:ext cx="9667047" cy="5291771"/>
          </a:xfrm>
        </p:spPr>
        <p:txBody>
          <a:bodyPr>
            <a:normAutofit/>
          </a:bodyPr>
          <a:lstStyle/>
          <a:p>
            <a:pPr marL="0" indent="0">
              <a:buNone/>
            </a:pPr>
            <a:r>
              <a:rPr lang="en-GB" sz="2000" b="1" dirty="0">
                <a:latin typeface="Calibri" panose="020F0502020204030204" pitchFamily="34" charset="0"/>
                <a:cs typeface="Calibri" panose="020F0502020204030204" pitchFamily="34" charset="0"/>
              </a:rPr>
              <a:t>Strengths:</a:t>
            </a:r>
          </a:p>
          <a:p>
            <a:r>
              <a:rPr lang="en-GB" sz="2000" b="1" u="sng" dirty="0">
                <a:latin typeface="Calibri" panose="020F0502020204030204" pitchFamily="34" charset="0"/>
                <a:cs typeface="Calibri" panose="020F0502020204030204" pitchFamily="34" charset="0"/>
              </a:rPr>
              <a:t>strong business strategy </a:t>
            </a:r>
            <a:r>
              <a:rPr lang="en-GB" sz="2000" b="1" dirty="0">
                <a:latin typeface="Calibri" panose="020F0502020204030204" pitchFamily="34" charset="0"/>
                <a:cs typeface="Calibri" panose="020F0502020204030204" pitchFamily="34" charset="0"/>
              </a:rPr>
              <a:t>allows them to sell their products at a cheap price.</a:t>
            </a:r>
          </a:p>
          <a:p>
            <a:r>
              <a:rPr lang="en-GB" sz="2000" b="1" u="sng" dirty="0">
                <a:latin typeface="Calibri" panose="020F0502020204030204" pitchFamily="34" charset="0"/>
                <a:cs typeface="Calibri" panose="020F0502020204030204" pitchFamily="34" charset="0"/>
              </a:rPr>
              <a:t>Online showcase </a:t>
            </a:r>
            <a:r>
              <a:rPr lang="en-GB" sz="2000" b="1" dirty="0">
                <a:latin typeface="Calibri" panose="020F0502020204030204" pitchFamily="34" charset="0"/>
                <a:cs typeface="Calibri" panose="020F0502020204030204" pitchFamily="34" charset="0"/>
              </a:rPr>
              <a:t>of any deals they may be running.</a:t>
            </a:r>
          </a:p>
          <a:p>
            <a:pPr marL="0" indent="0">
              <a:buNone/>
            </a:pPr>
            <a:r>
              <a:rPr lang="en-GB" sz="2000" b="1" dirty="0">
                <a:latin typeface="Calibri" panose="020F0502020204030204" pitchFamily="34" charset="0"/>
                <a:cs typeface="Calibri" panose="020F0502020204030204" pitchFamily="34" charset="0"/>
              </a:rPr>
              <a:t>WEAKNESSES:</a:t>
            </a:r>
          </a:p>
          <a:p>
            <a:r>
              <a:rPr lang="en-GB" sz="2000" b="1" dirty="0">
                <a:latin typeface="Calibri" panose="020F0502020204030204" pitchFamily="34" charset="0"/>
                <a:cs typeface="Calibri" panose="020F0502020204030204" pitchFamily="34" charset="0"/>
              </a:rPr>
              <a:t>Doesn’t have </a:t>
            </a:r>
            <a:r>
              <a:rPr lang="en-GB" sz="2000" b="1" u="sng" dirty="0">
                <a:latin typeface="Calibri" panose="020F0502020204030204" pitchFamily="34" charset="0"/>
                <a:cs typeface="Calibri" panose="020F0502020204030204" pitchFamily="34" charset="0"/>
              </a:rPr>
              <a:t>market share </a:t>
            </a:r>
            <a:r>
              <a:rPr lang="en-GB" sz="2000" b="1" dirty="0">
                <a:latin typeface="Calibri" panose="020F0502020204030204" pitchFamily="34" charset="0"/>
                <a:cs typeface="Calibri" panose="020F0502020204030204" pitchFamily="34" charset="0"/>
              </a:rPr>
              <a:t>as compere to Asda or Tesco.</a:t>
            </a:r>
          </a:p>
          <a:p>
            <a:r>
              <a:rPr lang="en-GB" sz="2000" b="1" dirty="0">
                <a:latin typeface="Calibri" panose="020F0502020204030204" pitchFamily="34" charset="0"/>
                <a:cs typeface="Calibri" panose="020F0502020204030204" pitchFamily="34" charset="0"/>
              </a:rPr>
              <a:t>Consumers think their </a:t>
            </a:r>
            <a:r>
              <a:rPr lang="en-GB" sz="2000" b="1" u="sng" dirty="0">
                <a:latin typeface="Calibri" panose="020F0502020204030204" pitchFamily="34" charset="0"/>
                <a:cs typeface="Calibri" panose="020F0502020204030204" pitchFamily="34" charset="0"/>
              </a:rPr>
              <a:t>cheap products </a:t>
            </a:r>
            <a:r>
              <a:rPr lang="en-GB" sz="2000" b="1" dirty="0">
                <a:latin typeface="Calibri" panose="020F0502020204030204" pitchFamily="34" charset="0"/>
                <a:cs typeface="Calibri" panose="020F0502020204030204" pitchFamily="34" charset="0"/>
              </a:rPr>
              <a:t>are of low quality.</a:t>
            </a:r>
          </a:p>
          <a:p>
            <a:pPr marL="0" indent="0">
              <a:buNone/>
            </a:pPr>
            <a:r>
              <a:rPr lang="en-GB" sz="2000" b="1" dirty="0">
                <a:latin typeface="Calibri" panose="020F0502020204030204" pitchFamily="34" charset="0"/>
                <a:cs typeface="Calibri" panose="020F0502020204030204" pitchFamily="34" charset="0"/>
              </a:rPr>
              <a:t>OPPORTINITIES:</a:t>
            </a:r>
          </a:p>
          <a:p>
            <a:r>
              <a:rPr lang="en-GB" sz="2000" b="1" dirty="0">
                <a:latin typeface="Calibri" panose="020F0502020204030204" pitchFamily="34" charset="0"/>
                <a:cs typeface="Calibri" panose="020F0502020204030204" pitchFamily="34" charset="0"/>
              </a:rPr>
              <a:t>Potential to </a:t>
            </a:r>
            <a:r>
              <a:rPr lang="en-GB" sz="2000" b="1" u="sng" dirty="0">
                <a:latin typeface="Calibri" panose="020F0502020204030204" pitchFamily="34" charset="0"/>
                <a:cs typeface="Calibri" panose="020F0502020204030204" pitchFamily="34" charset="0"/>
              </a:rPr>
              <a:t>expand in the UK </a:t>
            </a:r>
            <a:r>
              <a:rPr lang="en-GB" sz="2000" b="1" dirty="0">
                <a:latin typeface="Calibri" panose="020F0502020204030204" pitchFamily="34" charset="0"/>
                <a:cs typeface="Calibri" panose="020F0502020204030204" pitchFamily="34" charset="0"/>
              </a:rPr>
              <a:t>and acquire a higher share</a:t>
            </a:r>
          </a:p>
          <a:p>
            <a:r>
              <a:rPr lang="en-GB" sz="2000" b="1" dirty="0">
                <a:latin typeface="Calibri" panose="020F0502020204030204" pitchFamily="34" charset="0"/>
                <a:cs typeface="Calibri" panose="020F0502020204030204" pitchFamily="34" charset="0"/>
              </a:rPr>
              <a:t>If </a:t>
            </a:r>
            <a:r>
              <a:rPr lang="en-GB" sz="2000" b="1" dirty="0" err="1">
                <a:latin typeface="Calibri" panose="020F0502020204030204" pitchFamily="34" charset="0"/>
                <a:cs typeface="Calibri" panose="020F0502020204030204" pitchFamily="34" charset="0"/>
              </a:rPr>
              <a:t>LiDL</a:t>
            </a:r>
            <a:r>
              <a:rPr lang="en-GB" sz="2000" b="1" dirty="0">
                <a:latin typeface="Calibri" panose="020F0502020204030204" pitchFamily="34" charset="0"/>
                <a:cs typeface="Calibri" panose="020F0502020204030204" pitchFamily="34" charset="0"/>
              </a:rPr>
              <a:t> successfully expand abroad it can provide more funds to invest in the UK.</a:t>
            </a:r>
          </a:p>
          <a:p>
            <a:pPr marL="0" indent="0">
              <a:buNone/>
            </a:pPr>
            <a:r>
              <a:rPr lang="en-GB" sz="2000" b="1" dirty="0">
                <a:latin typeface="Calibri" panose="020F0502020204030204" pitchFamily="34" charset="0"/>
                <a:cs typeface="Calibri" panose="020F0502020204030204" pitchFamily="34" charset="0"/>
              </a:rPr>
              <a:t>THREATS:</a:t>
            </a:r>
          </a:p>
          <a:p>
            <a:r>
              <a:rPr lang="en-GB" sz="2000" b="1" dirty="0">
                <a:latin typeface="Calibri" panose="020F0502020204030204" pitchFamily="34" charset="0"/>
                <a:cs typeface="Calibri" panose="020F0502020204030204" pitchFamily="34" charset="0"/>
              </a:rPr>
              <a:t>Their dominant discount grocery retailing strategy surpassing their market share</a:t>
            </a:r>
          </a:p>
          <a:p>
            <a:pPr marL="0" indent="0">
              <a:buNone/>
            </a:pPr>
            <a:endParaRPr lang="en-GB" sz="20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20595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B75C0-DE02-4933-97CE-1080355BB7BD}"/>
              </a:ext>
            </a:extLst>
          </p:cNvPr>
          <p:cNvSpPr>
            <a:spLocks noGrp="1"/>
          </p:cNvSpPr>
          <p:nvPr>
            <p:ph type="title"/>
          </p:nvPr>
        </p:nvSpPr>
        <p:spPr>
          <a:xfrm>
            <a:off x="1685257" y="1566163"/>
            <a:ext cx="7418601" cy="1320800"/>
          </a:xfrm>
        </p:spPr>
        <p:txBody>
          <a:bodyPr/>
          <a:lstStyle/>
          <a:p>
            <a:r>
              <a:rPr lang="pt-PT" b="1" dirty="0">
                <a:latin typeface="Arial" panose="020B0604020202020204" pitchFamily="34" charset="0"/>
                <a:cs typeface="Arial" panose="020B0604020202020204" pitchFamily="34" charset="0"/>
              </a:rPr>
              <a:t>Sustainability and Globalisation</a:t>
            </a:r>
            <a:endParaRPr lang="en-GB" dirty="0"/>
          </a:p>
        </p:txBody>
      </p:sp>
      <p:sp>
        <p:nvSpPr>
          <p:cNvPr id="3" name="Content Placeholder 2">
            <a:extLst>
              <a:ext uri="{FF2B5EF4-FFF2-40B4-BE49-F238E27FC236}">
                <a16:creationId xmlns:a16="http://schemas.microsoft.com/office/drawing/2014/main" id="{1F861653-CE63-42CC-A3C3-B1035EBD98D6}"/>
              </a:ext>
            </a:extLst>
          </p:cNvPr>
          <p:cNvSpPr>
            <a:spLocks noGrp="1"/>
          </p:cNvSpPr>
          <p:nvPr>
            <p:ph idx="1"/>
          </p:nvPr>
        </p:nvSpPr>
        <p:spPr>
          <a:xfrm>
            <a:off x="3773538" y="2733694"/>
            <a:ext cx="3242038" cy="466687"/>
          </a:xfrm>
        </p:spPr>
        <p:txBody>
          <a:bodyPr/>
          <a:lstStyle/>
          <a:p>
            <a:pPr marL="0" indent="0">
              <a:buNone/>
            </a:pPr>
            <a:r>
              <a:rPr lang="en-GB" b="1" dirty="0">
                <a:latin typeface="Arial" panose="020B0604020202020204" pitchFamily="34" charset="0"/>
                <a:cs typeface="Arial" panose="020B0604020202020204" pitchFamily="34" charset="0"/>
              </a:rPr>
              <a:t>Retail – large multinationals</a:t>
            </a:r>
            <a:endParaRPr lang="en-US" dirty="0">
              <a:latin typeface="Arial" panose="020B0604020202020204" pitchFamily="34" charset="0"/>
              <a:cs typeface="Arial" panose="020B0604020202020204" pitchFamily="34" charset="0"/>
            </a:endParaRPr>
          </a:p>
          <a:p>
            <a:pPr marL="0" indent="0">
              <a:buNone/>
            </a:pPr>
            <a:endParaRPr lang="en-GB" dirty="0"/>
          </a:p>
        </p:txBody>
      </p:sp>
      <p:pic>
        <p:nvPicPr>
          <p:cNvPr id="4" name="Picture 3" descr="Related image">
            <a:extLst>
              <a:ext uri="{FF2B5EF4-FFF2-40B4-BE49-F238E27FC236}">
                <a16:creationId xmlns:a16="http://schemas.microsoft.com/office/drawing/2014/main" id="{69452C19-FE55-4B9E-85ED-C115A0ACC4F1}"/>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32598" y="3429000"/>
            <a:ext cx="923925" cy="923925"/>
          </a:xfrm>
          <a:prstGeom prst="rect">
            <a:avLst/>
          </a:prstGeom>
          <a:noFill/>
          <a:ln>
            <a:noFill/>
          </a:ln>
        </p:spPr>
      </p:pic>
      <p:sp>
        <p:nvSpPr>
          <p:cNvPr id="5" name="Rectangle 4">
            <a:extLst>
              <a:ext uri="{FF2B5EF4-FFF2-40B4-BE49-F238E27FC236}">
                <a16:creationId xmlns:a16="http://schemas.microsoft.com/office/drawing/2014/main" id="{55C7EEF2-A4AE-4B8C-80CC-5835D0310ED8}"/>
              </a:ext>
            </a:extLst>
          </p:cNvPr>
          <p:cNvSpPr/>
          <p:nvPr/>
        </p:nvSpPr>
        <p:spPr>
          <a:xfrm>
            <a:off x="2346561" y="4352925"/>
            <a:ext cx="6096000" cy="2461058"/>
          </a:xfrm>
          <a:prstGeom prst="rect">
            <a:avLst/>
          </a:prstGeom>
        </p:spPr>
        <p:txBody>
          <a:bodyPr>
            <a:spAutoFit/>
          </a:bodyPr>
          <a:lstStyle/>
          <a:p>
            <a:pPr algn="ct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Lidl Stiftung &amp; Co</a:t>
            </a:r>
            <a:endParaRPr lang="en-US" sz="2400" dirty="0">
              <a:latin typeface="Calibri" panose="020F0502020204030204" pitchFamily="34" charset="0"/>
              <a:ea typeface="Calibri" panose="020F0502020204030204" pitchFamily="34" charset="0"/>
              <a:cs typeface="Calibri" panose="020F0502020204030204" pitchFamily="34" charset="0"/>
            </a:endParaRPr>
          </a:p>
          <a:p>
            <a:pPr algn="ct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Dieter Schwarz 1977</a:t>
            </a:r>
            <a:endParaRPr lang="en-US" sz="2400" dirty="0">
              <a:latin typeface="Calibri" panose="020F0502020204030204" pitchFamily="34" charset="0"/>
              <a:ea typeface="Calibri" panose="020F0502020204030204" pitchFamily="34" charset="0"/>
              <a:cs typeface="Calibri" panose="020F0502020204030204" pitchFamily="34" charset="0"/>
            </a:endParaRPr>
          </a:p>
          <a:p>
            <a:pPr algn="ct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German global discount supermarket chain, </a:t>
            </a:r>
            <a:endParaRPr lang="en-US" sz="2400" dirty="0">
              <a:latin typeface="Calibri" panose="020F0502020204030204" pitchFamily="34" charset="0"/>
              <a:ea typeface="Calibri" panose="020F0502020204030204" pitchFamily="34" charset="0"/>
              <a:cs typeface="Calibri" panose="020F0502020204030204" pitchFamily="34" charset="0"/>
            </a:endParaRPr>
          </a:p>
          <a:p>
            <a:pPr algn="ct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Based in </a:t>
            </a:r>
            <a:r>
              <a:rPr lang="en-GB" sz="2400" dirty="0" err="1">
                <a:latin typeface="Calibri" panose="020F0502020204030204" pitchFamily="34" charset="0"/>
                <a:ea typeface="Calibri" panose="020F0502020204030204" pitchFamily="34" charset="0"/>
                <a:cs typeface="Calibri" panose="020F0502020204030204" pitchFamily="34" charset="0"/>
              </a:rPr>
              <a:t>Neckarsulm</a:t>
            </a:r>
            <a:r>
              <a:rPr lang="en-GB" sz="2400" dirty="0">
                <a:latin typeface="Calibri" panose="020F0502020204030204" pitchFamily="34" charset="0"/>
                <a:ea typeface="Calibri" panose="020F0502020204030204" pitchFamily="34" charset="0"/>
                <a:cs typeface="Calibri" panose="020F0502020204030204" pitchFamily="34" charset="0"/>
              </a:rPr>
              <a:t>, Germany</a:t>
            </a:r>
            <a:endParaRPr lang="en-US" sz="2400" dirty="0">
              <a:latin typeface="Calibri" panose="020F0502020204030204" pitchFamily="34" charset="0"/>
              <a:ea typeface="Calibri" panose="020F0502020204030204" pitchFamily="34" charset="0"/>
              <a:cs typeface="Calibri" panose="020F0502020204030204" pitchFamily="34" charset="0"/>
            </a:endParaRPr>
          </a:p>
          <a:p>
            <a:pPr algn="ct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10,000 stores across Europe and USA.</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6" name="Rectangle 5">
            <a:extLst>
              <a:ext uri="{FF2B5EF4-FFF2-40B4-BE49-F238E27FC236}">
                <a16:creationId xmlns:a16="http://schemas.microsoft.com/office/drawing/2014/main" id="{6A0DF8B5-3054-4FE0-8A01-D7BA554A0575}"/>
              </a:ext>
            </a:extLst>
          </p:cNvPr>
          <p:cNvSpPr/>
          <p:nvPr/>
        </p:nvSpPr>
        <p:spPr>
          <a:xfrm>
            <a:off x="2785885" y="180573"/>
            <a:ext cx="5569549" cy="523220"/>
          </a:xfrm>
          <a:prstGeom prst="rect">
            <a:avLst/>
          </a:prstGeom>
        </p:spPr>
        <p:txBody>
          <a:bodyPr wrap="square">
            <a:spAutoFit/>
          </a:bodyPr>
          <a:lstStyle/>
          <a:p>
            <a:r>
              <a:rPr lang="en-GB" sz="2800" b="1" u="sng" dirty="0" err="1"/>
              <a:t>Luzidia</a:t>
            </a:r>
            <a:r>
              <a:rPr lang="en-GB" sz="2800" b="1" u="sng" dirty="0"/>
              <a:t> </a:t>
            </a:r>
            <a:r>
              <a:rPr lang="en-GB" sz="2800" b="1" u="sng" dirty="0" err="1"/>
              <a:t>Tangal</a:t>
            </a:r>
            <a:r>
              <a:rPr lang="en-GB" sz="2800" b="1" u="sng" dirty="0"/>
              <a:t> ---1605821</a:t>
            </a:r>
          </a:p>
        </p:txBody>
      </p:sp>
    </p:spTree>
    <p:extLst>
      <p:ext uri="{BB962C8B-B14F-4D97-AF65-F5344CB8AC3E}">
        <p14:creationId xmlns:p14="http://schemas.microsoft.com/office/powerpoint/2010/main" val="2420090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0B5FB-55F2-4672-B0C4-078F01F3B2AB}"/>
              </a:ext>
            </a:extLst>
          </p:cNvPr>
          <p:cNvSpPr>
            <a:spLocks noGrp="1"/>
          </p:cNvSpPr>
          <p:nvPr>
            <p:ph type="ctrTitle"/>
          </p:nvPr>
        </p:nvSpPr>
        <p:spPr>
          <a:xfrm>
            <a:off x="-1459832" y="170427"/>
            <a:ext cx="10477161" cy="858458"/>
          </a:xfrm>
        </p:spPr>
        <p:txBody>
          <a:bodyPr/>
          <a:lstStyle/>
          <a:p>
            <a:r>
              <a:rPr lang="pt-PT" sz="4000" b="1" dirty="0">
                <a:latin typeface="Arial" panose="020B0604020202020204" pitchFamily="34" charset="0"/>
                <a:cs typeface="Arial" panose="020B0604020202020204" pitchFamily="34" charset="0"/>
              </a:rPr>
              <a:t>Sustainability and Globalisation</a:t>
            </a:r>
            <a:endParaRPr lang="en-GB" sz="4000" dirty="0"/>
          </a:p>
        </p:txBody>
      </p:sp>
      <p:sp>
        <p:nvSpPr>
          <p:cNvPr id="3" name="Subtitle 2">
            <a:extLst>
              <a:ext uri="{FF2B5EF4-FFF2-40B4-BE49-F238E27FC236}">
                <a16:creationId xmlns:a16="http://schemas.microsoft.com/office/drawing/2014/main" id="{E19F7FE2-F998-407A-9FEC-B5A3340DE98E}"/>
              </a:ext>
            </a:extLst>
          </p:cNvPr>
          <p:cNvSpPr>
            <a:spLocks noGrp="1"/>
          </p:cNvSpPr>
          <p:nvPr>
            <p:ph type="subTitle" idx="1"/>
          </p:nvPr>
        </p:nvSpPr>
        <p:spPr>
          <a:xfrm>
            <a:off x="785172" y="2332101"/>
            <a:ext cx="8599459" cy="3297734"/>
          </a:xfrm>
        </p:spPr>
        <p:txBody>
          <a:bodyPr>
            <a:noAutofit/>
          </a:bodyPr>
          <a:lstStyle/>
          <a:p>
            <a:pPr marL="457200" indent="-457200" algn="l">
              <a:buFont typeface="Wingdings" panose="05000000000000000000" pitchFamily="2" charset="2"/>
              <a:buChar char="q"/>
            </a:pPr>
            <a:r>
              <a:rPr lang="pt-PT" sz="3200" dirty="0">
                <a:latin typeface="Calibri" panose="020F0502020204030204" pitchFamily="34" charset="0"/>
                <a:cs typeface="Calibri" panose="020F0502020204030204" pitchFamily="34" charset="0"/>
              </a:rPr>
              <a:t>Two completely distinct terms </a:t>
            </a:r>
            <a:r>
              <a:rPr lang="en-US" sz="3200" dirty="0">
                <a:latin typeface="Calibri" panose="020F0502020204030204" pitchFamily="34" charset="0"/>
                <a:cs typeface="Calibri" panose="020F0502020204030204" pitchFamily="34" charset="0"/>
              </a:rPr>
              <a:t>but we see them together constantly</a:t>
            </a:r>
            <a:r>
              <a:rPr lang="pt-PT" sz="3200" dirty="0">
                <a:latin typeface="Calibri" panose="020F0502020204030204" pitchFamily="34" charset="0"/>
                <a:cs typeface="Calibri" panose="020F0502020204030204" pitchFamily="34" charset="0"/>
              </a:rPr>
              <a:t>. </a:t>
            </a:r>
          </a:p>
          <a:p>
            <a:pPr marL="457200" indent="-457200" algn="l">
              <a:buFont typeface="Wingdings" panose="05000000000000000000" pitchFamily="2" charset="2"/>
              <a:buChar char="q"/>
            </a:pPr>
            <a:r>
              <a:rPr lang="pt-PT" sz="3200" dirty="0">
                <a:latin typeface="Calibri" panose="020F0502020204030204" pitchFamily="34" charset="0"/>
                <a:cs typeface="Calibri" panose="020F0502020204030204" pitchFamily="34" charset="0"/>
              </a:rPr>
              <a:t>Globalisation is a method of expanding productive activity beyond borders, while sustainability is the responsibility and care in which productive activity is conducted.</a:t>
            </a:r>
            <a:endParaRPr lang="en-US" sz="3200" dirty="0">
              <a:latin typeface="Calibri" panose="020F0502020204030204" pitchFamily="34" charset="0"/>
              <a:cs typeface="Calibri" panose="020F0502020204030204" pitchFamily="34" charset="0"/>
            </a:endParaRPr>
          </a:p>
          <a:p>
            <a:endParaRPr lang="en-US" sz="3200" dirty="0">
              <a:latin typeface="Calibri" panose="020F0502020204030204" pitchFamily="34" charset="0"/>
              <a:cs typeface="Calibri" panose="020F0502020204030204" pitchFamily="34" charset="0"/>
            </a:endParaRPr>
          </a:p>
          <a:p>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72968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85272-69AC-48E3-8734-DA2E51875D7D}"/>
              </a:ext>
            </a:extLst>
          </p:cNvPr>
          <p:cNvSpPr>
            <a:spLocks noGrp="1"/>
          </p:cNvSpPr>
          <p:nvPr>
            <p:ph type="ctrTitle"/>
          </p:nvPr>
        </p:nvSpPr>
        <p:spPr>
          <a:xfrm>
            <a:off x="2855494" y="87289"/>
            <a:ext cx="4911441" cy="1762546"/>
          </a:xfrm>
        </p:spPr>
        <p:txBody>
          <a:bodyPr/>
          <a:lstStyle/>
          <a:p>
            <a:pPr algn="l"/>
            <a:r>
              <a:rPr lang="en-GB" b="1" dirty="0">
                <a:latin typeface="Arial" panose="020B0604020202020204" pitchFamily="34" charset="0"/>
                <a:cs typeface="Arial" panose="020B0604020202020204" pitchFamily="34" charset="0"/>
              </a:rPr>
              <a:t>Global Citizen</a:t>
            </a:r>
            <a:br>
              <a:rPr lang="en-US" dirty="0"/>
            </a:br>
            <a:endParaRPr lang="en-GB" dirty="0"/>
          </a:p>
        </p:txBody>
      </p:sp>
      <p:sp>
        <p:nvSpPr>
          <p:cNvPr id="3" name="Subtitle 2">
            <a:extLst>
              <a:ext uri="{FF2B5EF4-FFF2-40B4-BE49-F238E27FC236}">
                <a16:creationId xmlns:a16="http://schemas.microsoft.com/office/drawing/2014/main" id="{F1790B10-B3C5-431B-86ED-210CF32CF91D}"/>
              </a:ext>
            </a:extLst>
          </p:cNvPr>
          <p:cNvSpPr>
            <a:spLocks noGrp="1"/>
          </p:cNvSpPr>
          <p:nvPr>
            <p:ph type="subTitle" idx="1"/>
          </p:nvPr>
        </p:nvSpPr>
        <p:spPr>
          <a:xfrm>
            <a:off x="960107" y="1849835"/>
            <a:ext cx="7766936" cy="4071994"/>
          </a:xfrm>
        </p:spPr>
        <p:txBody>
          <a:bodyPr>
            <a:noAutofit/>
          </a:bodyPr>
          <a:lstStyle/>
          <a:p>
            <a:pPr marL="342900" indent="-342900" algn="l">
              <a:buFont typeface="Wingdings" panose="05000000000000000000" pitchFamily="2" charset="2"/>
              <a:buChar char="q"/>
            </a:pPr>
            <a:r>
              <a:rPr lang="en-GB" sz="2800" b="1" dirty="0">
                <a:latin typeface="Calibri" panose="020F0502020204030204" pitchFamily="34" charset="0"/>
                <a:cs typeface="Calibri" panose="020F0502020204030204" pitchFamily="34" charset="0"/>
              </a:rPr>
              <a:t>Global Citizen: </a:t>
            </a:r>
            <a:r>
              <a:rPr lang="en-GB" sz="2800" dirty="0">
                <a:latin typeface="Calibri" panose="020F0502020204030204" pitchFamily="34" charset="0"/>
                <a:cs typeface="Calibri" panose="020F0502020204030204" pitchFamily="34" charset="0"/>
              </a:rPr>
              <a:t>Global Citizen is someone who recognises himself as an integral part of an emerging global community and is dedicated to promoting and defending human rights and contribute to building practices and values of that community.</a:t>
            </a:r>
            <a:endParaRPr lang="en-US" sz="2800" dirty="0">
              <a:latin typeface="Calibri" panose="020F0502020204030204" pitchFamily="34" charset="0"/>
              <a:cs typeface="Calibri" panose="020F0502020204030204" pitchFamily="34" charset="0"/>
            </a:endParaRPr>
          </a:p>
          <a:p>
            <a:pPr marL="342900" indent="-342900" algn="l">
              <a:buFont typeface="Wingdings" panose="05000000000000000000" pitchFamily="2" charset="2"/>
              <a:buChar char="q"/>
            </a:pPr>
            <a:r>
              <a:rPr lang="en-GB" sz="2800" dirty="0">
                <a:latin typeface="Calibri" panose="020F0502020204030204" pitchFamily="34" charset="0"/>
                <a:cs typeface="Calibri" panose="020F0502020204030204" pitchFamily="34" charset="0"/>
              </a:rPr>
              <a:t> A global citizen should have public awareness and participation in community activities, should consciously consume and be persevering in adversity.</a:t>
            </a:r>
            <a:endParaRPr lang="en-US" sz="2800" dirty="0">
              <a:latin typeface="Calibri" panose="020F0502020204030204" pitchFamily="34" charset="0"/>
              <a:cs typeface="Calibri" panose="020F0502020204030204" pitchFamily="34" charset="0"/>
            </a:endParaRPr>
          </a:p>
          <a:p>
            <a:pPr algn="l"/>
            <a:endParaRPr lang="en-US" sz="2800" dirty="0">
              <a:latin typeface="Calibri" panose="020F0502020204030204" pitchFamily="34" charset="0"/>
              <a:cs typeface="Calibri" panose="020F0502020204030204" pitchFamily="34" charset="0"/>
            </a:endParaRPr>
          </a:p>
          <a:p>
            <a:pPr algn="l"/>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56286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3BBBF-808D-4464-B6B8-315321893FF0}"/>
              </a:ext>
            </a:extLst>
          </p:cNvPr>
          <p:cNvSpPr>
            <a:spLocks noGrp="1"/>
          </p:cNvSpPr>
          <p:nvPr>
            <p:ph type="ctrTitle"/>
          </p:nvPr>
        </p:nvSpPr>
        <p:spPr>
          <a:xfrm>
            <a:off x="630654" y="609600"/>
            <a:ext cx="9033372" cy="1218969"/>
          </a:xfrm>
        </p:spPr>
        <p:txBody>
          <a:bodyPr/>
          <a:lstStyle/>
          <a:p>
            <a:pPr algn="ctr"/>
            <a:r>
              <a:rPr lang="en-GB" sz="3600" b="1" dirty="0">
                <a:latin typeface="Calibri" panose="020F0502020204030204" pitchFamily="34" charset="0"/>
                <a:cs typeface="Calibri" panose="020F0502020204030204" pitchFamily="34" charset="0"/>
              </a:rPr>
              <a:t>Describe two examples of sustainable projects from within your chosen sector</a:t>
            </a:r>
            <a:endParaRPr lang="en-GB" sz="3600"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860C4A6B-0C13-40E8-B929-419C6864E339}"/>
              </a:ext>
            </a:extLst>
          </p:cNvPr>
          <p:cNvSpPr>
            <a:spLocks noGrp="1"/>
          </p:cNvSpPr>
          <p:nvPr>
            <p:ph type="subTitle" idx="1"/>
          </p:nvPr>
        </p:nvSpPr>
        <p:spPr>
          <a:xfrm>
            <a:off x="497304" y="2859314"/>
            <a:ext cx="8887327" cy="3309258"/>
          </a:xfrm>
        </p:spPr>
        <p:txBody>
          <a:bodyPr>
            <a:normAutofit/>
          </a:bodyPr>
          <a:lstStyle/>
          <a:p>
            <a:pPr marL="342900" lvl="0" indent="-342900" algn="l">
              <a:buFont typeface="Wingdings" panose="05000000000000000000" pitchFamily="2" charset="2"/>
              <a:buChar char="q"/>
            </a:pPr>
            <a:r>
              <a:rPr lang="en-GB" sz="2800" dirty="0">
                <a:latin typeface="Calibri" panose="020F0502020204030204" pitchFamily="34" charset="0"/>
                <a:cs typeface="Calibri" panose="020F0502020204030204" pitchFamily="34" charset="0"/>
              </a:rPr>
              <a:t>Until 2019 pretend that 100% of their own brand cocoa products, food products containing palm oil from certified sustainable source, fresh and frozen fish and seafood products from certified sustainable fisheries. </a:t>
            </a:r>
            <a:endParaRPr lang="en-US" sz="2800" dirty="0">
              <a:latin typeface="Calibri" panose="020F0502020204030204" pitchFamily="34" charset="0"/>
              <a:cs typeface="Calibri" panose="020F0502020204030204" pitchFamily="34" charset="0"/>
            </a:endParaRPr>
          </a:p>
          <a:p>
            <a:pPr marL="342900" lvl="0" indent="-342900" algn="l">
              <a:buFont typeface="Wingdings" panose="05000000000000000000" pitchFamily="2" charset="2"/>
              <a:buChar char="q"/>
            </a:pPr>
            <a:r>
              <a:rPr lang="en-GB" sz="2800" dirty="0">
                <a:latin typeface="Calibri" panose="020F0502020204030204" pitchFamily="34" charset="0"/>
                <a:cs typeface="Calibri" panose="020F0502020204030204" pitchFamily="34" charset="0"/>
              </a:rPr>
              <a:t>Reducing waste across the food system and encourage the efficient use of natural source.</a:t>
            </a:r>
            <a:endParaRPr lang="en-US" sz="2800" dirty="0">
              <a:latin typeface="Calibri" panose="020F0502020204030204" pitchFamily="34" charset="0"/>
              <a:cs typeface="Calibri" panose="020F0502020204030204" pitchFamily="34" charset="0"/>
            </a:endParaRPr>
          </a:p>
          <a:p>
            <a:pPr algn="l"/>
            <a:endParaRPr lang="en-US"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304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8BEE2-6AC5-4673-AF34-A550D6753812}"/>
              </a:ext>
            </a:extLst>
          </p:cNvPr>
          <p:cNvSpPr>
            <a:spLocks noGrp="1"/>
          </p:cNvSpPr>
          <p:nvPr>
            <p:ph type="ctrTitle"/>
          </p:nvPr>
        </p:nvSpPr>
        <p:spPr>
          <a:xfrm>
            <a:off x="504492" y="384629"/>
            <a:ext cx="8791073" cy="1646302"/>
          </a:xfrm>
        </p:spPr>
        <p:txBody>
          <a:bodyPr/>
          <a:lstStyle/>
          <a:p>
            <a:pPr algn="ctr"/>
            <a:r>
              <a:rPr lang="en-US" sz="3600" b="1" dirty="0">
                <a:latin typeface="Calibri" panose="020F0502020204030204" pitchFamily="34" charset="0"/>
                <a:cs typeface="Calibri" panose="020F0502020204030204" pitchFamily="34" charset="0"/>
              </a:rPr>
              <a:t>Give two examples of what is meant by environmental sustainability </a:t>
            </a:r>
            <a:br>
              <a:rPr lang="en-US" sz="3600" dirty="0">
                <a:latin typeface="Calibri" panose="020F0502020204030204" pitchFamily="34" charset="0"/>
                <a:cs typeface="Calibri" panose="020F0502020204030204" pitchFamily="34" charset="0"/>
              </a:rPr>
            </a:br>
            <a:endParaRPr lang="en-GB" sz="3600"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DC01528F-81FD-4EA9-98C2-0CF46B5CD48E}"/>
              </a:ext>
            </a:extLst>
          </p:cNvPr>
          <p:cNvSpPr>
            <a:spLocks noGrp="1"/>
          </p:cNvSpPr>
          <p:nvPr>
            <p:ph type="subTitle" idx="1"/>
          </p:nvPr>
        </p:nvSpPr>
        <p:spPr>
          <a:xfrm>
            <a:off x="656059" y="2446040"/>
            <a:ext cx="8487940" cy="4027331"/>
          </a:xfrm>
        </p:spPr>
        <p:txBody>
          <a:bodyPr>
            <a:noAutofit/>
          </a:bodyPr>
          <a:lstStyle/>
          <a:p>
            <a:pPr marL="342900" indent="-342900" algn="l">
              <a:buFont typeface="Wingdings" panose="05000000000000000000" pitchFamily="2" charset="2"/>
              <a:buChar char="q"/>
            </a:pPr>
            <a:r>
              <a:rPr lang="pt-PT" sz="2800" dirty="0">
                <a:latin typeface="Calibri" panose="020F0502020204030204" pitchFamily="34" charset="0"/>
                <a:cs typeface="Calibri" panose="020F0502020204030204" pitchFamily="34" charset="0"/>
              </a:rPr>
              <a:t>Environmental sustainability focuses on the survival of the planet, we must make use of natural resources in a responsible way to ensure that all people live well, now and in the future. </a:t>
            </a:r>
            <a:r>
              <a:rPr lang="en-US" sz="2800" dirty="0">
                <a:latin typeface="Calibri" panose="020F0502020204030204" pitchFamily="34" charset="0"/>
                <a:cs typeface="Calibri" panose="020F0502020204030204" pitchFamily="34" charset="0"/>
              </a:rPr>
              <a:t>To promote environmental sustainability, Lidl is committed to:</a:t>
            </a:r>
          </a:p>
          <a:p>
            <a:pPr marL="342900" lvl="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Conserving biodiversity</a:t>
            </a:r>
          </a:p>
          <a:p>
            <a:pPr marL="342900" lvl="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Conserving natural resources</a:t>
            </a:r>
          </a:p>
          <a:p>
            <a:pPr marL="342900" lvl="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Improving livelihoods and human well-being.</a:t>
            </a:r>
          </a:p>
        </p:txBody>
      </p:sp>
    </p:spTree>
    <p:extLst>
      <p:ext uri="{BB962C8B-B14F-4D97-AF65-F5344CB8AC3E}">
        <p14:creationId xmlns:p14="http://schemas.microsoft.com/office/powerpoint/2010/main" val="1860273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828" y="1054814"/>
            <a:ext cx="2233103" cy="634082"/>
          </a:xfrm>
        </p:spPr>
        <p:txBody>
          <a:bodyPr>
            <a:normAutofit fontScale="90000"/>
          </a:bodyPr>
          <a:lstStyle/>
          <a:p>
            <a:r>
              <a:rPr lang="en-GB" dirty="0"/>
              <a:t>Leadership  </a:t>
            </a:r>
          </a:p>
        </p:txBody>
      </p:sp>
      <p:sp>
        <p:nvSpPr>
          <p:cNvPr id="3" name="Content Placeholder 2"/>
          <p:cNvSpPr>
            <a:spLocks noGrp="1"/>
          </p:cNvSpPr>
          <p:nvPr>
            <p:ph idx="1"/>
          </p:nvPr>
        </p:nvSpPr>
        <p:spPr>
          <a:xfrm>
            <a:off x="460828" y="1880050"/>
            <a:ext cx="8229600" cy="5805264"/>
          </a:xfrm>
        </p:spPr>
        <p:txBody>
          <a:bodyPr>
            <a:noAutofit/>
          </a:bodyPr>
          <a:lstStyle/>
          <a:p>
            <a:pPr>
              <a:buFont typeface="Wingdings" panose="05000000000000000000" pitchFamily="2" charset="2"/>
              <a:buChar char="q"/>
            </a:pPr>
            <a:r>
              <a:rPr lang="en-GB" sz="2400" dirty="0">
                <a:latin typeface="Calibri" panose="020F0502020204030204" pitchFamily="34" charset="0"/>
                <a:cs typeface="Calibri" panose="020F0502020204030204" pitchFamily="34" charset="0"/>
              </a:rPr>
              <a:t>Leadership is the art of motivating a group of people to act towards achieving a common goal.</a:t>
            </a:r>
          </a:p>
          <a:p>
            <a:pPr>
              <a:buFont typeface="Wingdings" panose="05000000000000000000" pitchFamily="2" charset="2"/>
              <a:buChar char="q"/>
            </a:pPr>
            <a:endParaRPr lang="en-GB" sz="24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2400" dirty="0">
                <a:latin typeface="Calibri" panose="020F0502020204030204" pitchFamily="34" charset="0"/>
                <a:cs typeface="Calibri" panose="020F0502020204030204" pitchFamily="34" charset="0"/>
              </a:rPr>
              <a:t>Leadership is the ability to influence the Employees’ behaviour by leading them to attain challenging goals and to reach excellent results.</a:t>
            </a:r>
          </a:p>
          <a:p>
            <a:pPr>
              <a:buFont typeface="Wingdings" panose="05000000000000000000" pitchFamily="2" charset="2"/>
              <a:buChar char="q"/>
            </a:pPr>
            <a:endParaRPr lang="en-GB" sz="2400" dirty="0">
              <a:latin typeface="Calibri" panose="020F0502020204030204" pitchFamily="34" charset="0"/>
              <a:cs typeface="Calibri" panose="020F0502020204030204" pitchFamily="34" charset="0"/>
            </a:endParaRPr>
          </a:p>
          <a:p>
            <a:pPr fontAlgn="base">
              <a:buFont typeface="Wingdings" panose="05000000000000000000" pitchFamily="2" charset="2"/>
              <a:buChar char="q"/>
            </a:pPr>
            <a:r>
              <a:rPr lang="en-GB" sz="2400" dirty="0">
                <a:latin typeface="Calibri" panose="020F0502020204030204" pitchFamily="34" charset="0"/>
                <a:cs typeface="Calibri" panose="020F0502020204030204" pitchFamily="34" charset="0"/>
              </a:rPr>
              <a:t> “With our leadership, we ensure that everyone in the company is working hand-in-hand. Our managers see themselves as part of the team and put their shared success at the heart of the business.” (Lidl, 2018)</a:t>
            </a:r>
          </a:p>
          <a:p>
            <a:pPr>
              <a:buFont typeface="Wingdings" panose="05000000000000000000" pitchFamily="2" charset="2"/>
              <a:buChar char="q"/>
            </a:pPr>
            <a:endParaRPr lang="en-GB" sz="2400" dirty="0">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2700F12C-4DA8-49C9-8A9D-B1C4785D8B1D}"/>
              </a:ext>
            </a:extLst>
          </p:cNvPr>
          <p:cNvSpPr/>
          <p:nvPr/>
        </p:nvSpPr>
        <p:spPr>
          <a:xfrm>
            <a:off x="2484596" y="100707"/>
            <a:ext cx="4182063" cy="954107"/>
          </a:xfrm>
          <a:prstGeom prst="rect">
            <a:avLst/>
          </a:prstGeom>
        </p:spPr>
        <p:txBody>
          <a:bodyPr wrap="square">
            <a:spAutoFit/>
          </a:bodyPr>
          <a:lstStyle/>
          <a:p>
            <a:r>
              <a:rPr lang="en-GB" sz="2800" b="1" u="sng" dirty="0"/>
              <a:t>SAIF MITHU ---1605868</a:t>
            </a:r>
            <a:br>
              <a:rPr lang="en-GB" sz="2800" b="1" u="sng" dirty="0"/>
            </a:br>
            <a:endParaRPr lang="en-GB" sz="2800" b="1" u="sng" dirty="0"/>
          </a:p>
        </p:txBody>
      </p:sp>
    </p:spTree>
    <p:extLst>
      <p:ext uri="{BB962C8B-B14F-4D97-AF65-F5344CB8AC3E}">
        <p14:creationId xmlns:p14="http://schemas.microsoft.com/office/powerpoint/2010/main" val="142299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2554" y="0"/>
            <a:ext cx="2272018" cy="634082"/>
          </a:xfrm>
        </p:spPr>
        <p:txBody>
          <a:bodyPr>
            <a:normAutofit fontScale="90000"/>
          </a:bodyPr>
          <a:lstStyle/>
          <a:p>
            <a:r>
              <a:rPr lang="en-GB" dirty="0"/>
              <a:t>Leadership  </a:t>
            </a:r>
          </a:p>
        </p:txBody>
      </p:sp>
      <p:sp>
        <p:nvSpPr>
          <p:cNvPr id="3" name="Content Placeholder 2"/>
          <p:cNvSpPr>
            <a:spLocks noGrp="1"/>
          </p:cNvSpPr>
          <p:nvPr>
            <p:ph idx="1"/>
          </p:nvPr>
        </p:nvSpPr>
        <p:spPr>
          <a:xfrm>
            <a:off x="392352" y="473978"/>
            <a:ext cx="8229600" cy="6384022"/>
          </a:xfrm>
        </p:spPr>
        <p:txBody>
          <a:bodyPr>
            <a:noAutofit/>
          </a:bodyPr>
          <a:lstStyle/>
          <a:p>
            <a:pPr>
              <a:buNone/>
            </a:pPr>
            <a:endParaRPr lang="en-GB" sz="24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2400" dirty="0">
                <a:latin typeface="Calibri" panose="020F0502020204030204" pitchFamily="34" charset="0"/>
                <a:cs typeface="Calibri" panose="020F0502020204030204" pitchFamily="34" charset="0"/>
              </a:rPr>
              <a:t>Leadership involves:</a:t>
            </a:r>
          </a:p>
          <a:p>
            <a:pPr marL="0" indent="0">
              <a:buNone/>
            </a:pPr>
            <a:endParaRPr lang="en-GB" sz="2400" dirty="0">
              <a:latin typeface="Calibri" panose="020F0502020204030204" pitchFamily="34" charset="0"/>
              <a:cs typeface="Calibri" panose="020F0502020204030204" pitchFamily="34" charset="0"/>
            </a:endParaRPr>
          </a:p>
          <a:p>
            <a:pPr>
              <a:buFont typeface="Wingdings" panose="05000000000000000000" pitchFamily="2" charset="2"/>
              <a:buChar char="ü"/>
            </a:pPr>
            <a:r>
              <a:rPr lang="en-GB" sz="2400" dirty="0">
                <a:latin typeface="Calibri" panose="020F0502020204030204" pitchFamily="34" charset="0"/>
                <a:cs typeface="Calibri" panose="020F0502020204030204" pitchFamily="34" charset="0"/>
              </a:rPr>
              <a:t>establishing a clear vision,</a:t>
            </a:r>
          </a:p>
          <a:p>
            <a:pPr marL="0" indent="0">
              <a:buNone/>
            </a:pPr>
            <a:endParaRPr lang="en-GB" sz="2400" dirty="0">
              <a:latin typeface="Calibri" panose="020F0502020204030204" pitchFamily="34" charset="0"/>
              <a:cs typeface="Calibri" panose="020F0502020204030204" pitchFamily="34" charset="0"/>
            </a:endParaRPr>
          </a:p>
          <a:p>
            <a:pPr>
              <a:buFont typeface="Wingdings" panose="05000000000000000000" pitchFamily="2" charset="2"/>
              <a:buChar char="ü"/>
            </a:pPr>
            <a:r>
              <a:rPr lang="en-GB" sz="2400" dirty="0">
                <a:latin typeface="Calibri" panose="020F0502020204030204" pitchFamily="34" charset="0"/>
                <a:cs typeface="Calibri" panose="020F0502020204030204" pitchFamily="34" charset="0"/>
              </a:rPr>
              <a:t>sharing that vision with others so that they will follow willingly,</a:t>
            </a:r>
          </a:p>
          <a:p>
            <a:pPr marL="0" indent="0">
              <a:buNone/>
            </a:pPr>
            <a:endParaRPr lang="en-GB" sz="2400" dirty="0">
              <a:latin typeface="Calibri" panose="020F0502020204030204" pitchFamily="34" charset="0"/>
              <a:cs typeface="Calibri" panose="020F0502020204030204" pitchFamily="34" charset="0"/>
            </a:endParaRPr>
          </a:p>
          <a:p>
            <a:pPr>
              <a:buFont typeface="Wingdings" panose="05000000000000000000" pitchFamily="2" charset="2"/>
              <a:buChar char="ü"/>
            </a:pPr>
            <a:r>
              <a:rPr lang="en-GB" sz="2400" dirty="0">
                <a:latin typeface="Calibri" panose="020F0502020204030204" pitchFamily="34" charset="0"/>
                <a:cs typeface="Calibri" panose="020F0502020204030204" pitchFamily="34" charset="0"/>
              </a:rPr>
              <a:t>providing the information, knowledge and methods to realize that vision</a:t>
            </a:r>
          </a:p>
          <a:p>
            <a:pPr marL="0" indent="0">
              <a:buNone/>
            </a:pPr>
            <a:endParaRPr lang="en-GB" sz="2400" dirty="0">
              <a:latin typeface="Calibri" panose="020F0502020204030204" pitchFamily="34" charset="0"/>
              <a:cs typeface="Calibri" panose="020F0502020204030204" pitchFamily="34" charset="0"/>
            </a:endParaRPr>
          </a:p>
          <a:p>
            <a:pPr>
              <a:buFont typeface="Wingdings" panose="05000000000000000000" pitchFamily="2" charset="2"/>
              <a:buChar char="ü"/>
            </a:pPr>
            <a:r>
              <a:rPr lang="en-GB" sz="2400" dirty="0">
                <a:latin typeface="Calibri" panose="020F0502020204030204" pitchFamily="34" charset="0"/>
                <a:cs typeface="Calibri" panose="020F0502020204030204" pitchFamily="34" charset="0"/>
              </a:rPr>
              <a:t>coordinating and balancing the conflicting interests of all members and  	stakeholders. (Business Dictionary, 2018)</a:t>
            </a:r>
          </a:p>
        </p:txBody>
      </p:sp>
    </p:spTree>
    <p:extLst>
      <p:ext uri="{BB962C8B-B14F-4D97-AF65-F5344CB8AC3E}">
        <p14:creationId xmlns:p14="http://schemas.microsoft.com/office/powerpoint/2010/main" val="601699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165" y="206929"/>
            <a:ext cx="8596668" cy="1320800"/>
          </a:xfrm>
        </p:spPr>
        <p:txBody>
          <a:bodyPr/>
          <a:lstStyle/>
          <a:p>
            <a:r>
              <a:rPr lang="en-GB" dirty="0"/>
              <a:t>Leadership in </a:t>
            </a:r>
            <a:r>
              <a:rPr lang="en-GB" dirty="0" err="1"/>
              <a:t>LiDL</a:t>
            </a:r>
            <a:endParaRPr lang="en-GB" dirty="0"/>
          </a:p>
        </p:txBody>
      </p:sp>
      <p:pic>
        <p:nvPicPr>
          <p:cNvPr id="1026" name="Picture 2" descr="C:\Users\Mithu\Desktop\3rd semester\Passion-for-success-918px_rdax_384x384.jpg"/>
          <p:cNvPicPr>
            <a:picLocks noGrp="1" noChangeAspect="1" noChangeArrowheads="1"/>
          </p:cNvPicPr>
          <p:nvPr>
            <p:ph idx="1"/>
          </p:nvPr>
        </p:nvPicPr>
        <p:blipFill>
          <a:blip r:embed="rId2" cstate="print"/>
          <a:srcRect/>
          <a:stretch>
            <a:fillRect/>
          </a:stretch>
        </p:blipFill>
        <p:spPr bwMode="auto">
          <a:xfrm>
            <a:off x="422204" y="939567"/>
            <a:ext cx="8999819" cy="5918433"/>
          </a:xfrm>
          <a:prstGeom prst="rect">
            <a:avLst/>
          </a:prstGeom>
          <a:noFill/>
        </p:spPr>
      </p:pic>
    </p:spTree>
    <p:extLst>
      <p:ext uri="{BB962C8B-B14F-4D97-AF65-F5344CB8AC3E}">
        <p14:creationId xmlns:p14="http://schemas.microsoft.com/office/powerpoint/2010/main" val="4017727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dirty="0"/>
              <a:t>Entrepreneurship </a:t>
            </a:r>
          </a:p>
        </p:txBody>
      </p:sp>
      <p:sp>
        <p:nvSpPr>
          <p:cNvPr id="3" name="Content Placeholder 2"/>
          <p:cNvSpPr>
            <a:spLocks noGrp="1"/>
          </p:cNvSpPr>
          <p:nvPr>
            <p:ph idx="1"/>
          </p:nvPr>
        </p:nvSpPr>
        <p:spPr>
          <a:xfrm>
            <a:off x="475673" y="627683"/>
            <a:ext cx="8229600" cy="4857403"/>
          </a:xfrm>
        </p:spPr>
        <p:txBody>
          <a:bodyPr>
            <a:noAutofit/>
          </a:bodyPr>
          <a:lstStyle/>
          <a:p>
            <a:pPr marL="0" indent="0">
              <a:buNone/>
            </a:pPr>
            <a:endParaRPr lang="en-GB" sz="24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2400" dirty="0">
                <a:latin typeface="Calibri" panose="020F0502020204030204" pitchFamily="34" charset="0"/>
                <a:cs typeface="Calibri" panose="020F0502020204030204" pitchFamily="34" charset="0"/>
              </a:rPr>
              <a:t>a person who sets up a business or businesses, taking on financial risks in the hope of profit.</a:t>
            </a:r>
          </a:p>
          <a:p>
            <a:pPr>
              <a:buFont typeface="Wingdings" panose="05000000000000000000" pitchFamily="2" charset="2"/>
              <a:buChar char="q"/>
            </a:pPr>
            <a:r>
              <a:rPr lang="en-GB" sz="2400" dirty="0">
                <a:latin typeface="Calibri" panose="020F0502020204030204" pitchFamily="34" charset="0"/>
                <a:cs typeface="Calibri" panose="020F0502020204030204" pitchFamily="34" charset="0"/>
              </a:rPr>
              <a:t>capacity and willingness to develop, organize and manage a business venture along with any of its risks in order to make a profit. (Oxford Dictionary, 2018)</a:t>
            </a:r>
          </a:p>
          <a:p>
            <a:pPr>
              <a:buFont typeface="Wingdings" panose="05000000000000000000" pitchFamily="2" charset="2"/>
              <a:buChar char="q"/>
            </a:pPr>
            <a:endParaRPr lang="en-GB" sz="24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2400" dirty="0">
                <a:latin typeface="Calibri" panose="020F0502020204030204" pitchFamily="34" charset="0"/>
                <a:cs typeface="Calibri" panose="020F0502020204030204" pitchFamily="34" charset="0"/>
              </a:rPr>
              <a:t>Relationship between Leadership and entrepreneurship:</a:t>
            </a:r>
          </a:p>
          <a:p>
            <a:r>
              <a:rPr lang="en-GB" sz="2400" dirty="0">
                <a:latin typeface="Calibri" panose="020F0502020204030204" pitchFamily="34" charset="0"/>
                <a:cs typeface="Calibri" panose="020F0502020204030204" pitchFamily="34" charset="0"/>
              </a:rPr>
              <a:t>The relationship of leadership and entrepreneurship are deeply linked at the hip. </a:t>
            </a:r>
          </a:p>
          <a:p>
            <a:r>
              <a:rPr lang="en-GB" sz="2400" dirty="0">
                <a:latin typeface="Calibri" panose="020F0502020204030204" pitchFamily="34" charset="0"/>
                <a:cs typeface="Calibri" panose="020F0502020204030204" pitchFamily="34" charset="0"/>
              </a:rPr>
              <a:t>Great entrepreneurs have to be great leaders </a:t>
            </a:r>
          </a:p>
          <a:p>
            <a:r>
              <a:rPr lang="en-GB" sz="2400" dirty="0">
                <a:latin typeface="Calibri" panose="020F0502020204030204" pitchFamily="34" charset="0"/>
                <a:cs typeface="Calibri" panose="020F0502020204030204" pitchFamily="34" charset="0"/>
              </a:rPr>
              <a:t>Entrepreneurs build the ship, leaders are the ones that have to captain it.</a:t>
            </a:r>
          </a:p>
          <a:p>
            <a:endParaRPr lang="en-GB" sz="2400" dirty="0">
              <a:latin typeface="Calibri" panose="020F0502020204030204" pitchFamily="34" charset="0"/>
              <a:cs typeface="Calibri" panose="020F0502020204030204" pitchFamily="34" charset="0"/>
            </a:endParaRPr>
          </a:p>
          <a:p>
            <a:pPr>
              <a:buFontTx/>
              <a:buChar char="-"/>
            </a:pPr>
            <a:endParaRPr lang="en-GB" sz="2400" dirty="0">
              <a:latin typeface="Calibri" panose="020F0502020204030204" pitchFamily="34" charset="0"/>
              <a:cs typeface="Calibri" panose="020F0502020204030204" pitchFamily="34" charset="0"/>
            </a:endParaRPr>
          </a:p>
          <a:p>
            <a:pPr>
              <a:buFontTx/>
              <a:buChar char="-"/>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52735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850106"/>
          </a:xfrm>
        </p:spPr>
        <p:txBody>
          <a:bodyPr/>
          <a:lstStyle/>
          <a:p>
            <a:pPr fontAlgn="base"/>
            <a:r>
              <a:rPr lang="en-GB" b="1" dirty="0" err="1"/>
              <a:t>LiDL’s</a:t>
            </a:r>
            <a:r>
              <a:rPr lang="en-GB" b="1" dirty="0"/>
              <a:t> Practice of Leadership </a:t>
            </a:r>
            <a:endParaRPr lang="en-GB" dirty="0"/>
          </a:p>
        </p:txBody>
      </p:sp>
      <p:sp>
        <p:nvSpPr>
          <p:cNvPr id="3" name="Content Placeholder 2"/>
          <p:cNvSpPr>
            <a:spLocks noGrp="1"/>
          </p:cNvSpPr>
          <p:nvPr>
            <p:ph idx="1"/>
          </p:nvPr>
        </p:nvSpPr>
        <p:spPr>
          <a:xfrm>
            <a:off x="736600" y="1124744"/>
            <a:ext cx="8229600" cy="5001419"/>
          </a:xfrm>
        </p:spPr>
        <p:txBody>
          <a:bodyPr>
            <a:normAutofit lnSpcReduction="10000"/>
          </a:bodyPr>
          <a:lstStyle/>
          <a:p>
            <a:pPr>
              <a:buFont typeface="Wingdings" panose="05000000000000000000" pitchFamily="2" charset="2"/>
              <a:buChar char="q"/>
            </a:pPr>
            <a:r>
              <a:rPr lang="en-GB" b="1" dirty="0">
                <a:latin typeface="Calibri" panose="020F0502020204030204" pitchFamily="34" charset="0"/>
                <a:cs typeface="Calibri" panose="020F0502020204030204" pitchFamily="34" charset="0"/>
              </a:rPr>
              <a:t>Leading through Communication - </a:t>
            </a:r>
            <a:r>
              <a:rPr lang="en-GB" dirty="0">
                <a:latin typeface="Calibri" panose="020F0502020204030204" pitchFamily="34" charset="0"/>
                <a:cs typeface="Calibri" panose="020F0502020204030204" pitchFamily="34" charset="0"/>
              </a:rPr>
              <a:t>simple and direct - speak honestly and openly. If conflict arises, we address issues directly and immediately and resolve them fairly. </a:t>
            </a:r>
          </a:p>
          <a:p>
            <a:pPr>
              <a:buFont typeface="Wingdings" panose="05000000000000000000" pitchFamily="2" charset="2"/>
              <a:buChar char="q"/>
            </a:pPr>
            <a:r>
              <a:rPr lang="en-GB" b="1" dirty="0">
                <a:latin typeface="Calibri" panose="020F0502020204030204" pitchFamily="34" charset="0"/>
                <a:cs typeface="Calibri" panose="020F0502020204030204" pitchFamily="34" charset="0"/>
              </a:rPr>
              <a:t>Developing Employees - </a:t>
            </a:r>
            <a:r>
              <a:rPr lang="en-GB" dirty="0">
                <a:latin typeface="Calibri" panose="020F0502020204030204" pitchFamily="34" charset="0"/>
                <a:cs typeface="Calibri" panose="020F0502020204030204" pitchFamily="34" charset="0"/>
              </a:rPr>
              <a:t>We encourage and promote our employees while enabling them to grow. we provide constructive feedback on their performance. </a:t>
            </a:r>
          </a:p>
          <a:p>
            <a:pPr>
              <a:buFont typeface="Wingdings" panose="05000000000000000000" pitchFamily="2" charset="2"/>
              <a:buChar char="q"/>
            </a:pPr>
            <a:endParaRPr lang="en-GB"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b="1" dirty="0">
                <a:latin typeface="Calibri" panose="020F0502020204030204" pitchFamily="34" charset="0"/>
                <a:cs typeface="Calibri" panose="020F0502020204030204" pitchFamily="34" charset="0"/>
              </a:rPr>
              <a:t>Establishing Trust And Acting Fair - </a:t>
            </a:r>
            <a:r>
              <a:rPr lang="en-GB" dirty="0">
                <a:latin typeface="Calibri" panose="020F0502020204030204" pitchFamily="34" charset="0"/>
                <a:cs typeface="Calibri" panose="020F0502020204030204" pitchFamily="34" charset="0"/>
              </a:rPr>
              <a:t>We trust our employees and have confidence that they meet their responsibilities. Mistakes are opportunities to learn and grow. We treat our employees as partners.</a:t>
            </a:r>
          </a:p>
          <a:p>
            <a:pPr>
              <a:buFont typeface="Wingdings" panose="05000000000000000000" pitchFamily="2" charset="2"/>
              <a:buChar char="q"/>
            </a:pPr>
            <a:endParaRPr lang="en-GB" dirty="0">
              <a:latin typeface="Calibri" panose="020F0502020204030204" pitchFamily="34" charset="0"/>
              <a:cs typeface="Calibri" panose="020F0502020204030204" pitchFamily="34" charset="0"/>
            </a:endParaRPr>
          </a:p>
          <a:p>
            <a:pPr fontAlgn="base">
              <a:buFont typeface="Wingdings" panose="05000000000000000000" pitchFamily="2" charset="2"/>
              <a:buChar char="q"/>
            </a:pPr>
            <a:r>
              <a:rPr lang="en-GB" b="1" dirty="0">
                <a:latin typeface="Calibri" panose="020F0502020204030204" pitchFamily="34" charset="0"/>
                <a:cs typeface="Calibri" panose="020F0502020204030204" pitchFamily="34" charset="0"/>
              </a:rPr>
              <a:t>Leading by Example - </a:t>
            </a:r>
            <a:r>
              <a:rPr lang="en-GB" dirty="0">
                <a:latin typeface="Calibri" panose="020F0502020204030204" pitchFamily="34" charset="0"/>
                <a:cs typeface="Calibri" panose="020F0502020204030204" pitchFamily="34" charset="0"/>
              </a:rPr>
              <a:t>Be honest and ethical in everything you do. Have strong values. Live what you are preaching.</a:t>
            </a:r>
          </a:p>
          <a:p>
            <a:pPr lvl="0" fontAlgn="base">
              <a:buFont typeface="Wingdings" panose="05000000000000000000" pitchFamily="2" charset="2"/>
              <a:buChar char="q"/>
            </a:pPr>
            <a:endParaRPr lang="en-GB" dirty="0">
              <a:latin typeface="Calibri" panose="020F0502020204030204" pitchFamily="34" charset="0"/>
              <a:cs typeface="Calibri" panose="020F0502020204030204" pitchFamily="34" charset="0"/>
            </a:endParaRPr>
          </a:p>
          <a:p>
            <a:pPr fontAlgn="base">
              <a:buFont typeface="Wingdings" panose="05000000000000000000" pitchFamily="2" charset="2"/>
              <a:buChar char="q"/>
            </a:pPr>
            <a:r>
              <a:rPr lang="en-GB" b="1" dirty="0">
                <a:latin typeface="Calibri" panose="020F0502020204030204" pitchFamily="34" charset="0"/>
                <a:cs typeface="Calibri" panose="020F0502020204030204" pitchFamily="34" charset="0"/>
              </a:rPr>
              <a:t>Asking for Advice – S</a:t>
            </a:r>
            <a:r>
              <a:rPr lang="en-GB" dirty="0">
                <a:latin typeface="Calibri" panose="020F0502020204030204" pitchFamily="34" charset="0"/>
                <a:cs typeface="Calibri" panose="020F0502020204030204" pitchFamily="34" charset="0"/>
              </a:rPr>
              <a:t>eek out impartial, professional advice. You can pretend you know everything about business, but keep in mind that innovation never stops, and it is easy to be left behind.” (</a:t>
            </a:r>
            <a:r>
              <a:rPr lang="en-GB" dirty="0" err="1">
                <a:latin typeface="Calibri" panose="020F0502020204030204" pitchFamily="34" charset="0"/>
                <a:cs typeface="Calibri" panose="020F0502020204030204" pitchFamily="34" charset="0"/>
              </a:rPr>
              <a:t>LiDL</a:t>
            </a:r>
            <a:r>
              <a:rPr lang="en-GB" dirty="0">
                <a:latin typeface="Calibri" panose="020F0502020204030204" pitchFamily="34" charset="0"/>
                <a:cs typeface="Calibri" panose="020F0502020204030204" pitchFamily="34" charset="0"/>
              </a:rPr>
              <a:t>, 2018)</a:t>
            </a:r>
            <a:endParaRPr lang="en-GB" b="1" dirty="0">
              <a:latin typeface="Calibri" panose="020F0502020204030204" pitchFamily="34" charset="0"/>
              <a:cs typeface="Calibri" panose="020F0502020204030204" pitchFamily="34" charset="0"/>
            </a:endParaRPr>
          </a:p>
          <a:p>
            <a:pPr fontAlgn="base">
              <a:buFont typeface="Wingdings" panose="05000000000000000000" pitchFamily="2" charset="2"/>
              <a:buChar char="q"/>
            </a:pPr>
            <a:endParaRPr lang="en-GB" b="1" dirty="0">
              <a:latin typeface="Calibri" panose="020F0502020204030204" pitchFamily="34" charset="0"/>
              <a:cs typeface="Calibri" panose="020F0502020204030204" pitchFamily="34" charset="0"/>
            </a:endParaRPr>
          </a:p>
          <a:p>
            <a:pPr>
              <a:buFont typeface="Wingdings" panose="05000000000000000000" pitchFamily="2" charset="2"/>
              <a:buChar char="q"/>
            </a:pPr>
            <a:endParaRPr lang="en-GB" dirty="0">
              <a:latin typeface="Calibri" panose="020F0502020204030204" pitchFamily="34" charset="0"/>
              <a:cs typeface="Calibri" panose="020F0502020204030204" pitchFamily="34" charset="0"/>
            </a:endParaRPr>
          </a:p>
          <a:p>
            <a:pPr>
              <a:buFont typeface="Wingdings" panose="05000000000000000000" pitchFamily="2" charset="2"/>
              <a:buChar char="q"/>
            </a:pPr>
            <a:endParaRPr lang="en-GB" dirty="0">
              <a:latin typeface="Calibri" panose="020F0502020204030204" pitchFamily="34" charset="0"/>
              <a:cs typeface="Calibri" panose="020F0502020204030204" pitchFamily="34" charset="0"/>
            </a:endParaRPr>
          </a:p>
          <a:p>
            <a:pPr>
              <a:buFont typeface="Wingdings" panose="05000000000000000000" pitchFamily="2" charset="2"/>
              <a:buChar char="q"/>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04594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2394182"/>
            <a:ext cx="7766936" cy="2069636"/>
          </a:xfrm>
          <a:ln/>
        </p:spPr>
        <p:style>
          <a:lnRef idx="1">
            <a:schemeClr val="accent5"/>
          </a:lnRef>
          <a:fillRef idx="2">
            <a:schemeClr val="accent5"/>
          </a:fillRef>
          <a:effectRef idx="1">
            <a:schemeClr val="accent5"/>
          </a:effectRef>
          <a:fontRef idx="minor">
            <a:schemeClr val="dk1"/>
          </a:fontRef>
        </p:style>
        <p:txBody>
          <a:bodyPr/>
          <a:lstStyle/>
          <a:p>
            <a:pPr algn="ctr"/>
            <a:r>
              <a:rPr lang="en-GB" dirty="0"/>
              <a:t>COMMUNITY CONTRIBUTION BY LIDL</a:t>
            </a:r>
          </a:p>
        </p:txBody>
      </p:sp>
      <p:sp>
        <p:nvSpPr>
          <p:cNvPr id="3" name="Subtitle 2"/>
          <p:cNvSpPr>
            <a:spLocks noGrp="1"/>
          </p:cNvSpPr>
          <p:nvPr>
            <p:ph type="subTitle" idx="1"/>
          </p:nvPr>
        </p:nvSpPr>
        <p:spPr>
          <a:xfrm>
            <a:off x="1507067" y="4846700"/>
            <a:ext cx="7766936" cy="1096899"/>
          </a:xfrm>
          <a:ln/>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2800" dirty="0"/>
              <a:t>LOCALY AND GLOBELY</a:t>
            </a:r>
          </a:p>
        </p:txBody>
      </p:sp>
      <p:sp>
        <p:nvSpPr>
          <p:cNvPr id="4" name="Rectangle 3">
            <a:extLst>
              <a:ext uri="{FF2B5EF4-FFF2-40B4-BE49-F238E27FC236}">
                <a16:creationId xmlns:a16="http://schemas.microsoft.com/office/drawing/2014/main" id="{A1A28AF1-F19E-4C4B-8A0E-31AA7249309A}"/>
              </a:ext>
            </a:extLst>
          </p:cNvPr>
          <p:cNvSpPr/>
          <p:nvPr/>
        </p:nvSpPr>
        <p:spPr>
          <a:xfrm>
            <a:off x="2667674" y="340739"/>
            <a:ext cx="5445722" cy="707886"/>
          </a:xfrm>
          <a:prstGeom prst="rect">
            <a:avLst/>
          </a:prstGeom>
        </p:spPr>
        <p:txBody>
          <a:bodyPr wrap="none">
            <a:spAutoFit/>
          </a:bodyPr>
          <a:lstStyle/>
          <a:p>
            <a:r>
              <a:rPr lang="en-GB" sz="4000" dirty="0"/>
              <a:t>Irfan Rahim ---1605709</a:t>
            </a:r>
          </a:p>
        </p:txBody>
      </p:sp>
    </p:spTree>
    <p:extLst>
      <p:ext uri="{BB962C8B-B14F-4D97-AF65-F5344CB8AC3E}">
        <p14:creationId xmlns:p14="http://schemas.microsoft.com/office/powerpoint/2010/main" val="3416295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5201B39-0B5C-4DD9-A1C3-2891BB875F36}"/>
              </a:ext>
            </a:extLst>
          </p:cNvPr>
          <p:cNvSpPr/>
          <p:nvPr/>
        </p:nvSpPr>
        <p:spPr>
          <a:xfrm>
            <a:off x="575734" y="2228671"/>
            <a:ext cx="8669866" cy="2862322"/>
          </a:xfrm>
          <a:prstGeom prst="rect">
            <a:avLst/>
          </a:prstGeom>
        </p:spPr>
        <p:txBody>
          <a:bodyPr wrap="square">
            <a:spAutoFit/>
          </a:bodyPr>
          <a:lstStyle/>
          <a:p>
            <a:pPr marL="571500" indent="-571500">
              <a:buFont typeface="Wingdings" panose="05000000000000000000" pitchFamily="2" charset="2"/>
              <a:buChar char="Ø"/>
            </a:pPr>
            <a:r>
              <a:rPr lang="en-GB" sz="3600" dirty="0">
                <a:latin typeface="Calibri" panose="020F0502020204030204" pitchFamily="34" charset="0"/>
                <a:cs typeface="Calibri" panose="020F0502020204030204" pitchFamily="34" charset="0"/>
              </a:rPr>
              <a:t>Keeping Britain tidy by tackling range of environmental issues, Reducing food waste, Health, Nutrition, Obesity, Food poverty, Pledge for more Veg and Healthy checkouts. </a:t>
            </a:r>
          </a:p>
        </p:txBody>
      </p:sp>
    </p:spTree>
    <p:extLst>
      <p:ext uri="{BB962C8B-B14F-4D97-AF65-F5344CB8AC3E}">
        <p14:creationId xmlns:p14="http://schemas.microsoft.com/office/powerpoint/2010/main" val="25866320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0" y="2516193"/>
            <a:ext cx="1697831" cy="2181060"/>
          </a:xfrm>
          <a:prstGeom prst="rect">
            <a:avLst/>
          </a:prstGeom>
          <a:ln>
            <a:noFill/>
          </a:ln>
          <a:effectLst>
            <a:outerShdw blurRad="292100" dist="139700" dir="2700000" algn="tl" rotWithShape="0">
              <a:srgbClr val="333333">
                <a:alpha val="65000"/>
              </a:srgbClr>
            </a:outerShdw>
          </a:effectLst>
        </p:spPr>
      </p:pic>
      <p:pic>
        <p:nvPicPr>
          <p:cNvPr id="1027" name="Picture 3"/>
          <p:cNvPicPr>
            <a:picLocks noChangeAspect="1" noChangeArrowheads="1"/>
          </p:cNvPicPr>
          <p:nvPr/>
        </p:nvPicPr>
        <p:blipFill>
          <a:blip r:embed="rId3"/>
          <a:srcRect/>
          <a:stretch>
            <a:fillRect/>
          </a:stretch>
        </p:blipFill>
        <p:spPr bwMode="auto">
          <a:xfrm>
            <a:off x="1674779" y="273491"/>
            <a:ext cx="2013286" cy="2181060"/>
          </a:xfrm>
          <a:prstGeom prst="rect">
            <a:avLst/>
          </a:prstGeom>
          <a:ln>
            <a:noFill/>
          </a:ln>
          <a:effectLst>
            <a:outerShdw blurRad="292100" dist="139700" dir="2700000" algn="tl" rotWithShape="0">
              <a:srgbClr val="333333">
                <a:alpha val="65000"/>
              </a:srgbClr>
            </a:outerShdw>
          </a:effectLst>
        </p:spPr>
      </p:pic>
      <p:pic>
        <p:nvPicPr>
          <p:cNvPr id="1028" name="Picture 4"/>
          <p:cNvPicPr>
            <a:picLocks noChangeAspect="1" noChangeArrowheads="1"/>
          </p:cNvPicPr>
          <p:nvPr/>
        </p:nvPicPr>
        <p:blipFill>
          <a:blip r:embed="rId4"/>
          <a:srcRect/>
          <a:stretch>
            <a:fillRect/>
          </a:stretch>
        </p:blipFill>
        <p:spPr bwMode="auto">
          <a:xfrm>
            <a:off x="3986483" y="273491"/>
            <a:ext cx="2109517" cy="2181060"/>
          </a:xfrm>
          <a:prstGeom prst="rect">
            <a:avLst/>
          </a:prstGeom>
          <a:ln>
            <a:noFill/>
          </a:ln>
          <a:effectLst>
            <a:outerShdw blurRad="292100" dist="139700" dir="2700000" algn="tl" rotWithShape="0">
              <a:srgbClr val="333333">
                <a:alpha val="65000"/>
              </a:srgbClr>
            </a:outerShdw>
          </a:effectLst>
        </p:spPr>
      </p:pic>
      <p:pic>
        <p:nvPicPr>
          <p:cNvPr id="1029" name="Picture 5"/>
          <p:cNvPicPr>
            <a:picLocks noChangeAspect="1" noChangeArrowheads="1"/>
          </p:cNvPicPr>
          <p:nvPr/>
        </p:nvPicPr>
        <p:blipFill>
          <a:blip r:embed="rId5"/>
          <a:srcRect/>
          <a:stretch>
            <a:fillRect/>
          </a:stretch>
        </p:blipFill>
        <p:spPr bwMode="auto">
          <a:xfrm>
            <a:off x="3845544" y="3281657"/>
            <a:ext cx="2013286" cy="1843333"/>
          </a:xfrm>
          <a:prstGeom prst="rect">
            <a:avLst/>
          </a:prstGeom>
          <a:ln>
            <a:noFill/>
          </a:ln>
          <a:effectLst>
            <a:outerShdw blurRad="292100" dist="139700" dir="2700000" algn="tl" rotWithShape="0">
              <a:srgbClr val="333333">
                <a:alpha val="65000"/>
              </a:srgbClr>
            </a:outerShdw>
          </a:effectLst>
        </p:spPr>
        <p:style>
          <a:lnRef idx="1">
            <a:schemeClr val="accent5"/>
          </a:lnRef>
          <a:fillRef idx="2">
            <a:schemeClr val="accent5"/>
          </a:fillRef>
          <a:effectRef idx="1">
            <a:schemeClr val="accent5"/>
          </a:effectRef>
          <a:fontRef idx="minor">
            <a:schemeClr val="dk1"/>
          </a:fontRef>
        </p:style>
      </p:pic>
      <p:pic>
        <p:nvPicPr>
          <p:cNvPr id="1030" name="Picture 6"/>
          <p:cNvPicPr>
            <a:picLocks noChangeAspect="1" noChangeArrowheads="1"/>
          </p:cNvPicPr>
          <p:nvPr/>
        </p:nvPicPr>
        <p:blipFill>
          <a:blip r:embed="rId6"/>
          <a:srcRect/>
          <a:stretch>
            <a:fillRect/>
          </a:stretch>
        </p:blipFill>
        <p:spPr bwMode="auto">
          <a:xfrm>
            <a:off x="8455035" y="2516193"/>
            <a:ext cx="1697831" cy="2181060"/>
          </a:xfrm>
          <a:prstGeom prst="rect">
            <a:avLst/>
          </a:prstGeom>
          <a:ln>
            <a:noFill/>
          </a:ln>
          <a:effectLst>
            <a:outerShdw blurRad="292100" dist="139700" dir="2700000" algn="tl" rotWithShape="0">
              <a:srgbClr val="333333">
                <a:alpha val="65000"/>
              </a:srgbClr>
            </a:outerShdw>
          </a:effectLst>
        </p:spPr>
      </p:pic>
      <p:pic>
        <p:nvPicPr>
          <p:cNvPr id="1031" name="Picture 7"/>
          <p:cNvPicPr>
            <a:picLocks noChangeAspect="1" noChangeArrowheads="1"/>
          </p:cNvPicPr>
          <p:nvPr/>
        </p:nvPicPr>
        <p:blipFill>
          <a:blip r:embed="rId7"/>
          <a:srcRect/>
          <a:stretch>
            <a:fillRect/>
          </a:stretch>
        </p:blipFill>
        <p:spPr bwMode="auto">
          <a:xfrm>
            <a:off x="6409734" y="273491"/>
            <a:ext cx="2045301" cy="2181060"/>
          </a:xfrm>
          <a:prstGeom prst="rect">
            <a:avLst/>
          </a:prstGeom>
          <a:ln>
            <a:noFill/>
          </a:ln>
          <a:effectLst>
            <a:outerShdw blurRad="292100" dist="139700" dir="2700000" algn="tl" rotWithShape="0">
              <a:srgbClr val="333333">
                <a:alpha val="65000"/>
              </a:srgbClr>
            </a:outerShdw>
          </a:effectLst>
        </p:spPr>
      </p:pic>
      <p:pic>
        <p:nvPicPr>
          <p:cNvPr id="1032" name="Picture 8"/>
          <p:cNvPicPr>
            <a:picLocks noChangeAspect="1" noChangeArrowheads="1"/>
          </p:cNvPicPr>
          <p:nvPr/>
        </p:nvPicPr>
        <p:blipFill>
          <a:blip r:embed="rId8"/>
          <a:srcRect/>
          <a:stretch>
            <a:fillRect/>
          </a:stretch>
        </p:blipFill>
        <p:spPr bwMode="auto">
          <a:xfrm>
            <a:off x="848915" y="4758895"/>
            <a:ext cx="2592588" cy="1825614"/>
          </a:xfrm>
          <a:prstGeom prst="rect">
            <a:avLst/>
          </a:prstGeom>
          <a:ln>
            <a:noFill/>
          </a:ln>
          <a:effectLst>
            <a:outerShdw blurRad="292100" dist="139700" dir="2700000" algn="tl" rotWithShape="0">
              <a:srgbClr val="333333">
                <a:alpha val="65000"/>
              </a:srgbClr>
            </a:outerShdw>
          </a:effectLst>
        </p:spPr>
      </p:pic>
      <p:pic>
        <p:nvPicPr>
          <p:cNvPr id="1033" name="Picture 9"/>
          <p:cNvPicPr>
            <a:picLocks noChangeAspect="1" noChangeArrowheads="1"/>
          </p:cNvPicPr>
          <p:nvPr/>
        </p:nvPicPr>
        <p:blipFill>
          <a:blip r:embed="rId9"/>
          <a:srcRect/>
          <a:stretch>
            <a:fillRect/>
          </a:stretch>
        </p:blipFill>
        <p:spPr bwMode="auto">
          <a:xfrm>
            <a:off x="6580189" y="4738616"/>
            <a:ext cx="2723761" cy="194889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072889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1B94E5-70DC-4B32-9F2E-949003339EA7}"/>
              </a:ext>
            </a:extLst>
          </p:cNvPr>
          <p:cNvSpPr/>
          <p:nvPr/>
        </p:nvSpPr>
        <p:spPr>
          <a:xfrm>
            <a:off x="1029617" y="2515611"/>
            <a:ext cx="8461829" cy="3785652"/>
          </a:xfrm>
          <a:prstGeom prst="rect">
            <a:avLst/>
          </a:prstGeom>
        </p:spPr>
        <p:txBody>
          <a:bodyPr wrap="square">
            <a:spAutoFit/>
          </a:bodyPr>
          <a:lstStyle/>
          <a:p>
            <a:pPr marL="342900" indent="-342900">
              <a:buFont typeface="Wingdings" panose="05000000000000000000" pitchFamily="2" charset="2"/>
              <a:buChar char="q"/>
            </a:pPr>
            <a:endParaRPr lang="en-GB" sz="2400" dirty="0">
              <a:latin typeface="Calibri" panose="020F0502020204030204" pitchFamily="34" charset="0"/>
              <a:cs typeface="Calibri" panose="020F0502020204030204" pitchFamily="34" charset="0"/>
            </a:endParaRPr>
          </a:p>
          <a:p>
            <a:pPr marL="342900" indent="-342900">
              <a:buFont typeface="Wingdings" panose="05000000000000000000" pitchFamily="2" charset="2"/>
              <a:buChar char="q"/>
            </a:pPr>
            <a:r>
              <a:rPr lang="en-GB" sz="2400" dirty="0">
                <a:latin typeface="Calibri" panose="020F0502020204030204" pitchFamily="34" charset="0"/>
                <a:cs typeface="Calibri" panose="020F0502020204030204" pitchFamily="34" charset="0"/>
              </a:rPr>
              <a:t>Lidl participates in Community Works Projects.                                </a:t>
            </a:r>
          </a:p>
          <a:p>
            <a:pPr marL="342900" indent="-342900">
              <a:buFont typeface="Wingdings" panose="05000000000000000000" pitchFamily="2" charset="2"/>
              <a:buChar char="q"/>
            </a:pPr>
            <a:r>
              <a:rPr lang="en-GB" sz="2400" dirty="0">
                <a:latin typeface="Calibri" panose="020F0502020204030204" pitchFamily="34" charset="0"/>
                <a:cs typeface="Calibri" panose="020F0502020204030204" pitchFamily="34" charset="0"/>
              </a:rPr>
              <a:t>Lidl donates funding and gives support to over 700 community groups and charities across Northern Ireland.                                </a:t>
            </a:r>
          </a:p>
          <a:p>
            <a:pPr marL="342900" indent="-342900">
              <a:buFont typeface="Wingdings" panose="05000000000000000000" pitchFamily="2" charset="2"/>
              <a:buChar char="q"/>
            </a:pPr>
            <a:r>
              <a:rPr lang="en-GB" sz="2400" dirty="0">
                <a:latin typeface="Calibri" panose="020F0502020204030204" pitchFamily="34" charset="0"/>
                <a:cs typeface="Calibri" panose="020F0502020204030204" pitchFamily="34" charset="0"/>
              </a:rPr>
              <a:t>all the causes are selected by store teams.                                       </a:t>
            </a:r>
          </a:p>
          <a:p>
            <a:pPr marL="342900" indent="-342900">
              <a:buFont typeface="Wingdings" panose="05000000000000000000" pitchFamily="2" charset="2"/>
              <a:buChar char="q"/>
            </a:pPr>
            <a:r>
              <a:rPr lang="en-GB" sz="2400" dirty="0">
                <a:latin typeface="Calibri" panose="020F0502020204030204" pitchFamily="34" charset="0"/>
                <a:cs typeface="Calibri" panose="020F0502020204030204" pitchFamily="34" charset="0"/>
              </a:rPr>
              <a:t>for example, they have a Food Redistribution Programme in partnering with Food Cloud where they donate food from their stores and warehouses and providing meals for people in need                                                   </a:t>
            </a:r>
          </a:p>
          <a:p>
            <a:pPr marL="342900" indent="-342900">
              <a:buFont typeface="Wingdings" panose="05000000000000000000" pitchFamily="2" charset="2"/>
              <a:buChar char="q"/>
            </a:pPr>
            <a:r>
              <a:rPr lang="en-GB" sz="2400" dirty="0">
                <a:latin typeface="Calibri" panose="020F0502020204030204" pitchFamily="34" charset="0"/>
                <a:cs typeface="Calibri" panose="020F0502020204030204" pitchFamily="34" charset="0"/>
              </a:rPr>
              <a:t>their goal by 2020 is to donate 1 million meals surplus food to Northern Irish communities</a:t>
            </a:r>
          </a:p>
        </p:txBody>
      </p:sp>
      <p:sp>
        <p:nvSpPr>
          <p:cNvPr id="3" name="Title 2">
            <a:extLst>
              <a:ext uri="{FF2B5EF4-FFF2-40B4-BE49-F238E27FC236}">
                <a16:creationId xmlns:a16="http://schemas.microsoft.com/office/drawing/2014/main" id="{C24898DD-C4C1-4BB8-9499-D161448B715F}"/>
              </a:ext>
            </a:extLst>
          </p:cNvPr>
          <p:cNvSpPr>
            <a:spLocks noGrp="1"/>
          </p:cNvSpPr>
          <p:nvPr>
            <p:ph type="ctrTitle"/>
          </p:nvPr>
        </p:nvSpPr>
        <p:spPr>
          <a:xfrm>
            <a:off x="1377063" y="965223"/>
            <a:ext cx="7766936" cy="740228"/>
          </a:xfrm>
        </p:spPr>
        <p:txBody>
          <a:bodyPr/>
          <a:lstStyle/>
          <a:p>
            <a:pPr algn="l"/>
            <a:r>
              <a:rPr lang="en-GB" sz="4000" dirty="0"/>
              <a:t>Community participation </a:t>
            </a:r>
            <a:endParaRPr lang="en-GB" dirty="0"/>
          </a:p>
        </p:txBody>
      </p:sp>
      <p:sp>
        <p:nvSpPr>
          <p:cNvPr id="5" name="Rectangle 4">
            <a:extLst>
              <a:ext uri="{FF2B5EF4-FFF2-40B4-BE49-F238E27FC236}">
                <a16:creationId xmlns:a16="http://schemas.microsoft.com/office/drawing/2014/main" id="{3BC2CE16-8356-4C93-880E-311DCFB30F38}"/>
              </a:ext>
            </a:extLst>
          </p:cNvPr>
          <p:cNvSpPr/>
          <p:nvPr/>
        </p:nvSpPr>
        <p:spPr>
          <a:xfrm>
            <a:off x="1029617" y="187405"/>
            <a:ext cx="7284366" cy="707886"/>
          </a:xfrm>
          <a:prstGeom prst="rect">
            <a:avLst/>
          </a:prstGeom>
        </p:spPr>
        <p:txBody>
          <a:bodyPr wrap="none">
            <a:spAutoFit/>
          </a:bodyPr>
          <a:lstStyle/>
          <a:p>
            <a:r>
              <a:rPr lang="en-GB" sz="4000" b="1" u="sng" dirty="0" err="1"/>
              <a:t>Florica</a:t>
            </a:r>
            <a:r>
              <a:rPr lang="en-GB" sz="4000" b="1" u="sng" dirty="0"/>
              <a:t> – Nicoleta --- 1605832</a:t>
            </a:r>
          </a:p>
        </p:txBody>
      </p:sp>
    </p:spTree>
    <p:extLst>
      <p:ext uri="{BB962C8B-B14F-4D97-AF65-F5344CB8AC3E}">
        <p14:creationId xmlns:p14="http://schemas.microsoft.com/office/powerpoint/2010/main" val="563669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73EF8CB-D9D9-4F8E-BFF7-C83680F558E5}"/>
              </a:ext>
            </a:extLst>
          </p:cNvPr>
          <p:cNvSpPr/>
          <p:nvPr/>
        </p:nvSpPr>
        <p:spPr>
          <a:xfrm>
            <a:off x="518304" y="1951672"/>
            <a:ext cx="8389257" cy="3108543"/>
          </a:xfrm>
          <a:prstGeom prst="rect">
            <a:avLst/>
          </a:prstGeom>
        </p:spPr>
        <p:txBody>
          <a:bodyPr wrap="square">
            <a:spAutoFit/>
          </a:bodyPr>
          <a:lstStyle/>
          <a:p>
            <a:pPr marL="457200" indent="-457200">
              <a:buFont typeface="Wingdings" panose="05000000000000000000" pitchFamily="2" charset="2"/>
              <a:buChar char="q"/>
            </a:pPr>
            <a:r>
              <a:rPr lang="en-GB" sz="2800" dirty="0">
                <a:latin typeface="Calibri" panose="020F0502020204030204" pitchFamily="34" charset="0"/>
                <a:cs typeface="Calibri" panose="020F0502020204030204" pitchFamily="34" charset="0"/>
              </a:rPr>
              <a:t>Lidl objective is to be a good neighbour by positively contributing to the communities      </a:t>
            </a:r>
          </a:p>
          <a:p>
            <a:pPr marL="457200" indent="-457200">
              <a:buFont typeface="Wingdings" panose="05000000000000000000" pitchFamily="2" charset="2"/>
              <a:buChar char="q"/>
            </a:pPr>
            <a:r>
              <a:rPr lang="en-GB" sz="2800" dirty="0">
                <a:latin typeface="Calibri" panose="020F0502020204030204" pitchFamily="34" charset="0"/>
                <a:cs typeface="Calibri" panose="020F0502020204030204" pitchFamily="34" charset="0"/>
              </a:rPr>
              <a:t>local charities benefits from quality food surplus.                         </a:t>
            </a:r>
          </a:p>
          <a:p>
            <a:pPr marL="457200" indent="-457200">
              <a:buFont typeface="Wingdings" panose="05000000000000000000" pitchFamily="2" charset="2"/>
              <a:buChar char="q"/>
            </a:pPr>
            <a:r>
              <a:rPr lang="en-GB" sz="2800" dirty="0">
                <a:latin typeface="Calibri" panose="020F0502020204030204" pitchFamily="34" charset="0"/>
                <a:cs typeface="Calibri" panose="020F0502020204030204" pitchFamily="34" charset="0"/>
              </a:rPr>
              <a:t>homeless people or elderly day care centres collect food from Lidl stores each day.                         </a:t>
            </a:r>
          </a:p>
          <a:p>
            <a:pPr marL="457200" indent="-457200">
              <a:buFont typeface="Wingdings" panose="05000000000000000000" pitchFamily="2" charset="2"/>
              <a:buChar char="q"/>
            </a:pPr>
            <a:r>
              <a:rPr lang="en-GB" sz="2800" dirty="0">
                <a:latin typeface="Calibri" panose="020F0502020204030204" pitchFamily="34" charset="0"/>
                <a:cs typeface="Calibri" panose="020F0502020204030204" pitchFamily="34" charset="0"/>
              </a:rPr>
              <a:t>Lidl makes a positive impact on local communities across the country</a:t>
            </a:r>
          </a:p>
        </p:txBody>
      </p:sp>
      <p:sp>
        <p:nvSpPr>
          <p:cNvPr id="3" name="Title 2">
            <a:extLst>
              <a:ext uri="{FF2B5EF4-FFF2-40B4-BE49-F238E27FC236}">
                <a16:creationId xmlns:a16="http://schemas.microsoft.com/office/drawing/2014/main" id="{1D483D44-F6DB-47A5-A5C3-112098F2D204}"/>
              </a:ext>
            </a:extLst>
          </p:cNvPr>
          <p:cNvSpPr>
            <a:spLocks noGrp="1"/>
          </p:cNvSpPr>
          <p:nvPr>
            <p:ph type="title"/>
          </p:nvPr>
        </p:nvSpPr>
        <p:spPr>
          <a:xfrm>
            <a:off x="677334" y="609600"/>
            <a:ext cx="8596668" cy="783771"/>
          </a:xfrm>
        </p:spPr>
        <p:txBody>
          <a:bodyPr/>
          <a:lstStyle/>
          <a:p>
            <a:r>
              <a:rPr lang="en-GB" dirty="0"/>
              <a:t>Benefits of community participation. </a:t>
            </a:r>
          </a:p>
        </p:txBody>
      </p:sp>
    </p:spTree>
    <p:extLst>
      <p:ext uri="{BB962C8B-B14F-4D97-AF65-F5344CB8AC3E}">
        <p14:creationId xmlns:p14="http://schemas.microsoft.com/office/powerpoint/2010/main" val="2925573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pPr fontAlgn="base"/>
            <a:r>
              <a:rPr lang="en-GB" dirty="0">
                <a:latin typeface="Calibri" panose="020F0502020204030204" pitchFamily="34" charset="0"/>
                <a:cs typeface="Calibri" panose="020F0502020204030204" pitchFamily="34" charset="0"/>
              </a:rPr>
              <a:t>Business Dictionary. 2018. </a:t>
            </a:r>
            <a:r>
              <a:rPr lang="en-GB" i="1" dirty="0">
                <a:latin typeface="Calibri" panose="020F0502020204030204" pitchFamily="34" charset="0"/>
                <a:cs typeface="Calibri" panose="020F0502020204030204" pitchFamily="34" charset="0"/>
              </a:rPr>
              <a:t>Definition, Leadership</a:t>
            </a:r>
            <a:r>
              <a:rPr lang="en-GB" dirty="0">
                <a:latin typeface="Calibri" panose="020F0502020204030204" pitchFamily="34" charset="0"/>
                <a:cs typeface="Calibri" panose="020F0502020204030204" pitchFamily="34" charset="0"/>
              </a:rPr>
              <a:t>. [ONLINE] Available at: </a:t>
            </a:r>
            <a:r>
              <a:rPr lang="en-GB" u="sng" dirty="0">
                <a:latin typeface="Calibri" panose="020F0502020204030204" pitchFamily="34" charset="0"/>
                <a:cs typeface="Calibri" panose="020F0502020204030204" pitchFamily="34" charset="0"/>
                <a:hlinkClick r:id="rId2"/>
              </a:rPr>
              <a:t>http://www.businessdictionary.com/definition/leadership.html</a:t>
            </a:r>
            <a:r>
              <a:rPr lang="en-GB" dirty="0">
                <a:latin typeface="Calibri" panose="020F0502020204030204" pitchFamily="34" charset="0"/>
                <a:cs typeface="Calibri" panose="020F0502020204030204" pitchFamily="34" charset="0"/>
              </a:rPr>
              <a:t>. [Accessed 11 April 2018]</a:t>
            </a:r>
          </a:p>
          <a:p>
            <a:pPr fontAlgn="base">
              <a:buNone/>
            </a:pPr>
            <a:r>
              <a:rPr lang="en-GB" dirty="0">
                <a:latin typeface="Calibri" panose="020F0502020204030204" pitchFamily="34" charset="0"/>
                <a:cs typeface="Calibri" panose="020F0502020204030204" pitchFamily="34" charset="0"/>
              </a:rPr>
              <a:t> </a:t>
            </a:r>
          </a:p>
          <a:p>
            <a:pPr fontAlgn="base"/>
            <a:r>
              <a:rPr lang="en-GB" dirty="0" err="1">
                <a:latin typeface="Calibri" panose="020F0502020204030204" pitchFamily="34" charset="0"/>
                <a:cs typeface="Calibri" panose="020F0502020204030204" pitchFamily="34" charset="0"/>
              </a:rPr>
              <a:t>LiDL</a:t>
            </a:r>
            <a:r>
              <a:rPr lang="en-GB" dirty="0">
                <a:latin typeface="Calibri" panose="020F0502020204030204" pitchFamily="34" charset="0"/>
                <a:cs typeface="Calibri" panose="020F0502020204030204" pitchFamily="34" charset="0"/>
              </a:rPr>
              <a:t>. 2018. </a:t>
            </a:r>
            <a:r>
              <a:rPr lang="en-GB" i="1" dirty="0">
                <a:latin typeface="Calibri" panose="020F0502020204030204" pitchFamily="34" charset="0"/>
                <a:cs typeface="Calibri" panose="020F0502020204030204" pitchFamily="34" charset="0"/>
              </a:rPr>
              <a:t>Leadership Profile</a:t>
            </a:r>
            <a:r>
              <a:rPr lang="en-GB" dirty="0">
                <a:latin typeface="Calibri" panose="020F0502020204030204" pitchFamily="34" charset="0"/>
                <a:cs typeface="Calibri" panose="020F0502020204030204" pitchFamily="34" charset="0"/>
              </a:rPr>
              <a:t>. [ONLINE] Available at: </a:t>
            </a:r>
            <a:r>
              <a:rPr lang="en-GB" u="sng" dirty="0">
                <a:latin typeface="Calibri" panose="020F0502020204030204" pitchFamily="34" charset="0"/>
                <a:cs typeface="Calibri" panose="020F0502020204030204" pitchFamily="34" charset="0"/>
                <a:hlinkClick r:id="rId3"/>
              </a:rPr>
              <a:t>https://www.lidl.com.mt/en/leadership-profile.htm</a:t>
            </a:r>
            <a:r>
              <a:rPr lang="en-GB" dirty="0">
                <a:latin typeface="Calibri" panose="020F0502020204030204" pitchFamily="34" charset="0"/>
                <a:cs typeface="Calibri" panose="020F0502020204030204" pitchFamily="34" charset="0"/>
              </a:rPr>
              <a:t>. [Accessed 11 April 2018].</a:t>
            </a:r>
          </a:p>
          <a:p>
            <a:pPr fontAlgn="base">
              <a:buNone/>
            </a:pPr>
            <a:r>
              <a:rPr lang="en-GB" b="1" dirty="0">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LiDL</a:t>
            </a:r>
            <a:r>
              <a:rPr lang="en-GB" dirty="0">
                <a:latin typeface="Calibri" panose="020F0502020204030204" pitchFamily="34" charset="0"/>
                <a:cs typeface="Calibri" panose="020F0502020204030204" pitchFamily="34" charset="0"/>
              </a:rPr>
              <a:t>. 2018. </a:t>
            </a:r>
            <a:r>
              <a:rPr lang="en-GB" i="1" dirty="0">
                <a:latin typeface="Calibri" panose="020F0502020204030204" pitchFamily="34" charset="0"/>
                <a:cs typeface="Calibri" panose="020F0502020204030204" pitchFamily="34" charset="0"/>
              </a:rPr>
              <a:t>Our Leadership Principles</a:t>
            </a:r>
            <a:r>
              <a:rPr lang="en-GB" dirty="0">
                <a:latin typeface="Calibri" panose="020F0502020204030204" pitchFamily="34" charset="0"/>
                <a:cs typeface="Calibri" panose="020F0502020204030204" pitchFamily="34" charset="0"/>
              </a:rPr>
              <a:t>. [ONLINE] Available at: </a:t>
            </a:r>
            <a:r>
              <a:rPr lang="en-GB" u="sng" dirty="0">
                <a:latin typeface="Calibri" panose="020F0502020204030204" pitchFamily="34" charset="0"/>
                <a:cs typeface="Calibri" panose="020F0502020204030204" pitchFamily="34" charset="0"/>
                <a:hlinkClick r:id="rId4"/>
              </a:rPr>
              <a:t>https://careers.lidl.com/en/our-benefits-1311.htm</a:t>
            </a:r>
            <a:r>
              <a:rPr lang="en-GB" dirty="0">
                <a:latin typeface="Calibri" panose="020F0502020204030204" pitchFamily="34" charset="0"/>
                <a:cs typeface="Calibri" panose="020F0502020204030204" pitchFamily="34" charset="0"/>
              </a:rPr>
              <a:t>. [Accessed 11 April 2018].</a:t>
            </a:r>
          </a:p>
          <a:p>
            <a:pPr>
              <a:buNone/>
            </a:pPr>
            <a:r>
              <a:rPr lang="en-GB" dirty="0">
                <a:latin typeface="Calibri" panose="020F0502020204030204" pitchFamily="34" charset="0"/>
                <a:cs typeface="Calibri" panose="020F0502020204030204" pitchFamily="34" charset="0"/>
              </a:rPr>
              <a:t> </a:t>
            </a:r>
          </a:p>
          <a:p>
            <a:r>
              <a:rPr lang="en-GB" dirty="0">
                <a:latin typeface="Calibri" panose="020F0502020204030204" pitchFamily="34" charset="0"/>
                <a:cs typeface="Calibri" panose="020F0502020204030204" pitchFamily="34" charset="0"/>
              </a:rPr>
              <a:t>Oxford Dictionaries. 2018. </a:t>
            </a:r>
            <a:r>
              <a:rPr lang="en-GB" i="1" dirty="0">
                <a:latin typeface="Calibri" panose="020F0502020204030204" pitchFamily="34" charset="0"/>
                <a:cs typeface="Calibri" panose="020F0502020204030204" pitchFamily="34" charset="0"/>
              </a:rPr>
              <a:t>Definition of entrepreneur in English</a:t>
            </a:r>
            <a:r>
              <a:rPr lang="en-GB" dirty="0">
                <a:latin typeface="Calibri" panose="020F0502020204030204" pitchFamily="34" charset="0"/>
                <a:cs typeface="Calibri" panose="020F0502020204030204" pitchFamily="34" charset="0"/>
              </a:rPr>
              <a:t>. [ONLINE] Available at: </a:t>
            </a:r>
            <a:r>
              <a:rPr lang="en-GB" u="sng" dirty="0">
                <a:latin typeface="Calibri" panose="020F0502020204030204" pitchFamily="34" charset="0"/>
                <a:cs typeface="Calibri" panose="020F0502020204030204" pitchFamily="34" charset="0"/>
                <a:hlinkClick r:id="rId5"/>
              </a:rPr>
              <a:t>https://en.oxforddictionaries.com/definition/entrepreneur</a:t>
            </a:r>
            <a:r>
              <a:rPr lang="en-GB" dirty="0">
                <a:latin typeface="Calibri" panose="020F0502020204030204" pitchFamily="34" charset="0"/>
                <a:cs typeface="Calibri" panose="020F0502020204030204" pitchFamily="34" charset="0"/>
              </a:rPr>
              <a:t>. [Accessed 11 April 2018].</a:t>
            </a:r>
          </a:p>
          <a:p>
            <a:pPr>
              <a:buNone/>
            </a:pPr>
            <a:r>
              <a:rPr lang="en-GB" dirty="0">
                <a:latin typeface="Calibri" panose="020F0502020204030204" pitchFamily="34" charset="0"/>
                <a:cs typeface="Calibri" panose="020F0502020204030204" pitchFamily="34" charset="0"/>
              </a:rPr>
              <a:t> </a:t>
            </a:r>
          </a:p>
          <a:p>
            <a:endParaRPr lang="en-GB"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460D98FE-6B9B-4862-9A6A-058929AE4C1C}"/>
              </a:ext>
            </a:extLst>
          </p:cNvPr>
          <p:cNvSpPr txBox="1"/>
          <p:nvPr/>
        </p:nvSpPr>
        <p:spPr>
          <a:xfrm>
            <a:off x="677334" y="117446"/>
            <a:ext cx="2195858" cy="584775"/>
          </a:xfrm>
          <a:prstGeom prst="rect">
            <a:avLst/>
          </a:prstGeom>
          <a:noFill/>
        </p:spPr>
        <p:txBody>
          <a:bodyPr wrap="none" rtlCol="0">
            <a:spAutoFit/>
          </a:bodyPr>
          <a:lstStyle/>
          <a:p>
            <a:r>
              <a:rPr lang="en-GB" sz="3200" u="sng" dirty="0"/>
              <a:t>Reference:</a:t>
            </a:r>
          </a:p>
        </p:txBody>
      </p:sp>
    </p:spTree>
    <p:extLst>
      <p:ext uri="{BB962C8B-B14F-4D97-AF65-F5344CB8AC3E}">
        <p14:creationId xmlns:p14="http://schemas.microsoft.com/office/powerpoint/2010/main" val="1865192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89BAB02-C50E-43DC-AF9B-7EDEAD009AC5}"/>
              </a:ext>
            </a:extLst>
          </p:cNvPr>
          <p:cNvSpPr>
            <a:spLocks noGrp="1"/>
          </p:cNvSpPr>
          <p:nvPr>
            <p:ph type="title"/>
          </p:nvPr>
        </p:nvSpPr>
        <p:spPr>
          <a:xfrm>
            <a:off x="3942432" y="-473502"/>
            <a:ext cx="4058568" cy="1096648"/>
          </a:xfrm>
        </p:spPr>
        <p:txBody>
          <a:bodyPr vert="horz" lIns="91440" tIns="45720" rIns="91440" bIns="45720" rtlCol="0" anchor="b">
            <a:normAutofit/>
          </a:bodyPr>
          <a:lstStyle/>
          <a:p>
            <a:r>
              <a:rPr lang="en-US" b="1" u="sng" dirty="0"/>
              <a:t>LEARINIG LOG</a:t>
            </a:r>
          </a:p>
        </p:txBody>
      </p:sp>
      <p:sp>
        <p:nvSpPr>
          <p:cNvPr id="40" name="TextBox 39">
            <a:extLst>
              <a:ext uri="{FF2B5EF4-FFF2-40B4-BE49-F238E27FC236}">
                <a16:creationId xmlns:a16="http://schemas.microsoft.com/office/drawing/2014/main" id="{5DD2B08A-DA3C-45E7-A23F-E2727F8CC0C5}"/>
              </a:ext>
            </a:extLst>
          </p:cNvPr>
          <p:cNvSpPr txBox="1"/>
          <p:nvPr/>
        </p:nvSpPr>
        <p:spPr>
          <a:xfrm>
            <a:off x="781525" y="-138869"/>
            <a:ext cx="2712720" cy="584775"/>
          </a:xfrm>
          <a:prstGeom prst="rect">
            <a:avLst/>
          </a:prstGeom>
          <a:noFill/>
        </p:spPr>
        <p:txBody>
          <a:bodyPr wrap="square" rtlCol="0">
            <a:spAutoFit/>
          </a:bodyPr>
          <a:lstStyle/>
          <a:p>
            <a:r>
              <a:rPr lang="en-GB" sz="3200" dirty="0" err="1"/>
              <a:t>Apendix</a:t>
            </a:r>
            <a:r>
              <a:rPr lang="en-GB" sz="3200" dirty="0"/>
              <a:t> 1</a:t>
            </a:r>
          </a:p>
        </p:txBody>
      </p:sp>
      <p:pic>
        <p:nvPicPr>
          <p:cNvPr id="6" name="Picture 5">
            <a:extLst>
              <a:ext uri="{FF2B5EF4-FFF2-40B4-BE49-F238E27FC236}">
                <a16:creationId xmlns:a16="http://schemas.microsoft.com/office/drawing/2014/main" id="{C57BF4FE-5415-4888-ACD2-39F38F72A9D5}"/>
              </a:ext>
            </a:extLst>
          </p:cNvPr>
          <p:cNvPicPr>
            <a:picLocks noChangeAspect="1"/>
          </p:cNvPicPr>
          <p:nvPr/>
        </p:nvPicPr>
        <p:blipFill>
          <a:blip r:embed="rId2"/>
          <a:stretch>
            <a:fillRect/>
          </a:stretch>
        </p:blipFill>
        <p:spPr>
          <a:xfrm>
            <a:off x="0" y="762014"/>
            <a:ext cx="12192000" cy="6095985"/>
          </a:xfrm>
          <a:prstGeom prst="rect">
            <a:avLst/>
          </a:prstGeom>
        </p:spPr>
      </p:pic>
      <p:sp>
        <p:nvSpPr>
          <p:cNvPr id="42" name="Rectangle 41">
            <a:extLst>
              <a:ext uri="{FF2B5EF4-FFF2-40B4-BE49-F238E27FC236}">
                <a16:creationId xmlns:a16="http://schemas.microsoft.com/office/drawing/2014/main" id="{D6435042-C9BE-4A1C-830F-2751B6E8A90F}"/>
              </a:ext>
            </a:extLst>
          </p:cNvPr>
          <p:cNvSpPr/>
          <p:nvPr/>
        </p:nvSpPr>
        <p:spPr>
          <a:xfrm>
            <a:off x="0" y="6316133"/>
            <a:ext cx="12192000" cy="541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D985DAEC-68B5-4EB5-9CC8-F1E67C7E2C30}"/>
              </a:ext>
            </a:extLst>
          </p:cNvPr>
          <p:cNvSpPr/>
          <p:nvPr/>
        </p:nvSpPr>
        <p:spPr>
          <a:xfrm>
            <a:off x="0" y="762014"/>
            <a:ext cx="12192000" cy="225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03069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89BAB02-C50E-43DC-AF9B-7EDEAD009AC5}"/>
              </a:ext>
            </a:extLst>
          </p:cNvPr>
          <p:cNvSpPr>
            <a:spLocks noGrp="1"/>
          </p:cNvSpPr>
          <p:nvPr>
            <p:ph type="title"/>
          </p:nvPr>
        </p:nvSpPr>
        <p:spPr>
          <a:xfrm>
            <a:off x="3942432" y="-473502"/>
            <a:ext cx="4058568" cy="1096648"/>
          </a:xfrm>
        </p:spPr>
        <p:txBody>
          <a:bodyPr vert="horz" lIns="91440" tIns="45720" rIns="91440" bIns="45720" rtlCol="0" anchor="b">
            <a:normAutofit/>
          </a:bodyPr>
          <a:lstStyle/>
          <a:p>
            <a:r>
              <a:rPr lang="en-US" b="1" u="sng" dirty="0"/>
              <a:t>LEARINIG LOG</a:t>
            </a:r>
          </a:p>
        </p:txBody>
      </p:sp>
      <p:sp>
        <p:nvSpPr>
          <p:cNvPr id="40" name="TextBox 39">
            <a:extLst>
              <a:ext uri="{FF2B5EF4-FFF2-40B4-BE49-F238E27FC236}">
                <a16:creationId xmlns:a16="http://schemas.microsoft.com/office/drawing/2014/main" id="{5DD2B08A-DA3C-45E7-A23F-E2727F8CC0C5}"/>
              </a:ext>
            </a:extLst>
          </p:cNvPr>
          <p:cNvSpPr txBox="1"/>
          <p:nvPr/>
        </p:nvSpPr>
        <p:spPr>
          <a:xfrm>
            <a:off x="781525" y="-138869"/>
            <a:ext cx="2712720" cy="584775"/>
          </a:xfrm>
          <a:prstGeom prst="rect">
            <a:avLst/>
          </a:prstGeom>
          <a:noFill/>
        </p:spPr>
        <p:txBody>
          <a:bodyPr wrap="square" rtlCol="0">
            <a:spAutoFit/>
          </a:bodyPr>
          <a:lstStyle/>
          <a:p>
            <a:r>
              <a:rPr lang="en-GB" sz="3200" dirty="0" err="1"/>
              <a:t>Apendix</a:t>
            </a:r>
            <a:r>
              <a:rPr lang="en-GB" sz="3200" dirty="0"/>
              <a:t> 2</a:t>
            </a:r>
          </a:p>
        </p:txBody>
      </p:sp>
      <p:pic>
        <p:nvPicPr>
          <p:cNvPr id="5" name="Picture 4">
            <a:extLst>
              <a:ext uri="{FF2B5EF4-FFF2-40B4-BE49-F238E27FC236}">
                <a16:creationId xmlns:a16="http://schemas.microsoft.com/office/drawing/2014/main" id="{BBE684FB-1FD4-46B9-8461-37DE54064C67}"/>
              </a:ext>
            </a:extLst>
          </p:cNvPr>
          <p:cNvPicPr>
            <a:picLocks noChangeAspect="1"/>
          </p:cNvPicPr>
          <p:nvPr/>
        </p:nvPicPr>
        <p:blipFill>
          <a:blip r:embed="rId2"/>
          <a:stretch>
            <a:fillRect/>
          </a:stretch>
        </p:blipFill>
        <p:spPr>
          <a:xfrm>
            <a:off x="-2" y="631613"/>
            <a:ext cx="12188825" cy="6673777"/>
          </a:xfrm>
          <a:prstGeom prst="rect">
            <a:avLst/>
          </a:prstGeom>
        </p:spPr>
      </p:pic>
      <p:sp>
        <p:nvSpPr>
          <p:cNvPr id="3" name="Rectangle 2">
            <a:extLst>
              <a:ext uri="{FF2B5EF4-FFF2-40B4-BE49-F238E27FC236}">
                <a16:creationId xmlns:a16="http://schemas.microsoft.com/office/drawing/2014/main" id="{25942864-F41C-44C1-B35B-445F8AA9A9A1}"/>
              </a:ext>
            </a:extLst>
          </p:cNvPr>
          <p:cNvSpPr/>
          <p:nvPr/>
        </p:nvSpPr>
        <p:spPr>
          <a:xfrm>
            <a:off x="0" y="6858000"/>
            <a:ext cx="12192000" cy="541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33ABB716-FD0F-44DF-8CC7-7B995F9DE943}"/>
              </a:ext>
            </a:extLst>
          </p:cNvPr>
          <p:cNvSpPr/>
          <p:nvPr/>
        </p:nvSpPr>
        <p:spPr>
          <a:xfrm>
            <a:off x="-3179" y="621081"/>
            <a:ext cx="12192000" cy="225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42382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89BAB02-C50E-43DC-AF9B-7EDEAD009AC5}"/>
              </a:ext>
            </a:extLst>
          </p:cNvPr>
          <p:cNvSpPr>
            <a:spLocks noGrp="1"/>
          </p:cNvSpPr>
          <p:nvPr>
            <p:ph type="title"/>
          </p:nvPr>
        </p:nvSpPr>
        <p:spPr>
          <a:xfrm>
            <a:off x="3942432" y="-473502"/>
            <a:ext cx="4058568" cy="1096648"/>
          </a:xfrm>
        </p:spPr>
        <p:txBody>
          <a:bodyPr vert="horz" lIns="91440" tIns="45720" rIns="91440" bIns="45720" rtlCol="0" anchor="b">
            <a:normAutofit/>
          </a:bodyPr>
          <a:lstStyle/>
          <a:p>
            <a:r>
              <a:rPr lang="en-US" b="1" u="sng" dirty="0"/>
              <a:t>LEARINIG LOG</a:t>
            </a:r>
          </a:p>
        </p:txBody>
      </p:sp>
      <p:sp>
        <p:nvSpPr>
          <p:cNvPr id="40" name="TextBox 39">
            <a:extLst>
              <a:ext uri="{FF2B5EF4-FFF2-40B4-BE49-F238E27FC236}">
                <a16:creationId xmlns:a16="http://schemas.microsoft.com/office/drawing/2014/main" id="{5DD2B08A-DA3C-45E7-A23F-E2727F8CC0C5}"/>
              </a:ext>
            </a:extLst>
          </p:cNvPr>
          <p:cNvSpPr txBox="1"/>
          <p:nvPr/>
        </p:nvSpPr>
        <p:spPr>
          <a:xfrm>
            <a:off x="781525" y="-138869"/>
            <a:ext cx="2712720" cy="584775"/>
          </a:xfrm>
          <a:prstGeom prst="rect">
            <a:avLst/>
          </a:prstGeom>
          <a:noFill/>
        </p:spPr>
        <p:txBody>
          <a:bodyPr wrap="square" rtlCol="0">
            <a:spAutoFit/>
          </a:bodyPr>
          <a:lstStyle/>
          <a:p>
            <a:r>
              <a:rPr lang="en-GB" sz="3200" dirty="0" err="1"/>
              <a:t>Apendix</a:t>
            </a:r>
            <a:r>
              <a:rPr lang="en-GB" sz="3200" dirty="0"/>
              <a:t> 3</a:t>
            </a:r>
          </a:p>
        </p:txBody>
      </p:sp>
      <p:pic>
        <p:nvPicPr>
          <p:cNvPr id="4" name="Picture 3">
            <a:extLst>
              <a:ext uri="{FF2B5EF4-FFF2-40B4-BE49-F238E27FC236}">
                <a16:creationId xmlns:a16="http://schemas.microsoft.com/office/drawing/2014/main" id="{E68CD481-5501-4049-9E0A-014E1FD42E24}"/>
              </a:ext>
            </a:extLst>
          </p:cNvPr>
          <p:cNvPicPr>
            <a:picLocks noChangeAspect="1"/>
          </p:cNvPicPr>
          <p:nvPr/>
        </p:nvPicPr>
        <p:blipFill>
          <a:blip r:embed="rId2"/>
          <a:stretch>
            <a:fillRect/>
          </a:stretch>
        </p:blipFill>
        <p:spPr>
          <a:xfrm>
            <a:off x="-3176" y="623145"/>
            <a:ext cx="12192000" cy="6789635"/>
          </a:xfrm>
          <a:prstGeom prst="rect">
            <a:avLst/>
          </a:prstGeom>
        </p:spPr>
      </p:pic>
      <p:sp>
        <p:nvSpPr>
          <p:cNvPr id="3" name="Rectangle 2">
            <a:extLst>
              <a:ext uri="{FF2B5EF4-FFF2-40B4-BE49-F238E27FC236}">
                <a16:creationId xmlns:a16="http://schemas.microsoft.com/office/drawing/2014/main" id="{25942864-F41C-44C1-B35B-445F8AA9A9A1}"/>
              </a:ext>
            </a:extLst>
          </p:cNvPr>
          <p:cNvSpPr/>
          <p:nvPr/>
        </p:nvSpPr>
        <p:spPr>
          <a:xfrm>
            <a:off x="0" y="6909518"/>
            <a:ext cx="12192000" cy="541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5A2ABDC6-E8FC-43BF-B0CC-68F01A19FE67}"/>
              </a:ext>
            </a:extLst>
          </p:cNvPr>
          <p:cNvSpPr/>
          <p:nvPr/>
        </p:nvSpPr>
        <p:spPr>
          <a:xfrm>
            <a:off x="0" y="623144"/>
            <a:ext cx="12192000" cy="225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83786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89BAB02-C50E-43DC-AF9B-7EDEAD009AC5}"/>
              </a:ext>
            </a:extLst>
          </p:cNvPr>
          <p:cNvSpPr>
            <a:spLocks noGrp="1"/>
          </p:cNvSpPr>
          <p:nvPr>
            <p:ph type="title"/>
          </p:nvPr>
        </p:nvSpPr>
        <p:spPr>
          <a:xfrm>
            <a:off x="3942432" y="-473502"/>
            <a:ext cx="4058568" cy="1096648"/>
          </a:xfrm>
        </p:spPr>
        <p:txBody>
          <a:bodyPr vert="horz" lIns="91440" tIns="45720" rIns="91440" bIns="45720" rtlCol="0" anchor="b">
            <a:normAutofit/>
          </a:bodyPr>
          <a:lstStyle/>
          <a:p>
            <a:r>
              <a:rPr lang="en-US" b="1" u="sng" dirty="0"/>
              <a:t>LEARINIG LOG</a:t>
            </a:r>
          </a:p>
        </p:txBody>
      </p:sp>
      <p:sp>
        <p:nvSpPr>
          <p:cNvPr id="40" name="TextBox 39">
            <a:extLst>
              <a:ext uri="{FF2B5EF4-FFF2-40B4-BE49-F238E27FC236}">
                <a16:creationId xmlns:a16="http://schemas.microsoft.com/office/drawing/2014/main" id="{5DD2B08A-DA3C-45E7-A23F-E2727F8CC0C5}"/>
              </a:ext>
            </a:extLst>
          </p:cNvPr>
          <p:cNvSpPr txBox="1"/>
          <p:nvPr/>
        </p:nvSpPr>
        <p:spPr>
          <a:xfrm>
            <a:off x="781525" y="-138869"/>
            <a:ext cx="2712720" cy="584775"/>
          </a:xfrm>
          <a:prstGeom prst="rect">
            <a:avLst/>
          </a:prstGeom>
          <a:noFill/>
        </p:spPr>
        <p:txBody>
          <a:bodyPr wrap="square" rtlCol="0">
            <a:spAutoFit/>
          </a:bodyPr>
          <a:lstStyle/>
          <a:p>
            <a:r>
              <a:rPr lang="en-GB" sz="3200" dirty="0" err="1"/>
              <a:t>Apendix</a:t>
            </a:r>
            <a:r>
              <a:rPr lang="en-GB" sz="3200" dirty="0"/>
              <a:t> 4</a:t>
            </a:r>
          </a:p>
        </p:txBody>
      </p:sp>
      <p:pic>
        <p:nvPicPr>
          <p:cNvPr id="5" name="Picture 4">
            <a:extLst>
              <a:ext uri="{FF2B5EF4-FFF2-40B4-BE49-F238E27FC236}">
                <a16:creationId xmlns:a16="http://schemas.microsoft.com/office/drawing/2014/main" id="{119F21E9-9DFF-4B52-B3BC-716860561983}"/>
              </a:ext>
            </a:extLst>
          </p:cNvPr>
          <p:cNvPicPr>
            <a:picLocks noChangeAspect="1"/>
          </p:cNvPicPr>
          <p:nvPr/>
        </p:nvPicPr>
        <p:blipFill>
          <a:blip r:embed="rId2"/>
          <a:stretch>
            <a:fillRect/>
          </a:stretch>
        </p:blipFill>
        <p:spPr>
          <a:xfrm>
            <a:off x="0" y="631613"/>
            <a:ext cx="12192000" cy="6226387"/>
          </a:xfrm>
          <a:prstGeom prst="rect">
            <a:avLst/>
          </a:prstGeom>
        </p:spPr>
      </p:pic>
      <p:sp>
        <p:nvSpPr>
          <p:cNvPr id="3" name="Rectangle 2">
            <a:extLst>
              <a:ext uri="{FF2B5EF4-FFF2-40B4-BE49-F238E27FC236}">
                <a16:creationId xmlns:a16="http://schemas.microsoft.com/office/drawing/2014/main" id="{25942864-F41C-44C1-B35B-445F8AA9A9A1}"/>
              </a:ext>
            </a:extLst>
          </p:cNvPr>
          <p:cNvSpPr/>
          <p:nvPr/>
        </p:nvSpPr>
        <p:spPr>
          <a:xfrm>
            <a:off x="0" y="6327143"/>
            <a:ext cx="12192000" cy="541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4474D2CD-EDB9-46F9-913F-4832C7B5F8FC}"/>
              </a:ext>
            </a:extLst>
          </p:cNvPr>
          <p:cNvSpPr/>
          <p:nvPr/>
        </p:nvSpPr>
        <p:spPr>
          <a:xfrm>
            <a:off x="0" y="629222"/>
            <a:ext cx="12192000" cy="225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97031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5376</TotalTime>
  <Words>896</Words>
  <Application>Microsoft Office PowerPoint</Application>
  <PresentationFormat>Widescreen</PresentationFormat>
  <Paragraphs>139</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Trebuchet MS</vt:lpstr>
      <vt:lpstr>Wingdings</vt:lpstr>
      <vt:lpstr>Wingdings 3</vt:lpstr>
      <vt:lpstr>Facet</vt:lpstr>
      <vt:lpstr>PowerPoint Presentation</vt:lpstr>
      <vt:lpstr>Psalmist George King ---1606028 (group leader)</vt:lpstr>
      <vt:lpstr>Background history of  LIDL: </vt:lpstr>
      <vt:lpstr>4 P’s Marketing strategy</vt:lpstr>
      <vt:lpstr>LiDL SWOT analysis</vt:lpstr>
      <vt:lpstr>Sustainability and Globalisation</vt:lpstr>
      <vt:lpstr>Sustainability and Globalisation</vt:lpstr>
      <vt:lpstr>Global Citizen </vt:lpstr>
      <vt:lpstr>Describe two examples of sustainable projects from within your chosen sector</vt:lpstr>
      <vt:lpstr>Give two examples of what is meant by environmental sustainability  </vt:lpstr>
      <vt:lpstr>Leadership  </vt:lpstr>
      <vt:lpstr>Leadership  </vt:lpstr>
      <vt:lpstr>Leadership in LiDL</vt:lpstr>
      <vt:lpstr>Entrepreneurship </vt:lpstr>
      <vt:lpstr>LiDL’s Practice of Leadership </vt:lpstr>
      <vt:lpstr>COMMUNITY CONTRIBUTION BY LIDL</vt:lpstr>
      <vt:lpstr>PowerPoint Presentation</vt:lpstr>
      <vt:lpstr>PowerPoint Presentation</vt:lpstr>
      <vt:lpstr>Community participation </vt:lpstr>
      <vt:lpstr>Benefits of community participation. </vt:lpstr>
      <vt:lpstr>PowerPoint Presentation</vt:lpstr>
      <vt:lpstr>LEARINIG LOG</vt:lpstr>
      <vt:lpstr>LEARINIG LOG</vt:lpstr>
      <vt:lpstr>LEARINIG LOG</vt:lpstr>
      <vt:lpstr>LEARINIG LOG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PATHWAY 2 group 2 assignment. </dc:title>
  <dc:creator>Psalmist King (1606028)</dc:creator>
  <cp:lastModifiedBy>Psalmist King</cp:lastModifiedBy>
  <cp:revision>89</cp:revision>
  <dcterms:created xsi:type="dcterms:W3CDTF">2018-04-11T02:53:27Z</dcterms:created>
  <dcterms:modified xsi:type="dcterms:W3CDTF">2018-04-25T13:32:21Z</dcterms:modified>
</cp:coreProperties>
</file>