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1" r:id="rId5"/>
    <p:sldId id="262" r:id="rId6"/>
    <p:sldId id="263" r:id="rId7"/>
    <p:sldId id="264" r:id="rId8"/>
    <p:sldId id="265" r:id="rId9"/>
    <p:sldId id="260" r:id="rId10"/>
    <p:sldId id="266" r:id="rId11"/>
    <p:sldId id="267" r:id="rId12"/>
    <p:sldId id="268" r:id="rId13"/>
    <p:sldId id="269" r:id="rId14"/>
    <p:sldId id="25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9BD6-F6BA-4CDE-A839-8AFBE7AFD4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FEA435-16D8-4CD0-8FC0-2FBEEA94F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57EEF2-C647-481C-817F-544955B37D47}"/>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5" name="Footer Placeholder 4">
            <a:extLst>
              <a:ext uri="{FF2B5EF4-FFF2-40B4-BE49-F238E27FC236}">
                <a16:creationId xmlns:a16="http://schemas.microsoft.com/office/drawing/2014/main" id="{CFFA939C-2A8B-497B-89C0-8ADD9D6D5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C8993-B8B5-4176-853B-D7BBF2D30C38}"/>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939699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4962F-33CA-4783-8E25-891C153B4C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55E5D4-3FAC-41A9-B69B-77AD38799A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03036-DB00-4E15-A1FF-15086BB86BAD}"/>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5" name="Footer Placeholder 4">
            <a:extLst>
              <a:ext uri="{FF2B5EF4-FFF2-40B4-BE49-F238E27FC236}">
                <a16:creationId xmlns:a16="http://schemas.microsoft.com/office/drawing/2014/main" id="{3FD1E32F-17D1-48CA-A1B2-E01FF351C1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830AF-F848-46C1-BA88-49208638F361}"/>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2018323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D384C-7CDD-4929-81DC-3448CFEB95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AF4292-4AEB-4DC5-A549-633F3B2CC9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C73523-6883-4201-8821-761D49FAA7F2}"/>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5" name="Footer Placeholder 4">
            <a:extLst>
              <a:ext uri="{FF2B5EF4-FFF2-40B4-BE49-F238E27FC236}">
                <a16:creationId xmlns:a16="http://schemas.microsoft.com/office/drawing/2014/main" id="{8E2787B5-F3E3-4D27-AD31-AF290E1AD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DF281D-6346-4CE1-90D8-3D96F19EF2A6}"/>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217847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DFC0D-35DC-4464-8F51-7E8D9909B7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6A97E7-8104-4879-87F4-80D779C2C6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CDBBB4-4D3D-4966-84CD-F43B31112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209545-C5D9-4AC5-B5CE-9F4D290057A2}"/>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6" name="Footer Placeholder 5">
            <a:extLst>
              <a:ext uri="{FF2B5EF4-FFF2-40B4-BE49-F238E27FC236}">
                <a16:creationId xmlns:a16="http://schemas.microsoft.com/office/drawing/2014/main" id="{98211149-C831-45B6-BEA2-FA7C4483BB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AF9EA4-5BA9-4D5A-B67C-1ACBCE6F83FD}"/>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408361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06C1C-28E7-4162-AC81-738C0E2873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15FCFB-B78A-4D7D-8F83-1BEB018BBE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862F65-E871-4760-8FFB-15840A320B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227751-439E-46FD-9F5B-2C4948C42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D3AD7D-82B7-436F-83E6-94A2941DE8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1DFC2F-9347-4CB6-9196-D1DBD4B3D66F}"/>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8" name="Footer Placeholder 7">
            <a:extLst>
              <a:ext uri="{FF2B5EF4-FFF2-40B4-BE49-F238E27FC236}">
                <a16:creationId xmlns:a16="http://schemas.microsoft.com/office/drawing/2014/main" id="{D9346ED2-6CFE-4467-9BF6-0A2045F912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A36180-71A7-4308-9CC4-FD7B6A92BA26}"/>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733971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EF9-4877-41F5-BF5F-EBD894F681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4CAE73-D076-40BF-A8D7-7340AFF3912C}"/>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4" name="Footer Placeholder 3">
            <a:extLst>
              <a:ext uri="{FF2B5EF4-FFF2-40B4-BE49-F238E27FC236}">
                <a16:creationId xmlns:a16="http://schemas.microsoft.com/office/drawing/2014/main" id="{0F04552C-FAE6-457B-9B53-1CE96A044B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ED30CF-8F6C-4444-9EC7-15879AAA2363}"/>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504682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AC3E75-2AFA-4E2F-80A2-DC0EA0319856}"/>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3" name="Footer Placeholder 2">
            <a:extLst>
              <a:ext uri="{FF2B5EF4-FFF2-40B4-BE49-F238E27FC236}">
                <a16:creationId xmlns:a16="http://schemas.microsoft.com/office/drawing/2014/main" id="{5A82FB83-DC30-4A3D-8C95-04E677A2C8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F4A9A6-89FD-404A-8F55-044CA4C3ACE8}"/>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96662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EB15-1C08-4C4B-AE36-7EEB5735A4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CEB1DB-3E2F-421A-8E64-F3007B06B7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AFF46-B598-4E15-A818-9340B863D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3C1016-F730-43F6-AA8C-F4A7E64F3404}"/>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6" name="Footer Placeholder 5">
            <a:extLst>
              <a:ext uri="{FF2B5EF4-FFF2-40B4-BE49-F238E27FC236}">
                <a16:creationId xmlns:a16="http://schemas.microsoft.com/office/drawing/2014/main" id="{4ECE388A-2CD9-4149-B437-B990FF4E70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934F48-CA9A-4E8C-976A-2F8DAF5FE5C4}"/>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791494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F5476-5341-4AC4-9B1E-9E5323F1F5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F834B3-B332-4E5A-8EA8-30EFB95411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D3AD0F-0BE4-448E-B706-7345289668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2E7EE4-F786-42F7-A827-BE7C817D238B}"/>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6" name="Footer Placeholder 5">
            <a:extLst>
              <a:ext uri="{FF2B5EF4-FFF2-40B4-BE49-F238E27FC236}">
                <a16:creationId xmlns:a16="http://schemas.microsoft.com/office/drawing/2014/main" id="{9939BC01-96BA-4290-B7E9-4E8E45A003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9475E2-D325-481E-907A-B371C46C844D}"/>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3661531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7136A-B286-4BE0-9FBF-E9DEFD8159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0F0DF5-804D-4CD1-ABAF-5D3F72C3FF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4B1AAC-8BF8-4F91-906A-483E7612CBA9}"/>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5" name="Footer Placeholder 4">
            <a:extLst>
              <a:ext uri="{FF2B5EF4-FFF2-40B4-BE49-F238E27FC236}">
                <a16:creationId xmlns:a16="http://schemas.microsoft.com/office/drawing/2014/main" id="{D43E58D8-1BB7-4DF9-8FFC-3562DD5C4B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CBCF9-5CFD-4017-AFFE-F65F8728B8CE}"/>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1383510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058363-77B3-42EA-90C7-164E3855A1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895A29-C681-4D6A-BAF2-6B9BB61EA8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D97537-AE8A-40CA-9C33-5D9829658E08}"/>
              </a:ext>
            </a:extLst>
          </p:cNvPr>
          <p:cNvSpPr>
            <a:spLocks noGrp="1"/>
          </p:cNvSpPr>
          <p:nvPr>
            <p:ph type="dt" sz="half" idx="10"/>
          </p:nvPr>
        </p:nvSpPr>
        <p:spPr/>
        <p:txBody>
          <a:bodyPr/>
          <a:lstStyle/>
          <a:p>
            <a:fld id="{7DC0E75E-2B33-4920-A0C7-685B6330CC9A}" type="datetimeFigureOut">
              <a:rPr lang="en-GB" smtClean="0"/>
              <a:t>23/02/2021</a:t>
            </a:fld>
            <a:endParaRPr lang="en-GB"/>
          </a:p>
        </p:txBody>
      </p:sp>
      <p:sp>
        <p:nvSpPr>
          <p:cNvPr id="5" name="Footer Placeholder 4">
            <a:extLst>
              <a:ext uri="{FF2B5EF4-FFF2-40B4-BE49-F238E27FC236}">
                <a16:creationId xmlns:a16="http://schemas.microsoft.com/office/drawing/2014/main" id="{4BC37A68-CB91-45AA-80B9-7870F9A99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0341D2-C437-45CC-ABB1-FA67FCF085C4}"/>
              </a:ext>
            </a:extLst>
          </p:cNvPr>
          <p:cNvSpPr>
            <a:spLocks noGrp="1"/>
          </p:cNvSpPr>
          <p:nvPr>
            <p:ph type="sldNum" sz="quarter" idx="12"/>
          </p:nvPr>
        </p:nvSpPr>
        <p:spPr/>
        <p:txBody>
          <a:bodyPr/>
          <a:lstStyle/>
          <a:p>
            <a:fld id="{7A89CCE7-14CE-4DB2-97C2-9024F15B5179}" type="slidenum">
              <a:rPr lang="en-GB" smtClean="0"/>
              <a:t>‹#›</a:t>
            </a:fld>
            <a:endParaRPr lang="en-GB"/>
          </a:p>
        </p:txBody>
      </p:sp>
    </p:spTree>
    <p:extLst>
      <p:ext uri="{BB962C8B-B14F-4D97-AF65-F5344CB8AC3E}">
        <p14:creationId xmlns:p14="http://schemas.microsoft.com/office/powerpoint/2010/main" val="3280662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C582A3-3D9A-45BE-8F25-BFBC8C02C6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C5D85F-0E6A-4347-B63B-21B314AC1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45CADC-DCDC-4A65-BA21-C2E7D39627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C0E75E-2B33-4920-A0C7-685B6330CC9A}" type="datetimeFigureOut">
              <a:rPr lang="en-GB" smtClean="0"/>
              <a:t>23/02/2021</a:t>
            </a:fld>
            <a:endParaRPr lang="en-GB"/>
          </a:p>
        </p:txBody>
      </p:sp>
      <p:sp>
        <p:nvSpPr>
          <p:cNvPr id="5" name="Footer Placeholder 4">
            <a:extLst>
              <a:ext uri="{FF2B5EF4-FFF2-40B4-BE49-F238E27FC236}">
                <a16:creationId xmlns:a16="http://schemas.microsoft.com/office/drawing/2014/main" id="{B563D174-4EDE-4A90-B3C0-F926FD0D6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A0DBEBA-47B0-4E9F-918D-92B17C83E1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89CCE7-14CE-4DB2-97C2-9024F15B5179}" type="slidenum">
              <a:rPr lang="en-GB" smtClean="0"/>
              <a:t>‹#›</a:t>
            </a:fld>
            <a:endParaRPr lang="en-GB"/>
          </a:p>
        </p:txBody>
      </p:sp>
    </p:spTree>
    <p:extLst>
      <p:ext uri="{BB962C8B-B14F-4D97-AF65-F5344CB8AC3E}">
        <p14:creationId xmlns:p14="http://schemas.microsoft.com/office/powerpoint/2010/main" val="852077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betterhealthwhileaging.net/how-to-be-engaged-patient-caregiver-impact80/"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ocialsci.libretexts.org/Bookshelves/Communication/Book%3A_Interpersonal_Communication_-_A_Mindful_Approach_to_Relationships_(Wrench_et_al.)/07%3A_Talking_and_Listening/7.03%3A_Listening"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ressbooks.library.ryerson.ca/communicationnursing/chapter/factors-influencing-interprofessional-communication/"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E5D43-D5FE-4A07-9DDD-FEBD727D18B6}"/>
              </a:ext>
            </a:extLst>
          </p:cNvPr>
          <p:cNvSpPr>
            <a:spLocks noGrp="1"/>
          </p:cNvSpPr>
          <p:nvPr>
            <p:ph type="ctrTitle"/>
          </p:nvPr>
        </p:nvSpPr>
        <p:spPr>
          <a:xfrm>
            <a:off x="795338" y="1566473"/>
            <a:ext cx="10601325" cy="2166723"/>
          </a:xfrm>
        </p:spPr>
        <p:txBody>
          <a:bodyPr>
            <a:normAutofit/>
          </a:bodyPr>
          <a:lstStyle/>
          <a:p>
            <a:r>
              <a:rPr lang="en-GB" sz="6600" b="1" dirty="0">
                <a:latin typeface="Times New Roman" panose="02020603050405020304" pitchFamily="18" charset="0"/>
                <a:cs typeface="Times New Roman" panose="02020603050405020304" pitchFamily="18" charset="0"/>
              </a:rPr>
              <a:t>Basic Communication Skills</a:t>
            </a:r>
            <a:br>
              <a:rPr lang="en-GB" sz="6600" b="1" dirty="0">
                <a:latin typeface="Times New Roman" panose="02020603050405020304" pitchFamily="18" charset="0"/>
                <a:cs typeface="Times New Roman" panose="02020603050405020304" pitchFamily="18" charset="0"/>
              </a:rPr>
            </a:br>
            <a:r>
              <a:rPr lang="en-GB" sz="6600" b="1" dirty="0">
                <a:latin typeface="Times New Roman" panose="02020603050405020304" pitchFamily="18" charset="0"/>
                <a:cs typeface="Times New Roman" panose="02020603050405020304" pitchFamily="18" charset="0"/>
              </a:rPr>
              <a:t>within Healthcare</a:t>
            </a:r>
          </a:p>
        </p:txBody>
      </p:sp>
      <p:sp>
        <p:nvSpPr>
          <p:cNvPr id="3" name="Subtitle 2">
            <a:extLst>
              <a:ext uri="{FF2B5EF4-FFF2-40B4-BE49-F238E27FC236}">
                <a16:creationId xmlns:a16="http://schemas.microsoft.com/office/drawing/2014/main" id="{F6ECFBB1-6114-46B1-BB37-FBA628B424A3}"/>
              </a:ext>
            </a:extLst>
          </p:cNvPr>
          <p:cNvSpPr>
            <a:spLocks noGrp="1"/>
          </p:cNvSpPr>
          <p:nvPr>
            <p:ph type="subTitle" idx="1"/>
          </p:nvPr>
        </p:nvSpPr>
        <p:spPr>
          <a:xfrm>
            <a:off x="795338" y="4092320"/>
            <a:ext cx="10601325" cy="1144884"/>
          </a:xfrm>
        </p:spPr>
        <p:txBody>
          <a:bodyPr>
            <a:normAutofit/>
          </a:bodyPr>
          <a:lstStyle/>
          <a:p>
            <a:r>
              <a:rPr lang="en-GB" dirty="0">
                <a:latin typeface="Times New Roman" panose="02020603050405020304" pitchFamily="18" charset="0"/>
                <a:cs typeface="Times New Roman" panose="02020603050405020304" pitchFamily="18" charset="0"/>
              </a:rPr>
              <a:t>By Jo Fender</a:t>
            </a: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2056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4042F4-B47B-449F-B5A4-CA5729E59996}"/>
              </a:ext>
            </a:extLst>
          </p:cNvPr>
          <p:cNvSpPr>
            <a:spLocks noGrp="1"/>
          </p:cNvSpPr>
          <p:nvPr>
            <p:ph type="title"/>
          </p:nvPr>
        </p:nvSpPr>
        <p:spPr>
          <a:xfrm>
            <a:off x="804671" y="640263"/>
            <a:ext cx="3284331" cy="5254510"/>
          </a:xfrm>
        </p:spPr>
        <p:txBody>
          <a:bodyPr>
            <a:normAutofit/>
          </a:bodyPr>
          <a:lstStyle/>
          <a:p>
            <a:r>
              <a:rPr lang="en-GB" sz="4800" b="1" dirty="0">
                <a:latin typeface="Times New Roman" panose="02020603050405020304" pitchFamily="18" charset="0"/>
                <a:cs typeface="Times New Roman" panose="02020603050405020304" pitchFamily="18" charset="0"/>
              </a:rPr>
              <a:t>Objectives</a:t>
            </a:r>
          </a:p>
        </p:txBody>
      </p:sp>
      <p:sp>
        <p:nvSpPr>
          <p:cNvPr id="3" name="Content Placeholder 2">
            <a:extLst>
              <a:ext uri="{FF2B5EF4-FFF2-40B4-BE49-F238E27FC236}">
                <a16:creationId xmlns:a16="http://schemas.microsoft.com/office/drawing/2014/main" id="{9DECD76F-506E-4994-B654-14FBA6789182}"/>
              </a:ext>
            </a:extLst>
          </p:cNvPr>
          <p:cNvSpPr>
            <a:spLocks noGrp="1"/>
          </p:cNvSpPr>
          <p:nvPr>
            <p:ph idx="1"/>
          </p:nvPr>
        </p:nvSpPr>
        <p:spPr>
          <a:xfrm>
            <a:off x="5358384" y="640263"/>
            <a:ext cx="6028944" cy="5254510"/>
          </a:xfrm>
        </p:spPr>
        <p:txBody>
          <a:bodyPr anchor="ctr">
            <a:normAutofit/>
          </a:bodyPr>
          <a:lstStyle/>
          <a:p>
            <a:r>
              <a:rPr lang="en-GB" dirty="0">
                <a:solidFill>
                  <a:schemeClr val="bg1"/>
                </a:solidFill>
                <a:latin typeface="Times New Roman" panose="02020603050405020304" pitchFamily="18" charset="0"/>
                <a:cs typeface="Times New Roman" panose="02020603050405020304" pitchFamily="18" charset="0"/>
              </a:rPr>
              <a:t>Define what basic communication skills are</a:t>
            </a:r>
          </a:p>
          <a:p>
            <a:r>
              <a:rPr lang="en-GB" dirty="0">
                <a:solidFill>
                  <a:schemeClr val="bg1"/>
                </a:solidFill>
                <a:latin typeface="Times New Roman" panose="02020603050405020304" pitchFamily="18" charset="0"/>
                <a:cs typeface="Times New Roman" panose="02020603050405020304" pitchFamily="18" charset="0"/>
              </a:rPr>
              <a:t>Questioning</a:t>
            </a:r>
          </a:p>
          <a:p>
            <a:r>
              <a:rPr lang="en-GB" dirty="0">
                <a:solidFill>
                  <a:schemeClr val="bg1"/>
                </a:solidFill>
                <a:latin typeface="Times New Roman" panose="02020603050405020304" pitchFamily="18" charset="0"/>
                <a:cs typeface="Times New Roman" panose="02020603050405020304" pitchFamily="18" charset="0"/>
              </a:rPr>
              <a:t>Medical Interview</a:t>
            </a:r>
          </a:p>
          <a:p>
            <a:r>
              <a:rPr lang="en-GB" dirty="0">
                <a:solidFill>
                  <a:schemeClr val="bg1"/>
                </a:solidFill>
                <a:latin typeface="Times New Roman" panose="02020603050405020304" pitchFamily="18" charset="0"/>
                <a:cs typeface="Times New Roman" panose="02020603050405020304" pitchFamily="18" charset="0"/>
              </a:rPr>
              <a:t>Information Provision </a:t>
            </a:r>
          </a:p>
          <a:p>
            <a:r>
              <a:rPr lang="en-GB" dirty="0">
                <a:solidFill>
                  <a:schemeClr val="bg1"/>
                </a:solidFill>
                <a:latin typeface="Times New Roman" panose="02020603050405020304" pitchFamily="18" charset="0"/>
                <a:cs typeface="Times New Roman" panose="02020603050405020304" pitchFamily="18" charset="0"/>
              </a:rPr>
              <a:t>Attending and Listening</a:t>
            </a:r>
          </a:p>
          <a:p>
            <a:r>
              <a:rPr lang="en-GB" dirty="0">
                <a:solidFill>
                  <a:schemeClr val="bg1"/>
                </a:solidFill>
                <a:latin typeface="Times New Roman" panose="02020603050405020304" pitchFamily="18" charset="0"/>
                <a:cs typeface="Times New Roman" panose="02020603050405020304" pitchFamily="18" charset="0"/>
              </a:rPr>
              <a:t>Effective or Active Listening</a:t>
            </a:r>
          </a:p>
          <a:p>
            <a:r>
              <a:rPr lang="en-GB" dirty="0">
                <a:solidFill>
                  <a:schemeClr val="bg1"/>
                </a:solidFill>
                <a:latin typeface="Times New Roman" panose="02020603050405020304" pitchFamily="18" charset="0"/>
                <a:cs typeface="Times New Roman" panose="02020603050405020304" pitchFamily="18" charset="0"/>
              </a:rPr>
              <a:t>Reflecting on Communication</a:t>
            </a:r>
          </a:p>
          <a:p>
            <a:endParaRPr lang="en-GB" dirty="0">
              <a:solidFill>
                <a:schemeClr val="bg1"/>
              </a:solidFill>
              <a:latin typeface="Times New Roman" panose="02020603050405020304" pitchFamily="18" charset="0"/>
              <a:cs typeface="Times New Roman" panose="02020603050405020304" pitchFamily="18" charset="0"/>
            </a:endParaRPr>
          </a:p>
          <a:p>
            <a:endParaRPr lang="en-GB"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15138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8D591-ED33-4A28-957F-4C61278D947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BE8C617-B7FC-4FDB-9D6C-466C708EE539}"/>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Communication is made up of various skilled techniques for it to be effective.</a:t>
            </a:r>
          </a:p>
          <a:p>
            <a:pPr marL="0" indent="0">
              <a:buNone/>
            </a:pPr>
            <a:r>
              <a:rPr lang="en-GB" dirty="0">
                <a:latin typeface="Times New Roman" panose="02020603050405020304" pitchFamily="18" charset="0"/>
                <a:cs typeface="Times New Roman" panose="02020603050405020304" pitchFamily="18" charset="0"/>
              </a:rPr>
              <a:t>The most commonly employed communication skills within healthcare situations are questioning (carrying out the ‘medical’ interview), explaining and providing information, listening, reinforcement and reflection, as well as being able to open and close interactions satisfactorily. </a:t>
            </a:r>
          </a:p>
          <a:p>
            <a:pPr marL="0" indent="0">
              <a:buNone/>
            </a:pPr>
            <a:r>
              <a:rPr lang="en-GB" dirty="0">
                <a:latin typeface="Times New Roman" panose="02020603050405020304" pitchFamily="18" charset="0"/>
                <a:cs typeface="Times New Roman" panose="02020603050405020304" pitchFamily="18" charset="0"/>
              </a:rPr>
              <a:t>Often, lots of these skills include both verbal and non-verbal components. </a:t>
            </a:r>
          </a:p>
        </p:txBody>
      </p:sp>
    </p:spTree>
    <p:extLst>
      <p:ext uri="{BB962C8B-B14F-4D97-AF65-F5344CB8AC3E}">
        <p14:creationId xmlns:p14="http://schemas.microsoft.com/office/powerpoint/2010/main" val="3575656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25A199-FAC5-477F-9341-B4F697DC8B60}"/>
              </a:ext>
            </a:extLst>
          </p:cNvPr>
          <p:cNvSpPr>
            <a:spLocks noGrp="1"/>
          </p:cNvSpPr>
          <p:nvPr>
            <p:ph type="title"/>
          </p:nvPr>
        </p:nvSpPr>
        <p:spPr>
          <a:xfrm>
            <a:off x="804671" y="640263"/>
            <a:ext cx="3284331" cy="5254510"/>
          </a:xfrm>
        </p:spPr>
        <p:txBody>
          <a:bodyPr>
            <a:normAutofit/>
          </a:bodyPr>
          <a:lstStyle/>
          <a:p>
            <a:r>
              <a:rPr lang="en-GB" b="1" dirty="0">
                <a:latin typeface="Times New Roman" panose="02020603050405020304" pitchFamily="18" charset="0"/>
                <a:cs typeface="Times New Roman" panose="02020603050405020304" pitchFamily="18" charset="0"/>
              </a:rPr>
              <a:t>Questioning</a:t>
            </a:r>
          </a:p>
        </p:txBody>
      </p:sp>
      <p:sp>
        <p:nvSpPr>
          <p:cNvPr id="3" name="Content Placeholder 2">
            <a:extLst>
              <a:ext uri="{FF2B5EF4-FFF2-40B4-BE49-F238E27FC236}">
                <a16:creationId xmlns:a16="http://schemas.microsoft.com/office/drawing/2014/main" id="{D385F133-61B3-4906-A544-C7D2C39E4C9D}"/>
              </a:ext>
            </a:extLst>
          </p:cNvPr>
          <p:cNvSpPr>
            <a:spLocks noGrp="1"/>
          </p:cNvSpPr>
          <p:nvPr>
            <p:ph idx="1"/>
          </p:nvPr>
        </p:nvSpPr>
        <p:spPr>
          <a:xfrm>
            <a:off x="5358384" y="640263"/>
            <a:ext cx="6028944" cy="5254510"/>
          </a:xfrm>
        </p:spPr>
        <p:txBody>
          <a:bodyPr anchor="ctr">
            <a:normAutofit/>
          </a:bodyPr>
          <a:lstStyle/>
          <a:p>
            <a:r>
              <a:rPr lang="en-GB" sz="2400" dirty="0">
                <a:solidFill>
                  <a:schemeClr val="bg1"/>
                </a:solidFill>
                <a:latin typeface="Times New Roman" panose="02020603050405020304" pitchFamily="18" charset="0"/>
                <a:cs typeface="Times New Roman" panose="02020603050405020304" pitchFamily="18" charset="0"/>
              </a:rPr>
              <a:t>Stewart and Cash, (2000) define questions as verbal statements, or non-verbal acts, that request an answer. </a:t>
            </a:r>
          </a:p>
          <a:p>
            <a:r>
              <a:rPr lang="en-GB" sz="2400" dirty="0">
                <a:solidFill>
                  <a:schemeClr val="bg1"/>
                </a:solidFill>
                <a:latin typeface="Times New Roman" panose="02020603050405020304" pitchFamily="18" charset="0"/>
                <a:cs typeface="Times New Roman" panose="02020603050405020304" pitchFamily="18" charset="0"/>
              </a:rPr>
              <a:t>Hawkins and Power, (1999) state that one of the most powerful tools of communication is asking questions, as questions are at the heart of most interpersonal exchanges.</a:t>
            </a:r>
          </a:p>
          <a:p>
            <a:r>
              <a:rPr lang="en-GB" sz="2400" dirty="0">
                <a:solidFill>
                  <a:schemeClr val="bg1"/>
                </a:solidFill>
                <a:latin typeface="Times New Roman" panose="02020603050405020304" pitchFamily="18" charset="0"/>
                <a:cs typeface="Times New Roman" panose="02020603050405020304" pitchFamily="18" charset="0"/>
              </a:rPr>
              <a:t>The ability to ask questions effectively, is a core skill for most healthcare professionals. This is because they need to obtain and understand basic information from patients and others before they can begin to understand the problem, make a diagnosis and provide advice.</a:t>
            </a:r>
          </a:p>
        </p:txBody>
      </p:sp>
    </p:spTree>
    <p:extLst>
      <p:ext uri="{BB962C8B-B14F-4D97-AF65-F5344CB8AC3E}">
        <p14:creationId xmlns:p14="http://schemas.microsoft.com/office/powerpoint/2010/main" val="87995003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79AF9-C3F8-48CB-B43D-BBCF06A8D991}"/>
              </a:ext>
            </a:extLst>
          </p:cNvPr>
          <p:cNvSpPr>
            <a:spLocks noGrp="1"/>
          </p:cNvSpPr>
          <p:nvPr>
            <p:ph type="title"/>
          </p:nvPr>
        </p:nvSpPr>
        <p:spPr>
          <a:xfrm>
            <a:off x="648929" y="629267"/>
            <a:ext cx="3667039" cy="1057294"/>
          </a:xfrm>
        </p:spPr>
        <p:txBody>
          <a:bodyPr>
            <a:noAutofit/>
          </a:bodyPr>
          <a:lstStyle/>
          <a:p>
            <a:r>
              <a:rPr lang="en-GB" sz="3600" b="1" dirty="0">
                <a:latin typeface="Times New Roman" panose="02020603050405020304" pitchFamily="18" charset="0"/>
                <a:cs typeface="Times New Roman" panose="02020603050405020304" pitchFamily="18" charset="0"/>
              </a:rPr>
              <a:t>Questioning continued</a:t>
            </a:r>
          </a:p>
        </p:txBody>
      </p:sp>
      <p:sp>
        <p:nvSpPr>
          <p:cNvPr id="3" name="Content Placeholder 2">
            <a:extLst>
              <a:ext uri="{FF2B5EF4-FFF2-40B4-BE49-F238E27FC236}">
                <a16:creationId xmlns:a16="http://schemas.microsoft.com/office/drawing/2014/main" id="{2BDAEDC8-CC8E-4920-9FCF-712F5EFF81C1}"/>
              </a:ext>
            </a:extLst>
          </p:cNvPr>
          <p:cNvSpPr>
            <a:spLocks noGrp="1"/>
          </p:cNvSpPr>
          <p:nvPr>
            <p:ph idx="1"/>
          </p:nvPr>
        </p:nvSpPr>
        <p:spPr>
          <a:xfrm>
            <a:off x="304800" y="2133600"/>
            <a:ext cx="4011167" cy="4084321"/>
          </a:xfrm>
        </p:spPr>
        <p:txBody>
          <a:bodyPr>
            <a:normAutofit/>
          </a:bodyPr>
          <a:lstStyle/>
          <a:p>
            <a:r>
              <a:rPr lang="en-GB" sz="2400" dirty="0">
                <a:latin typeface="Times New Roman" panose="02020603050405020304" pitchFamily="18" charset="0"/>
                <a:cs typeface="Times New Roman" panose="02020603050405020304" pitchFamily="18" charset="0"/>
              </a:rPr>
              <a:t>Questioning is used for several different purposes, such as opening discussions, gaining information, assessing a patient's health, considering a patient’s treatment and follow-up of care. There is also the process of gaging a patient’s wellbeing, attitude, feelings along with maintaining control of the interaction.</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able, indoor, person, working&#10;&#10;Description automatically generated">
            <a:extLst>
              <a:ext uri="{FF2B5EF4-FFF2-40B4-BE49-F238E27FC236}">
                <a16:creationId xmlns:a16="http://schemas.microsoft.com/office/drawing/2014/main" id="{2615DCFA-9A88-40E8-8E92-A9678402F3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4893" b="1"/>
          <a:stretch/>
        </p:blipFill>
        <p:spPr>
          <a:xfrm>
            <a:off x="5276088" y="640082"/>
            <a:ext cx="6276250" cy="5577838"/>
          </a:xfrm>
          <a:prstGeom prst="rect">
            <a:avLst/>
          </a:prstGeom>
          <a:effectLst/>
        </p:spPr>
      </p:pic>
    </p:spTree>
    <p:extLst>
      <p:ext uri="{BB962C8B-B14F-4D97-AF65-F5344CB8AC3E}">
        <p14:creationId xmlns:p14="http://schemas.microsoft.com/office/powerpoint/2010/main" val="33411973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AED7E-A85B-4419-94D5-C07B8189EC03}"/>
              </a:ext>
            </a:extLst>
          </p:cNvPr>
          <p:cNvSpPr>
            <a:spLocks noGrp="1"/>
          </p:cNvSpPr>
          <p:nvPr>
            <p:ph type="title"/>
          </p:nvPr>
        </p:nvSpPr>
        <p:spPr>
          <a:xfrm>
            <a:off x="4965430" y="629268"/>
            <a:ext cx="6586491" cy="1286160"/>
          </a:xfrm>
        </p:spPr>
        <p:txBody>
          <a:bodyPr anchor="b">
            <a:normAutofit/>
          </a:bodyPr>
          <a:lstStyle/>
          <a:p>
            <a:r>
              <a:rPr lang="en-GB" b="1" dirty="0">
                <a:latin typeface="Times New Roman" panose="02020603050405020304" pitchFamily="18" charset="0"/>
                <a:cs typeface="Times New Roman" panose="02020603050405020304" pitchFamily="18" charset="0"/>
              </a:rPr>
              <a:t>Medical Interview</a:t>
            </a:r>
          </a:p>
        </p:txBody>
      </p:sp>
      <p:sp>
        <p:nvSpPr>
          <p:cNvPr id="3" name="Content Placeholder 2">
            <a:extLst>
              <a:ext uri="{FF2B5EF4-FFF2-40B4-BE49-F238E27FC236}">
                <a16:creationId xmlns:a16="http://schemas.microsoft.com/office/drawing/2014/main" id="{500EB443-C3B2-4A36-92D5-FB54E0B9EF4E}"/>
              </a:ext>
            </a:extLst>
          </p:cNvPr>
          <p:cNvSpPr>
            <a:spLocks noGrp="1"/>
          </p:cNvSpPr>
          <p:nvPr>
            <p:ph idx="1"/>
          </p:nvPr>
        </p:nvSpPr>
        <p:spPr>
          <a:xfrm>
            <a:off x="4965431" y="2438400"/>
            <a:ext cx="6586489" cy="3785419"/>
          </a:xfrm>
        </p:spPr>
        <p:txBody>
          <a:bodyPr>
            <a:normAutofit fontScale="85000" lnSpcReduction="20000"/>
          </a:bodyPr>
          <a:lstStyle/>
          <a:p>
            <a:r>
              <a:rPr lang="en-GB" sz="2600" dirty="0">
                <a:latin typeface="Times New Roman" panose="02020603050405020304" pitchFamily="18" charset="0"/>
                <a:cs typeface="Times New Roman" panose="02020603050405020304" pitchFamily="18" charset="0"/>
              </a:rPr>
              <a:t>Within the medical interview, patients will be asked open and closed questions encouraging longer or shorter answers depending on the context of the question. </a:t>
            </a:r>
          </a:p>
          <a:p>
            <a:r>
              <a:rPr lang="en-GB" sz="2600" dirty="0">
                <a:latin typeface="Times New Roman" panose="02020603050405020304" pitchFamily="18" charset="0"/>
                <a:cs typeface="Times New Roman" panose="02020603050405020304" pitchFamily="18" charset="0"/>
              </a:rPr>
              <a:t>The medical interview can take place in many different settings and not just a GP surgery or hospital. </a:t>
            </a:r>
          </a:p>
          <a:p>
            <a:r>
              <a:rPr lang="en-GB" sz="2600" dirty="0">
                <a:latin typeface="Times New Roman" panose="02020603050405020304" pitchFamily="18" charset="0"/>
                <a:cs typeface="Times New Roman" panose="02020603050405020304" pitchFamily="18" charset="0"/>
              </a:rPr>
              <a:t>The healthcare professional should always remain professional, polite, courteous and explain the purpose of the interview. </a:t>
            </a:r>
          </a:p>
          <a:p>
            <a:r>
              <a:rPr lang="en-GB" sz="2600" dirty="0">
                <a:latin typeface="Times New Roman" panose="02020603050405020304" pitchFamily="18" charset="0"/>
                <a:cs typeface="Times New Roman" panose="02020603050405020304" pitchFamily="18" charset="0"/>
              </a:rPr>
              <a:t>They should also be alert and responsive to both verbal and non-verbal cues that are emitted by the patient and should facilitate the patient’s input by using verbal and non-verbal responses themselves.</a:t>
            </a:r>
          </a:p>
          <a:p>
            <a:pPr marL="0" indent="0">
              <a:buNone/>
            </a:pPr>
            <a:endParaRPr lang="en-GB" sz="2000" dirty="0"/>
          </a:p>
        </p:txBody>
      </p:sp>
      <p:pic>
        <p:nvPicPr>
          <p:cNvPr id="5" name="Picture 4" descr="Desk with stethoscope and computer keyboard">
            <a:extLst>
              <a:ext uri="{FF2B5EF4-FFF2-40B4-BE49-F238E27FC236}">
                <a16:creationId xmlns:a16="http://schemas.microsoft.com/office/drawing/2014/main" id="{44B41E21-6D1B-4EF6-B716-FC5277170C3E}"/>
              </a:ext>
            </a:extLst>
          </p:cNvPr>
          <p:cNvPicPr>
            <a:picLocks noChangeAspect="1"/>
          </p:cNvPicPr>
          <p:nvPr/>
        </p:nvPicPr>
        <p:blipFill rotWithShape="1">
          <a:blip r:embed="rId2"/>
          <a:srcRect l="54882" r="-1"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7742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F6178-F80E-45FF-A1C1-F9246FEF6818}"/>
              </a:ext>
            </a:extLst>
          </p:cNvPr>
          <p:cNvSpPr>
            <a:spLocks noGrp="1"/>
          </p:cNvSpPr>
          <p:nvPr>
            <p:ph type="title"/>
          </p:nvPr>
        </p:nvSpPr>
        <p:spPr>
          <a:xfrm>
            <a:off x="838200" y="365125"/>
            <a:ext cx="10515600" cy="1325563"/>
          </a:xfrm>
        </p:spPr>
        <p:txBody>
          <a:bodyPr/>
          <a:lstStyle/>
          <a:p>
            <a:r>
              <a:rPr lang="en-GB" b="1" dirty="0">
                <a:latin typeface="Times New Roman" panose="02020603050405020304" pitchFamily="18" charset="0"/>
                <a:cs typeface="Times New Roman" panose="02020603050405020304" pitchFamily="18" charset="0"/>
              </a:rPr>
              <a:t>Information provision</a:t>
            </a:r>
          </a:p>
        </p:txBody>
      </p:sp>
      <p:sp>
        <p:nvSpPr>
          <p:cNvPr id="3" name="Content Placeholder 2">
            <a:extLst>
              <a:ext uri="{FF2B5EF4-FFF2-40B4-BE49-F238E27FC236}">
                <a16:creationId xmlns:a16="http://schemas.microsoft.com/office/drawing/2014/main" id="{6BEC571B-BA6C-4E68-BEDE-AD202F7FB70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Relaying information to a patient is paramount to a person understanding what is wrong with them, and how they might be treated.</a:t>
            </a:r>
          </a:p>
          <a:p>
            <a:r>
              <a:rPr lang="en-GB" dirty="0">
                <a:latin typeface="Times New Roman" panose="02020603050405020304" pitchFamily="18" charset="0"/>
                <a:cs typeface="Times New Roman" panose="02020603050405020304" pitchFamily="18" charset="0"/>
              </a:rPr>
              <a:t>This is to try and relieve their anxiety and uncertainty.</a:t>
            </a:r>
          </a:p>
          <a:p>
            <a:r>
              <a:rPr lang="en-GB" dirty="0">
                <a:latin typeface="Times New Roman" panose="02020603050405020304" pitchFamily="18" charset="0"/>
                <a:cs typeface="Times New Roman" panose="02020603050405020304" pitchFamily="18" charset="0"/>
              </a:rPr>
              <a:t>Patient care requires effective communication to be consistent, to provide assurance and understanding to patients.</a:t>
            </a:r>
          </a:p>
          <a:p>
            <a:r>
              <a:rPr lang="en-GB" dirty="0" err="1">
                <a:latin typeface="Times New Roman" panose="02020603050405020304" pitchFamily="18" charset="0"/>
                <a:cs typeface="Times New Roman" panose="02020603050405020304" pitchFamily="18" charset="0"/>
              </a:rPr>
              <a:t>Culos</a:t>
            </a:r>
            <a:r>
              <a:rPr lang="en-GB" dirty="0">
                <a:latin typeface="Times New Roman" panose="02020603050405020304" pitchFamily="18" charset="0"/>
                <a:cs typeface="Times New Roman" panose="02020603050405020304" pitchFamily="18" charset="0"/>
              </a:rPr>
              <a:t>-Reed et al, (2000) points out that people who are provided with more relevant information often have higher levels of satisfaction, feel less anxious, experience less pain, are more adherent and have other improved health outcomes.</a:t>
            </a:r>
          </a:p>
        </p:txBody>
      </p:sp>
    </p:spTree>
    <p:extLst>
      <p:ext uri="{BB962C8B-B14F-4D97-AF65-F5344CB8AC3E}">
        <p14:creationId xmlns:p14="http://schemas.microsoft.com/office/powerpoint/2010/main" val="3570294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23">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25">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342B7A-AF15-4190-B1DD-FA6C03462BD8}"/>
              </a:ext>
            </a:extLst>
          </p:cNvPr>
          <p:cNvSpPr>
            <a:spLocks noGrp="1"/>
          </p:cNvSpPr>
          <p:nvPr>
            <p:ph type="title"/>
          </p:nvPr>
        </p:nvSpPr>
        <p:spPr>
          <a:xfrm>
            <a:off x="416561" y="3905833"/>
            <a:ext cx="3677920" cy="2398713"/>
          </a:xfrm>
        </p:spPr>
        <p:txBody>
          <a:bodyPr>
            <a:normAutofit/>
          </a:bodyPr>
          <a:lstStyle/>
          <a:p>
            <a:r>
              <a:rPr lang="en-GB" b="1" dirty="0">
                <a:latin typeface="Times New Roman" panose="02020603050405020304" pitchFamily="18" charset="0"/>
                <a:cs typeface="Times New Roman" panose="02020603050405020304" pitchFamily="18" charset="0"/>
              </a:rPr>
              <a:t>Attending and Listening</a:t>
            </a:r>
          </a:p>
        </p:txBody>
      </p:sp>
      <p:pic>
        <p:nvPicPr>
          <p:cNvPr id="5" name="Picture 4" descr="Diagram&#10;&#10;Description automatically generated">
            <a:extLst>
              <a:ext uri="{FF2B5EF4-FFF2-40B4-BE49-F238E27FC236}">
                <a16:creationId xmlns:a16="http://schemas.microsoft.com/office/drawing/2014/main" id="{F4702525-625B-478B-91FD-9DA9864081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58955" y="689471"/>
            <a:ext cx="9875259" cy="2197245"/>
          </a:xfrm>
          <a:prstGeom prst="rect">
            <a:avLst/>
          </a:prstGeom>
        </p:spPr>
      </p:pic>
      <p:sp>
        <p:nvSpPr>
          <p:cNvPr id="3" name="Content Placeholder 2">
            <a:extLst>
              <a:ext uri="{FF2B5EF4-FFF2-40B4-BE49-F238E27FC236}">
                <a16:creationId xmlns:a16="http://schemas.microsoft.com/office/drawing/2014/main" id="{1587A038-61FB-4C08-9D5F-2825733132C7}"/>
              </a:ext>
            </a:extLst>
          </p:cNvPr>
          <p:cNvSpPr>
            <a:spLocks noGrp="1"/>
          </p:cNvSpPr>
          <p:nvPr>
            <p:ph idx="1"/>
          </p:nvPr>
        </p:nvSpPr>
        <p:spPr>
          <a:xfrm>
            <a:off x="4419601" y="3884452"/>
            <a:ext cx="6934200" cy="2831308"/>
          </a:xfrm>
        </p:spPr>
        <p:txBody>
          <a:bodyPr anchor="ctr">
            <a:normAutofit/>
          </a:bodyPr>
          <a:lstStyle/>
          <a:p>
            <a:pPr marL="0" indent="0">
              <a:buNone/>
            </a:pPr>
            <a:r>
              <a:rPr lang="en-GB" sz="1800" dirty="0">
                <a:latin typeface="Times New Roman" panose="02020603050405020304" pitchFamily="18" charset="0"/>
                <a:cs typeface="Times New Roman" panose="02020603050405020304" pitchFamily="18" charset="0"/>
              </a:rPr>
              <a:t>One of the most important aspects of a healthcare professionals' role is attending and listening.</a:t>
            </a:r>
          </a:p>
          <a:p>
            <a:pPr marL="0" indent="0">
              <a:buNone/>
            </a:pPr>
            <a:r>
              <a:rPr lang="en-GB" sz="1800" dirty="0">
                <a:latin typeface="Times New Roman" panose="02020603050405020304" pitchFamily="18" charset="0"/>
                <a:cs typeface="Times New Roman" panose="02020603050405020304" pitchFamily="18" charset="0"/>
              </a:rPr>
              <a:t>Attending can be defined as the act of :</a:t>
            </a:r>
          </a:p>
          <a:p>
            <a:r>
              <a:rPr lang="en-GB" sz="1800" dirty="0">
                <a:latin typeface="Times New Roman" panose="02020603050405020304" pitchFamily="18" charset="0"/>
                <a:cs typeface="Times New Roman" panose="02020603050405020304" pitchFamily="18" charset="0"/>
              </a:rPr>
              <a:t>Focusing on the other person</a:t>
            </a:r>
          </a:p>
          <a:p>
            <a:r>
              <a:rPr lang="en-GB" sz="1800" dirty="0">
                <a:latin typeface="Times New Roman" panose="02020603050405020304" pitchFamily="18" charset="0"/>
                <a:cs typeface="Times New Roman" panose="02020603050405020304" pitchFamily="18" charset="0"/>
              </a:rPr>
              <a:t>Listening, in turn, is the process of hearing the other person, not just what they say but how they say it and what other signals they convey.</a:t>
            </a:r>
          </a:p>
          <a:p>
            <a:r>
              <a:rPr lang="en-GB" sz="1800" dirty="0">
                <a:latin typeface="Times New Roman" panose="02020603050405020304" pitchFamily="18" charset="0"/>
                <a:cs typeface="Times New Roman" panose="02020603050405020304" pitchFamily="18" charset="0"/>
              </a:rPr>
              <a:t>This involves focusing on the actual words that clients use,  paralinguistics which are aspects of spoken communication that do not involve words and the accompanying non-verbal behaviours.</a:t>
            </a:r>
          </a:p>
        </p:txBody>
      </p:sp>
    </p:spTree>
    <p:extLst>
      <p:ext uri="{BB962C8B-B14F-4D97-AF65-F5344CB8AC3E}">
        <p14:creationId xmlns:p14="http://schemas.microsoft.com/office/powerpoint/2010/main" val="3526777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9723E-A7F7-45BB-ADE4-0DDF888E82B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Effective or Active Listening</a:t>
            </a:r>
          </a:p>
        </p:txBody>
      </p:sp>
      <p:sp>
        <p:nvSpPr>
          <p:cNvPr id="3" name="Content Placeholder 2">
            <a:extLst>
              <a:ext uri="{FF2B5EF4-FFF2-40B4-BE49-F238E27FC236}">
                <a16:creationId xmlns:a16="http://schemas.microsoft.com/office/drawing/2014/main" id="{7E0D5306-D57D-49EA-9B3F-F1BD6A69876C}"/>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Considered being one of the most central components of the communication process, effective or active listening can be one of the most difficult skills to acquire. </a:t>
            </a:r>
          </a:p>
          <a:p>
            <a:r>
              <a:rPr lang="en-GB" dirty="0">
                <a:latin typeface="Times New Roman" panose="02020603050405020304" pitchFamily="18" charset="0"/>
                <a:cs typeface="Times New Roman" panose="02020603050405020304" pitchFamily="18" charset="0"/>
              </a:rPr>
              <a:t>It is not only important to listen, but to let the speaker know that you are listening carefully to them (showing active listening).</a:t>
            </a:r>
          </a:p>
          <a:p>
            <a:r>
              <a:rPr lang="en-GB" dirty="0">
                <a:latin typeface="Times New Roman" panose="02020603050405020304" pitchFamily="18" charset="0"/>
                <a:cs typeface="Times New Roman" panose="02020603050405020304" pitchFamily="18" charset="0"/>
              </a:rPr>
              <a:t>This can be done by using verbal and non-verbal signals (such as nodding of the head), appropriate follow-up questions, and reinforcement and reflection where relevant, and by summarizing and checking information and taking notes.</a:t>
            </a:r>
          </a:p>
        </p:txBody>
      </p:sp>
    </p:spTree>
    <p:extLst>
      <p:ext uri="{BB962C8B-B14F-4D97-AF65-F5344CB8AC3E}">
        <p14:creationId xmlns:p14="http://schemas.microsoft.com/office/powerpoint/2010/main" val="398482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A3AB1-C671-4AB5-B436-B369D92257A2}"/>
              </a:ext>
            </a:extLst>
          </p:cNvPr>
          <p:cNvSpPr>
            <a:spLocks noGrp="1"/>
          </p:cNvSpPr>
          <p:nvPr>
            <p:ph type="title"/>
          </p:nvPr>
        </p:nvSpPr>
        <p:spPr>
          <a:xfrm>
            <a:off x="838201" y="422275"/>
            <a:ext cx="10687050" cy="873125"/>
          </a:xfrm>
        </p:spPr>
        <p:txBody>
          <a:bodyPr>
            <a:normAutofit fontScale="90000"/>
          </a:bodyPr>
          <a:lstStyle/>
          <a:p>
            <a:r>
              <a:rPr lang="en-GB" b="1" dirty="0">
                <a:latin typeface="Times New Roman" panose="02020603050405020304" pitchFamily="18" charset="0"/>
                <a:cs typeface="Times New Roman" panose="02020603050405020304" pitchFamily="18" charset="0"/>
              </a:rPr>
              <a:t>Guidelines to Facilitating Effective Listening</a:t>
            </a:r>
          </a:p>
        </p:txBody>
      </p:sp>
      <p:sp>
        <p:nvSpPr>
          <p:cNvPr id="3" name="Content Placeholder 2">
            <a:extLst>
              <a:ext uri="{FF2B5EF4-FFF2-40B4-BE49-F238E27FC236}">
                <a16:creationId xmlns:a16="http://schemas.microsoft.com/office/drawing/2014/main" id="{10177C52-E9B9-4A16-B62C-D354E1BC9238}"/>
              </a:ext>
            </a:extLst>
          </p:cNvPr>
          <p:cNvSpPr>
            <a:spLocks noGrp="1"/>
          </p:cNvSpPr>
          <p:nvPr>
            <p:ph idx="1"/>
          </p:nvPr>
        </p:nvSpPr>
        <p:spPr>
          <a:xfrm>
            <a:off x="838200" y="1438274"/>
            <a:ext cx="10515600" cy="5286375"/>
          </a:xfrm>
        </p:spPr>
        <p:txBody>
          <a:bodyPr>
            <a:normAutofit fontScale="92500" lnSpcReduction="10000"/>
          </a:bodyPr>
          <a:lstStyle/>
          <a:p>
            <a:pPr marL="514350" indent="-514350">
              <a:buFont typeface="+mj-lt"/>
              <a:buAutoNum type="arabicPeriod"/>
            </a:pPr>
            <a:r>
              <a:rPr lang="en-GB" dirty="0">
                <a:latin typeface="Times New Roman" panose="02020603050405020304" pitchFamily="18" charset="0"/>
                <a:cs typeface="Times New Roman" panose="02020603050405020304" pitchFamily="18" charset="0"/>
              </a:rPr>
              <a:t>Do not stereotype the speaker</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Avoid distractions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Arrange a conducive environment</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Be psychologically prepared to listen</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Keep an open, analytical mind, searching for the central thrust of the speaker’s message</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Identify supporting arguments and facts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Do not dwell on one or two aspects at the expense of others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Delay judgement until you have heard the entire message</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Do not formulate the next question while the speaker is relaying information</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Be objective</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679929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94CF9-0A92-4149-A6BF-0A410A02214F}"/>
              </a:ext>
            </a:extLst>
          </p:cNvPr>
          <p:cNvSpPr>
            <a:spLocks noGrp="1"/>
          </p:cNvSpPr>
          <p:nvPr>
            <p:ph type="title"/>
          </p:nvPr>
        </p:nvSpPr>
        <p:spPr>
          <a:xfrm>
            <a:off x="838200" y="365125"/>
            <a:ext cx="10515600" cy="1325563"/>
          </a:xfrm>
        </p:spPr>
        <p:txBody>
          <a:bodyPr/>
          <a:lstStyle/>
          <a:p>
            <a:r>
              <a:rPr lang="en-GB" b="1" dirty="0">
                <a:latin typeface="Times New Roman" panose="02020603050405020304" pitchFamily="18" charset="0"/>
                <a:cs typeface="Times New Roman" panose="02020603050405020304" pitchFamily="18" charset="0"/>
              </a:rPr>
              <a:t>Reflecting on Communication</a:t>
            </a:r>
          </a:p>
        </p:txBody>
      </p:sp>
      <p:sp>
        <p:nvSpPr>
          <p:cNvPr id="3" name="Content Placeholder 2">
            <a:extLst>
              <a:ext uri="{FF2B5EF4-FFF2-40B4-BE49-F238E27FC236}">
                <a16:creationId xmlns:a16="http://schemas.microsoft.com/office/drawing/2014/main" id="{43223675-2DE5-491C-AC77-2DBB9845ACAC}"/>
              </a:ext>
            </a:extLst>
          </p:cNvPr>
          <p:cNvSpPr>
            <a:spLocks noGrp="1"/>
          </p:cNvSpPr>
          <p:nvPr>
            <p:ph idx="1"/>
          </p:nvPr>
        </p:nvSpPr>
        <p:spPr/>
        <p:txBody>
          <a:bodyPr>
            <a:normAutofit fontScale="92500"/>
          </a:bodyPr>
          <a:lstStyle/>
          <a:p>
            <a:pPr marL="0" indent="0">
              <a:buNone/>
            </a:pPr>
            <a:r>
              <a:rPr lang="en-GB" dirty="0">
                <a:latin typeface="Times New Roman" panose="02020603050405020304" pitchFamily="18" charset="0"/>
                <a:cs typeface="Times New Roman" panose="02020603050405020304" pitchFamily="18" charset="0"/>
              </a:rPr>
              <a:t>This typically involves the healthcare professional rewording and feeding back the main elements of the patient’s preceding comments. This can involve paraphrasing factual content, as well as trying to reflect feelings by demonstrating an understanding of them. Reflection involves:</a:t>
            </a:r>
          </a:p>
          <a:p>
            <a:r>
              <a:rPr lang="en-GB" dirty="0">
                <a:latin typeface="Times New Roman" panose="02020603050405020304" pitchFamily="18" charset="0"/>
                <a:cs typeface="Times New Roman" panose="02020603050405020304" pitchFamily="18" charset="0"/>
              </a:rPr>
              <a:t>recalling and restating the speaker’s message correctly</a:t>
            </a:r>
          </a:p>
          <a:p>
            <a:r>
              <a:rPr lang="en-GB" dirty="0">
                <a:latin typeface="Times New Roman" panose="02020603050405020304" pitchFamily="18" charset="0"/>
                <a:cs typeface="Times New Roman" panose="02020603050405020304" pitchFamily="18" charset="0"/>
              </a:rPr>
              <a:t>identifying the main factual and / or feeling aspects being expressed</a:t>
            </a:r>
          </a:p>
          <a:p>
            <a:r>
              <a:rPr lang="en-GB" dirty="0">
                <a:latin typeface="Times New Roman" panose="02020603050405020304" pitchFamily="18" charset="0"/>
                <a:cs typeface="Times New Roman" panose="02020603050405020304" pitchFamily="18" charset="0"/>
              </a:rPr>
              <a:t>translating these into one’s own words</a:t>
            </a:r>
          </a:p>
          <a:p>
            <a:r>
              <a:rPr lang="en-GB" dirty="0">
                <a:latin typeface="Times New Roman" panose="02020603050405020304" pitchFamily="18" charset="0"/>
                <a:cs typeface="Times New Roman" panose="02020603050405020304" pitchFamily="18" charset="0"/>
              </a:rPr>
              <a:t>reflecting the essence of these facts and feelings without adding one’s own interpretations</a:t>
            </a:r>
          </a:p>
          <a:p>
            <a:r>
              <a:rPr lang="en-GB" dirty="0">
                <a:latin typeface="Times New Roman" panose="02020603050405020304" pitchFamily="18" charset="0"/>
                <a:cs typeface="Times New Roman" panose="02020603050405020304" pitchFamily="18" charset="0"/>
              </a:rPr>
              <a:t>checking the accuracy of reflection by monitoring the other person</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0929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DCDC5-6BB2-46BA-B808-E3B152EBB6C8}"/>
              </a:ext>
            </a:extLst>
          </p:cNvPr>
          <p:cNvSpPr>
            <a:spLocks noGrp="1"/>
          </p:cNvSpPr>
          <p:nvPr>
            <p:ph type="title"/>
          </p:nvPr>
        </p:nvSpPr>
        <p:spPr>
          <a:xfrm>
            <a:off x="838200" y="585216"/>
            <a:ext cx="10515600" cy="1325563"/>
          </a:xfrm>
        </p:spPr>
        <p:txBody>
          <a:bodyPr>
            <a:normAutofit/>
          </a:bodyPr>
          <a:lstStyle/>
          <a:p>
            <a:r>
              <a:rPr lang="en-GB" b="1">
                <a:solidFill>
                  <a:schemeClr val="bg1"/>
                </a:solidFill>
                <a:latin typeface="Times New Roman" panose="02020603050405020304" pitchFamily="18" charset="0"/>
                <a:cs typeface="Times New Roman" panose="02020603050405020304" pitchFamily="18" charset="0"/>
              </a:rPr>
              <a:t>Reflection continued</a:t>
            </a:r>
          </a:p>
        </p:txBody>
      </p:sp>
      <p:pic>
        <p:nvPicPr>
          <p:cNvPr id="5" name="Picture 4" descr="Diagram&#10;&#10;Description automatically generated">
            <a:extLst>
              <a:ext uri="{FF2B5EF4-FFF2-40B4-BE49-F238E27FC236}">
                <a16:creationId xmlns:a16="http://schemas.microsoft.com/office/drawing/2014/main" id="{B63D01F7-CDE7-47DB-A951-333ADBE0B1C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159" b="-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73625924-0C21-492F-A1EE-21147E87FF4E}"/>
              </a:ext>
            </a:extLst>
          </p:cNvPr>
          <p:cNvSpPr>
            <a:spLocks noGrp="1"/>
          </p:cNvSpPr>
          <p:nvPr>
            <p:ph idx="1"/>
          </p:nvPr>
        </p:nvSpPr>
        <p:spPr>
          <a:xfrm>
            <a:off x="7546847" y="2516777"/>
            <a:ext cx="4102607" cy="3660185"/>
          </a:xfrm>
        </p:spPr>
        <p:txBody>
          <a:bodyPr anchor="ctr">
            <a:normAutofit/>
          </a:bodyPr>
          <a:lstStyle/>
          <a:p>
            <a:pPr marL="0" indent="0">
              <a:buNone/>
            </a:pPr>
            <a:r>
              <a:rPr lang="en-GB" sz="2200" dirty="0">
                <a:latin typeface="Times New Roman" panose="02020603050405020304" pitchFamily="18" charset="0"/>
                <a:cs typeface="Times New Roman" panose="02020603050405020304" pitchFamily="18" charset="0"/>
              </a:rPr>
              <a:t>The key functions of reflection are to demonstrate interest and involvement, to use a patient-centred approach, to check for accuracy of understanding, to highlight certain facets of the patient’s communication, to show respect for patients and their concerns, and to demonstrate empathy with the patient and their situation.</a:t>
            </a:r>
          </a:p>
        </p:txBody>
      </p:sp>
    </p:spTree>
    <p:extLst>
      <p:ext uri="{BB962C8B-B14F-4D97-AF65-F5344CB8AC3E}">
        <p14:creationId xmlns:p14="http://schemas.microsoft.com/office/powerpoint/2010/main" val="190158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ACA0-5F67-412F-9D93-2459D070476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Summarise</a:t>
            </a:r>
          </a:p>
        </p:txBody>
      </p:sp>
      <p:sp>
        <p:nvSpPr>
          <p:cNvPr id="3" name="Content Placeholder 2">
            <a:extLst>
              <a:ext uri="{FF2B5EF4-FFF2-40B4-BE49-F238E27FC236}">
                <a16:creationId xmlns:a16="http://schemas.microsoft.com/office/drawing/2014/main" id="{EE89F524-07C6-4EA7-9221-058879772D26}"/>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Define what basic communication skills are</a:t>
            </a:r>
          </a:p>
          <a:p>
            <a:r>
              <a:rPr lang="en-GB" dirty="0">
                <a:latin typeface="Times New Roman" panose="02020603050405020304" pitchFamily="18" charset="0"/>
                <a:cs typeface="Times New Roman" panose="02020603050405020304" pitchFamily="18" charset="0"/>
              </a:rPr>
              <a:t>Questioning</a:t>
            </a:r>
          </a:p>
          <a:p>
            <a:r>
              <a:rPr lang="en-GB" dirty="0">
                <a:latin typeface="Times New Roman" panose="02020603050405020304" pitchFamily="18" charset="0"/>
                <a:cs typeface="Times New Roman" panose="02020603050405020304" pitchFamily="18" charset="0"/>
              </a:rPr>
              <a:t>Medical Interview</a:t>
            </a:r>
          </a:p>
          <a:p>
            <a:r>
              <a:rPr lang="en-GB" dirty="0">
                <a:latin typeface="Times New Roman" panose="02020603050405020304" pitchFamily="18" charset="0"/>
                <a:cs typeface="Times New Roman" panose="02020603050405020304" pitchFamily="18" charset="0"/>
              </a:rPr>
              <a:t>Information Provision </a:t>
            </a:r>
          </a:p>
          <a:p>
            <a:r>
              <a:rPr lang="en-GB" dirty="0">
                <a:latin typeface="Times New Roman" panose="02020603050405020304" pitchFamily="18" charset="0"/>
                <a:cs typeface="Times New Roman" panose="02020603050405020304" pitchFamily="18" charset="0"/>
              </a:rPr>
              <a:t>Attending and Listening</a:t>
            </a:r>
          </a:p>
          <a:p>
            <a:r>
              <a:rPr lang="en-GB" dirty="0">
                <a:latin typeface="Times New Roman" panose="02020603050405020304" pitchFamily="18" charset="0"/>
                <a:cs typeface="Times New Roman" panose="02020603050405020304" pitchFamily="18" charset="0"/>
              </a:rPr>
              <a:t>Effective or Active Listening</a:t>
            </a:r>
          </a:p>
          <a:p>
            <a:r>
              <a:rPr lang="en-GB" dirty="0">
                <a:latin typeface="Times New Roman" panose="02020603050405020304" pitchFamily="18" charset="0"/>
                <a:cs typeface="Times New Roman" panose="02020603050405020304" pitchFamily="18" charset="0"/>
              </a:rPr>
              <a:t>Reflecting on Communication</a:t>
            </a:r>
          </a:p>
          <a:p>
            <a:endParaRPr lang="en-GB" dirty="0"/>
          </a:p>
        </p:txBody>
      </p:sp>
    </p:spTree>
    <p:extLst>
      <p:ext uri="{BB962C8B-B14F-4D97-AF65-F5344CB8AC3E}">
        <p14:creationId xmlns:p14="http://schemas.microsoft.com/office/powerpoint/2010/main" val="2462329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65771-AB8D-4712-8671-D4A766DB1F81}"/>
              </a:ext>
            </a:extLst>
          </p:cNvPr>
          <p:cNvSpPr>
            <a:spLocks noGrp="1"/>
          </p:cNvSpPr>
          <p:nvPr>
            <p:ph type="title"/>
          </p:nvPr>
        </p:nvSpPr>
        <p:spPr>
          <a:xfrm>
            <a:off x="838200" y="365125"/>
            <a:ext cx="10515600" cy="796925"/>
          </a:xfrm>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74F498B3-1C87-40C9-BEB4-D48BBC791CA6}"/>
              </a:ext>
            </a:extLst>
          </p:cNvPr>
          <p:cNvSpPr>
            <a:spLocks noGrp="1"/>
          </p:cNvSpPr>
          <p:nvPr>
            <p:ph idx="1"/>
          </p:nvPr>
        </p:nvSpPr>
        <p:spPr/>
        <p:txBody>
          <a:bodyPr/>
          <a:lstStyle/>
          <a:p>
            <a:pPr marL="0" indent="0">
              <a:buNone/>
            </a:pPr>
            <a:r>
              <a:rPr lang="en-GB" sz="2400" dirty="0">
                <a:latin typeface="Times New Roman" panose="02020603050405020304" pitchFamily="18" charset="0"/>
                <a:cs typeface="Times New Roman" panose="02020603050405020304" pitchFamily="18" charset="0"/>
              </a:rPr>
              <a:t>Berry, D. (2007) </a:t>
            </a:r>
            <a:r>
              <a:rPr lang="en-GB" sz="2400" i="1" dirty="0">
                <a:latin typeface="Times New Roman" panose="02020603050405020304" pitchFamily="18" charset="0"/>
                <a:cs typeface="Times New Roman" panose="02020603050405020304" pitchFamily="18" charset="0"/>
              </a:rPr>
              <a:t>Health Communication</a:t>
            </a:r>
            <a:r>
              <a:rPr lang="en-GB" sz="2400" dirty="0">
                <a:latin typeface="Times New Roman" panose="02020603050405020304" pitchFamily="18" charset="0"/>
                <a:cs typeface="Times New Roman" panose="02020603050405020304" pitchFamily="18" charset="0"/>
              </a:rPr>
              <a:t>. Berkshire, Open University Press</a:t>
            </a:r>
          </a:p>
          <a:p>
            <a:pPr marL="0" indent="0">
              <a:buNone/>
            </a:pPr>
            <a:r>
              <a:rPr lang="en-GB" sz="2400" dirty="0" err="1">
                <a:latin typeface="Times New Roman" panose="02020603050405020304" pitchFamily="18" charset="0"/>
                <a:cs typeface="Times New Roman" panose="02020603050405020304" pitchFamily="18" charset="0"/>
              </a:rPr>
              <a:t>Culos</a:t>
            </a:r>
            <a:r>
              <a:rPr lang="en-GB" sz="2400" dirty="0">
                <a:latin typeface="Times New Roman" panose="02020603050405020304" pitchFamily="18" charset="0"/>
                <a:cs typeface="Times New Roman" panose="02020603050405020304" pitchFamily="18" charset="0"/>
              </a:rPr>
              <a:t>-Reed, S. </a:t>
            </a:r>
            <a:r>
              <a:rPr lang="en-GB" sz="2400" dirty="0" err="1">
                <a:latin typeface="Times New Roman" panose="02020603050405020304" pitchFamily="18" charset="0"/>
                <a:cs typeface="Times New Roman" panose="02020603050405020304" pitchFamily="18" charset="0"/>
              </a:rPr>
              <a:t>Rejeski</a:t>
            </a:r>
            <a:r>
              <a:rPr lang="en-GB" sz="2400" dirty="0">
                <a:latin typeface="Times New Roman" panose="02020603050405020304" pitchFamily="18" charset="0"/>
                <a:cs typeface="Times New Roman" panose="02020603050405020304" pitchFamily="18" charset="0"/>
              </a:rPr>
              <a:t>, W. </a:t>
            </a:r>
            <a:r>
              <a:rPr lang="en-GB" sz="2400" dirty="0" err="1">
                <a:latin typeface="Times New Roman" panose="02020603050405020304" pitchFamily="18" charset="0"/>
                <a:cs typeface="Times New Roman" panose="02020603050405020304" pitchFamily="18" charset="0"/>
              </a:rPr>
              <a:t>AcAuley</a:t>
            </a:r>
            <a:r>
              <a:rPr lang="en-GB" sz="2400" dirty="0">
                <a:latin typeface="Times New Roman" panose="02020603050405020304" pitchFamily="18" charset="0"/>
                <a:cs typeface="Times New Roman" panose="02020603050405020304" pitchFamily="18" charset="0"/>
              </a:rPr>
              <a:t>, E. </a:t>
            </a:r>
            <a:r>
              <a:rPr lang="en-GB" sz="2400" dirty="0" err="1">
                <a:latin typeface="Times New Roman" panose="02020603050405020304" pitchFamily="18" charset="0"/>
                <a:cs typeface="Times New Roman" panose="02020603050405020304" pitchFamily="18" charset="0"/>
              </a:rPr>
              <a:t>Ockene</a:t>
            </a:r>
            <a:r>
              <a:rPr lang="en-GB" sz="2400" dirty="0">
                <a:latin typeface="Times New Roman" panose="02020603050405020304" pitchFamily="18" charset="0"/>
                <a:cs typeface="Times New Roman" panose="02020603050405020304" pitchFamily="18" charset="0"/>
              </a:rPr>
              <a:t>, J. </a:t>
            </a:r>
            <a:r>
              <a:rPr lang="en-GB" sz="2400" dirty="0" err="1">
                <a:latin typeface="Times New Roman" panose="02020603050405020304" pitchFamily="18" charset="0"/>
                <a:cs typeface="Times New Roman" panose="02020603050405020304" pitchFamily="18" charset="0"/>
              </a:rPr>
              <a:t>Roter</a:t>
            </a:r>
            <a:r>
              <a:rPr lang="en-GB" sz="2400" dirty="0">
                <a:latin typeface="Times New Roman" panose="02020603050405020304" pitchFamily="18" charset="0"/>
                <a:cs typeface="Times New Roman" panose="02020603050405020304" pitchFamily="18" charset="0"/>
              </a:rPr>
              <a:t>, D. (2000) Predictors of adherence to behaviour change interventions in the elderly, </a:t>
            </a:r>
            <a:r>
              <a:rPr lang="en-GB" sz="2400" i="1" dirty="0">
                <a:latin typeface="Times New Roman" panose="02020603050405020304" pitchFamily="18" charset="0"/>
                <a:cs typeface="Times New Roman" panose="02020603050405020304" pitchFamily="18" charset="0"/>
              </a:rPr>
              <a:t>Controlled Clinical Trials</a:t>
            </a:r>
            <a:r>
              <a:rPr lang="en-GB" sz="2400" dirty="0">
                <a:latin typeface="Times New Roman" panose="02020603050405020304" pitchFamily="18" charset="0"/>
                <a:cs typeface="Times New Roman" panose="02020603050405020304" pitchFamily="18" charset="0"/>
              </a:rPr>
              <a:t>, 21, p, 200-205</a:t>
            </a:r>
          </a:p>
          <a:p>
            <a:pPr marL="0" indent="0">
              <a:buNone/>
            </a:pPr>
            <a:r>
              <a:rPr lang="en-GB" sz="2400" dirty="0">
                <a:latin typeface="Times New Roman" panose="02020603050405020304" pitchFamily="18" charset="0"/>
                <a:cs typeface="Times New Roman" panose="02020603050405020304" pitchFamily="18" charset="0"/>
              </a:rPr>
              <a:t>Hawkins, K. and Power, C. (1999) Gender differences in questions asked during small decision-making group discussions, </a:t>
            </a:r>
            <a:r>
              <a:rPr lang="en-GB" sz="2400" i="1" dirty="0">
                <a:latin typeface="Times New Roman" panose="02020603050405020304" pitchFamily="18" charset="0"/>
                <a:cs typeface="Times New Roman" panose="02020603050405020304" pitchFamily="18" charset="0"/>
              </a:rPr>
              <a:t>Small Group Research, </a:t>
            </a:r>
            <a:r>
              <a:rPr lang="en-GB" sz="2400" dirty="0">
                <a:latin typeface="Times New Roman" panose="02020603050405020304" pitchFamily="18" charset="0"/>
                <a:cs typeface="Times New Roman" panose="02020603050405020304" pitchFamily="18" charset="0"/>
              </a:rPr>
              <a:t>30, p235-256</a:t>
            </a:r>
          </a:p>
          <a:p>
            <a:pPr marL="0" indent="0">
              <a:buNone/>
            </a:pPr>
            <a:r>
              <a:rPr lang="en-GB" sz="2400" dirty="0">
                <a:latin typeface="Times New Roman" panose="02020603050405020304" pitchFamily="18" charset="0"/>
                <a:cs typeface="Times New Roman" panose="02020603050405020304" pitchFamily="18" charset="0"/>
              </a:rPr>
              <a:t>Stewart, C. and Cash, W. (2000) </a:t>
            </a:r>
            <a:r>
              <a:rPr lang="en-GB" sz="2400" i="1" dirty="0">
                <a:latin typeface="Times New Roman" panose="02020603050405020304" pitchFamily="18" charset="0"/>
                <a:cs typeface="Times New Roman" panose="02020603050405020304" pitchFamily="18" charset="0"/>
              </a:rPr>
              <a:t>Interviewing: Principles and Practice</a:t>
            </a:r>
            <a:r>
              <a:rPr lang="en-GB" sz="2400" dirty="0">
                <a:latin typeface="Times New Roman" panose="02020603050405020304" pitchFamily="18" charset="0"/>
                <a:cs typeface="Times New Roman" panose="02020603050405020304" pitchFamily="18" charset="0"/>
              </a:rPr>
              <a:t>, 9</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Edition. Boston., MA: McGraw-Hill</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6074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287</TotalTime>
  <Words>1009</Words>
  <Application>Microsoft Office PowerPoint</Application>
  <PresentationFormat>Widescreen</PresentationFormat>
  <Paragraphs>74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Basic Communication Skills within Healthcare</vt:lpstr>
      <vt:lpstr>Objectives</vt:lpstr>
      <vt:lpstr>Introduction</vt:lpstr>
      <vt:lpstr>Questioning</vt:lpstr>
      <vt:lpstr>Questioning continued</vt:lpstr>
      <vt:lpstr>Medical Interview</vt:lpstr>
      <vt:lpstr>Information provision</vt:lpstr>
      <vt:lpstr>Attending and Listening</vt:lpstr>
      <vt:lpstr>Effective or Active Listening</vt:lpstr>
      <vt:lpstr>Guidelines to Facilitating Effective Listening</vt:lpstr>
      <vt:lpstr>Reflecting on Communication</vt:lpstr>
      <vt:lpstr>Reflection continued</vt:lpstr>
      <vt:lpstr>Summarise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Communication Skills Training</dc:title>
  <dc:creator>Joanna Fender</dc:creator>
  <cp:lastModifiedBy>Joanna Fender</cp:lastModifiedBy>
  <cp:revision>45</cp:revision>
  <dcterms:created xsi:type="dcterms:W3CDTF">2021-02-23T19:32:39Z</dcterms:created>
  <dcterms:modified xsi:type="dcterms:W3CDTF">2021-02-24T00:19:55Z</dcterms:modified>
</cp:coreProperties>
</file>