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0"/>
  </p:notesMasterIdLst>
  <p:sldIdLst>
    <p:sldId id="256" r:id="rId2"/>
    <p:sldId id="257" r:id="rId3"/>
    <p:sldId id="258" r:id="rId4"/>
    <p:sldId id="260" r:id="rId5"/>
    <p:sldId id="275" r:id="rId6"/>
    <p:sldId id="259" r:id="rId7"/>
    <p:sldId id="269" r:id="rId8"/>
    <p:sldId id="263" r:id="rId9"/>
    <p:sldId id="264" r:id="rId10"/>
    <p:sldId id="267" r:id="rId11"/>
    <p:sldId id="266" r:id="rId12"/>
    <p:sldId id="272" r:id="rId13"/>
    <p:sldId id="261" r:id="rId14"/>
    <p:sldId id="265" r:id="rId15"/>
    <p:sldId id="262" r:id="rId16"/>
    <p:sldId id="273" r:id="rId17"/>
    <p:sldId id="274" r:id="rId18"/>
    <p:sldId id="276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F1F1F"/>
    <a:srgbClr val="000000"/>
    <a:srgbClr val="E100FF"/>
    <a:srgbClr val="FF00F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2234A-66AD-46A9-AB8D-AFB5EF48300C}" type="datetimeFigureOut">
              <a:t>1/16/2025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7956C4-DC89-4FB7-B17D-68425D2C9E6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0441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956C4-DC89-4FB7-B17D-68425D2C9E6E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4407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07689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9655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90283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040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1/16/2025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951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1/16/2025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62152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1/16/2025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8986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9269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5695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289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1038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139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cwricwlwm-i-gymru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7200" y="1075471"/>
            <a:ext cx="9569355" cy="2621154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3600" err="1">
                <a:latin typeface="Arial"/>
                <a:cs typeface="Arial"/>
              </a:rPr>
              <a:t>Defnyddio</a:t>
            </a:r>
            <a:r>
              <a:rPr lang="en-US" sz="3600">
                <a:latin typeface="Arial"/>
                <a:cs typeface="Arial"/>
              </a:rPr>
              <a:t> </a:t>
            </a:r>
            <a:r>
              <a:rPr lang="en-US" sz="3600" err="1">
                <a:latin typeface="Arial"/>
                <a:cs typeface="Arial"/>
              </a:rPr>
              <a:t>Asesu</a:t>
            </a:r>
            <a:r>
              <a:rPr lang="en-US" sz="3600">
                <a:latin typeface="Arial"/>
                <a:cs typeface="Arial"/>
              </a:rPr>
              <a:t> </a:t>
            </a:r>
            <a:r>
              <a:rPr lang="en-US" sz="3600" err="1">
                <a:latin typeface="Arial"/>
                <a:cs typeface="Arial"/>
              </a:rPr>
              <a:t>ar</a:t>
            </a:r>
            <a:r>
              <a:rPr lang="en-US" sz="3600">
                <a:latin typeface="Arial"/>
                <a:cs typeface="Arial"/>
              </a:rPr>
              <a:t> </a:t>
            </a:r>
            <a:r>
              <a:rPr lang="en-US" sz="3600" err="1">
                <a:latin typeface="Arial"/>
                <a:cs typeface="Arial"/>
              </a:rPr>
              <a:t>gyfer</a:t>
            </a:r>
            <a:r>
              <a:rPr lang="en-US" sz="3600">
                <a:latin typeface="Arial"/>
                <a:cs typeface="Arial"/>
              </a:rPr>
              <a:t> </a:t>
            </a:r>
            <a:r>
              <a:rPr lang="en-US" sz="3600" err="1">
                <a:latin typeface="Arial"/>
                <a:cs typeface="Arial"/>
              </a:rPr>
              <a:t>Dysgu</a:t>
            </a:r>
            <a:r>
              <a:rPr lang="en-US" sz="3600">
                <a:latin typeface="Arial"/>
                <a:cs typeface="Arial"/>
              </a:rPr>
              <a:t> </a:t>
            </a:r>
            <a:r>
              <a:rPr lang="en-US" sz="3600" err="1">
                <a:latin typeface="Arial"/>
                <a:cs typeface="Arial"/>
              </a:rPr>
              <a:t>mewn</a:t>
            </a:r>
            <a:r>
              <a:rPr lang="en-US" sz="3600">
                <a:latin typeface="Arial"/>
                <a:cs typeface="Arial"/>
              </a:rPr>
              <a:t> </a:t>
            </a:r>
            <a:r>
              <a:rPr lang="en-US" sz="3600" err="1">
                <a:latin typeface="Arial"/>
                <a:cs typeface="Arial"/>
              </a:rPr>
              <a:t>cyfle</a:t>
            </a:r>
            <a:r>
              <a:rPr lang="en-US" sz="3600">
                <a:latin typeface="Arial"/>
                <a:cs typeface="Arial"/>
              </a:rPr>
              <a:t> </a:t>
            </a:r>
            <a:r>
              <a:rPr lang="en-US" sz="3600" err="1">
                <a:latin typeface="Arial"/>
                <a:cs typeface="Arial"/>
              </a:rPr>
              <a:t>dysgu</a:t>
            </a:r>
            <a:r>
              <a:rPr lang="en-US" sz="3600">
                <a:latin typeface="Arial"/>
                <a:cs typeface="Arial"/>
              </a:rPr>
              <a:t> i hybu cynnydd ar draws y </a:t>
            </a:r>
            <a:r>
              <a:rPr lang="en-US" sz="3600" err="1">
                <a:latin typeface="Arial"/>
                <a:cs typeface="Arial"/>
              </a:rPr>
              <a:t>maes</a:t>
            </a:r>
            <a:r>
              <a:rPr lang="en-US" sz="3600">
                <a:latin typeface="Arial"/>
                <a:cs typeface="Arial"/>
              </a:rPr>
              <a:t> </a:t>
            </a:r>
            <a:r>
              <a:rPr lang="en-US" sz="3600" err="1">
                <a:latin typeface="Arial"/>
                <a:cs typeface="Arial"/>
              </a:rPr>
              <a:t>dysgu</a:t>
            </a:r>
            <a:r>
              <a:rPr lang="en-US" sz="3600">
                <a:latin typeface="Arial"/>
                <a:cs typeface="Arial"/>
              </a:rPr>
              <a:t> a </a:t>
            </a:r>
            <a:r>
              <a:rPr lang="en-US" sz="3600" err="1">
                <a:latin typeface="Arial"/>
                <a:cs typeface="Arial"/>
              </a:rPr>
              <a:t>phrofiad</a:t>
            </a:r>
            <a:r>
              <a:rPr lang="en-US" sz="3600">
                <a:latin typeface="Arial"/>
                <a:cs typeface="Arial"/>
              </a:rPr>
              <a:t> a </a:t>
            </a:r>
            <a:r>
              <a:rPr lang="en-US" sz="3600" err="1">
                <a:latin typeface="Arial"/>
                <a:cs typeface="Arial"/>
              </a:rPr>
              <a:t>ddewiswyd</a:t>
            </a:r>
            <a:r>
              <a:rPr lang="en-US" sz="3600">
                <a:latin typeface="Arial"/>
                <a:cs typeface="Arial"/>
              </a:rPr>
              <a:t>.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44015" y="4207123"/>
            <a:ext cx="7588155" cy="141409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Ava Tench = 2203992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35E62-1234-8FAF-8157-C4F160799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310" y="179363"/>
            <a:ext cx="10653578" cy="1132258"/>
          </a:xfrm>
        </p:spPr>
        <p:txBody>
          <a:bodyPr/>
          <a:lstStyle/>
          <a:p>
            <a:r>
              <a:rPr lang="en-US" err="1"/>
              <a:t>Cyflwyniad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BA7C44B-B0F5-2258-5FB8-3A274009FA18}"/>
              </a:ext>
            </a:extLst>
          </p:cNvPr>
          <p:cNvSpPr txBox="1"/>
          <p:nvPr/>
        </p:nvSpPr>
        <p:spPr>
          <a:xfrm>
            <a:off x="457578" y="744982"/>
            <a:ext cx="4189864" cy="600164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sz="2400" err="1">
                <a:latin typeface="Aptos"/>
              </a:rPr>
              <a:t>Blwyddyn</a:t>
            </a:r>
            <a:r>
              <a:rPr lang="en-US" sz="2400">
                <a:latin typeface="Aptos"/>
              </a:rPr>
              <a:t> 3 ( A + B)</a:t>
            </a:r>
            <a:endParaRPr lang="cy-GB" sz="2400" noProof="1">
              <a:latin typeface="Aptos"/>
            </a:endParaRPr>
          </a:p>
          <a:p>
            <a:pPr marL="285750" indent="-285750">
              <a:buFont typeface="Calibri"/>
              <a:buChar char="-"/>
            </a:pPr>
            <a:r>
              <a:rPr lang="en-US" sz="2400">
                <a:latin typeface="Aptos"/>
              </a:rPr>
              <a:t>27 o </a:t>
            </a:r>
            <a:r>
              <a:rPr lang="en-US" sz="2400" err="1">
                <a:latin typeface="Aptos"/>
              </a:rPr>
              <a:t>blant</a:t>
            </a:r>
            <a:endParaRPr lang="en-US" sz="2400">
              <a:latin typeface="Aptos"/>
            </a:endParaRPr>
          </a:p>
          <a:p>
            <a:pPr marL="285750" indent="-285750">
              <a:buFont typeface="Calibri"/>
              <a:buChar char="-"/>
            </a:pPr>
            <a:r>
              <a:rPr lang="en-US" sz="2400" err="1">
                <a:latin typeface="Aptos"/>
              </a:rPr>
              <a:t>Anghenion</a:t>
            </a:r>
            <a:r>
              <a:rPr lang="en-US" sz="2400">
                <a:latin typeface="Aptos"/>
              </a:rPr>
              <a:t> </a:t>
            </a:r>
            <a:r>
              <a:rPr lang="en-US" sz="2400" err="1">
                <a:latin typeface="Aptos"/>
              </a:rPr>
              <a:t>gwahanol</a:t>
            </a:r>
            <a:endParaRPr lang="en-US" sz="2400">
              <a:latin typeface="Aptos"/>
            </a:endParaRPr>
          </a:p>
          <a:p>
            <a:endParaRPr lang="en-US" sz="2400">
              <a:latin typeface="Aptos"/>
            </a:endParaRPr>
          </a:p>
          <a:p>
            <a:r>
              <a:rPr lang="en-US" sz="2400" err="1">
                <a:solidFill>
                  <a:srgbClr val="FF0000"/>
                </a:solidFill>
                <a:latin typeface="Aptos"/>
              </a:rPr>
              <a:t>Grwpiau</a:t>
            </a:r>
            <a:endParaRPr lang="en-US" sz="2400">
              <a:solidFill>
                <a:srgbClr val="FF0000"/>
              </a:solidFill>
              <a:latin typeface="Aptos"/>
            </a:endParaRPr>
          </a:p>
          <a:p>
            <a:r>
              <a:rPr lang="en-US" sz="2400">
                <a:latin typeface="Aptos"/>
              </a:rPr>
              <a:t>Iaith</a:t>
            </a:r>
          </a:p>
          <a:p>
            <a:pPr marL="342900" indent="-342900">
              <a:buFont typeface="Calibri"/>
              <a:buChar char="-"/>
            </a:pPr>
            <a:r>
              <a:rPr lang="en-US" sz="2400">
                <a:latin typeface="Aptos"/>
              </a:rPr>
              <a:t>Dulais</a:t>
            </a:r>
          </a:p>
          <a:p>
            <a:pPr marL="342900" indent="-342900">
              <a:buFont typeface="Calibri"/>
              <a:buChar char="-"/>
            </a:pPr>
            <a:r>
              <a:rPr lang="en-US" sz="2400">
                <a:latin typeface="Aptos"/>
              </a:rPr>
              <a:t>Tawe</a:t>
            </a:r>
          </a:p>
          <a:p>
            <a:pPr marL="342900" indent="-342900">
              <a:buFont typeface="Calibri"/>
              <a:buChar char="-"/>
            </a:pPr>
            <a:r>
              <a:rPr lang="en-US" sz="2400" err="1">
                <a:latin typeface="Aptos"/>
              </a:rPr>
              <a:t>Lliw</a:t>
            </a:r>
            <a:endParaRPr lang="en-US" sz="2400">
              <a:latin typeface="Aptos"/>
            </a:endParaRPr>
          </a:p>
          <a:p>
            <a:pPr marL="342900" indent="-342900">
              <a:buFont typeface="Calibri"/>
              <a:buChar char="-"/>
            </a:pPr>
            <a:r>
              <a:rPr lang="en-US" sz="2400" err="1">
                <a:latin typeface="Aptos"/>
              </a:rPr>
              <a:t>Llwchwr</a:t>
            </a:r>
          </a:p>
          <a:p>
            <a:pPr marL="342900" indent="-342900">
              <a:buFont typeface="Calibri"/>
              <a:buChar char="-"/>
            </a:pPr>
            <a:endParaRPr lang="en-US" sz="2400">
              <a:latin typeface="Aptos"/>
            </a:endParaRPr>
          </a:p>
          <a:p>
            <a:r>
              <a:rPr lang="en-US" sz="2400" err="1">
                <a:latin typeface="Aptos"/>
              </a:rPr>
              <a:t>Mathemateg</a:t>
            </a:r>
            <a:endParaRPr lang="en-US" sz="2400">
              <a:latin typeface="Aptos"/>
            </a:endParaRPr>
          </a:p>
          <a:p>
            <a:pPr marL="342900" indent="-342900">
              <a:buFont typeface="Calibri"/>
              <a:buChar char="-"/>
            </a:pPr>
            <a:r>
              <a:rPr lang="en-US" sz="2400">
                <a:latin typeface="Aptos"/>
              </a:rPr>
              <a:t>Pyramid</a:t>
            </a:r>
          </a:p>
          <a:p>
            <a:pPr marL="342900" indent="-342900">
              <a:buFont typeface="Calibri"/>
              <a:buChar char="-"/>
            </a:pPr>
            <a:r>
              <a:rPr lang="en-US" sz="2400" err="1">
                <a:latin typeface="Aptos"/>
              </a:rPr>
              <a:t>Ciwb</a:t>
            </a:r>
            <a:endParaRPr lang="en-US" sz="2400">
              <a:latin typeface="Aptos"/>
            </a:endParaRPr>
          </a:p>
          <a:p>
            <a:pPr marL="342900" indent="-342900">
              <a:buFont typeface="Calibri"/>
              <a:buChar char="-"/>
            </a:pPr>
            <a:r>
              <a:rPr lang="en-US" sz="2400" err="1">
                <a:latin typeface="Aptos"/>
              </a:rPr>
              <a:t>Sffêr</a:t>
            </a:r>
          </a:p>
          <a:p>
            <a:pPr marL="342900" indent="-342900">
              <a:buFont typeface="Calibri"/>
              <a:buChar char="-"/>
            </a:pPr>
            <a:r>
              <a:rPr lang="en-US" sz="2400" err="1">
                <a:latin typeface="Aptos"/>
              </a:rPr>
              <a:t>Ciwboid</a:t>
            </a:r>
            <a:endParaRPr lang="en-US" sz="2400">
              <a:latin typeface="Aptos"/>
            </a:endParaRPr>
          </a:p>
        </p:txBody>
      </p:sp>
      <p:pic>
        <p:nvPicPr>
          <p:cNvPr id="6" name="Picture 5" descr="A black rectangular screen with a picture on it&#10;&#10;Description automatically generated">
            <a:extLst>
              <a:ext uri="{FF2B5EF4-FFF2-40B4-BE49-F238E27FC236}">
                <a16:creationId xmlns:a16="http://schemas.microsoft.com/office/drawing/2014/main" id="{10FD9B8A-9AD5-70E4-30B9-20E1F15BE4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5474492" y="1138822"/>
            <a:ext cx="5096256" cy="4311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8432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78635-BCB6-21E4-31F1-F7B8844FA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8740" y="168154"/>
            <a:ext cx="10515600" cy="1325563"/>
          </a:xfrm>
        </p:spPr>
        <p:txBody>
          <a:bodyPr>
            <a:normAutofit/>
          </a:bodyPr>
          <a:lstStyle/>
          <a:p>
            <a:r>
              <a:rPr lang="en-US" sz="6600">
                <a:solidFill>
                  <a:srgbClr val="7030A0"/>
                </a:solidFill>
              </a:rPr>
              <a:t>CLONC</a:t>
            </a:r>
          </a:p>
        </p:txBody>
      </p:sp>
      <p:pic>
        <p:nvPicPr>
          <p:cNvPr id="4" name="Picture 3" descr="A computer screen on a table&#10;&#10;Description automatically generated">
            <a:extLst>
              <a:ext uri="{FF2B5EF4-FFF2-40B4-BE49-F238E27FC236}">
                <a16:creationId xmlns:a16="http://schemas.microsoft.com/office/drawing/2014/main" id="{05314803-F868-ACF2-A92A-5B1F1233EC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-479393" y="1716153"/>
            <a:ext cx="3266768" cy="1992262"/>
          </a:xfrm>
          <a:prstGeom prst="rect">
            <a:avLst/>
          </a:prstGeom>
        </p:spPr>
      </p:pic>
      <p:pic>
        <p:nvPicPr>
          <p:cNvPr id="5" name="Picture 4" descr="A screen on a table&#10;&#10;Description automatically generated">
            <a:extLst>
              <a:ext uri="{FF2B5EF4-FFF2-40B4-BE49-F238E27FC236}">
                <a16:creationId xmlns:a16="http://schemas.microsoft.com/office/drawing/2014/main" id="{AAD128D7-B1BF-9DFC-D07A-F44E8988E8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7882142" y="996454"/>
            <a:ext cx="3014817" cy="2274939"/>
          </a:xfrm>
          <a:prstGeom prst="rect">
            <a:avLst/>
          </a:prstGeom>
        </p:spPr>
      </p:pic>
      <p:pic>
        <p:nvPicPr>
          <p:cNvPr id="6" name="Picture 5" descr="A screen shot of a computer&#10;&#10;Description automatically generated">
            <a:extLst>
              <a:ext uri="{FF2B5EF4-FFF2-40B4-BE49-F238E27FC236}">
                <a16:creationId xmlns:a16="http://schemas.microsoft.com/office/drawing/2014/main" id="{1A0CC2B6-4FAF-3E79-F262-2ED4A7F01D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3584065" y="1698629"/>
            <a:ext cx="3008672" cy="2016842"/>
          </a:xfrm>
          <a:prstGeom prst="rect">
            <a:avLst/>
          </a:prstGeom>
        </p:spPr>
      </p:pic>
      <p:pic>
        <p:nvPicPr>
          <p:cNvPr id="7" name="Picture 6" descr="A screen shot of a computer&#10;&#10;Description automatically generated">
            <a:extLst>
              <a:ext uri="{FF2B5EF4-FFF2-40B4-BE49-F238E27FC236}">
                <a16:creationId xmlns:a16="http://schemas.microsoft.com/office/drawing/2014/main" id="{5E19D99E-DA37-E9CD-9A8C-0A6A8220FA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7709132" y="4151796"/>
            <a:ext cx="2953365" cy="2201197"/>
          </a:xfrm>
          <a:prstGeom prst="rect">
            <a:avLst/>
          </a:prstGeo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E2BAA98F-8DED-4266-3390-D10CA62ED8A8}"/>
              </a:ext>
            </a:extLst>
          </p:cNvPr>
          <p:cNvSpPr/>
          <p:nvPr/>
        </p:nvSpPr>
        <p:spPr>
          <a:xfrm>
            <a:off x="2259011" y="2332844"/>
            <a:ext cx="1671483" cy="76200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A9051FE0-5C28-054F-DC07-E1C06F522967}"/>
              </a:ext>
            </a:extLst>
          </p:cNvPr>
          <p:cNvSpPr/>
          <p:nvPr/>
        </p:nvSpPr>
        <p:spPr>
          <a:xfrm>
            <a:off x="6284902" y="2268798"/>
            <a:ext cx="1806676" cy="82959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3BD2A54A-C9B1-4A4D-C558-B52A3902E76F}"/>
              </a:ext>
            </a:extLst>
          </p:cNvPr>
          <p:cNvSpPr/>
          <p:nvPr/>
        </p:nvSpPr>
        <p:spPr>
          <a:xfrm rot="5400000">
            <a:off x="10136374" y="3247791"/>
            <a:ext cx="1898146" cy="112680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E6857F-C379-B0B7-EEFA-FA4B37747481}"/>
              </a:ext>
            </a:extLst>
          </p:cNvPr>
          <p:cNvSpPr txBox="1"/>
          <p:nvPr/>
        </p:nvSpPr>
        <p:spPr>
          <a:xfrm>
            <a:off x="591844" y="4468426"/>
            <a:ext cx="4350058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/>
              <a:t>Maes </a:t>
            </a:r>
            <a:r>
              <a:rPr lang="en-US" sz="2400" err="1"/>
              <a:t>Dysgu</a:t>
            </a:r>
            <a:r>
              <a:rPr lang="en-US" sz="2400"/>
              <a:t> – </a:t>
            </a:r>
            <a:r>
              <a:rPr lang="en-US" sz="2400" err="1"/>
              <a:t>Ieithoedd</a:t>
            </a:r>
            <a:r>
              <a:rPr lang="en-US" sz="2400"/>
              <a:t>, </a:t>
            </a:r>
            <a:r>
              <a:rPr lang="en-US" sz="2400" err="1"/>
              <a:t>Llythrennedd</a:t>
            </a:r>
            <a:r>
              <a:rPr lang="en-US" sz="2400"/>
              <a:t> a </a:t>
            </a:r>
            <a:r>
              <a:rPr lang="en-US" sz="2400" err="1"/>
              <a:t>Chyfarthrebu</a:t>
            </a:r>
          </a:p>
          <a:p>
            <a:pPr marL="285750" indent="-285750">
              <a:buFont typeface="Arial"/>
              <a:buChar char="•"/>
            </a:pPr>
            <a:r>
              <a:rPr lang="en-US" sz="2400" err="1"/>
              <a:t>Ddefnyddio</a:t>
            </a:r>
            <a:r>
              <a:rPr lang="en-US" sz="2400"/>
              <a:t> </a:t>
            </a:r>
            <a:r>
              <a:rPr lang="en-US" sz="2400" err="1"/>
              <a:t>byrddau</a:t>
            </a:r>
            <a:r>
              <a:rPr lang="en-US" sz="2400"/>
              <a:t> </a:t>
            </a:r>
            <a:r>
              <a:rPr lang="en-US" sz="2400" err="1"/>
              <a:t>gwyn</a:t>
            </a:r>
            <a:r>
              <a:rPr lang="en-US" sz="2400"/>
              <a:t> </a:t>
            </a:r>
          </a:p>
          <a:p>
            <a:pPr marL="285750" indent="-285750">
              <a:buFont typeface="Arial"/>
              <a:buChar char="•"/>
            </a:pPr>
            <a:r>
              <a:rPr lang="en-US" sz="2400" err="1"/>
              <a:t>Gweithio</a:t>
            </a:r>
            <a:r>
              <a:rPr lang="en-US" sz="2400"/>
              <a:t> </a:t>
            </a:r>
            <a:r>
              <a:rPr lang="en-US" sz="2400" err="1"/>
              <a:t>mewn</a:t>
            </a:r>
            <a:r>
              <a:rPr lang="en-US" sz="2400"/>
              <a:t> </a:t>
            </a:r>
            <a:r>
              <a:rPr lang="en-US" sz="2400" err="1"/>
              <a:t>pâr</a:t>
            </a:r>
            <a:r>
              <a:rPr lang="en-US" sz="2400"/>
              <a:t> neu </a:t>
            </a:r>
            <a:r>
              <a:rPr lang="en-US" sz="2400" err="1"/>
              <a:t>grŵp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239044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9" grpId="0" animBg="1"/>
      <p:bldP spid="10" grpId="0" animBg="1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812B2-F13E-C2BE-7EA2-A5CF7E733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975" y="229844"/>
            <a:ext cx="10653578" cy="1132258"/>
          </a:xfrm>
        </p:spPr>
        <p:txBody>
          <a:bodyPr>
            <a:normAutofit/>
          </a:bodyPr>
          <a:lstStyle/>
          <a:p>
            <a:r>
              <a:rPr lang="en-US" sz="4400">
                <a:solidFill>
                  <a:srgbClr val="7030A0"/>
                </a:solidFill>
              </a:rPr>
              <a:t>CYNLLUN GWERS</a:t>
            </a:r>
          </a:p>
        </p:txBody>
      </p:sp>
      <p:pic>
        <p:nvPicPr>
          <p:cNvPr id="7" name="Content Placeholder 6" descr="A screenshot of a computer&#10;&#10;Description automatically generated">
            <a:extLst>
              <a:ext uri="{FF2B5EF4-FFF2-40B4-BE49-F238E27FC236}">
                <a16:creationId xmlns:a16="http://schemas.microsoft.com/office/drawing/2014/main" id="{B523250C-B3C0-3CAC-2BE7-3173276BBE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34203" t="22189" r="9662" b="21450"/>
          <a:stretch/>
        </p:blipFill>
        <p:spPr>
          <a:xfrm>
            <a:off x="253745" y="793425"/>
            <a:ext cx="7819302" cy="5153463"/>
          </a:xfrm>
        </p:spPr>
      </p:pic>
      <p:pic>
        <p:nvPicPr>
          <p:cNvPr id="6" name="Content Placeholder 6" descr="A screenshot of a computer&#10;&#10;Description automatically generated">
            <a:extLst>
              <a:ext uri="{FF2B5EF4-FFF2-40B4-BE49-F238E27FC236}">
                <a16:creationId xmlns:a16="http://schemas.microsoft.com/office/drawing/2014/main" id="{E03F49B1-1D35-D174-3744-C0F2AF7D470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448" t="29806" r="25000" b="46724"/>
          <a:stretch/>
        </p:blipFill>
        <p:spPr>
          <a:xfrm>
            <a:off x="5342557" y="4629631"/>
            <a:ext cx="6823971" cy="199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299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3C4696-B77E-D2A4-77DE-3E83FC2F5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2275E-C752-4D3B-AA7C-F985CF16AA49}" type="datetime1"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78A3A1-9736-ECBE-C72E-04A86469BA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7B519B-FC33-F6ED-E829-1C37CF0B0D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5</a:t>
            </a:fld>
            <a:endParaRPr lang="en-US"/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49A7455D-DF65-C60B-97AD-755399D981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28" t="23508" r="10366" b="23416"/>
          <a:stretch/>
        </p:blipFill>
        <p:spPr>
          <a:xfrm>
            <a:off x="0" y="96376"/>
            <a:ext cx="6423747" cy="418983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F393BDC-6D77-B9FD-DB1A-0DB6FF5A193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764" t="21502" r="9760" b="22911"/>
          <a:stretch/>
        </p:blipFill>
        <p:spPr>
          <a:xfrm>
            <a:off x="6423680" y="1968533"/>
            <a:ext cx="5782054" cy="4150825"/>
          </a:xfrm>
          <a:prstGeom prst="rect">
            <a:avLst/>
          </a:prstGeom>
        </p:spPr>
      </p:pic>
      <p:pic>
        <p:nvPicPr>
          <p:cNvPr id="9" name="Picture 8" descr="A screenshot of a computer&#10;&#10;Description automatically generated">
            <a:extLst>
              <a:ext uri="{FF2B5EF4-FFF2-40B4-BE49-F238E27FC236}">
                <a16:creationId xmlns:a16="http://schemas.microsoft.com/office/drawing/2014/main" id="{15265BCD-50C8-48B1-0110-202BF132F16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4268" t="25741" r="12138" b="61721"/>
          <a:stretch/>
        </p:blipFill>
        <p:spPr>
          <a:xfrm>
            <a:off x="6096000" y="6000952"/>
            <a:ext cx="5936827" cy="902605"/>
          </a:xfrm>
          <a:prstGeom prst="rect">
            <a:avLst/>
          </a:prstGeom>
        </p:spPr>
      </p:pic>
      <p:sp>
        <p:nvSpPr>
          <p:cNvPr id="14" name="Arrow: Left 13">
            <a:extLst>
              <a:ext uri="{FF2B5EF4-FFF2-40B4-BE49-F238E27FC236}">
                <a16:creationId xmlns:a16="http://schemas.microsoft.com/office/drawing/2014/main" id="{EF0AF359-999F-101F-7FEE-3F4DEBB6A0E2}"/>
              </a:ext>
            </a:extLst>
          </p:cNvPr>
          <p:cNvSpPr/>
          <p:nvPr/>
        </p:nvSpPr>
        <p:spPr>
          <a:xfrm rot="20220000">
            <a:off x="9033864" y="1459249"/>
            <a:ext cx="2106315" cy="1228609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4813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0E4A8-110B-0209-349C-E4DBE02A0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0563" y="170342"/>
            <a:ext cx="10653578" cy="1132258"/>
          </a:xfrm>
        </p:spPr>
        <p:txBody>
          <a:bodyPr>
            <a:normAutofit/>
          </a:bodyPr>
          <a:lstStyle/>
          <a:p>
            <a:r>
              <a:rPr lang="en-US" sz="4800">
                <a:solidFill>
                  <a:srgbClr val="7030A0"/>
                </a:solidFill>
              </a:rPr>
              <a:t>BETH YW CLONC?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63F46F-265D-75C4-7379-78004B3CAA71}"/>
              </a:ext>
            </a:extLst>
          </p:cNvPr>
          <p:cNvSpPr txBox="1"/>
          <p:nvPr/>
        </p:nvSpPr>
        <p:spPr>
          <a:xfrm>
            <a:off x="1729860" y="1298184"/>
            <a:ext cx="8445270" cy="16312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latin typeface="Calibri"/>
                <a:ea typeface="Calibri"/>
                <a:cs typeface="Calibri"/>
              </a:rPr>
              <a:t>Er </a:t>
            </a:r>
            <a:r>
              <a:rPr lang="en-US" sz="2000" err="1">
                <a:latin typeface="Calibri"/>
                <a:ea typeface="Calibri"/>
                <a:cs typeface="Calibri"/>
              </a:rPr>
              <a:t>nad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yw'r</a:t>
            </a:r>
            <a:r>
              <a:rPr lang="en-US" sz="2000">
                <a:latin typeface="Calibri"/>
                <a:ea typeface="Calibri"/>
                <a:cs typeface="Calibri"/>
              </a:rPr>
              <a:t> term </a:t>
            </a:r>
            <a:r>
              <a:rPr lang="en-US" sz="2000" err="1">
                <a:latin typeface="Calibri"/>
                <a:ea typeface="Calibri"/>
                <a:cs typeface="Calibri"/>
              </a:rPr>
              <a:t>clonc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ei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hun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efallai'n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ymddangos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yn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aml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mewn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canllawiau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addysgol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ffurfiol</a:t>
            </a:r>
            <a:r>
              <a:rPr lang="en-US" sz="2000">
                <a:latin typeface="Calibri"/>
                <a:ea typeface="Calibri"/>
                <a:cs typeface="Calibri"/>
              </a:rPr>
              <a:t>, </a:t>
            </a:r>
            <a:r>
              <a:rPr lang="en-US" sz="2000" err="1">
                <a:latin typeface="Calibri"/>
                <a:ea typeface="Calibri"/>
                <a:cs typeface="Calibri"/>
              </a:rPr>
              <a:t>mae'n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rhan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bwysig</a:t>
            </a:r>
            <a:r>
              <a:rPr lang="en-US" sz="2000">
                <a:latin typeface="Calibri"/>
                <a:ea typeface="Calibri"/>
                <a:cs typeface="Calibri"/>
              </a:rPr>
              <a:t> o </a:t>
            </a:r>
            <a:r>
              <a:rPr lang="en-US" sz="2000" err="1">
                <a:latin typeface="Calibri"/>
                <a:ea typeface="Calibri"/>
                <a:cs typeface="Calibri"/>
              </a:rPr>
              <a:t>strategaethau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caffael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iaith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mewn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ysgolion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gyfrwng</a:t>
            </a:r>
            <a:r>
              <a:rPr lang="en-US" sz="2000">
                <a:latin typeface="Calibri"/>
                <a:ea typeface="Calibri"/>
                <a:cs typeface="Calibri"/>
              </a:rPr>
              <a:t> y </a:t>
            </a:r>
            <a:r>
              <a:rPr lang="en-US" sz="2000" err="1">
                <a:latin typeface="Calibri"/>
                <a:ea typeface="Calibri"/>
                <a:cs typeface="Calibri"/>
              </a:rPr>
              <a:t>gymraeg</a:t>
            </a:r>
            <a:r>
              <a:rPr lang="en-US" sz="2000">
                <a:latin typeface="Calibri"/>
                <a:ea typeface="Calibri"/>
                <a:cs typeface="Calibri"/>
              </a:rPr>
              <a:t>, </a:t>
            </a:r>
            <a:r>
              <a:rPr lang="en-US" sz="2000" err="1">
                <a:latin typeface="Calibri"/>
                <a:ea typeface="Calibri"/>
                <a:cs typeface="Calibri"/>
              </a:rPr>
              <a:t>sy'n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cyd-fynd</a:t>
            </a:r>
            <a:r>
              <a:rPr lang="en-US" sz="2000">
                <a:latin typeface="Calibri"/>
                <a:ea typeface="Calibri"/>
                <a:cs typeface="Calibri"/>
              </a:rPr>
              <a:t> ag </a:t>
            </a:r>
            <a:r>
              <a:rPr lang="en-US" sz="2000" err="1">
                <a:latin typeface="Calibri"/>
                <a:ea typeface="Calibri"/>
                <a:cs typeface="Calibri"/>
              </a:rPr>
              <a:t>egwyddorion</a:t>
            </a:r>
            <a:r>
              <a:rPr lang="en-US" sz="2000">
                <a:latin typeface="Calibri"/>
                <a:ea typeface="Calibri"/>
                <a:cs typeface="Calibri"/>
              </a:rPr>
              <a:t> y </a:t>
            </a:r>
            <a:r>
              <a:rPr lang="en-US" sz="2000" err="1">
                <a:latin typeface="Calibri"/>
                <a:ea typeface="Calibri"/>
                <a:cs typeface="Calibri"/>
              </a:rPr>
              <a:t>strategaeth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iaith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gymraeg</a:t>
            </a:r>
            <a:r>
              <a:rPr lang="en-US" sz="2000">
                <a:latin typeface="Calibri"/>
                <a:ea typeface="Calibri"/>
                <a:cs typeface="Calibri"/>
              </a:rPr>
              <a:t> a </a:t>
            </a:r>
            <a:r>
              <a:rPr lang="en-US" sz="2000" err="1">
                <a:latin typeface="Calibri"/>
                <a:ea typeface="Calibri"/>
                <a:cs typeface="Calibri"/>
              </a:rPr>
              <a:t>mentrau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eraill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sy'n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ceisio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hybu'r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defnydd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o'r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Gymraeg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mewn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bywyd</a:t>
            </a:r>
            <a:r>
              <a:rPr lang="en-US" sz="2000">
                <a:latin typeface="Calibri"/>
                <a:ea typeface="Calibri"/>
                <a:cs typeface="Calibri"/>
              </a:rPr>
              <a:t> bob </a:t>
            </a:r>
            <a:r>
              <a:rPr lang="en-US" sz="2000" err="1">
                <a:latin typeface="Calibri"/>
                <a:ea typeface="Calibri"/>
                <a:cs typeface="Calibri"/>
              </a:rPr>
              <a:t>dydd</a:t>
            </a:r>
            <a:r>
              <a:rPr lang="en-US" sz="2000"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43CD77-AEF6-E942-B596-D6CA514DDE12}"/>
              </a:ext>
            </a:extLst>
          </p:cNvPr>
          <p:cNvSpPr txBox="1"/>
          <p:nvPr/>
        </p:nvSpPr>
        <p:spPr>
          <a:xfrm>
            <a:off x="3996820" y="3430454"/>
            <a:ext cx="3587259" cy="255454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Cwricwlwm</a:t>
            </a:r>
            <a:r>
              <a:rPr lang="en-US" sz="200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cy-GB" sz="2000" noProof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i Gymru (2015) </a:t>
            </a:r>
            <a:r>
              <a:rPr lang="cy-GB" sz="2000" noProof="1">
                <a:latin typeface="Calibri"/>
                <a:ea typeface="Calibri"/>
                <a:cs typeface="Calibri"/>
              </a:rPr>
              <a:t>- mae clonc mewn ysgolion yn cynnwys fframweithiau ar gyfer dysgu iaith ac yn amlygu pwysigrwydd meithrin sgiliau siarad a chyfarthrebu, a allai gynnwys ymarfer sgwrsio neu clonc.</a:t>
            </a:r>
            <a:endParaRPr lang="en-US" sz="20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84834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837E83-6889-BFD1-80C1-F95590A89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1B025-1C11-49B3-9681-3582F34F9A71}" type="datetime1"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4FB68C-7AEA-E4BB-5842-31B32CF44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C72D2A-01C8-9809-93FF-C0A43C394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7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4E34B14-5030-6AA2-3BAB-ECDF0BD740D8}"/>
              </a:ext>
            </a:extLst>
          </p:cNvPr>
          <p:cNvSpPr txBox="1"/>
          <p:nvPr/>
        </p:nvSpPr>
        <p:spPr>
          <a:xfrm>
            <a:off x="763395" y="370205"/>
            <a:ext cx="10917135" cy="76944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>
                <a:solidFill>
                  <a:srgbClr val="7030A0"/>
                </a:solidFill>
              </a:rPr>
              <a:t>SUT RYDYM NI YN ASSESU CLONC?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B966043-A723-5D58-90C4-37D937902350}"/>
              </a:ext>
            </a:extLst>
          </p:cNvPr>
          <p:cNvSpPr txBox="1"/>
          <p:nvPr/>
        </p:nvSpPr>
        <p:spPr>
          <a:xfrm>
            <a:off x="509081" y="1460230"/>
            <a:ext cx="6763964" cy="193899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err="1">
                <a:latin typeface="Calibri"/>
                <a:ea typeface="Calibri"/>
                <a:cs typeface="Segoe UI"/>
              </a:rPr>
              <a:t>Assesiad</a:t>
            </a:r>
            <a:r>
              <a:rPr lang="en-US" sz="2000">
                <a:latin typeface="Calibri"/>
                <a:ea typeface="Calibri"/>
                <a:cs typeface="Segoe UI"/>
              </a:rPr>
              <a:t> </a:t>
            </a:r>
            <a:r>
              <a:rPr lang="en-US" sz="2000" err="1">
                <a:latin typeface="Calibri"/>
                <a:ea typeface="Calibri"/>
                <a:cs typeface="Segoe UI"/>
              </a:rPr>
              <a:t>cyfoedion</a:t>
            </a:r>
            <a:r>
              <a:rPr lang="en-US" sz="2000">
                <a:latin typeface="Calibri"/>
                <a:ea typeface="Calibri"/>
                <a:cs typeface="Segoe UI"/>
              </a:rPr>
              <a:t> a </a:t>
            </a:r>
            <a:r>
              <a:rPr lang="en-US" sz="2000" err="1">
                <a:latin typeface="Calibri"/>
                <a:ea typeface="Calibri"/>
                <a:cs typeface="Segoe UI"/>
              </a:rPr>
              <a:t>Hunanasesiad</a:t>
            </a:r>
            <a:r>
              <a:rPr lang="en-US" sz="2000">
                <a:latin typeface="Calibri"/>
                <a:ea typeface="Calibri"/>
                <a:cs typeface="Segoe UI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r>
              <a:rPr lang="en-US" sz="2000" err="1">
                <a:latin typeface="Calibri"/>
                <a:ea typeface="Calibri"/>
                <a:cs typeface="Arial"/>
              </a:rPr>
              <a:t>Asesu</a:t>
            </a:r>
            <a:r>
              <a:rPr lang="en-US" sz="2000">
                <a:latin typeface="Calibri"/>
                <a:ea typeface="Calibri"/>
                <a:cs typeface="Arial"/>
              </a:rPr>
              <a:t> </a:t>
            </a:r>
            <a:r>
              <a:rPr lang="en-US" sz="2000" err="1">
                <a:latin typeface="Calibri"/>
                <a:ea typeface="Calibri"/>
                <a:cs typeface="Arial"/>
              </a:rPr>
              <a:t>clonc</a:t>
            </a:r>
            <a:r>
              <a:rPr lang="en-US" sz="2000">
                <a:latin typeface="Calibri"/>
                <a:ea typeface="Calibri"/>
                <a:cs typeface="Arial"/>
              </a:rPr>
              <a:t> = </a:t>
            </a:r>
            <a:r>
              <a:rPr lang="en-US" sz="2000" err="1">
                <a:latin typeface="Calibri"/>
                <a:ea typeface="Calibri"/>
                <a:cs typeface="Arial"/>
              </a:rPr>
              <a:t>fwy</a:t>
            </a:r>
            <a:r>
              <a:rPr lang="en-US" sz="2000">
                <a:latin typeface="Calibri"/>
                <a:ea typeface="Calibri"/>
                <a:cs typeface="Arial"/>
              </a:rPr>
              <a:t> </a:t>
            </a:r>
            <a:r>
              <a:rPr lang="en-US" sz="2000" err="1">
                <a:latin typeface="Calibri"/>
                <a:ea typeface="Calibri"/>
                <a:cs typeface="Arial"/>
              </a:rPr>
              <a:t>rhyngweithiol</a:t>
            </a:r>
            <a:r>
              <a:rPr lang="en-US" sz="2000">
                <a:latin typeface="Calibri"/>
                <a:ea typeface="Calibri"/>
                <a:cs typeface="Arial"/>
              </a:rPr>
              <a:t> ac </a:t>
            </a:r>
            <a:r>
              <a:rPr lang="en-US" sz="2000" err="1">
                <a:latin typeface="Calibri"/>
                <a:ea typeface="Calibri"/>
                <a:cs typeface="Arial"/>
              </a:rPr>
              <a:t>adfyfyriol</a:t>
            </a:r>
            <a:r>
              <a:rPr lang="en-US" sz="2000">
                <a:latin typeface="Calibri"/>
                <a:ea typeface="Calibri"/>
                <a:cs typeface="Arial"/>
              </a:rPr>
              <a:t> </a:t>
            </a:r>
            <a:r>
              <a:rPr lang="en-US" sz="2000" err="1">
                <a:latin typeface="Calibri"/>
                <a:ea typeface="Calibri"/>
                <a:cs typeface="Arial"/>
              </a:rPr>
              <a:t>ymgorffori</a:t>
            </a:r>
            <a:r>
              <a:rPr lang="en-US" sz="2000">
                <a:latin typeface="Calibri"/>
                <a:ea typeface="Calibri"/>
                <a:cs typeface="Arial"/>
              </a:rPr>
              <a:t> </a:t>
            </a:r>
            <a:r>
              <a:rPr lang="en-US" sz="2000" err="1">
                <a:latin typeface="Calibri"/>
                <a:ea typeface="Calibri"/>
                <a:cs typeface="Arial"/>
              </a:rPr>
              <a:t>asesiad</a:t>
            </a:r>
            <a:r>
              <a:rPr lang="en-US" sz="2000">
                <a:latin typeface="Calibri"/>
                <a:ea typeface="Calibri"/>
                <a:cs typeface="Arial"/>
              </a:rPr>
              <a:t> </a:t>
            </a:r>
            <a:r>
              <a:rPr lang="en-US" sz="2000" err="1">
                <a:latin typeface="Calibri"/>
                <a:ea typeface="Calibri"/>
                <a:cs typeface="Arial"/>
              </a:rPr>
              <a:t>cymheiriaid</a:t>
            </a:r>
            <a:r>
              <a:rPr lang="en-US" sz="2000">
                <a:latin typeface="Calibri"/>
                <a:ea typeface="Calibri"/>
                <a:cs typeface="Arial"/>
              </a:rPr>
              <a:t> a </a:t>
            </a:r>
            <a:r>
              <a:rPr lang="en-US" sz="2000" err="1">
                <a:latin typeface="Calibri"/>
                <a:ea typeface="Calibri"/>
                <a:cs typeface="Arial"/>
              </a:rPr>
              <a:t>hunanasesu</a:t>
            </a:r>
            <a:r>
              <a:rPr lang="en-US" sz="2000">
                <a:latin typeface="Calibri"/>
                <a:ea typeface="Calibri"/>
                <a:cs typeface="Arial"/>
              </a:rPr>
              <a:t>. ​</a:t>
            </a:r>
          </a:p>
          <a:p>
            <a:pPr marL="285750" indent="-285750">
              <a:buFont typeface="Arial,Sans-Serif"/>
              <a:buChar char="•"/>
            </a:pPr>
            <a:r>
              <a:rPr lang="en-US" sz="2000">
                <a:latin typeface="Calibri"/>
                <a:ea typeface="Calibri"/>
                <a:cs typeface="Arial"/>
              </a:rPr>
              <a:t>Helpu </a:t>
            </a:r>
            <a:r>
              <a:rPr lang="en-US" sz="2000" err="1">
                <a:latin typeface="Calibri"/>
                <a:ea typeface="Calibri"/>
                <a:cs typeface="Arial"/>
              </a:rPr>
              <a:t>myfyrwyr</a:t>
            </a:r>
            <a:r>
              <a:rPr lang="en-US" sz="2000">
                <a:latin typeface="Calibri"/>
                <a:ea typeface="Calibri"/>
                <a:cs typeface="Arial"/>
              </a:rPr>
              <a:t> </a:t>
            </a:r>
            <a:r>
              <a:rPr lang="cy-GB" sz="2000">
                <a:latin typeface="Calibri"/>
                <a:ea typeface="Calibri"/>
                <a:cs typeface="Arial"/>
              </a:rPr>
              <a:t>i ddod yn fwy ymwybodol o'u sgiliau </a:t>
            </a:r>
            <a:r>
              <a:rPr lang="cy-GB" sz="2000" err="1">
                <a:latin typeface="Calibri"/>
                <a:ea typeface="Calibri"/>
                <a:cs typeface="Arial"/>
              </a:rPr>
              <a:t>cyfarthrebu</a:t>
            </a:r>
            <a:r>
              <a:rPr lang="cy-GB" sz="2000">
                <a:latin typeface="Calibri"/>
                <a:ea typeface="Calibri"/>
                <a:cs typeface="Arial"/>
              </a:rPr>
              <a:t> eu hunain ond mae hefyd yn annog cyfrifioldeb am eu dysgu.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FF609EC-ADE0-5C78-CD1E-B0421708CFDF}"/>
              </a:ext>
            </a:extLst>
          </p:cNvPr>
          <p:cNvSpPr txBox="1"/>
          <p:nvPr/>
        </p:nvSpPr>
        <p:spPr>
          <a:xfrm>
            <a:off x="5237805" y="3589506"/>
            <a:ext cx="6266773" cy="255454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solidFill>
                  <a:srgbClr val="FF0000"/>
                </a:solidFill>
                <a:latin typeface="Calibri"/>
                <a:ea typeface="Calibri"/>
                <a:cs typeface="Segoe UI"/>
              </a:rPr>
              <a:t>Vygotsky (1920)</a:t>
            </a:r>
            <a:r>
              <a:rPr lang="en-US" sz="2000">
                <a:latin typeface="Calibri"/>
                <a:ea typeface="Calibri"/>
                <a:cs typeface="Segoe UI"/>
              </a:rPr>
              <a:t> - sociocultural theory emphasizes the role of social interaction in learning, which is a key </a:t>
            </a:r>
            <a:r>
              <a:rPr lang="en-US" sz="2000" err="1">
                <a:latin typeface="Calibri"/>
                <a:ea typeface="Calibri"/>
                <a:cs typeface="Segoe UI"/>
              </a:rPr>
              <a:t>rationate</a:t>
            </a:r>
            <a:r>
              <a:rPr lang="en-US" sz="2000">
                <a:latin typeface="Calibri"/>
                <a:ea typeface="Calibri"/>
                <a:cs typeface="Segoe UI"/>
              </a:rPr>
              <a:t> for peer assessment.​</a:t>
            </a:r>
          </a:p>
          <a:p>
            <a:r>
              <a:rPr lang="en-US" sz="2000">
                <a:latin typeface="Calibri"/>
                <a:ea typeface="Calibri"/>
                <a:cs typeface="Segoe UI"/>
              </a:rPr>
              <a:t>​</a:t>
            </a:r>
          </a:p>
          <a:p>
            <a:r>
              <a:rPr lang="en-US" sz="2000">
                <a:solidFill>
                  <a:srgbClr val="FF0000"/>
                </a:solidFill>
                <a:latin typeface="Calibri"/>
                <a:ea typeface="Calibri"/>
                <a:cs typeface="Segoe UI"/>
              </a:rPr>
              <a:t>Black + Wiliam (2016)</a:t>
            </a:r>
            <a:r>
              <a:rPr lang="en-US" sz="2000">
                <a:latin typeface="Calibri"/>
                <a:ea typeface="Calibri"/>
                <a:cs typeface="Segoe UI"/>
              </a:rPr>
              <a:t> - Formative assessment + Feeback. ​</a:t>
            </a:r>
          </a:p>
          <a:p>
            <a:r>
              <a:rPr lang="en-US" sz="2000">
                <a:latin typeface="Calibri"/>
                <a:ea typeface="Calibri"/>
                <a:cs typeface="Segoe UI"/>
              </a:rPr>
              <a:t>Findings suggests that peer feedback can be as valuable as teacher feedback when it is well – structured, specific and actionable.</a:t>
            </a:r>
          </a:p>
        </p:txBody>
      </p:sp>
    </p:spTree>
    <p:extLst>
      <p:ext uri="{BB962C8B-B14F-4D97-AF65-F5344CB8AC3E}">
        <p14:creationId xmlns:p14="http://schemas.microsoft.com/office/powerpoint/2010/main" val="3497637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93AF2-C184-7026-E578-51BD89B70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7434" y="283301"/>
            <a:ext cx="10653578" cy="1132258"/>
          </a:xfrm>
        </p:spPr>
        <p:txBody>
          <a:bodyPr/>
          <a:lstStyle/>
          <a:p>
            <a:r>
              <a:rPr lang="en-US" b="1">
                <a:solidFill>
                  <a:srgbClr val="00B050"/>
                </a:solidFill>
              </a:rPr>
              <a:t>STRATEGAETH </a:t>
            </a:r>
            <a:r>
              <a:rPr lang="en-US">
                <a:solidFill>
                  <a:srgbClr val="00B050"/>
                </a:solidFill>
              </a:rPr>
              <a:t>1 </a:t>
            </a:r>
            <a:r>
              <a:rPr lang="en-US"/>
              <a:t>–</a:t>
            </a:r>
            <a:r>
              <a:rPr lang="en-US">
                <a:solidFill>
                  <a:srgbClr val="002060"/>
                </a:solidFill>
              </a:rPr>
              <a:t> Llew </a:t>
            </a:r>
            <a:r>
              <a:rPr lang="en-US" err="1">
                <a:solidFill>
                  <a:srgbClr val="002060"/>
                </a:solidFill>
              </a:rPr>
              <a:t>Llwyddiannus</a:t>
            </a:r>
            <a:endParaRPr lang="en-US">
              <a:solidFill>
                <a:srgbClr val="002060"/>
              </a:solidFill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BFCA9D1-B43E-DBC8-90D4-97DE5F6F71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5112" t="4041" r="13433" b="86"/>
          <a:stretch/>
        </p:blipFill>
        <p:spPr>
          <a:xfrm rot="16200000">
            <a:off x="2563941" y="-964862"/>
            <a:ext cx="2245776" cy="653832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B3267AE-EB58-AE57-8519-C44E4E456045}"/>
              </a:ext>
            </a:extLst>
          </p:cNvPr>
          <p:cNvSpPr txBox="1"/>
          <p:nvPr/>
        </p:nvSpPr>
        <p:spPr>
          <a:xfrm>
            <a:off x="3856892" y="4126523"/>
            <a:ext cx="3094892" cy="224676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000">
                <a:latin typeface="Calibri"/>
                <a:ea typeface="Calibri"/>
                <a:cs typeface="Calibri"/>
              </a:rPr>
              <a:t>Er </a:t>
            </a:r>
            <a:r>
              <a:rPr lang="en-US" sz="2000" err="1">
                <a:latin typeface="Calibri"/>
                <a:ea typeface="Calibri"/>
                <a:cs typeface="Calibri"/>
              </a:rPr>
              <a:t>mwyn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asesu</a:t>
            </a:r>
            <a:r>
              <a:rPr lang="en-US" sz="2000">
                <a:latin typeface="Calibri"/>
                <a:ea typeface="Calibri"/>
                <a:cs typeface="Calibri"/>
              </a:rPr>
              <a:t> ac er </a:t>
            </a:r>
            <a:r>
              <a:rPr lang="en-US" sz="2000" err="1">
                <a:latin typeface="Calibri"/>
                <a:ea typeface="Calibri"/>
                <a:cs typeface="Calibri"/>
              </a:rPr>
              <a:t>mwyn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i</a:t>
            </a:r>
            <a:r>
              <a:rPr lang="cy-GB" sz="2000" noProof="1">
                <a:latin typeface="Calibri"/>
                <a:ea typeface="Calibri"/>
                <a:cs typeface="Calibri"/>
              </a:rPr>
              <a:t>'r ddisgyblion ddeall beth yw nôd y wers, bob wers mae pawb yn cael meini prawf llwyddiant = Llew Llwyddiannus.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0B0E4F-E627-EA47-752E-4A809C545FC8}"/>
              </a:ext>
            </a:extLst>
          </p:cNvPr>
          <p:cNvSpPr txBox="1"/>
          <p:nvPr/>
        </p:nvSpPr>
        <p:spPr>
          <a:xfrm>
            <a:off x="7280031" y="1465384"/>
            <a:ext cx="4232030" cy="415498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err="1">
                <a:latin typeface="Calibri"/>
                <a:ea typeface="Calibri"/>
                <a:cs typeface="Calibri"/>
              </a:rPr>
              <a:t>Disgrifiad</a:t>
            </a:r>
            <a:r>
              <a:rPr lang="en-US" sz="2000" b="1">
                <a:latin typeface="Calibri"/>
                <a:ea typeface="Calibri"/>
                <a:cs typeface="Calibri"/>
              </a:rPr>
              <a:t> </a:t>
            </a:r>
            <a:endParaRPr lang="en-US" sz="200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2000">
                <a:latin typeface="Calibri"/>
                <a:ea typeface="Calibri"/>
                <a:cs typeface="Calibri"/>
              </a:rPr>
              <a:t>3 </a:t>
            </a:r>
            <a:r>
              <a:rPr lang="en-US" sz="2000" err="1">
                <a:latin typeface="Calibri"/>
                <a:ea typeface="Calibri"/>
                <a:cs typeface="Calibri"/>
              </a:rPr>
              <a:t>darged</a:t>
            </a:r>
            <a:r>
              <a:rPr lang="en-US" sz="2000">
                <a:latin typeface="Calibri"/>
                <a:ea typeface="Calibri"/>
                <a:cs typeface="Calibri"/>
              </a:rPr>
              <a:t> – </a:t>
            </a:r>
            <a:r>
              <a:rPr lang="en-US" sz="2000" err="1">
                <a:latin typeface="Calibri"/>
                <a:ea typeface="Calibri"/>
                <a:cs typeface="Calibri"/>
              </a:rPr>
              <a:t>rhaid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i'r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cy-GB" sz="2000" noProof="1">
                <a:latin typeface="Calibri"/>
                <a:ea typeface="Calibri"/>
                <a:cs typeface="Calibri"/>
              </a:rPr>
              <a:t>ddisgyblion taro bob darged er mwyn cwbwlhau.</a:t>
            </a:r>
          </a:p>
          <a:p>
            <a:pPr marL="342900" indent="-342900">
              <a:buFont typeface="Arial"/>
              <a:buChar char="•"/>
            </a:pPr>
            <a:r>
              <a:rPr lang="cy-GB" sz="2000" noProof="1">
                <a:latin typeface="Calibri"/>
                <a:ea typeface="Calibri"/>
                <a:cs typeface="Calibri"/>
              </a:rPr>
              <a:t>Dosbarth i gyd mewn grwpiau gwahanol.</a:t>
            </a:r>
          </a:p>
          <a:p>
            <a:r>
              <a:rPr lang="cy-GB" sz="2000" noProof="1">
                <a:latin typeface="Calibri"/>
                <a:ea typeface="Calibri"/>
                <a:cs typeface="Calibri"/>
              </a:rPr>
              <a:t>Tawe</a:t>
            </a:r>
          </a:p>
          <a:p>
            <a:r>
              <a:rPr lang="cy-GB" sz="2000" noProof="1">
                <a:latin typeface="Calibri"/>
                <a:ea typeface="Calibri"/>
                <a:cs typeface="Calibri"/>
              </a:rPr>
              <a:t>Dulais </a:t>
            </a:r>
          </a:p>
          <a:p>
            <a:r>
              <a:rPr lang="cy-GB" sz="2000" noProof="1">
                <a:latin typeface="Calibri"/>
                <a:ea typeface="Calibri"/>
                <a:cs typeface="Calibri"/>
              </a:rPr>
              <a:t>Lliw </a:t>
            </a:r>
          </a:p>
          <a:p>
            <a:r>
              <a:rPr lang="cy-GB" sz="2000" noProof="1">
                <a:latin typeface="Calibri"/>
                <a:ea typeface="Calibri"/>
                <a:cs typeface="Calibri"/>
              </a:rPr>
              <a:t>Llwchwr.</a:t>
            </a:r>
          </a:p>
          <a:p>
            <a:pPr marL="285750" indent="-285750">
              <a:buFont typeface="Arial"/>
              <a:buChar char="•"/>
            </a:pPr>
            <a:r>
              <a:rPr lang="cy-GB" sz="2000" noProof="1">
                <a:latin typeface="Calibri"/>
                <a:ea typeface="Calibri"/>
                <a:cs typeface="Calibri"/>
              </a:rPr>
              <a:t>2 grŵp top = targedau mwy ddwfn</a:t>
            </a:r>
          </a:p>
          <a:p>
            <a:pPr marL="285750" indent="-285750">
              <a:buFont typeface="Arial"/>
              <a:buChar char="•"/>
            </a:pPr>
            <a:r>
              <a:rPr lang="cy-GB" sz="2000" noProof="1">
                <a:latin typeface="Calibri"/>
                <a:ea typeface="Calibri"/>
                <a:cs typeface="Calibri"/>
              </a:rPr>
              <a:t>2 grŵp gwaelod = targedau yn llai ddwfn</a:t>
            </a:r>
          </a:p>
          <a:p>
            <a:endParaRPr lang="cy-GB" sz="2400" b="1" noProof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DDAB4B-C390-E906-8FAE-FAD31487F504}"/>
              </a:ext>
            </a:extLst>
          </p:cNvPr>
          <p:cNvSpPr txBox="1"/>
          <p:nvPr/>
        </p:nvSpPr>
        <p:spPr>
          <a:xfrm>
            <a:off x="310451" y="3704702"/>
            <a:ext cx="2941654" cy="317009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latin typeface="Calibri"/>
                <a:ea typeface="Calibri"/>
                <a:cs typeface="Calibri"/>
              </a:rPr>
              <a:t>Beth </a:t>
            </a:r>
            <a:r>
              <a:rPr lang="en-US" sz="2000" b="1" err="1">
                <a:latin typeface="Calibri"/>
                <a:ea typeface="Calibri"/>
                <a:cs typeface="Calibri"/>
              </a:rPr>
              <a:t>yw</a:t>
            </a:r>
            <a:r>
              <a:rPr lang="en-US" sz="2000" b="1">
                <a:latin typeface="Calibri"/>
                <a:ea typeface="Calibri"/>
                <a:cs typeface="Calibri"/>
              </a:rPr>
              <a:t> </a:t>
            </a:r>
            <a:r>
              <a:rPr lang="en-US" sz="2000" b="1" err="1">
                <a:latin typeface="Calibri"/>
                <a:ea typeface="Calibri"/>
                <a:cs typeface="Calibri"/>
              </a:rPr>
              <a:t>M.P.Ll</a:t>
            </a:r>
            <a:r>
              <a:rPr lang="en-US" sz="2000" b="1">
                <a:latin typeface="Calibri"/>
                <a:ea typeface="Calibri"/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r>
              <a:rPr lang="en-US" sz="2000">
                <a:latin typeface="Calibri"/>
                <a:ea typeface="Calibri"/>
                <a:cs typeface="Calibri"/>
              </a:rPr>
              <a:t>Set o </a:t>
            </a:r>
            <a:r>
              <a:rPr lang="en-US" sz="2000" err="1">
                <a:latin typeface="Calibri"/>
                <a:ea typeface="Calibri"/>
                <a:cs typeface="Calibri"/>
              </a:rPr>
              <a:t>nodau</a:t>
            </a:r>
            <a:r>
              <a:rPr lang="en-US" sz="2000">
                <a:latin typeface="Calibri"/>
                <a:ea typeface="Calibri"/>
                <a:cs typeface="Calibri"/>
              </a:rPr>
              <a:t> neu </a:t>
            </a:r>
            <a:r>
              <a:rPr lang="en-US" sz="2000" err="1">
                <a:latin typeface="Calibri"/>
                <a:ea typeface="Calibri"/>
                <a:cs typeface="Calibri"/>
              </a:rPr>
              <a:t>safonau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wedi'u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diffinio'n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glir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sy'n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helpu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myfyrwyr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cy-GB" sz="2000" noProof="1">
                <a:latin typeface="Calibri"/>
                <a:ea typeface="Calibri"/>
                <a:cs typeface="Calibri"/>
              </a:rPr>
              <a:t>i ddeall yr hyn a ddisglwyli'r ganddynt er mwyn llwyddo mewn dasg, wers neu brosiect penodol.</a:t>
            </a:r>
          </a:p>
        </p:txBody>
      </p:sp>
    </p:spTree>
    <p:extLst>
      <p:ext uri="{BB962C8B-B14F-4D97-AF65-F5344CB8AC3E}">
        <p14:creationId xmlns:p14="http://schemas.microsoft.com/office/powerpoint/2010/main" val="1464281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96295-82F7-46F7-E7E2-E63DC59542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5286" y="132064"/>
            <a:ext cx="10515600" cy="1325563"/>
          </a:xfrm>
        </p:spPr>
        <p:txBody>
          <a:bodyPr/>
          <a:lstStyle/>
          <a:p>
            <a:r>
              <a:rPr lang="en-US" b="1">
                <a:solidFill>
                  <a:srgbClr val="00B050"/>
                </a:solidFill>
              </a:rPr>
              <a:t>STRATEGAETH </a:t>
            </a:r>
            <a:r>
              <a:rPr lang="en-US">
                <a:solidFill>
                  <a:srgbClr val="00B050"/>
                </a:solidFill>
              </a:rPr>
              <a:t>1 </a:t>
            </a:r>
            <a:r>
              <a:rPr lang="en-US"/>
              <a:t>– </a:t>
            </a:r>
            <a:r>
              <a:rPr lang="en-US">
                <a:solidFill>
                  <a:srgbClr val="002060"/>
                </a:solidFill>
              </a:rPr>
              <a:t>Llew </a:t>
            </a:r>
            <a:r>
              <a:rPr lang="en-US" err="1">
                <a:solidFill>
                  <a:srgbClr val="002060"/>
                </a:solidFill>
              </a:rPr>
              <a:t>Llwyddiannus</a:t>
            </a:r>
            <a:endParaRPr lang="en-US">
              <a:solidFill>
                <a:srgbClr val="002060"/>
              </a:solidFill>
            </a:endParaRPr>
          </a:p>
        </p:txBody>
      </p:sp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8F991607-0079-141E-2544-ED5C339623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112" t="4041" r="13433" b="86"/>
          <a:stretch/>
        </p:blipFill>
        <p:spPr>
          <a:xfrm rot="16200000">
            <a:off x="7871944" y="-652065"/>
            <a:ext cx="1845861" cy="5398022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9345143-B2FA-CAB4-76C0-D0F83A3C3D49}"/>
              </a:ext>
            </a:extLst>
          </p:cNvPr>
          <p:cNvSpPr txBox="1"/>
          <p:nvPr/>
        </p:nvSpPr>
        <p:spPr>
          <a:xfrm>
            <a:off x="67975" y="955017"/>
            <a:ext cx="4068932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400" b="1"/>
              <a:t>MANTEISION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049AF229-EE99-F77B-4580-8F83936A5710}"/>
              </a:ext>
            </a:extLst>
          </p:cNvPr>
          <p:cNvCxnSpPr/>
          <p:nvPr/>
        </p:nvCxnSpPr>
        <p:spPr>
          <a:xfrm flipH="1">
            <a:off x="1006622" y="1762990"/>
            <a:ext cx="82756" cy="1665086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BB74349B-4489-86FD-1E2D-071A057F870D}"/>
              </a:ext>
            </a:extLst>
          </p:cNvPr>
          <p:cNvCxnSpPr>
            <a:cxnSpLocks/>
          </p:cNvCxnSpPr>
          <p:nvPr/>
        </p:nvCxnSpPr>
        <p:spPr>
          <a:xfrm>
            <a:off x="4034075" y="1481547"/>
            <a:ext cx="3360186" cy="2981153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833085D7-79E9-BAB2-894A-906AA3F8770B}"/>
              </a:ext>
            </a:extLst>
          </p:cNvPr>
          <p:cNvSpPr txBox="1"/>
          <p:nvPr/>
        </p:nvSpPr>
        <p:spPr>
          <a:xfrm>
            <a:off x="277778" y="3684662"/>
            <a:ext cx="2039815" cy="286232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latin typeface="Calibri"/>
                <a:ea typeface="Calibri"/>
                <a:cs typeface="Calibri"/>
              </a:rPr>
              <a:t>Yn </a:t>
            </a:r>
            <a:r>
              <a:rPr lang="en-US" sz="2000" err="1">
                <a:latin typeface="Calibri"/>
                <a:ea typeface="Calibri"/>
                <a:cs typeface="Calibri"/>
              </a:rPr>
              <a:t>Egluro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Disgwyliadau</a:t>
            </a:r>
            <a:r>
              <a:rPr lang="en-US" sz="2000">
                <a:latin typeface="Calibri"/>
                <a:ea typeface="Calibri"/>
                <a:cs typeface="Calibri"/>
              </a:rPr>
              <a:t> = Mae </a:t>
            </a:r>
            <a:r>
              <a:rPr lang="en-US" sz="2000" err="1">
                <a:latin typeface="Calibri"/>
                <a:ea typeface="Calibri"/>
                <a:cs typeface="Calibri"/>
              </a:rPr>
              <a:t>m.p.Ll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yn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ffordd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glir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o'r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hyn</a:t>
            </a:r>
            <a:r>
              <a:rPr lang="en-US" sz="2000">
                <a:latin typeface="Calibri"/>
                <a:ea typeface="Calibri"/>
                <a:cs typeface="Calibri"/>
              </a:rPr>
              <a:t> y </a:t>
            </a:r>
            <a:r>
              <a:rPr lang="en-US" sz="2000" err="1">
                <a:latin typeface="Calibri"/>
                <a:ea typeface="Calibri"/>
                <a:cs typeface="Calibri"/>
              </a:rPr>
              <a:t>mae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angen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cy-GB" sz="2000" noProof="1">
                <a:latin typeface="Calibri"/>
                <a:ea typeface="Calibri"/>
                <a:cs typeface="Calibri"/>
              </a:rPr>
              <a:t>i</a:t>
            </a:r>
            <a:r>
              <a:rPr lang="en-US" sz="2000">
                <a:latin typeface="Calibri"/>
                <a:ea typeface="Calibri"/>
                <a:cs typeface="Calibri"/>
              </a:rPr>
              <a:t> </a:t>
            </a:r>
            <a:r>
              <a:rPr lang="en-US" sz="2000" err="1">
                <a:latin typeface="Calibri"/>
                <a:ea typeface="Calibri"/>
                <a:cs typeface="Calibri"/>
              </a:rPr>
              <a:t>fyfyrwyr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ei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gyflawni</a:t>
            </a:r>
            <a:r>
              <a:rPr lang="en-US" sz="2000">
                <a:latin typeface="Calibri"/>
                <a:ea typeface="Calibri"/>
                <a:cs typeface="Calibri"/>
              </a:rPr>
              <a:t>, </a:t>
            </a:r>
            <a:r>
              <a:rPr lang="en-US" sz="2000" err="1">
                <a:latin typeface="Calibri"/>
                <a:ea typeface="Calibri"/>
                <a:cs typeface="Calibri"/>
              </a:rPr>
              <a:t>gan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leihau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dryswch</a:t>
            </a:r>
            <a:r>
              <a:rPr lang="en-US" sz="2000">
                <a:latin typeface="Calibri"/>
                <a:ea typeface="Calibri"/>
                <a:cs typeface="Calibri"/>
              </a:rPr>
              <a:t> a </a:t>
            </a:r>
            <a:r>
              <a:rPr lang="en-US" sz="2000" err="1">
                <a:latin typeface="Calibri"/>
                <a:ea typeface="Calibri"/>
                <a:cs typeface="Calibri"/>
              </a:rPr>
              <a:t>phryder</a:t>
            </a:r>
            <a:r>
              <a:rPr lang="en-US" sz="2000"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3E35323-0C30-5DA3-7E1B-E97AEFE87A80}"/>
              </a:ext>
            </a:extLst>
          </p:cNvPr>
          <p:cNvSpPr txBox="1"/>
          <p:nvPr/>
        </p:nvSpPr>
        <p:spPr>
          <a:xfrm>
            <a:off x="6701193" y="4784679"/>
            <a:ext cx="5214107" cy="132343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latin typeface="Calibri"/>
                <a:ea typeface="Calibri"/>
                <a:cs typeface="Calibri"/>
              </a:rPr>
              <a:t>Mae </a:t>
            </a:r>
            <a:r>
              <a:rPr lang="en-US" sz="2000" err="1">
                <a:latin typeface="Calibri"/>
                <a:ea typeface="Calibri"/>
                <a:cs typeface="Calibri"/>
              </a:rPr>
              <a:t>m.p.ll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yn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rhoi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pwynt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cyfeirio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clir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cy-GB" sz="2000">
                <a:latin typeface="Calibri"/>
                <a:ea typeface="Calibri"/>
                <a:cs typeface="Calibri"/>
              </a:rPr>
              <a:t>i</a:t>
            </a:r>
            <a:r>
              <a:rPr lang="en-US" sz="2000">
                <a:latin typeface="Calibri"/>
                <a:ea typeface="Calibri"/>
                <a:cs typeface="Calibri"/>
              </a:rPr>
              <a:t> </a:t>
            </a:r>
            <a:r>
              <a:rPr lang="en-US" sz="2000" err="1">
                <a:latin typeface="Calibri"/>
                <a:ea typeface="Calibri"/>
                <a:cs typeface="Calibri"/>
              </a:rPr>
              <a:t>fyfyrwyr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ar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gyfer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hunanasesu</a:t>
            </a:r>
            <a:r>
              <a:rPr lang="en-US" sz="2000">
                <a:latin typeface="Calibri"/>
                <a:ea typeface="Calibri"/>
                <a:cs typeface="Calibri"/>
              </a:rPr>
              <a:t>. </a:t>
            </a:r>
            <a:r>
              <a:rPr lang="en-US" sz="2000" err="1">
                <a:latin typeface="Calibri"/>
                <a:ea typeface="Calibri"/>
                <a:cs typeface="Calibri"/>
              </a:rPr>
              <a:t>Trwy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gymharu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eu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gwaith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eu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hunain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a'r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meini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prawf</a:t>
            </a:r>
            <a:r>
              <a:rPr lang="en-US" sz="2000">
                <a:latin typeface="Calibri"/>
                <a:ea typeface="Calibri"/>
                <a:cs typeface="Calibri"/>
              </a:rPr>
              <a:t>, gall </a:t>
            </a:r>
            <a:r>
              <a:rPr lang="en-US" sz="2000" err="1">
                <a:latin typeface="Calibri"/>
                <a:ea typeface="Calibri"/>
                <a:cs typeface="Calibri"/>
              </a:rPr>
              <a:t>myfyrwyr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werthuso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eu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cynnydd</a:t>
            </a:r>
            <a:r>
              <a:rPr lang="en-US" sz="2000">
                <a:latin typeface="Calibri"/>
                <a:ea typeface="Calibri"/>
                <a:cs typeface="Calibri"/>
              </a:rPr>
              <a:t> a nodi </a:t>
            </a:r>
            <a:r>
              <a:rPr lang="en-US" sz="2000" err="1">
                <a:latin typeface="Calibri"/>
                <a:ea typeface="Calibri"/>
                <a:cs typeface="Calibri"/>
              </a:rPr>
              <a:t>meysydd</a:t>
            </a:r>
            <a:r>
              <a:rPr lang="cy-GB" sz="2000" noProof="1">
                <a:latin typeface="Calibri"/>
                <a:ea typeface="Calibri"/>
                <a:cs typeface="Calibri"/>
              </a:rPr>
              <a:t> i'w gwella.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D84A2937-DDA6-3942-463A-526D9B6B09D9}"/>
              </a:ext>
            </a:extLst>
          </p:cNvPr>
          <p:cNvCxnSpPr/>
          <p:nvPr/>
        </p:nvCxnSpPr>
        <p:spPr>
          <a:xfrm>
            <a:off x="2983736" y="1766898"/>
            <a:ext cx="128508" cy="2210832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CA6EC960-DFC1-E052-F534-04BA2D710DA1}"/>
              </a:ext>
            </a:extLst>
          </p:cNvPr>
          <p:cNvSpPr txBox="1"/>
          <p:nvPr/>
        </p:nvSpPr>
        <p:spPr>
          <a:xfrm>
            <a:off x="2953590" y="4016773"/>
            <a:ext cx="2628880" cy="286232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err="1">
                <a:latin typeface="Calibri"/>
                <a:ea typeface="Calibri"/>
                <a:cs typeface="Calibri"/>
              </a:rPr>
              <a:t>Annog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Gosod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Nodau</a:t>
            </a:r>
            <a:r>
              <a:rPr lang="en-US" sz="2000">
                <a:latin typeface="Calibri"/>
                <a:ea typeface="Calibri"/>
                <a:cs typeface="Calibri"/>
              </a:rPr>
              <a:t> = Mae </a:t>
            </a:r>
            <a:r>
              <a:rPr lang="en-US" sz="2000" err="1">
                <a:latin typeface="Calibri"/>
                <a:ea typeface="Calibri"/>
                <a:cs typeface="Calibri"/>
              </a:rPr>
              <a:t>m.p.Ll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yn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helpu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myfyrwyr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cy-GB" sz="2000" noProof="1">
                <a:latin typeface="Calibri"/>
                <a:ea typeface="Calibri"/>
                <a:cs typeface="Calibri"/>
              </a:rPr>
              <a:t>i osod nodau realistig, cyraeddadwy.</a:t>
            </a:r>
          </a:p>
          <a:p>
            <a:pPr marL="285750" indent="-285750">
              <a:buFont typeface="Arial"/>
              <a:buChar char="•"/>
            </a:pPr>
            <a:r>
              <a:rPr lang="cy-GB" sz="2000" noProof="1">
                <a:latin typeface="Calibri"/>
                <a:ea typeface="Calibri"/>
                <a:cs typeface="Calibri"/>
              </a:rPr>
              <a:t>Gall rannu tasgau gamau llai -  rheoli a chanolbwyntio ar feistroli un agwedd ar y dasg ar y tro.</a:t>
            </a:r>
          </a:p>
        </p:txBody>
      </p:sp>
    </p:spTree>
    <p:extLst>
      <p:ext uri="{BB962C8B-B14F-4D97-AF65-F5344CB8AC3E}">
        <p14:creationId xmlns:p14="http://schemas.microsoft.com/office/powerpoint/2010/main" val="980352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4AF7A-54C5-F757-A940-0A76882AC6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7627" y="181151"/>
            <a:ext cx="10653578" cy="1132258"/>
          </a:xfrm>
        </p:spPr>
        <p:txBody>
          <a:bodyPr/>
          <a:lstStyle/>
          <a:p>
            <a:r>
              <a:rPr lang="en-US">
                <a:solidFill>
                  <a:srgbClr val="00B050"/>
                </a:solidFill>
              </a:rPr>
              <a:t>STRATEGAETH 1 </a:t>
            </a:r>
            <a:r>
              <a:rPr lang="en-US"/>
              <a:t>– </a:t>
            </a:r>
            <a:r>
              <a:rPr lang="en-US">
                <a:solidFill>
                  <a:srgbClr val="002060"/>
                </a:solidFill>
              </a:rPr>
              <a:t>Llew </a:t>
            </a:r>
            <a:r>
              <a:rPr lang="en-US" err="1">
                <a:solidFill>
                  <a:srgbClr val="002060"/>
                </a:solidFill>
              </a:rPr>
              <a:t>Llwyddiannus</a:t>
            </a:r>
            <a:endParaRPr lang="en-US">
              <a:solidFill>
                <a:srgbClr val="002060"/>
              </a:solidFill>
            </a:endParaRPr>
          </a:p>
        </p:txBody>
      </p:sp>
      <p:pic>
        <p:nvPicPr>
          <p:cNvPr id="5" name="Content Placeholder 3" descr="A blue and red card with black text&#10;&#10;Description automatically generated">
            <a:extLst>
              <a:ext uri="{FF2B5EF4-FFF2-40B4-BE49-F238E27FC236}">
                <a16:creationId xmlns:a16="http://schemas.microsoft.com/office/drawing/2014/main" id="{3192FC57-A9F1-4283-166D-B95924AA7FC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112" t="4041" r="13433" b="86"/>
          <a:stretch/>
        </p:blipFill>
        <p:spPr>
          <a:xfrm rot="16200000">
            <a:off x="7883942" y="2489421"/>
            <a:ext cx="1875874" cy="5450806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98601D8-D2AF-89F1-1971-2613AB2AC099}"/>
              </a:ext>
            </a:extLst>
          </p:cNvPr>
          <p:cNvSpPr txBox="1"/>
          <p:nvPr/>
        </p:nvSpPr>
        <p:spPr>
          <a:xfrm>
            <a:off x="290913" y="832159"/>
            <a:ext cx="3918856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200" b="1"/>
              <a:t>ANFANTEISION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625A5E-BB18-9C3D-3527-C21D43EC3CA1}"/>
              </a:ext>
            </a:extLst>
          </p:cNvPr>
          <p:cNvSpPr txBox="1"/>
          <p:nvPr/>
        </p:nvSpPr>
        <p:spPr>
          <a:xfrm>
            <a:off x="191464" y="2412517"/>
            <a:ext cx="2857500" cy="255454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Meini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Prawf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Llwyddiant</a:t>
            </a:r>
            <a:r>
              <a:rPr lang="en-US" sz="2000">
                <a:latin typeface="Calibri"/>
                <a:ea typeface="Calibri"/>
                <a:cs typeface="Calibri"/>
              </a:rPr>
              <a:t> = </a:t>
            </a:r>
            <a:r>
              <a:rPr lang="en-US" sz="2000" err="1">
                <a:latin typeface="Calibri"/>
                <a:ea typeface="Calibri"/>
                <a:cs typeface="Calibri"/>
              </a:rPr>
              <a:t>rhai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ddim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yn</a:t>
            </a:r>
            <a:r>
              <a:rPr lang="en-US" sz="2000">
                <a:latin typeface="Calibri"/>
                <a:ea typeface="Calibri"/>
                <a:cs typeface="Calibri"/>
              </a:rPr>
              <a:t> ail </a:t>
            </a:r>
            <a:r>
              <a:rPr lang="en-US" sz="2000" err="1">
                <a:latin typeface="Calibri"/>
                <a:ea typeface="Calibri"/>
                <a:cs typeface="Calibri"/>
              </a:rPr>
              <a:t>edrych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ar</a:t>
            </a:r>
            <a:r>
              <a:rPr lang="en-US" sz="2000">
                <a:latin typeface="Calibri"/>
                <a:ea typeface="Calibri"/>
                <a:cs typeface="Calibri"/>
              </a:rPr>
              <a:t> y </a:t>
            </a:r>
            <a:r>
              <a:rPr lang="en-US" sz="2000" err="1">
                <a:latin typeface="Calibri"/>
                <a:ea typeface="Calibri"/>
                <a:cs typeface="Calibri"/>
              </a:rPr>
              <a:t>waith</a:t>
            </a:r>
            <a:r>
              <a:rPr lang="en-US" sz="2000">
                <a:latin typeface="Calibri"/>
                <a:ea typeface="Calibri"/>
                <a:cs typeface="Calibri"/>
              </a:rPr>
              <a:t>.</a:t>
            </a:r>
          </a:p>
          <a:p>
            <a:endParaRPr lang="en-US" sz="2000">
              <a:latin typeface="Calibri"/>
              <a:ea typeface="Calibri"/>
              <a:cs typeface="Calibri"/>
            </a:endParaRPr>
          </a:p>
          <a:p>
            <a:r>
              <a:rPr lang="en-US" sz="2000" err="1">
                <a:latin typeface="Calibri"/>
                <a:ea typeface="+mn-lt"/>
                <a:cs typeface="+mn-lt"/>
              </a:rPr>
              <a:t>Profiad</a:t>
            </a:r>
            <a:r>
              <a:rPr lang="en-US" sz="2000">
                <a:latin typeface="Calibri"/>
                <a:ea typeface="+mn-lt"/>
                <a:cs typeface="+mn-lt"/>
              </a:rPr>
              <a:t> </a:t>
            </a:r>
            <a:r>
              <a:rPr lang="en-US" sz="2000" err="1">
                <a:latin typeface="Calibri"/>
                <a:ea typeface="+mn-lt"/>
                <a:cs typeface="+mn-lt"/>
              </a:rPr>
              <a:t>Personol</a:t>
            </a:r>
            <a:r>
              <a:rPr lang="en-US" sz="2000">
                <a:latin typeface="Calibri"/>
                <a:ea typeface="+mn-lt"/>
                <a:cs typeface="+mn-lt"/>
              </a:rPr>
              <a:t> = </a:t>
            </a:r>
            <a:r>
              <a:rPr lang="en-US" sz="2000" err="1">
                <a:latin typeface="Calibri"/>
                <a:ea typeface="+mn-lt"/>
                <a:cs typeface="+mn-lt"/>
              </a:rPr>
              <a:t>Disgyblion</a:t>
            </a:r>
            <a:r>
              <a:rPr lang="en-US" sz="2000">
                <a:latin typeface="Calibri"/>
                <a:ea typeface="+mn-lt"/>
                <a:cs typeface="+mn-lt"/>
              </a:rPr>
              <a:t> yn rhoi tic hyd yn oed os </a:t>
            </a:r>
            <a:r>
              <a:rPr lang="en-US" sz="2000" err="1">
                <a:latin typeface="Calibri"/>
                <a:ea typeface="+mn-lt"/>
                <a:cs typeface="+mn-lt"/>
              </a:rPr>
              <a:t>oedden</a:t>
            </a:r>
            <a:r>
              <a:rPr lang="en-US" sz="2000">
                <a:latin typeface="Calibri"/>
                <a:ea typeface="+mn-lt"/>
                <a:cs typeface="+mn-lt"/>
              </a:rPr>
              <a:t> </a:t>
            </a:r>
            <a:r>
              <a:rPr lang="en-US" sz="2000" err="1">
                <a:latin typeface="Calibri"/>
                <a:ea typeface="+mn-lt"/>
                <a:cs typeface="+mn-lt"/>
              </a:rPr>
              <a:t>nhw</a:t>
            </a:r>
            <a:r>
              <a:rPr lang="en-US" sz="2000">
                <a:latin typeface="Calibri"/>
                <a:ea typeface="+mn-lt"/>
                <a:cs typeface="+mn-lt"/>
              </a:rPr>
              <a:t> </a:t>
            </a:r>
            <a:r>
              <a:rPr lang="en-US" sz="2000" err="1">
                <a:latin typeface="Calibri"/>
                <a:ea typeface="+mn-lt"/>
                <a:cs typeface="+mn-lt"/>
              </a:rPr>
              <a:t>yn</a:t>
            </a:r>
            <a:r>
              <a:rPr lang="en-US" sz="2000">
                <a:latin typeface="Calibri"/>
                <a:ea typeface="+mn-lt"/>
                <a:cs typeface="+mn-lt"/>
              </a:rPr>
              <a:t> </a:t>
            </a:r>
            <a:r>
              <a:rPr lang="en-US" sz="2000" err="1">
                <a:latin typeface="Calibri"/>
                <a:ea typeface="+mn-lt"/>
                <a:cs typeface="+mn-lt"/>
              </a:rPr>
              <a:t>cael</a:t>
            </a:r>
            <a:r>
              <a:rPr lang="en-US" sz="2000">
                <a:latin typeface="Calibri"/>
                <a:ea typeface="+mn-lt"/>
                <a:cs typeface="+mn-lt"/>
              </a:rPr>
              <a:t> </a:t>
            </a:r>
            <a:r>
              <a:rPr lang="en-US" sz="2000" err="1">
                <a:latin typeface="Calibri"/>
                <a:ea typeface="+mn-lt"/>
                <a:cs typeface="+mn-lt"/>
              </a:rPr>
              <a:t>trafferth</a:t>
            </a:r>
            <a:r>
              <a:rPr lang="en-US" sz="2000">
                <a:latin typeface="Calibri"/>
                <a:ea typeface="+mn-lt"/>
                <a:cs typeface="+mn-lt"/>
              </a:rPr>
              <a:t>.</a:t>
            </a:r>
            <a:endParaRPr lang="en-US">
              <a:latin typeface="Calibri"/>
              <a:ea typeface="+mn-lt"/>
              <a:cs typeface="+mn-lt"/>
            </a:endParaRP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22A005F6-F9E3-EB6B-9E08-670DB7505ACD}"/>
              </a:ext>
            </a:extLst>
          </p:cNvPr>
          <p:cNvCxnSpPr/>
          <p:nvPr/>
        </p:nvCxnSpPr>
        <p:spPr>
          <a:xfrm flipH="1">
            <a:off x="694429" y="1310047"/>
            <a:ext cx="41935" cy="1100389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526DAE8C-1836-FBE4-FC41-E620C226D9CE}"/>
              </a:ext>
            </a:extLst>
          </p:cNvPr>
          <p:cNvCxnSpPr/>
          <p:nvPr/>
        </p:nvCxnSpPr>
        <p:spPr>
          <a:xfrm>
            <a:off x="3272891" y="1362882"/>
            <a:ext cx="339065" cy="168549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DCC1B29C-B127-5FEF-8B18-3307A1E6D6AB}"/>
              </a:ext>
            </a:extLst>
          </p:cNvPr>
          <p:cNvSpPr txBox="1"/>
          <p:nvPr/>
        </p:nvSpPr>
        <p:spPr>
          <a:xfrm>
            <a:off x="3442607" y="3176350"/>
            <a:ext cx="2027464" cy="317009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err="1">
                <a:latin typeface="Calibri"/>
                <a:ea typeface="Calibri"/>
                <a:cs typeface="Calibri"/>
              </a:rPr>
              <a:t>Pwysau</a:t>
            </a:r>
            <a:r>
              <a:rPr lang="en-US" sz="2000">
                <a:latin typeface="Calibri"/>
                <a:ea typeface="Calibri"/>
                <a:cs typeface="Calibri"/>
              </a:rPr>
              <a:t> a </a:t>
            </a:r>
            <a:r>
              <a:rPr lang="en-US" sz="2000" err="1">
                <a:latin typeface="Calibri"/>
                <a:ea typeface="Calibri"/>
                <a:cs typeface="Calibri"/>
              </a:rPr>
              <a:t>Straen</a:t>
            </a:r>
            <a:r>
              <a:rPr lang="en-US" sz="2000">
                <a:latin typeface="Calibri"/>
                <a:ea typeface="Calibri"/>
                <a:cs typeface="Calibri"/>
              </a:rPr>
              <a:t> = Gall </a:t>
            </a:r>
            <a:r>
              <a:rPr lang="en-US" sz="2000" err="1">
                <a:latin typeface="Calibri"/>
                <a:ea typeface="Calibri"/>
                <a:cs typeface="Calibri"/>
              </a:rPr>
              <a:t>ddefyddio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M.P.Ll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arwain</a:t>
            </a:r>
            <a:r>
              <a:rPr lang="en-US" sz="2000">
                <a:latin typeface="Calibri"/>
                <a:ea typeface="Calibri"/>
                <a:cs typeface="Calibri"/>
              </a:rPr>
              <a:t> at </a:t>
            </a:r>
            <a:r>
              <a:rPr lang="en-US" sz="2000" err="1">
                <a:latin typeface="Calibri"/>
                <a:ea typeface="Calibri"/>
                <a:cs typeface="Calibri"/>
              </a:rPr>
              <a:t>bryder</a:t>
            </a:r>
            <a:r>
              <a:rPr lang="en-US" sz="2000">
                <a:latin typeface="Calibri"/>
                <a:ea typeface="Calibri"/>
                <a:cs typeface="Calibri"/>
              </a:rPr>
              <a:t> neu </a:t>
            </a:r>
            <a:r>
              <a:rPr lang="en-US" sz="2000" err="1">
                <a:latin typeface="Calibri"/>
                <a:ea typeface="Calibri"/>
                <a:cs typeface="Calibri"/>
              </a:rPr>
              <a:t>ymdeimlad</a:t>
            </a:r>
            <a:r>
              <a:rPr lang="en-US" sz="2000">
                <a:latin typeface="Calibri"/>
                <a:ea typeface="Calibri"/>
                <a:cs typeface="Calibri"/>
              </a:rPr>
              <a:t> o </a:t>
            </a:r>
            <a:r>
              <a:rPr lang="en-US" sz="2000" err="1">
                <a:latin typeface="Calibri"/>
                <a:ea typeface="Calibri"/>
                <a:cs typeface="Calibri"/>
              </a:rPr>
              <a:t>fethiant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os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ydynt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yn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teimlon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nad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ydynt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yn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bodloni'r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meini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prawf</a:t>
            </a:r>
            <a:r>
              <a:rPr lang="en-US" sz="2000"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EA83A35-3A07-FFC0-2CBB-02A762041A1C}"/>
              </a:ext>
            </a:extLst>
          </p:cNvPr>
          <p:cNvSpPr txBox="1"/>
          <p:nvPr/>
        </p:nvSpPr>
        <p:spPr>
          <a:xfrm>
            <a:off x="5731213" y="1609213"/>
            <a:ext cx="5483678" cy="101566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err="1">
                <a:latin typeface="Calibri"/>
                <a:ea typeface="+mn-lt"/>
                <a:cs typeface="+mn-lt"/>
              </a:rPr>
              <a:t>Gwella</a:t>
            </a:r>
            <a:r>
              <a:rPr lang="en-US" sz="2000">
                <a:latin typeface="Calibri"/>
                <a:ea typeface="+mn-lt"/>
                <a:cs typeface="+mn-lt"/>
              </a:rPr>
              <a:t>? = </a:t>
            </a:r>
            <a:r>
              <a:rPr lang="en-US" sz="2000" err="1">
                <a:latin typeface="Calibri"/>
                <a:ea typeface="+mn-lt"/>
                <a:cs typeface="+mn-lt"/>
              </a:rPr>
              <a:t>Neud</a:t>
            </a:r>
            <a:r>
              <a:rPr lang="en-US" sz="2000">
                <a:latin typeface="Calibri"/>
                <a:ea typeface="+mn-lt"/>
                <a:cs typeface="+mn-lt"/>
              </a:rPr>
              <a:t> </a:t>
            </a:r>
            <a:r>
              <a:rPr lang="en-US" sz="2000" err="1">
                <a:latin typeface="Calibri"/>
                <a:ea typeface="+mn-lt"/>
                <a:cs typeface="+mn-lt"/>
              </a:rPr>
              <a:t>yn</a:t>
            </a:r>
            <a:r>
              <a:rPr lang="en-US" sz="2000">
                <a:latin typeface="Calibri"/>
                <a:ea typeface="+mn-lt"/>
                <a:cs typeface="+mn-lt"/>
              </a:rPr>
              <a:t> </a:t>
            </a:r>
            <a:r>
              <a:rPr lang="en-US" sz="2000" err="1">
                <a:latin typeface="Calibri"/>
                <a:ea typeface="+mn-lt"/>
                <a:cs typeface="+mn-lt"/>
              </a:rPr>
              <a:t>siŵr</a:t>
            </a:r>
            <a:r>
              <a:rPr lang="en-US" sz="2000">
                <a:latin typeface="Calibri"/>
                <a:ea typeface="+mn-lt"/>
                <a:cs typeface="+mn-lt"/>
              </a:rPr>
              <a:t> bod </a:t>
            </a:r>
            <a:r>
              <a:rPr lang="en-US" sz="2000" err="1">
                <a:latin typeface="Calibri"/>
                <a:ea typeface="+mn-lt"/>
                <a:cs typeface="+mn-lt"/>
              </a:rPr>
              <a:t>pob</a:t>
            </a:r>
            <a:r>
              <a:rPr lang="en-US" sz="2000">
                <a:latin typeface="Calibri"/>
                <a:ea typeface="+mn-lt"/>
                <a:cs typeface="+mn-lt"/>
              </a:rPr>
              <a:t> </a:t>
            </a:r>
            <a:r>
              <a:rPr lang="en-US" sz="2000" err="1">
                <a:latin typeface="Calibri"/>
                <a:ea typeface="+mn-lt"/>
                <a:cs typeface="+mn-lt"/>
              </a:rPr>
              <a:t>disgybl</a:t>
            </a:r>
            <a:r>
              <a:rPr lang="en-US" sz="2000">
                <a:latin typeface="Calibri"/>
                <a:ea typeface="+mn-lt"/>
                <a:cs typeface="+mn-lt"/>
              </a:rPr>
              <a:t> </a:t>
            </a:r>
            <a:r>
              <a:rPr lang="en-US" sz="2000" err="1">
                <a:latin typeface="Calibri"/>
                <a:ea typeface="+mn-lt"/>
                <a:cs typeface="+mn-lt"/>
              </a:rPr>
              <a:t>yn</a:t>
            </a:r>
            <a:r>
              <a:rPr lang="en-US" sz="2000">
                <a:latin typeface="Calibri"/>
                <a:ea typeface="+mn-lt"/>
                <a:cs typeface="+mn-lt"/>
              </a:rPr>
              <a:t> </a:t>
            </a:r>
            <a:r>
              <a:rPr lang="en-US" sz="2000" err="1">
                <a:latin typeface="Calibri"/>
                <a:ea typeface="+mn-lt"/>
                <a:cs typeface="+mn-lt"/>
              </a:rPr>
              <a:t>gwybod</a:t>
            </a:r>
            <a:r>
              <a:rPr lang="en-US" sz="2000">
                <a:latin typeface="Calibri"/>
                <a:ea typeface="+mn-lt"/>
                <a:cs typeface="+mn-lt"/>
              </a:rPr>
              <a:t> </a:t>
            </a:r>
            <a:r>
              <a:rPr lang="en-US" sz="2000" err="1">
                <a:latin typeface="Calibri"/>
                <a:ea typeface="+mn-lt"/>
                <a:cs typeface="+mn-lt"/>
              </a:rPr>
              <a:t>ei</a:t>
            </a:r>
            <a:r>
              <a:rPr lang="en-US" sz="2000">
                <a:latin typeface="Calibri"/>
                <a:ea typeface="+mn-lt"/>
                <a:cs typeface="+mn-lt"/>
              </a:rPr>
              <a:t> </a:t>
            </a:r>
            <a:r>
              <a:rPr lang="en-US" sz="2000" err="1">
                <a:latin typeface="Calibri"/>
                <a:ea typeface="+mn-lt"/>
                <a:cs typeface="+mn-lt"/>
              </a:rPr>
              <a:t>dargedau</a:t>
            </a:r>
            <a:r>
              <a:rPr lang="en-US" sz="2000">
                <a:latin typeface="Calibri"/>
                <a:ea typeface="+mn-lt"/>
                <a:cs typeface="+mn-lt"/>
              </a:rPr>
              <a:t> </a:t>
            </a:r>
            <a:r>
              <a:rPr lang="en-US" sz="2000" err="1">
                <a:latin typeface="Calibri"/>
                <a:ea typeface="+mn-lt"/>
                <a:cs typeface="+mn-lt"/>
              </a:rPr>
              <a:t>ar</a:t>
            </a:r>
            <a:r>
              <a:rPr lang="en-US" sz="2000">
                <a:latin typeface="Calibri"/>
                <a:ea typeface="+mn-lt"/>
                <a:cs typeface="+mn-lt"/>
              </a:rPr>
              <a:t> y </a:t>
            </a:r>
            <a:r>
              <a:rPr lang="en-US" sz="2000" err="1">
                <a:latin typeface="Calibri"/>
                <a:ea typeface="+mn-lt"/>
                <a:cs typeface="+mn-lt"/>
              </a:rPr>
              <a:t>meini</a:t>
            </a:r>
            <a:r>
              <a:rPr lang="en-US" sz="2000">
                <a:latin typeface="Calibri"/>
                <a:ea typeface="+mn-lt"/>
                <a:cs typeface="+mn-lt"/>
              </a:rPr>
              <a:t> </a:t>
            </a:r>
            <a:r>
              <a:rPr lang="en-US" sz="2000" err="1">
                <a:latin typeface="Calibri"/>
                <a:ea typeface="+mn-lt"/>
                <a:cs typeface="+mn-lt"/>
              </a:rPr>
              <a:t>prawf</a:t>
            </a:r>
            <a:r>
              <a:rPr lang="en-US" sz="2000">
                <a:latin typeface="Calibri"/>
                <a:ea typeface="+mn-lt"/>
                <a:cs typeface="+mn-lt"/>
              </a:rPr>
              <a:t> </a:t>
            </a:r>
            <a:r>
              <a:rPr lang="en-US" sz="2000" err="1">
                <a:latin typeface="Calibri"/>
                <a:ea typeface="+mn-lt"/>
                <a:cs typeface="+mn-lt"/>
              </a:rPr>
              <a:t>llwyddiant</a:t>
            </a:r>
            <a:r>
              <a:rPr lang="en-US" sz="2000">
                <a:latin typeface="Calibri"/>
                <a:ea typeface="+mn-lt"/>
                <a:cs typeface="+mn-lt"/>
              </a:rPr>
              <a:t> er </a:t>
            </a:r>
            <a:r>
              <a:rPr lang="en-US" sz="2000" err="1">
                <a:latin typeface="Calibri"/>
                <a:ea typeface="+mn-lt"/>
                <a:cs typeface="+mn-lt"/>
              </a:rPr>
              <a:t>mwyn</a:t>
            </a:r>
            <a:r>
              <a:rPr lang="en-US" sz="2000">
                <a:latin typeface="Calibri"/>
                <a:ea typeface="+mn-lt"/>
                <a:cs typeface="+mn-lt"/>
              </a:rPr>
              <a:t> </a:t>
            </a:r>
            <a:r>
              <a:rPr lang="en-US" sz="2000" err="1">
                <a:latin typeface="Calibri"/>
                <a:ea typeface="+mn-lt"/>
                <a:cs typeface="+mn-lt"/>
              </a:rPr>
              <a:t>sicrhau</a:t>
            </a:r>
            <a:r>
              <a:rPr lang="en-US" sz="2000">
                <a:latin typeface="Calibri"/>
                <a:ea typeface="+mn-lt"/>
                <a:cs typeface="+mn-lt"/>
              </a:rPr>
              <a:t> </a:t>
            </a:r>
            <a:r>
              <a:rPr lang="en-US" sz="2000" err="1">
                <a:latin typeface="Calibri"/>
                <a:ea typeface="+mn-lt"/>
                <a:cs typeface="+mn-lt"/>
              </a:rPr>
              <a:t>dealltwriaeth</a:t>
            </a:r>
            <a:r>
              <a:rPr lang="en-US" sz="2000">
                <a:latin typeface="Calibri"/>
                <a:ea typeface="+mn-lt"/>
                <a:cs typeface="+mn-lt"/>
              </a:rPr>
              <a:t>.</a:t>
            </a:r>
            <a:endParaRPr lang="en-US">
              <a:latin typeface="Calibri"/>
              <a:ea typeface="+mn-lt"/>
              <a:cs typeface="+mn-lt"/>
            </a:endParaRP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41084E75-7D51-3AD0-6438-FF8A6E4493AF}"/>
              </a:ext>
            </a:extLst>
          </p:cNvPr>
          <p:cNvCxnSpPr/>
          <p:nvPr/>
        </p:nvCxnSpPr>
        <p:spPr>
          <a:xfrm>
            <a:off x="3643199" y="1147310"/>
            <a:ext cx="1869868" cy="79423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0006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321E74-3891-40DF-6BEE-1323ECC95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7968" y="171190"/>
            <a:ext cx="10515600" cy="1325563"/>
          </a:xfrm>
        </p:spPr>
        <p:txBody>
          <a:bodyPr/>
          <a:lstStyle/>
          <a:p>
            <a:r>
              <a:rPr lang="en-US" b="1">
                <a:solidFill>
                  <a:srgbClr val="00B050"/>
                </a:solidFill>
              </a:rPr>
              <a:t>STRATEGAETH </a:t>
            </a:r>
            <a:r>
              <a:rPr lang="en-US">
                <a:solidFill>
                  <a:srgbClr val="00B050"/>
                </a:solidFill>
              </a:rPr>
              <a:t>1 </a:t>
            </a:r>
            <a:r>
              <a:rPr lang="en-US"/>
              <a:t>– </a:t>
            </a:r>
            <a:r>
              <a:rPr lang="en-US">
                <a:solidFill>
                  <a:srgbClr val="002060"/>
                </a:solidFill>
              </a:rPr>
              <a:t>Llew </a:t>
            </a:r>
            <a:r>
              <a:rPr lang="en-US" err="1">
                <a:solidFill>
                  <a:srgbClr val="002060"/>
                </a:solidFill>
              </a:rPr>
              <a:t>Llwyddiannus</a:t>
            </a:r>
            <a:endParaRPr lang="en-US">
              <a:solidFill>
                <a:srgbClr val="002060"/>
              </a:solidFill>
            </a:endParaRPr>
          </a:p>
        </p:txBody>
      </p:sp>
      <p:pic>
        <p:nvPicPr>
          <p:cNvPr id="5" name="Content Placeholder 3" descr="A blue and red card with black text&#10;&#10;Description automatically generated">
            <a:extLst>
              <a:ext uri="{FF2B5EF4-FFF2-40B4-BE49-F238E27FC236}">
                <a16:creationId xmlns:a16="http://schemas.microsoft.com/office/drawing/2014/main" id="{7D41ED3F-B24D-1D5A-C292-83705C5D0E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112" t="4041" r="13433" b="86"/>
          <a:stretch/>
        </p:blipFill>
        <p:spPr>
          <a:xfrm rot="16200000">
            <a:off x="2434281" y="2434992"/>
            <a:ext cx="1875874" cy="5450806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2A85E36-5412-BD86-690A-611D94F0E76D}"/>
              </a:ext>
            </a:extLst>
          </p:cNvPr>
          <p:cNvSpPr txBox="1"/>
          <p:nvPr/>
        </p:nvSpPr>
        <p:spPr>
          <a:xfrm>
            <a:off x="147961" y="1028330"/>
            <a:ext cx="7040968" cy="255454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u="sng" err="1">
                <a:latin typeface="Calibri"/>
                <a:ea typeface="Calibri"/>
                <a:cs typeface="Calibri"/>
              </a:rPr>
              <a:t>Damcaniaethwyr</a:t>
            </a:r>
            <a:r>
              <a:rPr lang="en-US" sz="2000" u="sng">
                <a:latin typeface="Calibri"/>
                <a:ea typeface="Calibri"/>
                <a:cs typeface="Calibri"/>
              </a:rPr>
              <a:t> </a:t>
            </a:r>
            <a:r>
              <a:rPr lang="en-US" sz="2000" u="sng" err="1">
                <a:latin typeface="Calibri"/>
                <a:ea typeface="Calibri"/>
                <a:cs typeface="Calibri"/>
              </a:rPr>
              <a:t>sydd</a:t>
            </a:r>
            <a:r>
              <a:rPr lang="en-US" sz="2000" u="sng">
                <a:latin typeface="Calibri"/>
                <a:ea typeface="Calibri"/>
                <a:cs typeface="Calibri"/>
              </a:rPr>
              <a:t> </a:t>
            </a:r>
            <a:r>
              <a:rPr lang="en-US" sz="2000" u="sng" err="1">
                <a:latin typeface="Calibri"/>
                <a:ea typeface="Calibri"/>
                <a:cs typeface="Calibri"/>
              </a:rPr>
              <a:t>yn</a:t>
            </a:r>
            <a:r>
              <a:rPr lang="en-US" sz="2000" u="sng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u="sng" err="1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cefnogi</a:t>
            </a:r>
            <a:r>
              <a:rPr lang="en-US" sz="2000" u="sng">
                <a:latin typeface="Calibri"/>
                <a:ea typeface="Calibri"/>
                <a:cs typeface="Calibri"/>
              </a:rPr>
              <a:t> </a:t>
            </a:r>
            <a:r>
              <a:rPr lang="en-US" sz="2000" u="sng" err="1">
                <a:latin typeface="Calibri"/>
                <a:ea typeface="Calibri"/>
                <a:cs typeface="Calibri"/>
              </a:rPr>
              <a:t>Meini</a:t>
            </a:r>
            <a:r>
              <a:rPr lang="en-US" sz="2000" u="sng">
                <a:latin typeface="Calibri"/>
                <a:ea typeface="Calibri"/>
                <a:cs typeface="Calibri"/>
              </a:rPr>
              <a:t> </a:t>
            </a:r>
            <a:r>
              <a:rPr lang="en-US" sz="2000" u="sng" err="1">
                <a:latin typeface="Calibri"/>
                <a:ea typeface="Calibri"/>
                <a:cs typeface="Calibri"/>
              </a:rPr>
              <a:t>Prawf</a:t>
            </a:r>
            <a:r>
              <a:rPr lang="en-US" sz="2000" u="sng">
                <a:latin typeface="Calibri"/>
                <a:ea typeface="Calibri"/>
                <a:cs typeface="Calibri"/>
              </a:rPr>
              <a:t> </a:t>
            </a:r>
            <a:r>
              <a:rPr lang="en-US" sz="2000" u="sng" err="1">
                <a:latin typeface="Calibri"/>
                <a:ea typeface="Calibri"/>
                <a:cs typeface="Calibri"/>
              </a:rPr>
              <a:t>Llwyddiant</a:t>
            </a:r>
            <a:r>
              <a:rPr lang="en-US" sz="2000" u="sng">
                <a:latin typeface="Calibri"/>
                <a:ea typeface="Calibri"/>
                <a:cs typeface="Calibri"/>
              </a:rPr>
              <a:t>.</a:t>
            </a:r>
          </a:p>
          <a:p>
            <a:endParaRPr lang="en-US" sz="2000" u="sng">
              <a:latin typeface="Calibri"/>
              <a:ea typeface="Calibri"/>
              <a:cs typeface="Calibri"/>
            </a:endParaRPr>
          </a:p>
          <a:p>
            <a:r>
              <a:rPr lang="en-US" sz="200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Dylan Wiliam (2010)</a:t>
            </a:r>
            <a:r>
              <a:rPr lang="en-US" sz="2000">
                <a:latin typeface="Calibri"/>
                <a:ea typeface="Calibri"/>
                <a:cs typeface="Calibri"/>
              </a:rPr>
              <a:t> - Yn </a:t>
            </a:r>
            <a:r>
              <a:rPr lang="en-US" sz="2000" err="1">
                <a:latin typeface="Calibri"/>
                <a:ea typeface="Calibri"/>
                <a:cs typeface="Calibri"/>
              </a:rPr>
              <a:t>dadlau</a:t>
            </a:r>
            <a:r>
              <a:rPr lang="en-US" sz="2000">
                <a:latin typeface="Calibri"/>
                <a:ea typeface="Calibri"/>
                <a:cs typeface="Calibri"/>
              </a:rPr>
              <a:t> bod </a:t>
            </a:r>
            <a:r>
              <a:rPr lang="en-US" sz="2000" err="1">
                <a:latin typeface="Calibri"/>
                <a:ea typeface="Calibri"/>
                <a:cs typeface="Calibri"/>
              </a:rPr>
              <a:t>m.p.Ll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clir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yn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helpu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myfyrwyr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cy-GB" sz="2000" noProof="1">
                <a:latin typeface="Calibri"/>
                <a:ea typeface="Calibri"/>
                <a:cs typeface="Calibri"/>
              </a:rPr>
              <a:t>i ddeall y disgwyliadau ac yn caniatáu gwell asesiad ffurfiol.</a:t>
            </a:r>
          </a:p>
          <a:p>
            <a:endParaRPr lang="cy-GB" sz="2000" noProof="1">
              <a:latin typeface="Calibri"/>
              <a:ea typeface="Calibri"/>
              <a:cs typeface="Calibri"/>
            </a:endParaRPr>
          </a:p>
          <a:p>
            <a:r>
              <a:rPr lang="cy-GB" sz="2000" noProof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Vygotsky (1962)</a:t>
            </a:r>
            <a:r>
              <a:rPr lang="cy-GB" sz="2000" noProof="1">
                <a:latin typeface="Calibri"/>
                <a:ea typeface="Calibri"/>
                <a:cs typeface="Calibri"/>
              </a:rPr>
              <a:t> - Trwy osod M.P.Ll clir, gall athrawon helpu i symud ymlaen o beth oedden nhw yn wneud yn annibynnol i'r hyn y gallant ei gyflawni gyda chymorth.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1F61934-2474-6E51-3ACA-80558E064E7F}"/>
              </a:ext>
            </a:extLst>
          </p:cNvPr>
          <p:cNvSpPr txBox="1"/>
          <p:nvPr/>
        </p:nvSpPr>
        <p:spPr>
          <a:xfrm>
            <a:off x="7503216" y="3732253"/>
            <a:ext cx="4402240" cy="255454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u="sng" err="1">
                <a:latin typeface="Calibri"/>
                <a:ea typeface="Calibri"/>
                <a:cs typeface="Calibri"/>
              </a:rPr>
              <a:t>Damcaniaethwyr</a:t>
            </a:r>
            <a:r>
              <a:rPr lang="en-US" sz="2000" u="sng">
                <a:latin typeface="Calibri"/>
                <a:ea typeface="Calibri"/>
                <a:cs typeface="Calibri"/>
              </a:rPr>
              <a:t> </a:t>
            </a:r>
            <a:r>
              <a:rPr lang="en-US" sz="2000" u="sng" err="1">
                <a:latin typeface="Calibri"/>
                <a:ea typeface="Calibri"/>
                <a:cs typeface="Calibri"/>
              </a:rPr>
              <a:t>sydd</a:t>
            </a:r>
            <a:r>
              <a:rPr lang="en-US" sz="2000" u="sng">
                <a:latin typeface="Calibri"/>
                <a:ea typeface="Calibri"/>
                <a:cs typeface="Calibri"/>
              </a:rPr>
              <a:t> </a:t>
            </a:r>
            <a:r>
              <a:rPr lang="en-US" sz="2000" u="sng" err="1">
                <a:latin typeface="Calibri"/>
                <a:ea typeface="Calibri"/>
                <a:cs typeface="Calibri"/>
              </a:rPr>
              <a:t>yn</a:t>
            </a:r>
            <a:r>
              <a:rPr lang="en-US" sz="2000" u="sng">
                <a:latin typeface="Calibri"/>
                <a:ea typeface="Calibri"/>
                <a:cs typeface="Calibri"/>
              </a:rPr>
              <a:t> </a:t>
            </a:r>
            <a:r>
              <a:rPr lang="en-US" sz="2000" u="sng" err="1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erbyn</a:t>
            </a:r>
            <a:r>
              <a:rPr lang="en-US" sz="2000" u="sng">
                <a:latin typeface="Calibri"/>
                <a:ea typeface="Calibri"/>
                <a:cs typeface="Calibri"/>
              </a:rPr>
              <a:t> </a:t>
            </a:r>
            <a:r>
              <a:rPr lang="en-US" sz="2000" u="sng" err="1">
                <a:latin typeface="Calibri"/>
                <a:ea typeface="Calibri"/>
                <a:cs typeface="Calibri"/>
              </a:rPr>
              <a:t>Meini</a:t>
            </a:r>
            <a:r>
              <a:rPr lang="en-US" sz="2000" u="sng">
                <a:latin typeface="Calibri"/>
                <a:ea typeface="Calibri"/>
                <a:cs typeface="Calibri"/>
              </a:rPr>
              <a:t> </a:t>
            </a:r>
            <a:r>
              <a:rPr lang="en-US" sz="2000" u="sng" err="1">
                <a:latin typeface="Calibri"/>
                <a:ea typeface="Calibri"/>
                <a:cs typeface="Calibri"/>
              </a:rPr>
              <a:t>Prawf</a:t>
            </a:r>
            <a:r>
              <a:rPr lang="en-US" sz="2000" u="sng">
                <a:latin typeface="Calibri"/>
                <a:ea typeface="Calibri"/>
                <a:cs typeface="Calibri"/>
              </a:rPr>
              <a:t> </a:t>
            </a:r>
            <a:r>
              <a:rPr lang="en-US" sz="2000" u="sng" err="1">
                <a:latin typeface="Calibri"/>
                <a:ea typeface="Calibri"/>
                <a:cs typeface="Calibri"/>
              </a:rPr>
              <a:t>Llwyddiant</a:t>
            </a:r>
            <a:r>
              <a:rPr lang="en-US" sz="2000" u="sng">
                <a:latin typeface="Calibri"/>
                <a:ea typeface="Calibri"/>
                <a:cs typeface="Calibri"/>
              </a:rPr>
              <a:t>.</a:t>
            </a:r>
          </a:p>
          <a:p>
            <a:endParaRPr lang="en-US" sz="2000">
              <a:solidFill>
                <a:srgbClr val="FF0000"/>
              </a:solidFill>
              <a:latin typeface="Calibri"/>
              <a:ea typeface="Calibri"/>
              <a:cs typeface="Calibri"/>
            </a:endParaRPr>
          </a:p>
          <a:p>
            <a:r>
              <a:rPr lang="en-US" sz="200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John Dewey (1938)</a:t>
            </a:r>
            <a:r>
              <a:rPr lang="en-US" sz="2000">
                <a:latin typeface="Calibri"/>
                <a:ea typeface="Calibri"/>
                <a:cs typeface="Calibri"/>
              </a:rPr>
              <a:t> - </a:t>
            </a:r>
            <a:r>
              <a:rPr lang="en-US" sz="2000" err="1">
                <a:latin typeface="Calibri"/>
                <a:ea typeface="Calibri"/>
                <a:cs typeface="Calibri"/>
              </a:rPr>
              <a:t>Dysgu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trwy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brofiad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dysgu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fel</a:t>
            </a:r>
            <a:r>
              <a:rPr lang="en-US" sz="2000">
                <a:latin typeface="Calibri"/>
                <a:ea typeface="Calibri"/>
                <a:cs typeface="Calibri"/>
              </a:rPr>
              <a:t> broses: </a:t>
            </a:r>
            <a:r>
              <a:rPr lang="en-US" sz="2000" err="1">
                <a:latin typeface="Calibri"/>
                <a:ea typeface="Calibri"/>
                <a:cs typeface="Calibri"/>
              </a:rPr>
              <a:t>Dadleuoedd</a:t>
            </a:r>
            <a:r>
              <a:rPr lang="en-US" sz="2000">
                <a:latin typeface="Calibri"/>
                <a:ea typeface="Calibri"/>
                <a:cs typeface="Calibri"/>
              </a:rPr>
              <a:t> Dewey </a:t>
            </a:r>
            <a:r>
              <a:rPr lang="en-US" sz="2000" err="1">
                <a:latin typeface="Calibri"/>
                <a:ea typeface="Calibri"/>
                <a:cs typeface="Calibri"/>
              </a:rPr>
              <a:t>fod</a:t>
            </a:r>
            <a:r>
              <a:rPr lang="en-US" sz="2000">
                <a:latin typeface="Calibri"/>
                <a:ea typeface="Calibri"/>
                <a:cs typeface="Calibri"/>
              </a:rPr>
              <a:t> y broses </a:t>
            </a:r>
            <a:r>
              <a:rPr lang="en-US" sz="2000" err="1">
                <a:latin typeface="Calibri"/>
                <a:ea typeface="Calibri"/>
                <a:cs typeface="Calibri"/>
              </a:rPr>
              <a:t>ddysgu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yn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llawer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pwysicach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na</a:t>
            </a:r>
            <a:r>
              <a:rPr lang="en-US" sz="2000">
                <a:latin typeface="Calibri"/>
                <a:ea typeface="Calibri"/>
                <a:cs typeface="Calibri"/>
              </a:rPr>
              <a:t> dim </a:t>
            </a:r>
            <a:r>
              <a:rPr lang="en-US" sz="2000" err="1">
                <a:latin typeface="Calibri"/>
                <a:ea typeface="Calibri"/>
                <a:cs typeface="Calibri"/>
              </a:rPr>
              <a:t>ond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cyflawni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calyniadau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rhagondedig</a:t>
            </a:r>
            <a:r>
              <a:rPr lang="en-US" sz="2000">
                <a:latin typeface="Calibri"/>
                <a:ea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14814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C6E47-F5FB-45F1-6AB0-73A3B79E37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400">
                <a:solidFill>
                  <a:srgbClr val="7030A0"/>
                </a:solidFill>
              </a:rPr>
              <a:t>STRATEGAETH 2 – </a:t>
            </a:r>
            <a:r>
              <a:rPr lang="en-US" sz="4400" err="1"/>
              <a:t>cardiau</a:t>
            </a:r>
            <a:r>
              <a:rPr lang="en-US" sz="4400">
                <a:solidFill>
                  <a:schemeClr val="accent5"/>
                </a:solidFill>
              </a:rPr>
              <a:t> </a:t>
            </a:r>
            <a:r>
              <a:rPr lang="en-US" sz="4400" err="1">
                <a:solidFill>
                  <a:srgbClr val="FF0000"/>
                </a:solidFill>
              </a:rPr>
              <a:t>coch</a:t>
            </a:r>
            <a:r>
              <a:rPr lang="en-US" sz="4400">
                <a:solidFill>
                  <a:srgbClr val="FF0000"/>
                </a:solidFill>
              </a:rPr>
              <a:t> </a:t>
            </a:r>
            <a:r>
              <a:rPr lang="en-US" sz="4400"/>
              <a:t>a</a:t>
            </a:r>
            <a:r>
              <a:rPr lang="en-US" sz="4400">
                <a:solidFill>
                  <a:schemeClr val="accent5"/>
                </a:solidFill>
              </a:rPr>
              <a:t> </a:t>
            </a:r>
            <a:r>
              <a:rPr lang="en-US" sz="4400" err="1">
                <a:solidFill>
                  <a:srgbClr val="00B050"/>
                </a:solidFill>
              </a:rPr>
              <a:t>gwyrdd</a:t>
            </a:r>
            <a:endParaRPr lang="en-US" err="1"/>
          </a:p>
        </p:txBody>
      </p:sp>
      <p:pic>
        <p:nvPicPr>
          <p:cNvPr id="7" name="Content Placeholder 6" descr="A green rectangular object with a white border&#10;&#10;Description automatically generated">
            <a:extLst>
              <a:ext uri="{FF2B5EF4-FFF2-40B4-BE49-F238E27FC236}">
                <a16:creationId xmlns:a16="http://schemas.microsoft.com/office/drawing/2014/main" id="{E3341F00-A476-EDB6-D9C0-887827B33F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90409" y="1361933"/>
            <a:ext cx="3593855" cy="4709012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35F487-27D2-5C8F-3FAB-EA6A226FF5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72736-67A9-4ED4-A1F8-E7DEEED8683A}" type="datetime1"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6C3CF1-0B2C-D37D-D2F5-FD6E8023F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7E870-B4BF-566B-AEF4-D13476BF9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12</a:t>
            </a:fld>
            <a:endParaRPr lang="en-US"/>
          </a:p>
        </p:txBody>
      </p:sp>
      <p:pic>
        <p:nvPicPr>
          <p:cNvPr id="8" name="Picture 7" descr="A red rectangle on a white background&#10;&#10;Description automatically generated">
            <a:extLst>
              <a:ext uri="{FF2B5EF4-FFF2-40B4-BE49-F238E27FC236}">
                <a16:creationId xmlns:a16="http://schemas.microsoft.com/office/drawing/2014/main" id="{3B5A79CC-74D9-001F-BD9F-1E6644C5083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753" t="15342" r="24384" b="16712"/>
          <a:stretch/>
        </p:blipFill>
        <p:spPr>
          <a:xfrm>
            <a:off x="1149963" y="1360977"/>
            <a:ext cx="3583226" cy="471516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91BB9F5-3407-777E-0640-3D87E715AF84}"/>
              </a:ext>
            </a:extLst>
          </p:cNvPr>
          <p:cNvSpPr txBox="1"/>
          <p:nvPr/>
        </p:nvSpPr>
        <p:spPr>
          <a:xfrm>
            <a:off x="1524000" y="1923494"/>
            <a:ext cx="2900037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US" sz="3600" err="1">
                <a:solidFill>
                  <a:schemeClr val="bg1"/>
                </a:solidFill>
              </a:rPr>
              <a:t>Ansicr</a:t>
            </a:r>
            <a:endParaRPr lang="en-US" sz="360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3600" err="1">
                <a:solidFill>
                  <a:schemeClr val="bg1"/>
                </a:solidFill>
              </a:rPr>
              <a:t>Anghytuno</a:t>
            </a:r>
            <a:endParaRPr lang="en-US" sz="360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3600">
                <a:solidFill>
                  <a:schemeClr val="bg1"/>
                </a:solidFill>
              </a:rPr>
              <a:t>Angen Help</a:t>
            </a:r>
          </a:p>
          <a:p>
            <a:pPr marL="285750" indent="-285750">
              <a:buFont typeface="Arial"/>
              <a:buChar char="•"/>
            </a:pPr>
            <a:r>
              <a:rPr lang="en-US" sz="3600">
                <a:solidFill>
                  <a:schemeClr val="bg1"/>
                </a:solidFill>
              </a:rPr>
              <a:t>Dim </a:t>
            </a:r>
            <a:r>
              <a:rPr lang="en-US" sz="3600" err="1">
                <a:solidFill>
                  <a:schemeClr val="bg1"/>
                </a:solidFill>
              </a:rPr>
              <a:t>yn</a:t>
            </a:r>
            <a:r>
              <a:rPr lang="en-US" sz="3600">
                <a:solidFill>
                  <a:schemeClr val="bg1"/>
                </a:solidFill>
              </a:rPr>
              <a:t> </a:t>
            </a:r>
            <a:r>
              <a:rPr lang="en-US" sz="3600" err="1">
                <a:solidFill>
                  <a:schemeClr val="bg1"/>
                </a:solidFill>
              </a:rPr>
              <a:t>deall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621680B-1999-226A-A6C3-27D2AEB33F2F}"/>
              </a:ext>
            </a:extLst>
          </p:cNvPr>
          <p:cNvSpPr txBox="1"/>
          <p:nvPr/>
        </p:nvSpPr>
        <p:spPr>
          <a:xfrm>
            <a:off x="7047390" y="1876148"/>
            <a:ext cx="274320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3600" err="1">
                <a:solidFill>
                  <a:schemeClr val="bg1"/>
                </a:solidFill>
                <a:cs typeface="Arial"/>
              </a:rPr>
              <a:t>Sicr</a:t>
            </a:r>
            <a:endParaRPr lang="en-US" sz="3600">
              <a:solidFill>
                <a:schemeClr val="bg1"/>
              </a:solidFill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3600" err="1">
                <a:solidFill>
                  <a:schemeClr val="bg1"/>
                </a:solidFill>
                <a:cs typeface="Arial"/>
              </a:rPr>
              <a:t>Cytuno</a:t>
            </a:r>
            <a:endParaRPr lang="en-US" sz="3600">
              <a:solidFill>
                <a:schemeClr val="bg1"/>
              </a:solidFill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3600">
                <a:solidFill>
                  <a:schemeClr val="bg1"/>
                </a:solidFill>
                <a:cs typeface="Arial"/>
              </a:rPr>
              <a:t>Deall</a:t>
            </a:r>
          </a:p>
          <a:p>
            <a:pPr marL="285750" indent="-285750">
              <a:buFont typeface="Arial,Sans-Serif"/>
              <a:buChar char="•"/>
            </a:pPr>
            <a:r>
              <a:rPr lang="en-US" sz="3600">
                <a:solidFill>
                  <a:schemeClr val="bg1"/>
                </a:solidFill>
                <a:cs typeface="Arial"/>
              </a:rPr>
              <a:t>Ateb</a:t>
            </a:r>
          </a:p>
        </p:txBody>
      </p:sp>
    </p:spTree>
    <p:extLst>
      <p:ext uri="{BB962C8B-B14F-4D97-AF65-F5344CB8AC3E}">
        <p14:creationId xmlns:p14="http://schemas.microsoft.com/office/powerpoint/2010/main" val="1982687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0FFB0-452A-431C-7A33-8EE2B8E9D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970" y="260112"/>
            <a:ext cx="11876314" cy="1352777"/>
          </a:xfrm>
        </p:spPr>
        <p:txBody>
          <a:bodyPr/>
          <a:lstStyle/>
          <a:p>
            <a:r>
              <a:rPr lang="en-US" sz="4400" b="1">
                <a:solidFill>
                  <a:srgbClr val="7030A0"/>
                </a:solidFill>
              </a:rPr>
              <a:t>STRATEGAETH </a:t>
            </a:r>
            <a:r>
              <a:rPr lang="en-US" sz="4400">
                <a:solidFill>
                  <a:srgbClr val="7030A0"/>
                </a:solidFill>
              </a:rPr>
              <a:t>2 – </a:t>
            </a:r>
            <a:r>
              <a:rPr lang="en-US" sz="4400" err="1"/>
              <a:t>cardiau</a:t>
            </a:r>
            <a:r>
              <a:rPr lang="en-US" sz="4400">
                <a:solidFill>
                  <a:schemeClr val="accent5"/>
                </a:solidFill>
              </a:rPr>
              <a:t> </a:t>
            </a:r>
            <a:r>
              <a:rPr lang="en-US" sz="4400" err="1">
                <a:solidFill>
                  <a:srgbClr val="FF0000"/>
                </a:solidFill>
              </a:rPr>
              <a:t>coch</a:t>
            </a:r>
            <a:r>
              <a:rPr lang="en-US" sz="4400">
                <a:solidFill>
                  <a:srgbClr val="FF0000"/>
                </a:solidFill>
              </a:rPr>
              <a:t> </a:t>
            </a:r>
            <a:r>
              <a:rPr lang="en-US" sz="4400"/>
              <a:t>a</a:t>
            </a:r>
            <a:r>
              <a:rPr lang="en-US" sz="4400">
                <a:solidFill>
                  <a:schemeClr val="accent5"/>
                </a:solidFill>
              </a:rPr>
              <a:t> </a:t>
            </a:r>
            <a:r>
              <a:rPr lang="en-US" sz="4400" err="1">
                <a:solidFill>
                  <a:srgbClr val="00B050"/>
                </a:solidFill>
              </a:rPr>
              <a:t>gwyrdd</a:t>
            </a:r>
            <a:endParaRPr lang="en-US" sz="4400">
              <a:solidFill>
                <a:srgbClr val="00B050"/>
              </a:solidFill>
            </a:endParaRPr>
          </a:p>
        </p:txBody>
      </p:sp>
      <p:pic>
        <p:nvPicPr>
          <p:cNvPr id="3" name="Picture 2" descr="A pair of hands holding red and green cards&#10;&#10;Description automatically generated">
            <a:extLst>
              <a:ext uri="{FF2B5EF4-FFF2-40B4-BE49-F238E27FC236}">
                <a16:creationId xmlns:a16="http://schemas.microsoft.com/office/drawing/2014/main" id="{30A59C3A-D46B-D118-B52B-0126E35B26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8560" y="2535595"/>
            <a:ext cx="3982597" cy="21856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F80A111-00D6-489A-3F9F-1808AAFE2E0B}"/>
              </a:ext>
            </a:extLst>
          </p:cNvPr>
          <p:cNvSpPr txBox="1"/>
          <p:nvPr/>
        </p:nvSpPr>
        <p:spPr>
          <a:xfrm>
            <a:off x="174914" y="939452"/>
            <a:ext cx="3501956" cy="532453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cy-GB" sz="2000">
                <a:latin typeface="Calibri"/>
                <a:ea typeface="Calibri"/>
                <a:cs typeface="Calibri"/>
              </a:rPr>
              <a:t>Cardiau coch a gwyrdd yn ffordd wych o annog cyfranogiad gweithredol mewn trafodaethau.</a:t>
            </a:r>
          </a:p>
          <a:p>
            <a:pPr marL="285750" indent="-285750">
              <a:buFont typeface="Arial"/>
              <a:buChar char="•"/>
            </a:pPr>
            <a:endParaRPr lang="cy-GB" sz="200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cy-GB" sz="2000">
                <a:latin typeface="Calibri"/>
                <a:ea typeface="Calibri"/>
                <a:cs typeface="Calibri"/>
              </a:rPr>
              <a:t>Mewn gwers clonc, gall myfyrwyr ddefnyddio'r cardiau i nodi pryd maen nhw eisiau cyfrannu neu ofyn cwestiwn.</a:t>
            </a:r>
          </a:p>
          <a:p>
            <a:pPr marL="285750" indent="-285750">
              <a:buFont typeface="Arial"/>
              <a:buChar char="•"/>
            </a:pPr>
            <a:endParaRPr lang="cy-GB" sz="200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cy-GB" sz="2000">
                <a:latin typeface="Calibri"/>
                <a:ea typeface="Calibri"/>
                <a:cs typeface="Calibri"/>
              </a:rPr>
              <a:t>Gall y cerdyn coch ddangos eu bod yn anghytuno neu ddealltwriaeth</a:t>
            </a:r>
          </a:p>
          <a:p>
            <a:pPr marL="285750" indent="-285750">
              <a:buFont typeface="Arial"/>
              <a:buChar char="•"/>
            </a:pPr>
            <a:endParaRPr lang="cy-GB" sz="200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cy-GB" sz="2000">
                <a:latin typeface="Calibri"/>
                <a:ea typeface="Calibri"/>
                <a:cs typeface="Calibri"/>
              </a:rPr>
              <a:t>Helpu gadw ddiddordeb pob myfyriwr.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D480FE-F850-DE8A-AD4D-05EF59C8B065}"/>
              </a:ext>
            </a:extLst>
          </p:cNvPr>
          <p:cNvSpPr txBox="1"/>
          <p:nvPr/>
        </p:nvSpPr>
        <p:spPr>
          <a:xfrm>
            <a:off x="8073957" y="1376713"/>
            <a:ext cx="3986302" cy="498598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Vygotsky (1920) </a:t>
            </a:r>
            <a:r>
              <a:rPr lang="en-US" sz="2000">
                <a:latin typeface="Calibri"/>
                <a:ea typeface="Calibri"/>
                <a:cs typeface="Calibri"/>
              </a:rPr>
              <a:t>- </a:t>
            </a:r>
            <a:r>
              <a:rPr lang="en-US" sz="2000" err="1">
                <a:latin typeface="Calibri"/>
                <a:ea typeface="Calibri"/>
                <a:cs typeface="Calibri"/>
              </a:rPr>
              <a:t>Cymhwyso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cardiau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gwyrdd</a:t>
            </a:r>
            <a:r>
              <a:rPr lang="en-US" sz="2000">
                <a:latin typeface="Calibri"/>
                <a:ea typeface="Calibri"/>
                <a:cs typeface="Calibri"/>
              </a:rPr>
              <a:t> a </a:t>
            </a:r>
            <a:r>
              <a:rPr lang="en-US" sz="2000" err="1">
                <a:latin typeface="Calibri"/>
                <a:ea typeface="Calibri"/>
                <a:cs typeface="Calibri"/>
              </a:rPr>
              <a:t>coch</a:t>
            </a:r>
            <a:r>
              <a:rPr lang="en-US" sz="2000">
                <a:latin typeface="Calibri"/>
                <a:ea typeface="Calibri"/>
                <a:cs typeface="Calibri"/>
              </a:rPr>
              <a:t>:</a:t>
            </a:r>
          </a:p>
          <a:p>
            <a:pPr marL="285750" indent="-285750">
              <a:buFont typeface="Arial"/>
              <a:buChar char="•"/>
            </a:pPr>
            <a:r>
              <a:rPr lang="en-US" sz="2000" err="1">
                <a:latin typeface="Calibri"/>
                <a:ea typeface="Calibri"/>
                <a:cs typeface="Calibri"/>
              </a:rPr>
              <a:t>Theori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yn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pwysleisio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rôl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rhyngweithio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cymdeithasol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mewn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dysgu</a:t>
            </a:r>
            <a:r>
              <a:rPr lang="en-US" sz="2000">
                <a:latin typeface="Calibri"/>
                <a:ea typeface="Calibri"/>
                <a:cs typeface="Calibri"/>
              </a:rPr>
              <a:t>, </a:t>
            </a:r>
            <a:r>
              <a:rPr lang="en-US" sz="2000" err="1">
                <a:latin typeface="Calibri"/>
                <a:ea typeface="Calibri"/>
                <a:cs typeface="Calibri"/>
              </a:rPr>
              <a:t>lle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mae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dealltwriaeth</a:t>
            </a:r>
            <a:r>
              <a:rPr lang="en-US" sz="2000">
                <a:latin typeface="Calibri"/>
                <a:ea typeface="Calibri"/>
                <a:cs typeface="Calibri"/>
              </a:rPr>
              <a:t> plant </a:t>
            </a:r>
            <a:r>
              <a:rPr lang="en-US" sz="2000" err="1">
                <a:latin typeface="Calibri"/>
                <a:ea typeface="Calibri"/>
                <a:cs typeface="Calibri"/>
              </a:rPr>
              <a:t>yn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cael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ei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gwella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trwy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gyfarthrebu</a:t>
            </a:r>
            <a:r>
              <a:rPr lang="en-US" sz="2000">
                <a:latin typeface="Calibri"/>
                <a:ea typeface="Calibri"/>
                <a:cs typeface="Calibri"/>
              </a:rPr>
              <a:t> a </a:t>
            </a:r>
            <a:r>
              <a:rPr lang="en-US" sz="2000" err="1">
                <a:latin typeface="Calibri"/>
                <a:ea typeface="Calibri"/>
                <a:cs typeface="Calibri"/>
              </a:rPr>
              <a:t>chydweithio</a:t>
            </a:r>
            <a:r>
              <a:rPr lang="en-US" sz="2000">
                <a:latin typeface="Calibri"/>
                <a:ea typeface="Calibri"/>
                <a:cs typeface="Calibri"/>
              </a:rPr>
              <a:t> ag </a:t>
            </a:r>
            <a:r>
              <a:rPr lang="en-US" sz="2000" err="1">
                <a:latin typeface="Calibri"/>
                <a:ea typeface="Calibri"/>
                <a:cs typeface="Calibri"/>
              </a:rPr>
              <a:t>eraill</a:t>
            </a:r>
            <a:r>
              <a:rPr lang="en-US" sz="2000">
                <a:latin typeface="Calibri"/>
                <a:ea typeface="Calibri"/>
                <a:cs typeface="Calibri"/>
              </a:rPr>
              <a:t>.</a:t>
            </a:r>
          </a:p>
          <a:p>
            <a:pPr marL="285750" indent="-285750">
              <a:buFont typeface="Arial"/>
              <a:buChar char="•"/>
            </a:pPr>
            <a:endParaRPr lang="en-US" sz="200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2000" err="1">
                <a:latin typeface="Calibri"/>
                <a:ea typeface="Calibri"/>
                <a:cs typeface="Calibri"/>
              </a:rPr>
              <a:t>Mae'r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defnydd</a:t>
            </a:r>
            <a:r>
              <a:rPr lang="en-US" sz="2000">
                <a:latin typeface="Calibri"/>
                <a:ea typeface="Calibri"/>
                <a:cs typeface="Calibri"/>
              </a:rPr>
              <a:t> o </a:t>
            </a:r>
            <a:r>
              <a:rPr lang="en-US" sz="2000" err="1">
                <a:latin typeface="Calibri"/>
                <a:ea typeface="Calibri"/>
                <a:cs typeface="Calibri"/>
              </a:rPr>
              <a:t>gardiau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coch</a:t>
            </a:r>
            <a:r>
              <a:rPr lang="en-US" sz="2000">
                <a:latin typeface="Calibri"/>
                <a:ea typeface="Calibri"/>
                <a:cs typeface="Calibri"/>
              </a:rPr>
              <a:t> a </a:t>
            </a:r>
            <a:r>
              <a:rPr lang="en-US" sz="2000" err="1">
                <a:latin typeface="Calibri"/>
                <a:ea typeface="Calibri"/>
                <a:cs typeface="Calibri"/>
              </a:rPr>
              <a:t>gwyrdd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yn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galluogi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en-US" sz="2000" err="1">
                <a:latin typeface="Calibri"/>
                <a:ea typeface="Calibri"/>
                <a:cs typeface="Calibri"/>
              </a:rPr>
              <a:t>myfyrwyr</a:t>
            </a:r>
            <a:r>
              <a:rPr lang="en-US" sz="2000">
                <a:latin typeface="Calibri"/>
                <a:ea typeface="Calibri"/>
                <a:cs typeface="Calibri"/>
              </a:rPr>
              <a:t> </a:t>
            </a:r>
            <a:r>
              <a:rPr lang="cy-GB" sz="2000" noProof="1">
                <a:latin typeface="Calibri"/>
                <a:ea typeface="Calibri"/>
                <a:cs typeface="Calibri"/>
              </a:rPr>
              <a:t>i gymryd rhan yn ZDP. (zone of proximal development) gan arwyddo pan fydd angen cymorth arnynt (coch) neu pan fyddant yn deall (gwyrdd).</a:t>
            </a:r>
          </a:p>
          <a:p>
            <a:pPr marL="285750" indent="-285750">
              <a:buFont typeface="Arial"/>
              <a:buChar char="•"/>
            </a:pPr>
            <a:endParaRPr lang="cy-GB" noProof="1"/>
          </a:p>
        </p:txBody>
      </p:sp>
    </p:spTree>
    <p:extLst>
      <p:ext uri="{BB962C8B-B14F-4D97-AF65-F5344CB8AC3E}">
        <p14:creationId xmlns:p14="http://schemas.microsoft.com/office/powerpoint/2010/main" val="4120568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C9121-4EE0-5CCE-DE87-E23298D1A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40426"/>
            <a:ext cx="10653578" cy="1132258"/>
          </a:xfrm>
        </p:spPr>
        <p:txBody>
          <a:bodyPr>
            <a:normAutofit fontScale="90000"/>
          </a:bodyPr>
          <a:lstStyle/>
          <a:p>
            <a:br>
              <a:rPr lang="en-US">
                <a:solidFill>
                  <a:schemeClr val="accent3"/>
                </a:solidFill>
              </a:rPr>
            </a:br>
            <a:r>
              <a:rPr lang="en-US" sz="4400">
                <a:solidFill>
                  <a:srgbClr val="7030A0"/>
                </a:solidFill>
              </a:rPr>
              <a:t>STRATEGAETH 2 – </a:t>
            </a:r>
            <a:r>
              <a:rPr lang="en-US" sz="4400" err="1"/>
              <a:t>cardiau</a:t>
            </a:r>
            <a:r>
              <a:rPr lang="en-US" sz="4400">
                <a:solidFill>
                  <a:schemeClr val="accent5"/>
                </a:solidFill>
              </a:rPr>
              <a:t> </a:t>
            </a:r>
            <a:r>
              <a:rPr lang="en-US" sz="4400" err="1">
                <a:solidFill>
                  <a:srgbClr val="FF0000"/>
                </a:solidFill>
              </a:rPr>
              <a:t>coch</a:t>
            </a:r>
            <a:r>
              <a:rPr lang="en-US" sz="4400">
                <a:solidFill>
                  <a:srgbClr val="FF0000"/>
                </a:solidFill>
              </a:rPr>
              <a:t> </a:t>
            </a:r>
            <a:r>
              <a:rPr lang="en-US" sz="4400"/>
              <a:t>a</a:t>
            </a:r>
            <a:r>
              <a:rPr lang="en-US" sz="4400">
                <a:solidFill>
                  <a:schemeClr val="accent5"/>
                </a:solidFill>
              </a:rPr>
              <a:t> </a:t>
            </a:r>
            <a:r>
              <a:rPr lang="en-US" sz="4400" err="1">
                <a:solidFill>
                  <a:srgbClr val="00B050"/>
                </a:solidFill>
              </a:rPr>
              <a:t>gwyrdd</a:t>
            </a:r>
            <a:endParaRPr lang="en-US" err="1">
              <a:solidFill>
                <a:schemeClr val="accent3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A77C42-EA57-D7CB-8DE4-A016BDAD3B53}"/>
              </a:ext>
            </a:extLst>
          </p:cNvPr>
          <p:cNvSpPr txBox="1"/>
          <p:nvPr/>
        </p:nvSpPr>
        <p:spPr>
          <a:xfrm>
            <a:off x="3543614" y="2648021"/>
            <a:ext cx="374933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b="1">
                <a:solidFill>
                  <a:srgbClr val="FF0000"/>
                </a:solidFill>
                <a:cs typeface="Segoe UI"/>
              </a:rPr>
              <a:t>MANTEISION</a:t>
            </a:r>
            <a:r>
              <a:rPr lang="en-US" sz="4000">
                <a:solidFill>
                  <a:srgbClr val="FF0000"/>
                </a:solidFill>
                <a:cs typeface="Segoe UI"/>
              </a:rPr>
              <a:t>​</a:t>
            </a:r>
            <a:endParaRPr lang="en-US" sz="2000">
              <a:cs typeface="Arial"/>
            </a:endParaRPr>
          </a:p>
        </p:txBody>
      </p:sp>
      <p:pic>
        <p:nvPicPr>
          <p:cNvPr id="6" name="Picture 5" descr="A pair of hands holding red and green cards&#10;&#10;Description automatically generated">
            <a:extLst>
              <a:ext uri="{FF2B5EF4-FFF2-40B4-BE49-F238E27FC236}">
                <a16:creationId xmlns:a16="http://schemas.microsoft.com/office/drawing/2014/main" id="{CA64B0F3-D51C-FE4E-AD3A-052C246CB5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4327" y="1411090"/>
            <a:ext cx="3982597" cy="21856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5CFB76AD-AF66-785C-61EB-387FB371809D}"/>
              </a:ext>
            </a:extLst>
          </p:cNvPr>
          <p:cNvCxnSpPr/>
          <p:nvPr/>
        </p:nvCxnSpPr>
        <p:spPr>
          <a:xfrm flipH="1" flipV="1">
            <a:off x="2737759" y="1744436"/>
            <a:ext cx="1285875" cy="789214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DED828E0-EAD5-570C-1303-7168136F3EB2}"/>
              </a:ext>
            </a:extLst>
          </p:cNvPr>
          <p:cNvSpPr txBox="1"/>
          <p:nvPr/>
        </p:nvSpPr>
        <p:spPr>
          <a:xfrm>
            <a:off x="183696" y="1353911"/>
            <a:ext cx="2449285" cy="23083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err="1">
                <a:latin typeface="Calibri"/>
                <a:ea typeface="Calibri"/>
                <a:cs typeface="Calibri"/>
              </a:rPr>
              <a:t>Annog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Cyfranogiad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Gweithredol</a:t>
            </a:r>
            <a:r>
              <a:rPr lang="en-US">
                <a:latin typeface="Calibri"/>
                <a:ea typeface="Calibri"/>
                <a:cs typeface="Calibri"/>
              </a:rPr>
              <a:t>:</a:t>
            </a:r>
          </a:p>
          <a:p>
            <a:pPr marL="285750" indent="-285750">
              <a:buFont typeface="Arial"/>
              <a:buChar char="•"/>
            </a:pPr>
            <a:r>
              <a:rPr lang="en-US" err="1">
                <a:latin typeface="Calibri"/>
                <a:ea typeface="Calibri"/>
                <a:cs typeface="Calibri"/>
              </a:rPr>
              <a:t>Cardiau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coch</a:t>
            </a:r>
            <a:r>
              <a:rPr lang="en-US">
                <a:latin typeface="Calibri"/>
                <a:ea typeface="Calibri"/>
                <a:cs typeface="Calibri"/>
              </a:rPr>
              <a:t> a </a:t>
            </a:r>
            <a:r>
              <a:rPr lang="en-US" err="1">
                <a:latin typeface="Calibri"/>
                <a:ea typeface="Calibri"/>
                <a:cs typeface="Calibri"/>
              </a:rPr>
              <a:t>gwyrdd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yn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ffordd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wych</a:t>
            </a:r>
            <a:r>
              <a:rPr lang="en-US">
                <a:latin typeface="Calibri"/>
                <a:ea typeface="Calibri"/>
                <a:cs typeface="Calibri"/>
              </a:rPr>
              <a:t> o </a:t>
            </a:r>
            <a:r>
              <a:rPr lang="en-US" err="1">
                <a:latin typeface="Calibri"/>
                <a:ea typeface="Calibri"/>
                <a:cs typeface="Calibri"/>
              </a:rPr>
              <a:t>annog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cyfranogiad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gweithredol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mewn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trafodaethau</a:t>
            </a:r>
            <a:r>
              <a:rPr lang="en-US">
                <a:latin typeface="Calibri"/>
                <a:ea typeface="Calibri"/>
                <a:cs typeface="Calibri"/>
              </a:rPr>
              <a:t>.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3407DBE-01C9-E3AD-B514-A6FC5AAD5CAE}"/>
              </a:ext>
            </a:extLst>
          </p:cNvPr>
          <p:cNvCxnSpPr/>
          <p:nvPr/>
        </p:nvCxnSpPr>
        <p:spPr>
          <a:xfrm>
            <a:off x="6973662" y="3360964"/>
            <a:ext cx="1129391" cy="112258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4D34330E-CE79-E704-2F7B-DAE6F06D2577}"/>
              </a:ext>
            </a:extLst>
          </p:cNvPr>
          <p:cNvSpPr txBox="1"/>
          <p:nvPr/>
        </p:nvSpPr>
        <p:spPr>
          <a:xfrm>
            <a:off x="8130268" y="4068535"/>
            <a:ext cx="3034392" cy="14773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err="1">
                <a:latin typeface="Calibri"/>
                <a:ea typeface="Calibri"/>
                <a:cs typeface="Calibri"/>
              </a:rPr>
              <a:t>Mewn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gwers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clonc</a:t>
            </a:r>
            <a:r>
              <a:rPr lang="en-US">
                <a:latin typeface="Calibri"/>
                <a:ea typeface="Calibri"/>
                <a:cs typeface="Calibri"/>
              </a:rPr>
              <a:t> gall </a:t>
            </a:r>
            <a:r>
              <a:rPr lang="en-US" err="1">
                <a:latin typeface="Calibri"/>
                <a:ea typeface="Calibri"/>
                <a:cs typeface="Calibri"/>
              </a:rPr>
              <a:t>myfyrwyr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ddefnyddio</a:t>
            </a:r>
            <a:r>
              <a:rPr lang="en-US">
                <a:latin typeface="Calibri"/>
                <a:ea typeface="Calibri"/>
                <a:cs typeface="Calibri"/>
              </a:rPr>
              <a:t>  </a:t>
            </a:r>
            <a:r>
              <a:rPr lang="en-US" err="1">
                <a:latin typeface="Calibri"/>
                <a:ea typeface="Calibri"/>
                <a:cs typeface="Calibri"/>
              </a:rPr>
              <a:t>cardiau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coch</a:t>
            </a:r>
            <a:r>
              <a:rPr lang="en-US">
                <a:latin typeface="Calibri"/>
                <a:ea typeface="Calibri"/>
                <a:cs typeface="Calibri"/>
              </a:rPr>
              <a:t> a </a:t>
            </a:r>
            <a:r>
              <a:rPr lang="en-US" err="1">
                <a:latin typeface="Calibri"/>
                <a:ea typeface="Calibri"/>
                <a:cs typeface="Calibri"/>
              </a:rPr>
              <a:t>gwyrdd</a:t>
            </a:r>
            <a:r>
              <a:rPr lang="en-US">
                <a:latin typeface="Calibri"/>
                <a:ea typeface="Calibri"/>
                <a:cs typeface="Calibri"/>
              </a:rPr>
              <a:t> er </a:t>
            </a:r>
            <a:r>
              <a:rPr lang="en-US" err="1">
                <a:latin typeface="Calibri"/>
                <a:ea typeface="Calibri"/>
                <a:cs typeface="Calibri"/>
              </a:rPr>
              <a:t>mwyn</a:t>
            </a:r>
            <a:r>
              <a:rPr lang="en-US">
                <a:latin typeface="Calibri"/>
                <a:ea typeface="Calibri"/>
                <a:cs typeface="Calibri"/>
              </a:rPr>
              <a:t> nodi </a:t>
            </a:r>
            <a:r>
              <a:rPr lang="en-US" err="1">
                <a:latin typeface="Calibri"/>
                <a:ea typeface="Calibri"/>
                <a:cs typeface="Calibri"/>
              </a:rPr>
              <a:t>pryd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maen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nhw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eisiau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cyfrannu</a:t>
            </a:r>
            <a:r>
              <a:rPr lang="en-US">
                <a:latin typeface="Calibri"/>
                <a:ea typeface="Calibri"/>
                <a:cs typeface="Calibri"/>
              </a:rPr>
              <a:t> neu </a:t>
            </a:r>
            <a:r>
              <a:rPr lang="en-US" err="1">
                <a:latin typeface="Calibri"/>
                <a:ea typeface="Calibri"/>
                <a:cs typeface="Calibri"/>
              </a:rPr>
              <a:t>ofyn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cwestiwn</a:t>
            </a:r>
            <a:r>
              <a:rPr lang="en-US">
                <a:latin typeface="Calibri"/>
                <a:ea typeface="Calibri"/>
                <a:cs typeface="Calibri"/>
              </a:rPr>
              <a:t>.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3D7DEE4-0BF0-AA5A-9590-11CA7C6D7A8A}"/>
              </a:ext>
            </a:extLst>
          </p:cNvPr>
          <p:cNvCxnSpPr/>
          <p:nvPr/>
        </p:nvCxnSpPr>
        <p:spPr>
          <a:xfrm flipH="1">
            <a:off x="5087713" y="3339193"/>
            <a:ext cx="20411" cy="1455964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1E939A2D-AA23-54A9-B85A-61D9E4F599B3}"/>
              </a:ext>
            </a:extLst>
          </p:cNvPr>
          <p:cNvSpPr txBox="1"/>
          <p:nvPr/>
        </p:nvSpPr>
        <p:spPr>
          <a:xfrm>
            <a:off x="4041321" y="4946196"/>
            <a:ext cx="3497035" cy="14773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Calibri"/>
                <a:ea typeface="Calibri"/>
                <a:cs typeface="Calibri"/>
              </a:rPr>
              <a:t>Gall </a:t>
            </a:r>
            <a:r>
              <a:rPr lang="en-US" err="1">
                <a:latin typeface="Calibri"/>
                <a:ea typeface="Calibri"/>
                <a:cs typeface="Calibri"/>
              </a:rPr>
              <a:t>cardiau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coch</a:t>
            </a:r>
            <a:r>
              <a:rPr lang="en-US">
                <a:latin typeface="Calibri"/>
                <a:ea typeface="Calibri"/>
                <a:cs typeface="Calibri"/>
              </a:rPr>
              <a:t> = </a:t>
            </a:r>
            <a:r>
              <a:rPr lang="en-US" err="1">
                <a:latin typeface="Calibri"/>
                <a:ea typeface="Calibri"/>
                <a:cs typeface="Calibri"/>
              </a:rPr>
              <a:t>ddangos</a:t>
            </a:r>
            <a:r>
              <a:rPr lang="en-US">
                <a:latin typeface="Calibri"/>
                <a:ea typeface="Calibri"/>
                <a:cs typeface="Calibri"/>
              </a:rPr>
              <a:t> bod </a:t>
            </a:r>
            <a:r>
              <a:rPr lang="en-US" err="1">
                <a:latin typeface="Calibri"/>
                <a:ea typeface="Calibri"/>
                <a:cs typeface="Calibri"/>
              </a:rPr>
              <a:t>nhw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yn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anghytuno</a:t>
            </a:r>
            <a:r>
              <a:rPr lang="en-US">
                <a:latin typeface="Calibri"/>
                <a:ea typeface="Calibri"/>
                <a:cs typeface="Calibri"/>
              </a:rPr>
              <a:t> neu </a:t>
            </a:r>
            <a:r>
              <a:rPr lang="en-US" err="1">
                <a:latin typeface="Calibri"/>
                <a:ea typeface="Calibri"/>
                <a:cs typeface="Calibri"/>
              </a:rPr>
              <a:t>angen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chymorth</a:t>
            </a:r>
            <a:r>
              <a:rPr lang="en-US">
                <a:latin typeface="Calibri"/>
                <a:ea typeface="Calibri"/>
                <a:cs typeface="Calibri"/>
              </a:rPr>
              <a:t> </a:t>
            </a:r>
          </a:p>
          <a:p>
            <a:r>
              <a:rPr lang="en-US" err="1">
                <a:latin typeface="Calibri"/>
                <a:ea typeface="Calibri"/>
                <a:cs typeface="Calibri"/>
              </a:rPr>
              <a:t>cardiau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gwyrdd</a:t>
            </a:r>
            <a:r>
              <a:rPr lang="en-US">
                <a:latin typeface="Calibri"/>
                <a:ea typeface="Calibri"/>
                <a:cs typeface="Calibri"/>
              </a:rPr>
              <a:t> = </a:t>
            </a:r>
            <a:r>
              <a:rPr lang="en-US" err="1">
                <a:latin typeface="Calibri"/>
                <a:ea typeface="Calibri"/>
                <a:cs typeface="Calibri"/>
              </a:rPr>
              <a:t>cytundeb</a:t>
            </a:r>
            <a:r>
              <a:rPr lang="en-US">
                <a:latin typeface="Calibri"/>
                <a:ea typeface="Calibri"/>
                <a:cs typeface="Calibri"/>
              </a:rPr>
              <a:t> neu </a:t>
            </a:r>
            <a:r>
              <a:rPr lang="en-US" err="1">
                <a:latin typeface="Calibri"/>
                <a:ea typeface="Calibri"/>
                <a:cs typeface="Calibri"/>
              </a:rPr>
              <a:t>dealltwriaeth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9D06755-2D76-DC24-8342-429293C012E4}"/>
              </a:ext>
            </a:extLst>
          </p:cNvPr>
          <p:cNvSpPr txBox="1"/>
          <p:nvPr/>
        </p:nvSpPr>
        <p:spPr>
          <a:xfrm>
            <a:off x="1191623" y="3935323"/>
            <a:ext cx="2356255" cy="175432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>
                <a:latin typeface="Calibri"/>
                <a:ea typeface="Calibri"/>
                <a:cs typeface="Calibri"/>
              </a:rPr>
              <a:t>Mae hyn yn helpu i gadw ddiddordeb pob myfyrwyr, hyd yn oed y rhai a allai fod yn swil neu'n betrusgar i siarad yn uchel.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9A7964DE-788B-B1A4-5BF9-1AE22E26880F}"/>
              </a:ext>
            </a:extLst>
          </p:cNvPr>
          <p:cNvCxnSpPr/>
          <p:nvPr/>
        </p:nvCxnSpPr>
        <p:spPr>
          <a:xfrm flipH="1">
            <a:off x="3493155" y="3355631"/>
            <a:ext cx="572850" cy="42693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8113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7" grpId="0" animBg="1"/>
      <p:bldP spid="12" grpId="0" animBg="1"/>
      <p:bldP spid="15" grpId="0" animBg="1"/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966C3-74F6-8084-70E8-6F8C4BB024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914" y="210423"/>
            <a:ext cx="11658600" cy="1325563"/>
          </a:xfrm>
        </p:spPr>
        <p:txBody>
          <a:bodyPr/>
          <a:lstStyle/>
          <a:p>
            <a:r>
              <a:rPr lang="en-US" sz="4400">
                <a:solidFill>
                  <a:srgbClr val="7030A0"/>
                </a:solidFill>
              </a:rPr>
              <a:t>STRATEGAETH 2 – </a:t>
            </a:r>
            <a:r>
              <a:rPr lang="en-US" sz="4400" err="1"/>
              <a:t>cardiau</a:t>
            </a:r>
            <a:r>
              <a:rPr lang="en-US" sz="4400">
                <a:solidFill>
                  <a:schemeClr val="accent5"/>
                </a:solidFill>
              </a:rPr>
              <a:t> </a:t>
            </a:r>
            <a:r>
              <a:rPr lang="en-US" sz="4400" err="1">
                <a:solidFill>
                  <a:srgbClr val="FF0000"/>
                </a:solidFill>
              </a:rPr>
              <a:t>coch</a:t>
            </a:r>
            <a:r>
              <a:rPr lang="en-US" sz="4400">
                <a:solidFill>
                  <a:srgbClr val="FF0000"/>
                </a:solidFill>
              </a:rPr>
              <a:t> </a:t>
            </a:r>
            <a:r>
              <a:rPr lang="en-US" sz="4400"/>
              <a:t>a</a:t>
            </a:r>
            <a:r>
              <a:rPr lang="en-US" sz="4400">
                <a:solidFill>
                  <a:schemeClr val="accent5"/>
                </a:solidFill>
              </a:rPr>
              <a:t> </a:t>
            </a:r>
            <a:r>
              <a:rPr lang="en-US" sz="4400" err="1">
                <a:solidFill>
                  <a:srgbClr val="00B050"/>
                </a:solidFill>
              </a:rPr>
              <a:t>gwyrdd</a:t>
            </a:r>
            <a:endParaRPr lang="en-US" err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2A8B28-42E5-8280-ED42-5B12A41DE622}"/>
              </a:ext>
            </a:extLst>
          </p:cNvPr>
          <p:cNvSpPr txBox="1"/>
          <p:nvPr/>
        </p:nvSpPr>
        <p:spPr>
          <a:xfrm>
            <a:off x="4433030" y="3212232"/>
            <a:ext cx="3378336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000" b="1">
                <a:solidFill>
                  <a:srgbClr val="FF0000"/>
                </a:solidFill>
              </a:rPr>
              <a:t>ANFANTAIS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48C73D-76BF-ECDE-271A-D33CDBAE9E69}"/>
              </a:ext>
            </a:extLst>
          </p:cNvPr>
          <p:cNvSpPr txBox="1"/>
          <p:nvPr/>
        </p:nvSpPr>
        <p:spPr>
          <a:xfrm>
            <a:off x="198788" y="1604077"/>
            <a:ext cx="4066356" cy="286232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err="1">
                <a:latin typeface="Calibri"/>
                <a:ea typeface="Calibri"/>
                <a:cs typeface="Calibri"/>
              </a:rPr>
              <a:t>Rhwystrau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iaith</a:t>
            </a:r>
            <a:r>
              <a:rPr lang="en-US">
                <a:latin typeface="Calibri"/>
                <a:ea typeface="Calibri"/>
                <a:cs typeface="Calibri"/>
              </a:rPr>
              <a:t> – her </a:t>
            </a:r>
            <a:r>
              <a:rPr lang="en-US" err="1">
                <a:latin typeface="Calibri"/>
                <a:ea typeface="Calibri"/>
                <a:cs typeface="Calibri"/>
              </a:rPr>
              <a:t>i</a:t>
            </a:r>
            <a:r>
              <a:rPr lang="cy-GB" noProof="1">
                <a:latin typeface="Calibri"/>
                <a:ea typeface="Calibri"/>
                <a:cs typeface="Calibri"/>
              </a:rPr>
              <a:t>'r di – gymraeg</a:t>
            </a:r>
            <a:endParaRPr lang="en-US">
              <a:latin typeface="Calibri"/>
              <a:ea typeface="Calibri"/>
              <a:cs typeface="Calibri"/>
            </a:endParaRPr>
          </a:p>
          <a:p>
            <a:r>
              <a:rPr lang="cy-GB" noProof="1">
                <a:latin typeface="Calibri"/>
                <a:ea typeface="Calibri"/>
                <a:cs typeface="Calibri"/>
              </a:rPr>
              <a:t>Mewn ystafell ddosbarth lle mae'r gymraeg yn brif iaith, efallai na fydd myfyrwyr sy'n dal i ddysgu Cymraeg yn deall goblygiadau'r cardiau coch a gwyrdd yn llawn os nad ydynt yn cael eu hesbonio'n gywir yn Gymraeg. Gallai hyn greu dryswch neu arwain at gamddealltwriaeth ynghylch ystyr y system.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FB3F13-7283-A9C7-B203-2FC94707D3D9}"/>
              </a:ext>
            </a:extLst>
          </p:cNvPr>
          <p:cNvSpPr txBox="1"/>
          <p:nvPr/>
        </p:nvSpPr>
        <p:spPr>
          <a:xfrm>
            <a:off x="7620925" y="4173165"/>
            <a:ext cx="4187300" cy="258532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err="1">
                <a:latin typeface="Calibri"/>
                <a:ea typeface="Calibri"/>
                <a:cs typeface="Calibri"/>
              </a:rPr>
              <a:t>Effaith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negyddol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ar</a:t>
            </a:r>
            <a:r>
              <a:rPr lang="en-US">
                <a:latin typeface="Calibri"/>
                <a:ea typeface="Calibri"/>
                <a:cs typeface="Calibri"/>
              </a:rPr>
              <a:t> les </a:t>
            </a:r>
            <a:r>
              <a:rPr lang="en-US" err="1">
                <a:latin typeface="Calibri"/>
                <a:ea typeface="Calibri"/>
                <a:cs typeface="Calibri"/>
              </a:rPr>
              <a:t>emosiynol</a:t>
            </a:r>
            <a:r>
              <a:rPr lang="en-US">
                <a:latin typeface="Calibri"/>
                <a:ea typeface="Calibri"/>
                <a:cs typeface="Calibri"/>
              </a:rPr>
              <a:t>:</a:t>
            </a:r>
          </a:p>
          <a:p>
            <a:r>
              <a:rPr lang="en-US" err="1">
                <a:latin typeface="Calibri"/>
                <a:ea typeface="Calibri"/>
                <a:cs typeface="Calibri"/>
              </a:rPr>
              <a:t>Os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bydd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myfyrwyr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yn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derbyn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cerdyn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coch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yn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aml</a:t>
            </a:r>
            <a:r>
              <a:rPr lang="en-US">
                <a:latin typeface="Calibri"/>
                <a:ea typeface="Calibri"/>
                <a:cs typeface="Calibri"/>
              </a:rPr>
              <a:t>, </a:t>
            </a:r>
            <a:r>
              <a:rPr lang="en-US" err="1">
                <a:latin typeface="Calibri"/>
                <a:ea typeface="Calibri"/>
                <a:cs typeface="Calibri"/>
              </a:rPr>
              <a:t>gallai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greu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teimladau</a:t>
            </a:r>
            <a:r>
              <a:rPr lang="en-US">
                <a:latin typeface="Calibri"/>
                <a:ea typeface="Calibri"/>
                <a:cs typeface="Calibri"/>
              </a:rPr>
              <a:t> o </a:t>
            </a:r>
            <a:r>
              <a:rPr lang="en-US" err="1">
                <a:latin typeface="Calibri"/>
                <a:ea typeface="Calibri"/>
                <a:cs typeface="Calibri"/>
              </a:rPr>
              <a:t>gywilydd</a:t>
            </a:r>
            <a:r>
              <a:rPr lang="en-US">
                <a:latin typeface="Calibri"/>
                <a:ea typeface="Calibri"/>
                <a:cs typeface="Calibri"/>
              </a:rPr>
              <a:t>, </a:t>
            </a:r>
            <a:r>
              <a:rPr lang="en-US" err="1">
                <a:latin typeface="Calibri"/>
                <a:ea typeface="Calibri"/>
                <a:cs typeface="Calibri"/>
              </a:rPr>
              <a:t>embaras</a:t>
            </a:r>
            <a:r>
              <a:rPr lang="en-US">
                <a:latin typeface="Calibri"/>
                <a:ea typeface="Calibri"/>
                <a:cs typeface="Calibri"/>
              </a:rPr>
              <a:t> neu </a:t>
            </a:r>
            <a:r>
              <a:rPr lang="en-US" err="1">
                <a:latin typeface="Calibri"/>
                <a:ea typeface="Calibri"/>
                <a:cs typeface="Calibri"/>
              </a:rPr>
              <a:t>annigolrwydd</a:t>
            </a:r>
            <a:r>
              <a:rPr lang="en-US">
                <a:latin typeface="Calibri"/>
                <a:ea typeface="Calibri"/>
                <a:cs typeface="Calibri"/>
              </a:rPr>
              <a:t>.</a:t>
            </a:r>
          </a:p>
          <a:p>
            <a:endParaRPr lang="en-US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err="1">
                <a:latin typeface="Calibri"/>
                <a:ea typeface="Calibri"/>
                <a:cs typeface="Calibri"/>
              </a:rPr>
              <a:t>Gwella</a:t>
            </a:r>
            <a:r>
              <a:rPr lang="en-US">
                <a:latin typeface="Calibri"/>
                <a:ea typeface="Calibri"/>
                <a:cs typeface="Calibri"/>
              </a:rPr>
              <a:t>? – </a:t>
            </a:r>
            <a:r>
              <a:rPr lang="en-US" err="1">
                <a:latin typeface="Calibri"/>
                <a:ea typeface="Calibri"/>
                <a:cs typeface="Calibri"/>
              </a:rPr>
              <a:t>Pawb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cy-GB">
                <a:latin typeface="Calibri"/>
                <a:ea typeface="Calibri"/>
                <a:cs typeface="Calibri"/>
              </a:rPr>
              <a:t>i gael cardiau ei hun er mwyn sicrhau bod barn bob ddisgybl yn cael ei ddweud, hyd yn oed gwaith pâr neu grŵp.</a:t>
            </a:r>
          </a:p>
        </p:txBody>
      </p:sp>
      <p:pic>
        <p:nvPicPr>
          <p:cNvPr id="7" name="Picture 6" descr="A pair of hands holding red and green cards&#10;&#10;Description automatically generated">
            <a:extLst>
              <a:ext uri="{FF2B5EF4-FFF2-40B4-BE49-F238E27FC236}">
                <a16:creationId xmlns:a16="http://schemas.microsoft.com/office/drawing/2014/main" id="{82A4A122-636A-021A-11DE-92140DF3BF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7260" y="4901073"/>
            <a:ext cx="3150259" cy="17402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88771A5-7CED-B9E4-30AF-AFC35F48A51D}"/>
              </a:ext>
            </a:extLst>
          </p:cNvPr>
          <p:cNvSpPr txBox="1"/>
          <p:nvPr/>
        </p:nvSpPr>
        <p:spPr>
          <a:xfrm>
            <a:off x="7395901" y="1237412"/>
            <a:ext cx="4413738" cy="175432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B.F.Skinner</a:t>
            </a:r>
            <a:r>
              <a:rPr lang="en-US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 (1986)</a:t>
            </a:r>
            <a:r>
              <a:rPr lang="en-US">
                <a:latin typeface="Calibri"/>
                <a:ea typeface="Calibri"/>
                <a:cs typeface="Calibri"/>
              </a:rPr>
              <a:t> = </a:t>
            </a:r>
            <a:r>
              <a:rPr lang="en-US" err="1">
                <a:latin typeface="Calibri"/>
                <a:ea typeface="Calibri"/>
                <a:cs typeface="Calibri"/>
              </a:rPr>
              <a:t>Damcaniaeth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Ymddygiadol</a:t>
            </a:r>
            <a:endParaRPr lang="en-US">
              <a:latin typeface="Calibri"/>
              <a:ea typeface="Calibri"/>
              <a:cs typeface="Calibri"/>
            </a:endParaRPr>
          </a:p>
          <a:p>
            <a:r>
              <a:rPr lang="en-US">
                <a:latin typeface="Calibri"/>
                <a:ea typeface="Calibri"/>
                <a:cs typeface="Calibri"/>
              </a:rPr>
              <a:t>Mae </a:t>
            </a:r>
            <a:r>
              <a:rPr lang="en-US" err="1">
                <a:latin typeface="Calibri"/>
                <a:ea typeface="Calibri"/>
                <a:cs typeface="Calibri"/>
              </a:rPr>
              <a:t>dehongliadau</a:t>
            </a:r>
            <a:r>
              <a:rPr lang="en-US">
                <a:latin typeface="Calibri"/>
                <a:ea typeface="Calibri"/>
                <a:cs typeface="Calibri"/>
              </a:rPr>
              <a:t> modern o </a:t>
            </a:r>
            <a:r>
              <a:rPr lang="en-US" err="1">
                <a:latin typeface="Calibri"/>
                <a:ea typeface="Calibri"/>
                <a:cs typeface="Calibri"/>
              </a:rPr>
              <a:t>waith</a:t>
            </a:r>
            <a:r>
              <a:rPr lang="en-US">
                <a:latin typeface="Calibri"/>
                <a:ea typeface="Calibri"/>
                <a:cs typeface="Calibri"/>
              </a:rPr>
              <a:t> Skinner </a:t>
            </a:r>
            <a:r>
              <a:rPr lang="en-US" err="1">
                <a:latin typeface="Calibri"/>
                <a:ea typeface="Calibri"/>
                <a:cs typeface="Calibri"/>
              </a:rPr>
              <a:t>yn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awgrymu</a:t>
            </a:r>
            <a:r>
              <a:rPr lang="en-US">
                <a:latin typeface="Calibri"/>
                <a:ea typeface="Calibri"/>
                <a:cs typeface="Calibri"/>
              </a:rPr>
              <a:t> y gall </a:t>
            </a:r>
            <a:r>
              <a:rPr lang="en-US" err="1">
                <a:latin typeface="Calibri"/>
                <a:ea typeface="Calibri"/>
                <a:cs typeface="Calibri"/>
              </a:rPr>
              <a:t>gorddibyniaeth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ar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wobrau</a:t>
            </a:r>
            <a:r>
              <a:rPr lang="en-US">
                <a:latin typeface="Calibri"/>
                <a:ea typeface="Calibri"/>
                <a:cs typeface="Calibri"/>
              </a:rPr>
              <a:t> a </a:t>
            </a:r>
            <a:r>
              <a:rPr lang="en-US" err="1">
                <a:latin typeface="Calibri"/>
                <a:ea typeface="Calibri"/>
                <a:cs typeface="Calibri"/>
              </a:rPr>
              <a:t>chosbau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anghenid</a:t>
            </a:r>
            <a:r>
              <a:rPr lang="en-US">
                <a:latin typeface="Calibri"/>
                <a:ea typeface="Calibri"/>
                <a:cs typeface="Calibri"/>
              </a:rPr>
              <a:t> (</a:t>
            </a:r>
            <a:r>
              <a:rPr lang="en-US" err="1">
                <a:latin typeface="Calibri"/>
                <a:ea typeface="Calibri"/>
                <a:cs typeface="Calibri"/>
              </a:rPr>
              <a:t>fel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cardiau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coch</a:t>
            </a:r>
            <a:r>
              <a:rPr lang="en-US">
                <a:latin typeface="Calibri"/>
                <a:ea typeface="Calibri"/>
                <a:cs typeface="Calibri"/>
              </a:rPr>
              <a:t> a </a:t>
            </a:r>
            <a:r>
              <a:rPr lang="en-US" err="1">
                <a:latin typeface="Calibri"/>
                <a:ea typeface="Calibri"/>
                <a:cs typeface="Calibri"/>
              </a:rPr>
              <a:t>gwyrdd</a:t>
            </a:r>
            <a:r>
              <a:rPr lang="en-US">
                <a:latin typeface="Calibri"/>
                <a:ea typeface="Calibri"/>
                <a:cs typeface="Calibri"/>
              </a:rPr>
              <a:t>).</a:t>
            </a: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DE1D5AAB-5BCD-5709-EDF6-37C296505921}"/>
              </a:ext>
            </a:extLst>
          </p:cNvPr>
          <p:cNvCxnSpPr/>
          <p:nvPr/>
        </p:nvCxnSpPr>
        <p:spPr>
          <a:xfrm>
            <a:off x="6346214" y="4175412"/>
            <a:ext cx="1129391" cy="112258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A4E09625-C9BE-67A0-1C17-4AD7CDF3CB7F}"/>
              </a:ext>
            </a:extLst>
          </p:cNvPr>
          <p:cNvCxnSpPr/>
          <p:nvPr/>
        </p:nvCxnSpPr>
        <p:spPr>
          <a:xfrm flipV="1">
            <a:off x="6547758" y="1724025"/>
            <a:ext cx="714374" cy="130628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7015CDE1-2E67-0874-86C6-CE1BC18AE2D7}"/>
              </a:ext>
            </a:extLst>
          </p:cNvPr>
          <p:cNvCxnSpPr/>
          <p:nvPr/>
        </p:nvCxnSpPr>
        <p:spPr>
          <a:xfrm flipH="1" flipV="1">
            <a:off x="4290019" y="1935040"/>
            <a:ext cx="843643" cy="1217839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5393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81B05-B135-3D88-EC45-2A08867944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79" y="460717"/>
            <a:ext cx="10653578" cy="1132258"/>
          </a:xfrm>
        </p:spPr>
        <p:txBody>
          <a:bodyPr/>
          <a:lstStyle/>
          <a:p>
            <a:r>
              <a:rPr lang="en-US"/>
              <a:t>GRYNHOI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B0B3F-5FC8-ECA7-B845-E114EA68DF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815" y="1135240"/>
            <a:ext cx="10653579" cy="459382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/>
          </a:p>
          <a:p>
            <a:r>
              <a:rPr lang="en-US">
                <a:latin typeface="Calibri"/>
                <a:ea typeface="Calibri"/>
                <a:cs typeface="Calibri"/>
              </a:rPr>
              <a:t>Yn </a:t>
            </a:r>
            <a:r>
              <a:rPr lang="en-US" err="1">
                <a:latin typeface="Calibri"/>
                <a:ea typeface="Calibri"/>
                <a:cs typeface="Calibri"/>
              </a:rPr>
              <a:t>fy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marn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cy-GB">
                <a:latin typeface="Calibri"/>
                <a:ea typeface="Calibri"/>
                <a:cs typeface="Calibri"/>
              </a:rPr>
              <a:t>i = cardiau gwyrdd a choch yn y dosbarth yn un o'r strategaethau gorau i asesu dysgu. </a:t>
            </a:r>
          </a:p>
          <a:p>
            <a:pPr marL="0" indent="0">
              <a:buNone/>
            </a:pPr>
            <a:endParaRPr lang="cy-GB">
              <a:latin typeface="Calibri"/>
              <a:ea typeface="Calibri"/>
              <a:cs typeface="Calibri"/>
            </a:endParaRPr>
          </a:p>
          <a:p>
            <a:r>
              <a:rPr lang="cy-GB">
                <a:latin typeface="Calibri"/>
                <a:ea typeface="Calibri"/>
                <a:cs typeface="Calibri"/>
              </a:rPr>
              <a:t>Mae'n helpu i sicrhau bod pob un o'r disgyblion yn cael cyfle i ymgysylltu â'r sesiwn dysgu, ac mae'n creu amgylchedd lle mae'n hawdd i'r athro adnabod y rhai sy'n chael hi'n anodd neu'r rhai sydd angen cymorth ychwanegol.</a:t>
            </a:r>
          </a:p>
          <a:p>
            <a:endParaRPr lang="cy-GB">
              <a:latin typeface="Calibri"/>
              <a:ea typeface="Calibri"/>
              <a:cs typeface="Calibri"/>
            </a:endParaRPr>
          </a:p>
          <a:p>
            <a:r>
              <a:rPr lang="cy-GB">
                <a:latin typeface="Calibri"/>
                <a:ea typeface="Calibri"/>
                <a:cs typeface="Calibri"/>
              </a:rPr>
              <a:t>Pan mae'r ddisgyblion yn ddefnyddio'r cardiau, mae'n gwneud y broses asesu yn gyflym ac effeithiol. Er enghraifft, os yw disgybl yn cael anhawster gyda'r deunydd, gall ddefnyddio carden goch, a bydd y dysgwr yn gwybod yn syth bod angen cymorth ychwanegol. Ar y llaw arall, mae cardiau gwyrdd yn dangos bod y disgybl yn teimlo'n hyderus ac yn deall y deunydd.</a:t>
            </a:r>
          </a:p>
          <a:p>
            <a:pPr marL="0" indent="0">
              <a:buNone/>
            </a:pPr>
            <a:endParaRPr lang="cy-GB">
              <a:latin typeface="Calibri"/>
              <a:ea typeface="Calibri"/>
              <a:cs typeface="Calibri"/>
            </a:endParaRPr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8BE09B-5CE0-918F-EE47-10755551E9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5B6E0-879D-4795-B5A0-49ABBBBC8CB1}" type="datetime1">
              <a:t>1/16/2025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796945-FDBD-62D7-8666-B9667B493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16</a:t>
            </a:fld>
            <a:endParaRPr lang="en-US"/>
          </a:p>
        </p:txBody>
      </p:sp>
      <p:pic>
        <p:nvPicPr>
          <p:cNvPr id="9" name="Picture 8" descr="A pair of hands holding red and green cards&#10;&#10;Description automatically generated">
            <a:extLst>
              <a:ext uri="{FF2B5EF4-FFF2-40B4-BE49-F238E27FC236}">
                <a16:creationId xmlns:a16="http://schemas.microsoft.com/office/drawing/2014/main" id="{7AA414E8-1376-28B6-E0AA-E0EAE285EB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56989" y="168443"/>
            <a:ext cx="2827874" cy="15467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39689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845DE-60FC-94CF-DB9A-B7BC0225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7994"/>
            <a:ext cx="10653578" cy="1132258"/>
          </a:xfrm>
        </p:spPr>
        <p:txBody>
          <a:bodyPr/>
          <a:lstStyle/>
          <a:p>
            <a:r>
              <a:rPr lang="en-US"/>
              <a:t>CYFEIRIADAU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18CC6D-36BE-E4AE-67AB-747E5F0C88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645408"/>
            <a:ext cx="10653579" cy="583061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>
              <a:buAutoNum type="arabicPeriod"/>
            </a:pPr>
            <a:r>
              <a:rPr lang="en-US">
                <a:latin typeface="Calibri"/>
                <a:ea typeface="Calibri"/>
                <a:cs typeface="Calibri"/>
              </a:rPr>
              <a:t>Black, P. and Willaim, D., 2018.</a:t>
            </a:r>
            <a:r>
              <a:rPr lang="en-US" i="1">
                <a:latin typeface="Calibri"/>
                <a:ea typeface="Calibri"/>
                <a:cs typeface="Calibri"/>
              </a:rPr>
              <a:t> Classroom assessment and pedagogy. Assessment in education: Principles, policy &amp; practice.</a:t>
            </a:r>
          </a:p>
          <a:p>
            <a:pPr marL="457200" indent="-457200">
              <a:buAutoNum type="arabicPeriod"/>
            </a:pPr>
            <a:r>
              <a:rPr lang="en-US">
                <a:latin typeface="Calibri"/>
                <a:ea typeface="Calibri"/>
                <a:cs typeface="Calibri"/>
              </a:rPr>
              <a:t>Cwricwlwm </a:t>
            </a:r>
            <a:r>
              <a:rPr lang="cy-GB">
                <a:latin typeface="Calibri"/>
                <a:ea typeface="Calibri"/>
                <a:cs typeface="Calibri"/>
              </a:rPr>
              <a:t>i Gymru, 2015. </a:t>
            </a:r>
            <a:r>
              <a:rPr lang="cy-GB" i="1">
                <a:latin typeface="Calibri"/>
                <a:ea typeface="Calibri"/>
                <a:cs typeface="Calibri"/>
              </a:rPr>
              <a:t>Clonc mewn ysgolion Cymraeg</a:t>
            </a:r>
            <a:r>
              <a:rPr lang="cy-GB">
                <a:latin typeface="Calibri"/>
                <a:ea typeface="Calibri"/>
                <a:cs typeface="Calibri"/>
              </a:rPr>
              <a:t>.</a:t>
            </a:r>
            <a:endParaRPr lang="en-US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cy-GB">
                <a:latin typeface="Calibri"/>
                <a:ea typeface="Calibri"/>
                <a:cs typeface="Calibri"/>
              </a:rPr>
              <a:t>Ar Gael : </a:t>
            </a:r>
            <a:r>
              <a:rPr lang="cy-GB">
                <a:latin typeface="Calibri"/>
                <a:ea typeface="+mn-lt"/>
                <a:cs typeface="+mn-lt"/>
                <a:hlinkClick r:id="rId2"/>
              </a:rPr>
              <a:t>https://hwb.gov.wales/cwricwlwm-i-gymru</a:t>
            </a:r>
            <a:endParaRPr lang="cy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cy-GB">
                <a:latin typeface="Calibri"/>
                <a:ea typeface="Calibri"/>
                <a:cs typeface="Calibri"/>
              </a:rPr>
              <a:t>[Cyrchwyd 5ed o Ionawr 2025]</a:t>
            </a:r>
          </a:p>
          <a:p>
            <a:pPr marL="0" indent="0">
              <a:buNone/>
            </a:pPr>
            <a:r>
              <a:rPr lang="en-US">
                <a:latin typeface="Calibri"/>
                <a:ea typeface="Calibri"/>
                <a:cs typeface="Calibri"/>
              </a:rPr>
              <a:t>3. Dewey, J. 1938. </a:t>
            </a:r>
            <a:r>
              <a:rPr lang="en-US" i="1">
                <a:latin typeface="Calibri"/>
                <a:ea typeface="Calibri"/>
                <a:cs typeface="Calibri"/>
              </a:rPr>
              <a:t>The theory of inquiry and experience and education</a:t>
            </a:r>
            <a:r>
              <a:rPr lang="en-US"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r>
              <a:rPr lang="en-US">
                <a:latin typeface="Calibri"/>
                <a:ea typeface="Calibri"/>
                <a:cs typeface="Calibri"/>
              </a:rPr>
              <a:t>6. Skinner, B.F. , 1986. </a:t>
            </a:r>
            <a:r>
              <a:rPr lang="en-US" i="1">
                <a:latin typeface="Calibri"/>
                <a:ea typeface="Calibri"/>
                <a:cs typeface="Calibri"/>
              </a:rPr>
              <a:t>Is it Behaviorism?. </a:t>
            </a:r>
            <a:r>
              <a:rPr lang="en-US" i="1" err="1">
                <a:latin typeface="Calibri"/>
                <a:ea typeface="Calibri"/>
                <a:cs typeface="Calibri"/>
              </a:rPr>
              <a:t>Behavioural</a:t>
            </a:r>
            <a:r>
              <a:rPr lang="en-US" i="1">
                <a:latin typeface="Calibri"/>
                <a:ea typeface="Calibri"/>
                <a:cs typeface="Calibri"/>
              </a:rPr>
              <a:t> and Brain Sciences</a:t>
            </a:r>
            <a:r>
              <a:rPr lang="en-US">
                <a:latin typeface="Calibri"/>
                <a:ea typeface="Calibri"/>
                <a:cs typeface="Calibri"/>
              </a:rPr>
              <a:t>, </a:t>
            </a:r>
            <a:r>
              <a:rPr lang="en-US" err="1">
                <a:latin typeface="Calibri"/>
                <a:ea typeface="Calibri"/>
                <a:cs typeface="Calibri"/>
              </a:rPr>
              <a:t>P.p</a:t>
            </a:r>
            <a:r>
              <a:rPr lang="en-US">
                <a:latin typeface="Calibri"/>
                <a:ea typeface="Calibri"/>
                <a:cs typeface="Calibri"/>
              </a:rPr>
              <a:t> 716-717.</a:t>
            </a:r>
          </a:p>
          <a:p>
            <a:pPr marL="0" indent="0">
              <a:buNone/>
            </a:pPr>
            <a:r>
              <a:rPr lang="en-US">
                <a:latin typeface="Calibri"/>
                <a:ea typeface="Calibri"/>
                <a:cs typeface="Calibri"/>
              </a:rPr>
              <a:t>7. Vygotsky, L., 1920. </a:t>
            </a:r>
            <a:r>
              <a:rPr lang="en-US" i="1">
                <a:latin typeface="Calibri"/>
                <a:ea typeface="Calibri"/>
                <a:cs typeface="Calibri"/>
              </a:rPr>
              <a:t>The zone of proximal development.</a:t>
            </a:r>
            <a:endParaRPr lang="en-US"/>
          </a:p>
          <a:p>
            <a:pPr marL="0" indent="0">
              <a:buNone/>
            </a:pPr>
            <a:r>
              <a:rPr lang="en-US">
                <a:latin typeface="Calibri"/>
                <a:ea typeface="Calibri"/>
                <a:cs typeface="Calibri"/>
              </a:rPr>
              <a:t>8. William, D. ,2016.  The secret of effective feedback. </a:t>
            </a:r>
            <a:r>
              <a:rPr lang="en-US" i="1">
                <a:latin typeface="Calibri"/>
                <a:ea typeface="Calibri"/>
                <a:cs typeface="Calibri"/>
              </a:rPr>
              <a:t>Educational leadership.</a:t>
            </a:r>
            <a:r>
              <a:rPr lang="en-US">
                <a:latin typeface="Calibri"/>
                <a:ea typeface="Calibri"/>
                <a:cs typeface="Calibri"/>
              </a:rPr>
              <a:t> p.p. 10-15.</a:t>
            </a:r>
          </a:p>
          <a:p>
            <a:pPr marL="0" indent="0">
              <a:buNone/>
            </a:pPr>
            <a:r>
              <a:rPr lang="en-US">
                <a:latin typeface="Calibri"/>
                <a:ea typeface="Calibri"/>
                <a:cs typeface="Calibri"/>
              </a:rPr>
              <a:t>9. Wiliam, D., 2016. ''The role of formative </a:t>
            </a:r>
            <a:r>
              <a:rPr lang="en-US" err="1">
                <a:latin typeface="Calibri"/>
                <a:ea typeface="Calibri"/>
                <a:cs typeface="Calibri"/>
              </a:rPr>
              <a:t>asessement</a:t>
            </a:r>
            <a:r>
              <a:rPr lang="en-US">
                <a:latin typeface="Calibri"/>
                <a:ea typeface="Calibri"/>
                <a:cs typeface="Calibri"/>
              </a:rPr>
              <a:t> in effective learning environments''. </a:t>
            </a:r>
            <a:r>
              <a:rPr lang="en-US" i="1">
                <a:latin typeface="Calibri"/>
                <a:ea typeface="Calibri"/>
                <a:cs typeface="Calibri"/>
              </a:rPr>
              <a:t>The nature of learning: using research to inspire practice</a:t>
            </a:r>
            <a:r>
              <a:rPr lang="en-US">
                <a:latin typeface="Calibri"/>
                <a:ea typeface="Calibri"/>
                <a:cs typeface="Calibri"/>
              </a:rPr>
              <a:t>. </a:t>
            </a:r>
            <a:r>
              <a:rPr lang="en-US" err="1">
                <a:latin typeface="Calibri"/>
                <a:ea typeface="Calibri"/>
                <a:cs typeface="Calibri"/>
              </a:rPr>
              <a:t>P.p</a:t>
            </a:r>
            <a:r>
              <a:rPr lang="en-US">
                <a:latin typeface="Calibri"/>
                <a:ea typeface="Calibri"/>
                <a:cs typeface="Calibri"/>
              </a:rPr>
              <a:t> 135-155</a:t>
            </a:r>
            <a:endParaRPr lang="en-US"/>
          </a:p>
          <a:p>
            <a:pPr marL="0" indent="0">
              <a:buNone/>
            </a:pPr>
            <a:endParaRPr lang="en-US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000">
              <a:solidFill>
                <a:srgbClr val="222222"/>
              </a:solidFill>
              <a:latin typeface="Arial"/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4745B-0B93-D4CA-F061-19A4529FA2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44BA5-129C-42B4-9D81-F123CD59F6F5}" type="datetime1"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C72AFD-4A77-6979-E423-F88A470A58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59C907-0D62-8EBA-A68C-0F42C74A8A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79207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695961-6493-9A63-DA6E-E1246220FD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309901"/>
            <a:ext cx="10653579" cy="59994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>
              <a:latin typeface="Calibri"/>
              <a:ea typeface="Calibri"/>
              <a:cs typeface="Calibri"/>
            </a:endParaRPr>
          </a:p>
          <a:p>
            <a:endParaRPr lang="en-US">
              <a:latin typeface="Calibri"/>
              <a:ea typeface="Calibri"/>
              <a:cs typeface="Calibri"/>
            </a:endParaRPr>
          </a:p>
          <a:p>
            <a:endParaRPr lang="en-US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800">
              <a:solidFill>
                <a:srgbClr val="222222"/>
              </a:solidFill>
              <a:latin typeface="Arial"/>
              <a:ea typeface="Calibri"/>
              <a:cs typeface="Arial"/>
            </a:endParaRPr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7D4A57-7D66-1D0E-4A85-FDEF92831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CA8D9-2EBC-4C69-87BB-705AEB396975}" type="datetime1"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453425-C1C5-E945-FBF0-3DB2F8016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BCC6C9-E150-FD5C-BC2A-E61E2A8C4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18</a:t>
            </a:fld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0D7B43A-8B56-97DD-1BF1-0FEF79071100}"/>
              </a:ext>
            </a:extLst>
          </p:cNvPr>
          <p:cNvSpPr txBox="1"/>
          <p:nvPr/>
        </p:nvSpPr>
        <p:spPr>
          <a:xfrm>
            <a:off x="386860" y="451338"/>
            <a:ext cx="11078306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endParaRPr lang="en-US" sz="20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US" sz="1000">
              <a:solidFill>
                <a:srgbClr val="222222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38710344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18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VanillaVTI</vt:lpstr>
      <vt:lpstr>Defnyddio Asesu ar gyfer Dysgu mewn cyfle dysgu i hybu cynnydd ar draws y maes dysgu a phrofiad a ddewiswyd. </vt:lpstr>
      <vt:lpstr>Cyflwyniad</vt:lpstr>
      <vt:lpstr>CLONC</vt:lpstr>
      <vt:lpstr>CYNLLUN GWERS</vt:lpstr>
      <vt:lpstr>PowerPoint Presentation</vt:lpstr>
      <vt:lpstr>BETH YW CLONC?</vt:lpstr>
      <vt:lpstr>PowerPoint Presentation</vt:lpstr>
      <vt:lpstr>STRATEGAETH 1 – Llew Llwyddiannus</vt:lpstr>
      <vt:lpstr>STRATEGAETH 1 – Llew Llwyddiannus</vt:lpstr>
      <vt:lpstr>STRATEGAETH 1 – Llew Llwyddiannus</vt:lpstr>
      <vt:lpstr>STRATEGAETH 1 – Llew Llwyddiannus</vt:lpstr>
      <vt:lpstr>STRATEGAETH 2 – cardiau coch a gwyrdd</vt:lpstr>
      <vt:lpstr>STRATEGAETH 2 – cardiau coch a gwyrdd</vt:lpstr>
      <vt:lpstr> STRATEGAETH 2 – cardiau coch a gwyrdd</vt:lpstr>
      <vt:lpstr>STRATEGAETH 2 – cardiau coch a gwyrdd</vt:lpstr>
      <vt:lpstr>GRYNHOI</vt:lpstr>
      <vt:lpstr>CYFEIRIADAU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4</cp:revision>
  <dcterms:created xsi:type="dcterms:W3CDTF">2024-12-14T07:38:29Z</dcterms:created>
  <dcterms:modified xsi:type="dcterms:W3CDTF">2025-01-16T21:32:05Z</dcterms:modified>
</cp:coreProperties>
</file>