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sldIdLst>
    <p:sldId id="256" r:id="rId5"/>
    <p:sldId id="280" r:id="rId6"/>
    <p:sldId id="261" r:id="rId7"/>
    <p:sldId id="464" r:id="rId8"/>
    <p:sldId id="287" r:id="rId9"/>
    <p:sldId id="266" r:id="rId10"/>
    <p:sldId id="267" r:id="rId11"/>
    <p:sldId id="458" r:id="rId12"/>
    <p:sldId id="466" r:id="rId13"/>
    <p:sldId id="265" r:id="rId14"/>
    <p:sldId id="336" r:id="rId15"/>
    <p:sldId id="459" r:id="rId16"/>
    <p:sldId id="460" r:id="rId17"/>
    <p:sldId id="461" r:id="rId18"/>
    <p:sldId id="462" r:id="rId19"/>
    <p:sldId id="463" r:id="rId20"/>
    <p:sldId id="284" r:id="rId21"/>
    <p:sldId id="277" r:id="rId22"/>
    <p:sldId id="467" r:id="rId23"/>
    <p:sldId id="276" r:id="rId24"/>
    <p:sldId id="281" r:id="rId25"/>
    <p:sldId id="278" r:id="rId26"/>
    <p:sldId id="286" r:id="rId27"/>
    <p:sldId id="269" r:id="rId28"/>
    <p:sldId id="465" r:id="rId29"/>
    <p:sldId id="279" r:id="rId30"/>
    <p:sldId id="457" r:id="rId31"/>
    <p:sldId id="273" r:id="rId32"/>
    <p:sldId id="32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F775A3-212A-46A8-8788-6531E6751409}" v="11" dt="2024-12-03T11:52:45.5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colorful2" csCatId="colorful" phldr="1"/>
      <dgm:spPr/>
      <dgm:t>
        <a:bodyPr/>
        <a:lstStyle/>
        <a:p>
          <a:endParaRPr lang="en-GB"/>
        </a:p>
      </dgm:t>
    </dgm:pt>
    <dgm:pt modelId="{6E1D9316-16ED-42E7-9311-775D5C4927BA}">
      <dgm:prSet phldrT="[Text]"/>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2">
            <a:hueOff val="-4288656"/>
            <a:satOff val="1043"/>
            <a:lumOff val="58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b="1" kern="1200"/>
            <a:t>Select</a:t>
          </a:r>
          <a:r>
            <a:rPr lang="en-GB" sz="1200" b="1" kern="1200">
              <a:latin typeface="Lucida Sans"/>
            </a:rPr>
            <a:t> </a:t>
          </a:r>
          <a:r>
            <a:rPr lang="en-GB" sz="12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2">
            <a:hueOff val="-4288656"/>
            <a:satOff val="1043"/>
            <a:lumOff val="588"/>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2">
            <a:hueOff val="-8577312"/>
            <a:satOff val="2086"/>
            <a:lumOff val="1177"/>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2">
            <a:hueOff val="-8577312"/>
            <a:satOff val="2086"/>
            <a:lumOff val="1177"/>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2">
            <a:hueOff val="-12865968"/>
            <a:satOff val="3129"/>
            <a:lumOff val="17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2">
            <a:hueOff val="-12865968"/>
            <a:satOff val="3129"/>
            <a:lumOff val="1765"/>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2">
            <a:hueOff val="-17154624"/>
            <a:satOff val="4172"/>
            <a:lumOff val="2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b="1" kern="1200"/>
            <a:t>Review, refine and repeat as necessary</a:t>
          </a:r>
          <a:r>
            <a:rPr lang="en-GB" sz="1200" b="1" kern="1200">
              <a:latin typeface="Lucida Sans"/>
            </a:rPr>
            <a:t> </a:t>
          </a:r>
          <a:endParaRPr lang="en-GB" sz="12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2">
            <a:hueOff val="-17154624"/>
            <a:satOff val="4172"/>
            <a:lumOff val="2353"/>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GB" sz="9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03/12/2024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1512478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AI to improve grammar, style, and clarity in writing.</a:t>
            </a:r>
          </a:p>
          <a:p>
            <a:r>
              <a:rPr lang="en-GB"/>
              <a:t>AI tools like </a:t>
            </a:r>
            <a:r>
              <a:rPr lang="en-GB" b="1"/>
              <a:t>ChatGPT</a:t>
            </a:r>
            <a:r>
              <a:rPr lang="en-GB"/>
              <a:t> can assist in generating ideas, drafting outlines, and providing writing prompts.</a:t>
            </a:r>
          </a:p>
          <a:p>
            <a:r>
              <a:rPr lang="en-GB" b="1"/>
              <a:t>There are Ethical Considerations to bear in mind: </a:t>
            </a:r>
          </a:p>
          <a:p>
            <a:pPr>
              <a:buFont typeface="Arial" panose="020B0604020202020204" pitchFamily="34" charset="0"/>
              <a:buChar char="•"/>
            </a:pPr>
            <a:r>
              <a:rPr lang="en-GB" b="1" strike="sngStrike"/>
              <a:t>Academic Integrity</a:t>
            </a:r>
            <a:r>
              <a:rPr lang="en-GB"/>
              <a:t>: Ensure the responsible use of AI, particularly in writing and research, to maintain academic honesty.</a:t>
            </a:r>
          </a:p>
          <a:p>
            <a:pPr>
              <a:buFont typeface="Arial" panose="020B0604020202020204" pitchFamily="34" charset="0"/>
              <a:buChar char="•"/>
            </a:pPr>
            <a:r>
              <a:rPr lang="en-GB" b="1" strike="sngStrike"/>
              <a:t>Critical Evaluation</a:t>
            </a:r>
            <a:r>
              <a:rPr lang="en-GB"/>
              <a:t>: Understand that AI suggestions should be critically evaluated rather than accepted at face value.</a:t>
            </a:r>
          </a:p>
          <a:p>
            <a:pPr>
              <a:buFont typeface="Arial" panose="020B0604020202020204" pitchFamily="34" charset="0"/>
              <a:buChar char="•"/>
            </a:pPr>
            <a:r>
              <a:rPr lang="en-GB"/>
              <a:t>                                  utilise AI tools effectively, critically, and ethically, adhering to good academic practices</a:t>
            </a:r>
          </a:p>
          <a:p>
            <a:pPr>
              <a:buFont typeface="Arial" panose="020B0604020202020204" pitchFamily="34" charset="0"/>
              <a:buChar char="•"/>
            </a:pPr>
            <a:r>
              <a:rPr lang="en-GB"/>
              <a:t>                                  Be mindful of AI’s limitations, including issues of accountability, potential inaccuracies, biases, unintentional plagiarism, and over-reliance on AI. </a:t>
            </a:r>
          </a:p>
          <a:p>
            <a:pPr>
              <a:buFont typeface="Arial" panose="020B0604020202020204" pitchFamily="34" charset="0"/>
              <a:buChar char="•"/>
            </a:pPr>
            <a:r>
              <a:rPr lang="en-GB"/>
              <a:t>                                   properly acknowledge any content generated by AI, using correct citations</a:t>
            </a:r>
          </a:p>
          <a:p>
            <a:pPr>
              <a:buFont typeface="Arial" panose="020B0604020202020204" pitchFamily="34" charset="0"/>
              <a:buChar char="•"/>
            </a:pPr>
            <a:r>
              <a:rPr lang="en-GB" b="1" strike="sngStrike"/>
              <a:t>Check Permission </a:t>
            </a:r>
            <a:r>
              <a:rPr lang="en-GB"/>
              <a:t>– confirm with your tutor or assignment brief if AI G. AI use is allowed.</a:t>
            </a:r>
          </a:p>
          <a:p>
            <a:pPr>
              <a:buFont typeface="Arial" panose="020B0604020202020204" pitchFamily="34" charset="0"/>
              <a:buChar char="•"/>
            </a:pPr>
            <a:endParaRPr lang="en-GB"/>
          </a:p>
          <a:p>
            <a:pPr>
              <a:buFont typeface="Arial" panose="020B0604020202020204" pitchFamily="34" charset="0"/>
              <a:buChar char="•"/>
            </a:pPr>
            <a:r>
              <a:rPr lang="en-GB" strike="sngStrike"/>
              <a:t>Effective Use – utilise AI tools effectively, critically, and ethically, adhering to good academic practices</a:t>
            </a:r>
          </a:p>
          <a:p>
            <a:pPr>
              <a:buFont typeface="Arial" panose="020B0604020202020204" pitchFamily="34" charset="0"/>
              <a:buChar char="•"/>
            </a:pPr>
            <a:r>
              <a:rPr lang="en-GB" strike="sngStrike"/>
              <a:t>Benefits – AI can assist with summaries, idea generation, feedback, improving grammar and style, and enhancing accessibility.</a:t>
            </a:r>
          </a:p>
          <a:p>
            <a:pPr>
              <a:buFont typeface="Arial" panose="020B0604020202020204" pitchFamily="34" charset="0"/>
              <a:buChar char="•"/>
            </a:pPr>
            <a:r>
              <a:rPr lang="en-GB" strike="sngStrike"/>
              <a:t>Limitations – Be mindful of AI’s limitations, including issues of accountability, potential inaccuracies, biases, unintentional plagiarism, and over-reliance on AI. </a:t>
            </a:r>
          </a:p>
          <a:p>
            <a:pPr>
              <a:buFont typeface="Arial" panose="020B0604020202020204" pitchFamily="34" charset="0"/>
              <a:buChar char="•"/>
            </a:pPr>
            <a:r>
              <a:rPr lang="en-GB" strike="sngStrike"/>
              <a:t>Acknowledge AI Contributions – properly acknowledge any content generated by AI, using correct citations.</a:t>
            </a:r>
          </a:p>
          <a:p>
            <a:pPr>
              <a:buFont typeface="Arial" panose="020B0604020202020204" pitchFamily="34" charset="0"/>
              <a:buChar char="•"/>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3204374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23</a:t>
            </a:fld>
            <a:endParaRPr lang="en-GB"/>
          </a:p>
        </p:txBody>
      </p:sp>
    </p:spTree>
    <p:extLst>
      <p:ext uri="{BB962C8B-B14F-4D97-AF65-F5344CB8AC3E}">
        <p14:creationId xmlns:p14="http://schemas.microsoft.com/office/powerpoint/2010/main" val="9362688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437299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61CBF-5BAB-BD37-F03E-B9C5235700CD}"/>
              </a:ext>
            </a:extLst>
          </p:cNvPr>
          <p:cNvSpPr>
            <a:spLocks noGrp="1"/>
          </p:cNvSpPr>
          <p:nvPr>
            <p:ph type="title"/>
          </p:nvPr>
        </p:nvSpPr>
        <p:spPr>
          <a:xfrm>
            <a:off x="243180" y="240753"/>
            <a:ext cx="10533415" cy="387093"/>
          </a:xfrm>
        </p:spPr>
        <p:txBody>
          <a:bodyPr/>
          <a:lstStyle/>
          <a:p>
            <a:r>
              <a:rPr lang="en-US"/>
              <a:t>Click to edit Master title style</a:t>
            </a:r>
          </a:p>
        </p:txBody>
      </p:sp>
      <p:sp>
        <p:nvSpPr>
          <p:cNvPr id="3" name="Slide Number Placeholder 2">
            <a:extLst>
              <a:ext uri="{FF2B5EF4-FFF2-40B4-BE49-F238E27FC236}">
                <a16:creationId xmlns:a16="http://schemas.microsoft.com/office/drawing/2014/main" id="{8F985454-8962-055C-99F3-2644585EBB77}"/>
              </a:ext>
            </a:extLst>
          </p:cNvPr>
          <p:cNvSpPr>
            <a:spLocks noGrp="1"/>
          </p:cNvSpPr>
          <p:nvPr>
            <p:ph type="sldNum" sz="quarter" idx="10"/>
          </p:nvPr>
        </p:nvSpPr>
        <p:spPr>
          <a:xfrm>
            <a:off x="11192400" y="6541200"/>
            <a:ext cx="366016" cy="162000"/>
          </a:xfrm>
          <a:prstGeom prst="rect">
            <a:avLst/>
          </a:prstGeom>
        </p:spPr>
        <p:txBody>
          <a:bodyPr/>
          <a:lstStyle>
            <a:lvl1pPr>
              <a:defRPr>
                <a:solidFill>
                  <a:schemeClr val="tx1"/>
                </a:solidFill>
              </a:defRPr>
            </a:lvl1pPr>
          </a:lstStyle>
          <a:p>
            <a:pPr defTabSz="914377">
              <a:defRPr/>
            </a:pPr>
            <a:fld id="{F18EFF25-22D3-7349-97D6-73D11F9E5B0D}" type="slidenum">
              <a:rPr lang="en-GB" smtClean="0"/>
              <a:pPr defTabSz="914377">
                <a:defRPr/>
              </a:pPr>
              <a:t>‹#›</a:t>
            </a:fld>
            <a:endParaRPr lang="en-GB"/>
          </a:p>
        </p:txBody>
      </p:sp>
      <p:sp>
        <p:nvSpPr>
          <p:cNvPr id="5" name="Content Placeholder 4">
            <a:extLst>
              <a:ext uri="{FF2B5EF4-FFF2-40B4-BE49-F238E27FC236}">
                <a16:creationId xmlns:a16="http://schemas.microsoft.com/office/drawing/2014/main" id="{01D2E189-4BD2-0B0D-CD4E-8E3120ACCC6C}"/>
              </a:ext>
            </a:extLst>
          </p:cNvPr>
          <p:cNvSpPr>
            <a:spLocks noGrp="1"/>
          </p:cNvSpPr>
          <p:nvPr>
            <p:ph sz="quarter" idx="11"/>
          </p:nvPr>
        </p:nvSpPr>
        <p:spPr>
          <a:xfrm>
            <a:off x="658984" y="1296000"/>
            <a:ext cx="10533416" cy="46285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6A84D349-509F-D9E6-8495-1218F136EADD}"/>
              </a:ext>
              <a:ext uri="{C183D7F6-B498-43B3-948B-1728B52AA6E4}">
                <adec:decorative xmlns:adec="http://schemas.microsoft.com/office/drawing/2017/decorative" val="1"/>
              </a:ext>
            </a:extLst>
          </p:cNvPr>
          <p:cNvSpPr/>
          <p:nvPr userDrawn="1"/>
        </p:nvSpPr>
        <p:spPr>
          <a:xfrm>
            <a:off x="12337200" y="0"/>
            <a:ext cx="288000" cy="28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66982064-DE82-507B-3ED9-33E04F921245}"/>
              </a:ext>
              <a:ext uri="{C183D7F6-B498-43B3-948B-1728B52AA6E4}">
                <adec:decorative xmlns:adec="http://schemas.microsoft.com/office/drawing/2017/decorative" val="1"/>
              </a:ext>
            </a:extLst>
          </p:cNvPr>
          <p:cNvSpPr/>
          <p:nvPr userDrawn="1"/>
        </p:nvSpPr>
        <p:spPr>
          <a:xfrm>
            <a:off x="12337200" y="432000"/>
            <a:ext cx="288000" cy="28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7E6A4854-DAC6-9FD4-B3C8-E8654B25E557}"/>
              </a:ext>
              <a:ext uri="{C183D7F6-B498-43B3-948B-1728B52AA6E4}">
                <adec:decorative xmlns:adec="http://schemas.microsoft.com/office/drawing/2017/decorative" val="1"/>
              </a:ext>
            </a:extLst>
          </p:cNvPr>
          <p:cNvSpPr/>
          <p:nvPr userDrawn="1"/>
        </p:nvSpPr>
        <p:spPr>
          <a:xfrm>
            <a:off x="12337200" y="864000"/>
            <a:ext cx="288000" cy="28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D59AAE04-0F42-5402-FF13-F5CAF083FAE5}"/>
              </a:ext>
              <a:ext uri="{C183D7F6-B498-43B3-948B-1728B52AA6E4}">
                <adec:decorative xmlns:adec="http://schemas.microsoft.com/office/drawing/2017/decorative" val="1"/>
              </a:ext>
            </a:extLst>
          </p:cNvPr>
          <p:cNvSpPr/>
          <p:nvPr userDrawn="1"/>
        </p:nvSpPr>
        <p:spPr>
          <a:xfrm>
            <a:off x="12337200" y="1296000"/>
            <a:ext cx="288000" cy="28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1DD94311-5BBD-C464-A668-582D7C91421F}"/>
              </a:ext>
              <a:ext uri="{C183D7F6-B498-43B3-948B-1728B52AA6E4}">
                <adec:decorative xmlns:adec="http://schemas.microsoft.com/office/drawing/2017/decorative" val="1"/>
              </a:ext>
            </a:extLst>
          </p:cNvPr>
          <p:cNvSpPr/>
          <p:nvPr userDrawn="1"/>
        </p:nvSpPr>
        <p:spPr>
          <a:xfrm>
            <a:off x="12337200" y="1728000"/>
            <a:ext cx="288000" cy="28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1FD52FE6-6557-E36F-467D-D0D3A68462A9}"/>
              </a:ext>
              <a:ext uri="{C183D7F6-B498-43B3-948B-1728B52AA6E4}">
                <adec:decorative xmlns:adec="http://schemas.microsoft.com/office/drawing/2017/decorative" val="1"/>
              </a:ext>
            </a:extLst>
          </p:cNvPr>
          <p:cNvSpPr/>
          <p:nvPr userDrawn="1"/>
        </p:nvSpPr>
        <p:spPr>
          <a:xfrm>
            <a:off x="12337200" y="2160000"/>
            <a:ext cx="288000" cy="28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E9115600-1841-CEC3-F85F-675F7023F752}"/>
              </a:ext>
              <a:ext uri="{C183D7F6-B498-43B3-948B-1728B52AA6E4}">
                <adec:decorative xmlns:adec="http://schemas.microsoft.com/office/drawing/2017/decorative" val="1"/>
              </a:ext>
            </a:extLst>
          </p:cNvPr>
          <p:cNvSpPr/>
          <p:nvPr userDrawn="1"/>
        </p:nvSpPr>
        <p:spPr>
          <a:xfrm>
            <a:off x="12337200" y="2592000"/>
            <a:ext cx="288000" cy="28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8857AD26-7FAE-60A8-E828-009112C5E15A}"/>
              </a:ext>
              <a:ext uri="{C183D7F6-B498-43B3-948B-1728B52AA6E4}">
                <adec:decorative xmlns:adec="http://schemas.microsoft.com/office/drawing/2017/decorative" val="1"/>
              </a:ext>
            </a:extLst>
          </p:cNvPr>
          <p:cNvSpPr/>
          <p:nvPr userDrawn="1"/>
        </p:nvSpPr>
        <p:spPr>
          <a:xfrm>
            <a:off x="12337200" y="3024000"/>
            <a:ext cx="288000" cy="28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377"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3" name="Picture Placeholder 13" descr="Clarivate logo">
            <a:extLst>
              <a:ext uri="{FF2B5EF4-FFF2-40B4-BE49-F238E27FC236}">
                <a16:creationId xmlns:a16="http://schemas.microsoft.com/office/drawing/2014/main" id="{9F1F2108-0A78-7717-0C59-968E616C74FA}"/>
              </a:ext>
            </a:extLst>
          </p:cNvPr>
          <p:cNvPicPr>
            <a:picLocks noChangeAspect="1"/>
          </p:cNvPicPr>
          <p:nvPr userDrawn="1"/>
        </p:nvPicPr>
        <p:blipFill>
          <a:blip r:embed="rId2">
            <a:extLst>
              <a:ext uri="{96DAC541-7B7A-43D3-8B79-37D633B846F1}">
                <asvg:svgBlip xmlns:asvg="http://schemas.microsoft.com/office/drawing/2016/SVG/main" r:embed="rId3"/>
              </a:ext>
            </a:extLst>
          </a:blip>
          <a:srcRect l="50" r="50"/>
          <a:stretch>
            <a:fillRect/>
          </a:stretch>
        </p:blipFill>
        <p:spPr>
          <a:xfrm>
            <a:off x="523038" y="6354000"/>
            <a:ext cx="1371600" cy="406400"/>
          </a:xfrm>
          <a:prstGeom prst="rect">
            <a:avLst/>
          </a:prstGeom>
        </p:spPr>
      </p:pic>
    </p:spTree>
    <p:extLst>
      <p:ext uri="{BB962C8B-B14F-4D97-AF65-F5344CB8AC3E}">
        <p14:creationId xmlns:p14="http://schemas.microsoft.com/office/powerpoint/2010/main" val="190105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740" r:id="rId13"/>
    <p:sldLayoutId id="2147483755" r:id="rId14"/>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course/view.php?id=11455&amp;section=1" TargetMode="External"/><Relationship Id="rId2" Type="http://schemas.openxmlformats.org/officeDocument/2006/relationships/hyperlink" Target="https://moodle.uwtsd.ac.uk/mod/page/view.php?id=475601" TargetMode="Externa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hyperlink" Target="https://moodle.uwtsd.ac.uk/course/view.php?id=11455"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hyperlink" Target="https://www.uwtsd.ac.uk/library"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librarysearch.uwtsd.ac.uk/permalink/44WHELF_UWTSD/1pbrh66/alma99100437602402421" TargetMode="External"/><Relationship Id="rId2" Type="http://schemas.openxmlformats.org/officeDocument/2006/relationships/image" Target="../media/image12.png"/><Relationship Id="rId1" Type="http://schemas.openxmlformats.org/officeDocument/2006/relationships/slideLayout" Target="../slideLayouts/slideLayout5.xml"/><Relationship Id="rId5" Type="http://schemas.openxmlformats.org/officeDocument/2006/relationships/hyperlink" Target="https://librarysearch.uwtsd.ac.uk/discovery/search?query=sub,exact,Sports%20administration&amp;pfilter=rtype,exact,articles&amp;tab=Everything&amp;search_scope=MyInst_and_CI&amp;vid=44WHELF_UWTSD:44WHELF_UWTSD_VU1&amp;facet=searchcreationdate,include,2017%7C,%7C2023,lk&amp;mfacet=tlevel,include,online_resources,1,lk&amp;mfacet=tlevel,include,peer_reviewed,1,lk&amp;lang=en&amp;offset=0" TargetMode="Externa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5.sv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7.svg"/></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hyperlink" Target="https://librarysearch.uwtsd.ac.uk/discovery/search?query=title,contains,Sport,AND&amp;query=any,contains,(policy%20OR%20policies)%20OR%20governance%20OR%20sustainability,AND&amp;query=title,contains,UK,AND&amp;tab=Everything&amp;search_scope=MyInst_and_CI&amp;sortby=rank&amp;vid=44WHELF_UWTSD:44WHELF_UWTSD_VU1&amp;lang=en&amp;mode=advanced&amp;offset=0&amp;facet=searchcreationdate,include,2018%7C,%7C2025,lk"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moodle.uwtsd.ac.uk/mod/page/view.php?id=475601"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7" Type="http://schemas.openxmlformats.org/officeDocument/2006/relationships/hyperlink" Target="https://librarysearch.uwtsd.ac.uk/discovery/search?query=any,contains,(management%20strategies%20grassroots%20football%20programs)%20OR%20(successful%20grassroots%20football%20programs%20development)%20OR%20(impact%20of%20management%20strategies%20on%20grassroots%20football)%20OR%20(strategies%20for%20developing%20successful%20grassroots%20football%20programs)%20OR%20(management%20techniques%20for%20grassroots%20football%20development)%20OR%20(Management%20strategies%20for%20successful%20grassroots%20football%20programs)%20OR%20(Impact%20of%20management%20techniques%20on%20developing%20grassroots%20football%20programs)%20OR%20(Effective%20management%20approaches%20for%20grassroots%20football%20development)%20OR%20(Role%20of%20managerial%20tactics%20in%20successful%20grassroots%20soccer%20initiatives)%20OR%20(Implementing%20management%20strategies%20for%20thriving%20grassroots%20football%20programs)%20OR%20(The%20role%20of%20management%20strategies%20in%20developing%20successful%20grassroots%20football%20programs)&amp;tab=Everything&amp;search_scope=Search_ELEC&amp;vid=44WHELF_UWTSD:44WHELF_UWTSD_VU1&amp;lang=en&amp;offset=0&amp;pcAvailability=true" TargetMode="External"/><Relationship Id="rId2" Type="http://schemas.openxmlformats.org/officeDocument/2006/relationships/image" Target="../media/image22.png"/><Relationship Id="rId1" Type="http://schemas.openxmlformats.org/officeDocument/2006/relationships/slideLayout" Target="../slideLayouts/slideLayout10.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svg"/><Relationship Id="rId7" Type="http://schemas.openxmlformats.org/officeDocument/2006/relationships/image" Target="../media/image31.svg"/><Relationship Id="rId2" Type="http://schemas.openxmlformats.org/officeDocument/2006/relationships/image" Target="../media/image26.png"/><Relationship Id="rId1" Type="http://schemas.openxmlformats.org/officeDocument/2006/relationships/slideLayout" Target="../slideLayouts/slideLayout10.xml"/><Relationship Id="rId6" Type="http://schemas.openxmlformats.org/officeDocument/2006/relationships/image" Target="../media/image30.png"/><Relationship Id="rId11" Type="http://schemas.openxmlformats.org/officeDocument/2006/relationships/image" Target="../media/image35.svg"/><Relationship Id="rId5" Type="http://schemas.openxmlformats.org/officeDocument/2006/relationships/image" Target="../media/image29.svg"/><Relationship Id="rId10" Type="http://schemas.openxmlformats.org/officeDocument/2006/relationships/image" Target="../media/image34.png"/><Relationship Id="rId4" Type="http://schemas.openxmlformats.org/officeDocument/2006/relationships/image" Target="../media/image28.png"/><Relationship Id="rId9" Type="http://schemas.openxmlformats.org/officeDocument/2006/relationships/image" Target="../media/image33.sv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librarysearch.uwtsd.ac.uk/discovery/search?query=any,contains,(Management%20OR%20leader*)%20(Strateg*%20OR%20Technique%20OR%20approach%20OR%20tactics),AND&amp;query=title,contains,(%22grass-root%22%20%20OR%20%22grass%20roots%22%20OR%20grassroots)%20football%20OR%20soccer,NOT&amp;query=any,contains,injur*,AND&amp;tab=Everything&amp;search_scope=Search_ELEC&amp;vid=44WHELF_UWTSD:44WHELF_UWTSD_VU1&amp;lang=en&amp;mode=advanced&amp;offset=0&amp;facet=searchcreationdate,include,2017%7C,%7C2024,lk" TargetMode="Externa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librarysearch.uwtsd.ac.uk/permalink/44WHELF_UWTSD/ra52dq/alma99100224559102421"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publications.lboro.ac.uk/publications/all/collated/llas3.html" TargetMode="External"/><Relationship Id="rId1" Type="http://schemas.openxmlformats.org/officeDocument/2006/relationships/slideLayout" Target="../slideLayouts/slideLayout7.xml"/><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policies.google.com/privacy?hl=en" TargetMode="External"/><Relationship Id="rId2" Type="http://schemas.openxmlformats.org/officeDocument/2006/relationships/image" Target="../media/image46.png"/><Relationship Id="rId1" Type="http://schemas.openxmlformats.org/officeDocument/2006/relationships/slideLayout" Target="../slideLayouts/slideLayout10.xml"/><Relationship Id="rId4" Type="http://schemas.openxmlformats.org/officeDocument/2006/relationships/hyperlink" Target="https://chromewebstore.google.com/detail/google-scholar-pdf-reader/dahenjhkoodjbpjheillcadbppiidmhp?utm_medium=blog&amp;utm_source=scholar.googleblog.com&amp;utm_campaign=kp&amp;utm_content=top"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7.xml"/><Relationship Id="rId4" Type="http://schemas.openxmlformats.org/officeDocument/2006/relationships/hyperlink" Target="https://intranet.uwtsd.ac.uk/departments/library-and-learning-resources/academic-and-infoskills/resources-research"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librarysearch.uwtsd.ac.uk/permalink/44WHELF_UWTSD/ra52dq/alma99100191860102421" TargetMode="External"/><Relationship Id="rId3" Type="http://schemas.openxmlformats.org/officeDocument/2006/relationships/hyperlink" Target="https://librarysearch.uwtsd.ac.uk/permalink/44WHELF_UWTSD/ra52dq/alma99100115364102421" TargetMode="External"/><Relationship Id="rId7" Type="http://schemas.openxmlformats.org/officeDocument/2006/relationships/hyperlink" Target="https://librarysearch.uwtsd.ac.uk/permalink/44WHELF_UWTSD/ra52dq/alma99100357659502421" TargetMode="External"/><Relationship Id="rId2" Type="http://schemas.openxmlformats.org/officeDocument/2006/relationships/hyperlink" Target="https://librarysearch.uwtsd.ac.uk/permalink/44WHELF_UWTSD/ra52dq/alma99100224560002421" TargetMode="External"/><Relationship Id="rId1" Type="http://schemas.openxmlformats.org/officeDocument/2006/relationships/slideLayout" Target="../slideLayouts/slideLayout7.xml"/><Relationship Id="rId6" Type="http://schemas.openxmlformats.org/officeDocument/2006/relationships/hyperlink" Target="https://librarysearch.uwtsd.ac.uk/permalink/44WHELF_UWTSD/ra52dq/alma99100224559102421" TargetMode="External"/><Relationship Id="rId5" Type="http://schemas.openxmlformats.org/officeDocument/2006/relationships/hyperlink" Target="https://librarysearch.uwtsd.ac.uk/permalink/44WHELF_UWTSD/ra52dq/alma99100116160302421" TargetMode="External"/><Relationship Id="rId10" Type="http://schemas.openxmlformats.org/officeDocument/2006/relationships/image" Target="../media/image48.jpeg"/><Relationship Id="rId4" Type="http://schemas.openxmlformats.org/officeDocument/2006/relationships/hyperlink" Target="https://librarysearch.uwtsd.ac.uk/permalink/44WHELF_UWTSD/ra52dq/alma99100361956202421" TargetMode="External"/><Relationship Id="rId9" Type="http://schemas.openxmlformats.org/officeDocument/2006/relationships/hyperlink" Target="https://librarysearch.uwtsd.ac.uk/permalink/44WHELF_UWTSD/ra52dq/alma99100436002502421"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8.xml"/><Relationship Id="rId1" Type="http://schemas.openxmlformats.org/officeDocument/2006/relationships/slideLayout" Target="../slideLayouts/slideLayout10.xml"/><Relationship Id="rId5" Type="http://schemas.openxmlformats.org/officeDocument/2006/relationships/image" Target="../media/image49.jpeg"/><Relationship Id="rId4" Type="http://schemas.openxmlformats.org/officeDocument/2006/relationships/hyperlink" Target="https://uwtsd.ac.uk/library/need-more/"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50.jpe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hyperlink" Target="mailto:infoskills@uwtsd.ac.uk" TargetMode="External"/><Relationship Id="rId5" Type="http://schemas.openxmlformats.org/officeDocument/2006/relationships/hyperlink" Target="mailto:library@uwtsd.ac.uk" TargetMode="External"/><Relationship Id="rId4"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Digital financial graphs in 3D">
            <a:extLst>
              <a:ext uri="{FF2B5EF4-FFF2-40B4-BE49-F238E27FC236}">
                <a16:creationId xmlns:a16="http://schemas.microsoft.com/office/drawing/2014/main" id="{0070CFE3-5CE0-72C0-3906-35FC110084D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5363" r="15363"/>
          <a:stretch>
            <a:fillRect/>
          </a:stretch>
        </p:blipFill>
        <p:spPr/>
      </p:pic>
      <p:sp>
        <p:nvSpPr>
          <p:cNvPr id="3" name="Subtitle 2"/>
          <p:cNvSpPr>
            <a:spLocks noGrp="1"/>
          </p:cNvSpPr>
          <p:nvPr>
            <p:ph type="subTitle" idx="1"/>
          </p:nvPr>
        </p:nvSpPr>
        <p:spPr/>
        <p:txBody>
          <a:bodyPr vert="horz" lIns="91440" tIns="45720" rIns="91440" bIns="45720" rtlCol="0" anchor="t">
            <a:normAutofit fontScale="77500" lnSpcReduction="20000"/>
          </a:bodyPr>
          <a:lstStyle/>
          <a:p>
            <a:r>
              <a:rPr lang="en-GB" dirty="0">
                <a:cs typeface="Calibri"/>
              </a:rPr>
              <a:t>L6 Sport</a:t>
            </a:r>
            <a:endParaRPr lang="en-GB" dirty="0"/>
          </a:p>
          <a:p>
            <a:r>
              <a:rPr lang="en-GB" dirty="0"/>
              <a:t>Lisa Ellis: Academic Liaison Librarian </a:t>
            </a:r>
            <a:endParaRPr lang="en-GB" dirty="0">
              <a:cs typeface="Calibri" panose="020F0502020204030204"/>
            </a:endParaRPr>
          </a:p>
          <a:p>
            <a:r>
              <a:rPr lang="en-GB" dirty="0"/>
              <a:t>	  (Institute of Management &amp; Health)	</a:t>
            </a:r>
          </a:p>
        </p:txBody>
      </p:sp>
      <p:sp>
        <p:nvSpPr>
          <p:cNvPr id="4" name="Title 3"/>
          <p:cNvSpPr>
            <a:spLocks noGrp="1"/>
          </p:cNvSpPr>
          <p:nvPr>
            <p:ph type="title"/>
          </p:nvPr>
        </p:nvSpPr>
        <p:spPr/>
        <p:txBody>
          <a:bodyPr/>
          <a:lstStyle/>
          <a:p>
            <a:r>
              <a:rPr lang="en-GB" dirty="0"/>
              <a:t>Advanced Searching </a:t>
            </a:r>
            <a:br>
              <a:rPr lang="en-GB" dirty="0"/>
            </a:br>
            <a:endParaRPr lang="en-GB" dirty="0"/>
          </a:p>
        </p:txBody>
      </p:sp>
    </p:spTree>
    <p:extLst>
      <p:ext uri="{BB962C8B-B14F-4D97-AF65-F5344CB8AC3E}">
        <p14:creationId xmlns:p14="http://schemas.microsoft.com/office/powerpoint/2010/main" val="1037471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F70EB62-181A-55E8-9F4D-4EF506F3F0D4}"/>
              </a:ext>
            </a:extLst>
          </p:cNvPr>
          <p:cNvSpPr>
            <a:spLocks noGrp="1"/>
          </p:cNvSpPr>
          <p:nvPr>
            <p:ph type="title"/>
          </p:nvPr>
        </p:nvSpPr>
        <p:spPr/>
        <p:txBody>
          <a:bodyPr/>
          <a:lstStyle/>
          <a:p>
            <a:r>
              <a:rPr lang="en-GB"/>
              <a:t>Content</a:t>
            </a:r>
          </a:p>
        </p:txBody>
      </p:sp>
      <p:sp>
        <p:nvSpPr>
          <p:cNvPr id="2" name="Content Placeholder 1">
            <a:extLst>
              <a:ext uri="{FF2B5EF4-FFF2-40B4-BE49-F238E27FC236}">
                <a16:creationId xmlns:a16="http://schemas.microsoft.com/office/drawing/2014/main" id="{3559F677-CD54-7F4F-9C56-3A74E5BF3327}"/>
              </a:ext>
            </a:extLst>
          </p:cNvPr>
          <p:cNvSpPr>
            <a:spLocks noGrp="1"/>
          </p:cNvSpPr>
          <p:nvPr>
            <p:ph sz="quarter" idx="10"/>
          </p:nvPr>
        </p:nvSpPr>
        <p:spPr/>
        <p:txBody>
          <a:bodyPr vert="horz" lIns="91440" tIns="45720" rIns="91440" bIns="45720" rtlCol="0" anchor="t">
            <a:normAutofit/>
          </a:bodyPr>
          <a:lstStyle/>
          <a:p>
            <a:pPr>
              <a:buFont typeface="Arial" panose="05000000000000000000" pitchFamily="2" charset="2"/>
              <a:buChar char="•"/>
            </a:pPr>
            <a:r>
              <a:rPr lang="en-GB" dirty="0">
                <a:cs typeface="Calibri Light"/>
              </a:rPr>
              <a:t>What is Literature searching?</a:t>
            </a:r>
          </a:p>
          <a:p>
            <a:pPr>
              <a:buFont typeface="Arial" panose="05000000000000000000" pitchFamily="2" charset="2"/>
              <a:buChar char="•"/>
            </a:pPr>
            <a:r>
              <a:rPr lang="en-GB" dirty="0">
                <a:cs typeface="Calibri Light"/>
              </a:rPr>
              <a:t>Where to start?</a:t>
            </a:r>
          </a:p>
          <a:p>
            <a:pPr>
              <a:buFont typeface="Arial" panose="05000000000000000000" pitchFamily="2" charset="2"/>
              <a:buChar char="•"/>
            </a:pPr>
            <a:r>
              <a:rPr lang="en-GB" dirty="0">
                <a:cs typeface="Calibri Light"/>
              </a:rPr>
              <a:t>Overview of what library catalogue can offer.</a:t>
            </a:r>
          </a:p>
          <a:p>
            <a:pPr>
              <a:buFont typeface="Arial" panose="05000000000000000000" pitchFamily="2" charset="2"/>
              <a:buChar char="•"/>
            </a:pPr>
            <a:r>
              <a:rPr lang="en-GB" dirty="0">
                <a:cs typeface="Calibri Light"/>
              </a:rPr>
              <a:t>Tips when searching the catalogue.</a:t>
            </a:r>
          </a:p>
          <a:p>
            <a:pPr>
              <a:buFont typeface="Arial" panose="05000000000000000000" pitchFamily="2" charset="2"/>
              <a:buChar char="•"/>
            </a:pPr>
            <a:r>
              <a:rPr lang="en-GB" dirty="0">
                <a:cs typeface="Calibri Light"/>
              </a:rPr>
              <a:t>Search strategy.</a:t>
            </a:r>
          </a:p>
          <a:p>
            <a:pPr>
              <a:buFont typeface="Arial" panose="05000000000000000000" pitchFamily="2" charset="2"/>
              <a:buChar char="•"/>
            </a:pPr>
            <a:r>
              <a:rPr lang="en-GB" dirty="0">
                <a:cs typeface="Calibri Light"/>
              </a:rPr>
              <a:t>Databases.</a:t>
            </a:r>
          </a:p>
          <a:p>
            <a:pPr>
              <a:buFont typeface="Arial" panose="05000000000000000000" pitchFamily="2" charset="2"/>
              <a:buChar char="•"/>
            </a:pPr>
            <a:r>
              <a:rPr lang="en-GB" dirty="0">
                <a:cs typeface="Calibri Light"/>
              </a:rPr>
              <a:t>Combining searches.</a:t>
            </a:r>
          </a:p>
          <a:p>
            <a:pPr>
              <a:buFont typeface="Arial" panose="05000000000000000000" pitchFamily="2" charset="2"/>
              <a:buChar char="•"/>
            </a:pPr>
            <a:r>
              <a:rPr lang="en-GB" dirty="0">
                <a:cs typeface="Calibri Light"/>
              </a:rPr>
              <a:t>Wildcards and truncation.</a:t>
            </a:r>
          </a:p>
          <a:p>
            <a:pPr>
              <a:buFont typeface="Arial" panose="05000000000000000000" pitchFamily="2" charset="2"/>
              <a:buChar char="•"/>
            </a:pPr>
            <a:r>
              <a:rPr lang="en-GB" dirty="0">
                <a:cs typeface="Calibri Light"/>
              </a:rPr>
              <a:t>Further resources.</a:t>
            </a:r>
          </a:p>
          <a:p>
            <a:pPr>
              <a:buFont typeface="Arial" panose="05000000000000000000" pitchFamily="2" charset="2"/>
              <a:buChar char="•"/>
            </a:pPr>
            <a:endParaRPr lang="en-GB" dirty="0">
              <a:cs typeface="Calibri Light"/>
            </a:endParaRPr>
          </a:p>
          <a:p>
            <a:pPr>
              <a:buFont typeface="Arial" panose="05000000000000000000" pitchFamily="2" charset="2"/>
              <a:buChar char="•"/>
            </a:pPr>
            <a:endParaRPr lang="en-GB" dirty="0">
              <a:cs typeface="Calibri Light"/>
            </a:endParaRPr>
          </a:p>
        </p:txBody>
      </p:sp>
    </p:spTree>
    <p:extLst>
      <p:ext uri="{BB962C8B-B14F-4D97-AF65-F5344CB8AC3E}">
        <p14:creationId xmlns:p14="http://schemas.microsoft.com/office/powerpoint/2010/main" val="838402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0A873-9650-BC73-4532-93545F4BC897}"/>
              </a:ext>
            </a:extLst>
          </p:cNvPr>
          <p:cNvSpPr>
            <a:spLocks noGrp="1"/>
          </p:cNvSpPr>
          <p:nvPr>
            <p:ph sz="half" idx="1"/>
          </p:nvPr>
        </p:nvSpPr>
        <p:spPr>
          <a:xfrm>
            <a:off x="284085" y="1493669"/>
            <a:ext cx="6161103" cy="4565650"/>
          </a:xfrm>
        </p:spPr>
        <p:txBody>
          <a:bodyPr vert="horz" lIns="91440" tIns="45720" rIns="91440" bIns="45720" rtlCol="0" anchor="t">
            <a:normAutofit fontScale="92500" lnSpcReduction="10000"/>
          </a:bodyPr>
          <a:lstStyle/>
          <a:p>
            <a:pPr>
              <a:buFont typeface="Arial" panose="05000000000000000000" pitchFamily="2" charset="2"/>
              <a:buChar char="•"/>
            </a:pPr>
            <a:r>
              <a:rPr lang="en-GB" sz="2400">
                <a:latin typeface="Calibri" panose="020F0502020204030204" pitchFamily="34" charset="0"/>
                <a:cs typeface="Calibri" panose="020F0502020204030204" pitchFamily="34" charset="0"/>
              </a:rPr>
              <a:t>Familiarise yourself with your topic and previous research</a:t>
            </a:r>
            <a:endParaRPr lang="en-GB" sz="2400">
              <a:latin typeface="Calibri" panose="020F0502020204030204" pitchFamily="34" charset="0"/>
              <a:ea typeface="Calibri"/>
              <a:cs typeface="Calibri" panose="020F0502020204030204" pitchFamily="34" charset="0"/>
            </a:endParaRPr>
          </a:p>
          <a:p>
            <a:pPr>
              <a:buFont typeface="Arial" panose="05000000000000000000" pitchFamily="2" charset="2"/>
              <a:buChar char="•"/>
            </a:pPr>
            <a:endParaRPr lang="en-GB" sz="240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a:ea typeface="Calibri"/>
                <a:cs typeface="Calibri"/>
              </a:rPr>
              <a:t>Perform a </a:t>
            </a:r>
            <a:r>
              <a:rPr lang="en-GB" sz="2400" b="1">
                <a:latin typeface="Calibri"/>
                <a:ea typeface="Calibri"/>
                <a:cs typeface="Calibri"/>
              </a:rPr>
              <a:t>scoping/ preliminary search. </a:t>
            </a:r>
          </a:p>
          <a:p>
            <a:pPr>
              <a:buFont typeface="Arial" panose="05000000000000000000" pitchFamily="2" charset="2"/>
              <a:buChar char="•"/>
            </a:pPr>
            <a:endParaRPr lang="en-GB" sz="240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panose="020F0502020204030204" pitchFamily="34" charset="0"/>
                <a:cs typeface="Calibri" panose="020F0502020204030204" pitchFamily="34" charset="0"/>
              </a:rPr>
              <a:t>This will allow you to identify articles, journals and key authors on your topic. </a:t>
            </a:r>
            <a:endParaRPr lang="en-GB" sz="2400">
              <a:latin typeface="Calibri" panose="020F0502020204030204" pitchFamily="34" charset="0"/>
              <a:ea typeface="Calibri"/>
              <a:cs typeface="Calibri" panose="020F0502020204030204" pitchFamily="34" charset="0"/>
            </a:endParaRPr>
          </a:p>
          <a:p>
            <a:pPr>
              <a:buFont typeface="Arial" panose="05000000000000000000" pitchFamily="2" charset="2"/>
              <a:buChar char="•"/>
            </a:pPr>
            <a:endParaRPr lang="en-GB" sz="2400">
              <a:latin typeface="Calibri" panose="020F0502020204030204" pitchFamily="34" charset="0"/>
              <a:cs typeface="Calibri" panose="020F0502020204030204" pitchFamily="34" charset="0"/>
            </a:endParaRPr>
          </a:p>
          <a:p>
            <a:pPr>
              <a:buFont typeface="Arial" panose="05000000000000000000" pitchFamily="2" charset="2"/>
              <a:buChar char="•"/>
            </a:pPr>
            <a:r>
              <a:rPr lang="en-GB" sz="2400">
                <a:latin typeface="Calibri"/>
                <a:cs typeface="Calibri"/>
              </a:rPr>
              <a:t>Note any key terminology, phrases, ideas you find.</a:t>
            </a:r>
            <a:endParaRPr lang="en-GB" sz="2400">
              <a:latin typeface="Calibri"/>
              <a:ea typeface="Calibri"/>
              <a:cs typeface="Calibri"/>
            </a:endParaRPr>
          </a:p>
          <a:p>
            <a:pPr marL="0" indent="0">
              <a:buNone/>
            </a:pPr>
            <a:endParaRPr lang="en-GB" sz="2400">
              <a:latin typeface="Calibri"/>
              <a:ea typeface="Calibri"/>
              <a:cs typeface="Calibri"/>
            </a:endParaRPr>
          </a:p>
          <a:p>
            <a:pPr>
              <a:buFont typeface="Arial" panose="05000000000000000000" pitchFamily="2" charset="2"/>
              <a:buChar char="•"/>
            </a:pPr>
            <a:r>
              <a:rPr lang="en-GB" sz="2400">
                <a:latin typeface="Calibri"/>
                <a:cs typeface="Calibri"/>
              </a:rPr>
              <a:t>Complete the </a:t>
            </a:r>
            <a:r>
              <a:rPr lang="en-GB" sz="2400">
                <a:latin typeface="Calibri"/>
                <a:cs typeface="Calibri"/>
                <a:hlinkClick r:id="rId2"/>
              </a:rPr>
              <a:t>Advanced Searching unit</a:t>
            </a:r>
            <a:r>
              <a:rPr lang="en-GB" sz="2400">
                <a:latin typeface="Calibri"/>
                <a:cs typeface="Calibri"/>
              </a:rPr>
              <a:t> in the </a:t>
            </a:r>
            <a:r>
              <a:rPr lang="en-GB" sz="2400">
                <a:latin typeface="Calibri"/>
                <a:cs typeface="Calibri"/>
                <a:hlinkClick r:id="rId3"/>
              </a:rPr>
              <a:t>Finding and Using Information</a:t>
            </a:r>
            <a:r>
              <a:rPr lang="en-GB" sz="2400">
                <a:latin typeface="Calibri"/>
                <a:cs typeface="Calibri"/>
              </a:rPr>
              <a:t> course on </a:t>
            </a:r>
            <a:r>
              <a:rPr lang="en-GB" sz="2400">
                <a:latin typeface="Calibri"/>
                <a:cs typeface="Calibri"/>
                <a:hlinkClick r:id="rId4"/>
              </a:rPr>
              <a:t>Moodle.</a:t>
            </a:r>
            <a:endParaRPr lang="en-GB" sz="2400">
              <a:latin typeface="Calibri" panose="020F0502020204030204" pitchFamily="34" charset="0"/>
              <a:cs typeface="Calibri" panose="020F0502020204030204" pitchFamily="34" charset="0"/>
            </a:endParaRPr>
          </a:p>
        </p:txBody>
      </p:sp>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718456" y="262866"/>
            <a:ext cx="10795518" cy="1003916"/>
          </a:xfrm>
        </p:spPr>
        <p:txBody>
          <a:bodyPr anchor="b">
            <a:normAutofit/>
          </a:bodyPr>
          <a:lstStyle/>
          <a:p>
            <a:r>
              <a:rPr lang="en-GB"/>
              <a:t>Where to start...</a:t>
            </a:r>
          </a:p>
        </p:txBody>
      </p:sp>
      <p:pic>
        <p:nvPicPr>
          <p:cNvPr id="6" name="Picture 5">
            <a:extLst>
              <a:ext uri="{FF2B5EF4-FFF2-40B4-BE49-F238E27FC236}">
                <a16:creationId xmlns:a16="http://schemas.microsoft.com/office/drawing/2014/main" id="{A3FC414B-EF65-A100-3278-2ACFBBA5E5DD}"/>
              </a:ext>
            </a:extLst>
          </p:cNvPr>
          <p:cNvPicPr>
            <a:picLocks noChangeAspect="1"/>
          </p:cNvPicPr>
          <p:nvPr/>
        </p:nvPicPr>
        <p:blipFill>
          <a:blip r:embed="rId5"/>
          <a:stretch>
            <a:fillRect/>
          </a:stretch>
        </p:blipFill>
        <p:spPr>
          <a:xfrm>
            <a:off x="6750910" y="1879124"/>
            <a:ext cx="5276296" cy="368523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31305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DE510B2-4610-5F8C-87E1-332C9C179AAA}"/>
              </a:ext>
            </a:extLst>
          </p:cNvPr>
          <p:cNvPicPr>
            <a:picLocks noChangeAspect="1"/>
          </p:cNvPicPr>
          <p:nvPr/>
        </p:nvPicPr>
        <p:blipFill>
          <a:blip r:embed="rId2"/>
          <a:stretch>
            <a:fillRect/>
          </a:stretch>
        </p:blipFill>
        <p:spPr>
          <a:xfrm>
            <a:off x="2741954" y="1404730"/>
            <a:ext cx="6814109" cy="4114800"/>
          </a:xfrm>
          <a:prstGeom prst="rect">
            <a:avLst/>
          </a:prstGeom>
          <a:ln w="101600">
            <a:noFill/>
            <a:tailEnd type="triangle"/>
          </a:ln>
        </p:spPr>
      </p:pic>
      <p:sp>
        <p:nvSpPr>
          <p:cNvPr id="2" name="Title 1">
            <a:extLst>
              <a:ext uri="{FF2B5EF4-FFF2-40B4-BE49-F238E27FC236}">
                <a16:creationId xmlns:a16="http://schemas.microsoft.com/office/drawing/2014/main" id="{EC433139-83B0-4D66-9B66-C9A92E5CAB8A}"/>
              </a:ext>
            </a:extLst>
          </p:cNvPr>
          <p:cNvSpPr>
            <a:spLocks noGrp="1"/>
          </p:cNvSpPr>
          <p:nvPr>
            <p:ph type="title"/>
          </p:nvPr>
        </p:nvSpPr>
        <p:spPr/>
        <p:txBody>
          <a:bodyPr/>
          <a:lstStyle/>
          <a:p>
            <a:r>
              <a:rPr lang="en-GB"/>
              <a:t>Library search</a:t>
            </a:r>
          </a:p>
        </p:txBody>
      </p:sp>
      <p:cxnSp>
        <p:nvCxnSpPr>
          <p:cNvPr id="8" name="Straight Arrow Connector 7">
            <a:extLst>
              <a:ext uri="{FF2B5EF4-FFF2-40B4-BE49-F238E27FC236}">
                <a16:creationId xmlns:a16="http://schemas.microsoft.com/office/drawing/2014/main" id="{6F383C2E-05CC-4919-B29F-492F8FA958FA}"/>
              </a:ext>
            </a:extLst>
          </p:cNvPr>
          <p:cNvCxnSpPr>
            <a:cxnSpLocks/>
          </p:cNvCxnSpPr>
          <p:nvPr/>
        </p:nvCxnSpPr>
        <p:spPr>
          <a:xfrm flipH="1" flipV="1">
            <a:off x="7341463" y="3302943"/>
            <a:ext cx="3009689" cy="1013966"/>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19F7AC74-39A3-4F47-B15B-894FCEB7CFB4}"/>
              </a:ext>
            </a:extLst>
          </p:cNvPr>
          <p:cNvCxnSpPr>
            <a:cxnSpLocks/>
          </p:cNvCxnSpPr>
          <p:nvPr/>
        </p:nvCxnSpPr>
        <p:spPr>
          <a:xfrm flipV="1">
            <a:off x="1214380" y="4377382"/>
            <a:ext cx="2008039" cy="1277886"/>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958D3DC-FEE5-4269-BA45-D299D34FBDF8}"/>
              </a:ext>
            </a:extLst>
          </p:cNvPr>
          <p:cNvCxnSpPr>
            <a:cxnSpLocks/>
          </p:cNvCxnSpPr>
          <p:nvPr/>
        </p:nvCxnSpPr>
        <p:spPr>
          <a:xfrm>
            <a:off x="2264567" y="1473221"/>
            <a:ext cx="1215480" cy="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94F7CEB5-8A9E-46A0-8E0D-EF1F288539BD}"/>
              </a:ext>
            </a:extLst>
          </p:cNvPr>
          <p:cNvCxnSpPr>
            <a:cxnSpLocks/>
          </p:cNvCxnSpPr>
          <p:nvPr/>
        </p:nvCxnSpPr>
        <p:spPr>
          <a:xfrm flipV="1">
            <a:off x="1600438" y="2096810"/>
            <a:ext cx="1221178" cy="714585"/>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8F12D91-700B-40C4-AF72-2CA5DB7BA055}"/>
              </a:ext>
            </a:extLst>
          </p:cNvPr>
          <p:cNvSpPr txBox="1"/>
          <p:nvPr/>
        </p:nvSpPr>
        <p:spPr>
          <a:xfrm>
            <a:off x="9643302" y="1264681"/>
            <a:ext cx="241664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Top ribbon to explore individual data-bases, journals and resources.</a:t>
            </a:r>
            <a:endParaRPr lang="en-US">
              <a:latin typeface="Calibri" panose="020F0502020204030204" pitchFamily="34" charset="0"/>
              <a:cs typeface="Calibri" panose="020F0502020204030204" pitchFamily="34" charset="0"/>
            </a:endParaRPr>
          </a:p>
        </p:txBody>
      </p:sp>
      <p:sp>
        <p:nvSpPr>
          <p:cNvPr id="16" name="TextBox 15">
            <a:extLst>
              <a:ext uri="{FF2B5EF4-FFF2-40B4-BE49-F238E27FC236}">
                <a16:creationId xmlns:a16="http://schemas.microsoft.com/office/drawing/2014/main" id="{759AB2CA-47BE-46D5-862F-16EF9DC64796}"/>
              </a:ext>
            </a:extLst>
          </p:cNvPr>
          <p:cNvSpPr txBox="1"/>
          <p:nvPr/>
        </p:nvSpPr>
        <p:spPr>
          <a:xfrm>
            <a:off x="149489" y="2707120"/>
            <a:ext cx="16694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Basic search</a:t>
            </a:r>
            <a:endParaRPr lang="en-US">
              <a:latin typeface="Calibri" panose="020F0502020204030204" pitchFamily="34" charset="0"/>
              <a:cs typeface="Calibri" panose="020F0502020204030204" pitchFamily="34" charset="0"/>
            </a:endParaRPr>
          </a:p>
        </p:txBody>
      </p:sp>
      <p:sp>
        <p:nvSpPr>
          <p:cNvPr id="17" name="TextBox 16">
            <a:extLst>
              <a:ext uri="{FF2B5EF4-FFF2-40B4-BE49-F238E27FC236}">
                <a16:creationId xmlns:a16="http://schemas.microsoft.com/office/drawing/2014/main" id="{C048DF62-F560-4F27-8B9D-4D6638756B5F}"/>
              </a:ext>
            </a:extLst>
          </p:cNvPr>
          <p:cNvSpPr txBox="1"/>
          <p:nvPr/>
        </p:nvSpPr>
        <p:spPr>
          <a:xfrm>
            <a:off x="10348530" y="2521072"/>
            <a:ext cx="171042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Sign in to access full resources.</a:t>
            </a:r>
            <a:endParaRPr lang="en-US">
              <a:latin typeface="Calibri" panose="020F0502020204030204" pitchFamily="34" charset="0"/>
              <a:cs typeface="Calibri" panose="020F0502020204030204" pitchFamily="34" charset="0"/>
            </a:endParaRPr>
          </a:p>
        </p:txBody>
      </p:sp>
      <p:cxnSp>
        <p:nvCxnSpPr>
          <p:cNvPr id="21" name="Straight Arrow Connector 20">
            <a:extLst>
              <a:ext uri="{FF2B5EF4-FFF2-40B4-BE49-F238E27FC236}">
                <a16:creationId xmlns:a16="http://schemas.microsoft.com/office/drawing/2014/main" id="{DFE8A6FF-94EA-4AAE-9C68-CDE7D9730DA3}"/>
              </a:ext>
            </a:extLst>
          </p:cNvPr>
          <p:cNvCxnSpPr>
            <a:cxnSpLocks/>
          </p:cNvCxnSpPr>
          <p:nvPr/>
        </p:nvCxnSpPr>
        <p:spPr>
          <a:xfrm flipH="1" flipV="1">
            <a:off x="9010332" y="1696914"/>
            <a:ext cx="1331295" cy="1092934"/>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479A81C-03B6-460D-88AC-C0B9C5479BDA}"/>
              </a:ext>
            </a:extLst>
          </p:cNvPr>
          <p:cNvCxnSpPr>
            <a:cxnSpLocks/>
          </p:cNvCxnSpPr>
          <p:nvPr/>
        </p:nvCxnSpPr>
        <p:spPr>
          <a:xfrm flipV="1">
            <a:off x="1895625" y="2578284"/>
            <a:ext cx="1035917" cy="130318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6335FF-6861-4FD4-A66C-11F4B0520E1D}"/>
              </a:ext>
            </a:extLst>
          </p:cNvPr>
          <p:cNvSpPr txBox="1"/>
          <p:nvPr/>
        </p:nvSpPr>
        <p:spPr>
          <a:xfrm>
            <a:off x="320939" y="3614973"/>
            <a:ext cx="177491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cs typeface="Calibri"/>
              </a:rPr>
              <a:t>Drop down menus to search source type ,e.g. journals, articles etc.</a:t>
            </a:r>
            <a:endParaRPr lang="en-US">
              <a:latin typeface="Calibri"/>
              <a:cs typeface="Calibri"/>
            </a:endParaRPr>
          </a:p>
        </p:txBody>
      </p:sp>
      <p:sp>
        <p:nvSpPr>
          <p:cNvPr id="24" name="TextBox 23">
            <a:extLst>
              <a:ext uri="{FF2B5EF4-FFF2-40B4-BE49-F238E27FC236}">
                <a16:creationId xmlns:a16="http://schemas.microsoft.com/office/drawing/2014/main" id="{35F5F0BB-DD98-4AAA-97CF-8E5CA3CF5A69}"/>
              </a:ext>
            </a:extLst>
          </p:cNvPr>
          <p:cNvSpPr txBox="1"/>
          <p:nvPr/>
        </p:nvSpPr>
        <p:spPr>
          <a:xfrm>
            <a:off x="10304861" y="3394158"/>
            <a:ext cx="19279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Advanced search.</a:t>
            </a:r>
            <a:endParaRPr lang="en-US">
              <a:latin typeface="Calibri" panose="020F0502020204030204" pitchFamily="34" charset="0"/>
              <a:cs typeface="Calibri" panose="020F0502020204030204" pitchFamily="34" charset="0"/>
            </a:endParaRPr>
          </a:p>
        </p:txBody>
      </p:sp>
      <p:cxnSp>
        <p:nvCxnSpPr>
          <p:cNvPr id="25" name="Straight Arrow Connector 24">
            <a:extLst>
              <a:ext uri="{FF2B5EF4-FFF2-40B4-BE49-F238E27FC236}">
                <a16:creationId xmlns:a16="http://schemas.microsoft.com/office/drawing/2014/main" id="{EC80231E-B423-469A-8892-A870816253D4}"/>
              </a:ext>
            </a:extLst>
          </p:cNvPr>
          <p:cNvCxnSpPr>
            <a:cxnSpLocks/>
          </p:cNvCxnSpPr>
          <p:nvPr/>
        </p:nvCxnSpPr>
        <p:spPr>
          <a:xfrm flipH="1" flipV="1">
            <a:off x="7874080" y="2044974"/>
            <a:ext cx="2496122" cy="1462757"/>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3B5E5597-1A3F-A9FE-51D7-D2EA08489C4A}"/>
              </a:ext>
            </a:extLst>
          </p:cNvPr>
          <p:cNvSpPr txBox="1"/>
          <p:nvPr/>
        </p:nvSpPr>
        <p:spPr>
          <a:xfrm>
            <a:off x="892968" y="6036468"/>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58CC466A-7482-B998-DBD0-72427C7AF478}"/>
              </a:ext>
            </a:extLst>
          </p:cNvPr>
          <p:cNvSpPr txBox="1"/>
          <p:nvPr/>
        </p:nvSpPr>
        <p:spPr>
          <a:xfrm>
            <a:off x="5492496" y="5913567"/>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3"/>
              </a:rPr>
              <a:t>Library search</a:t>
            </a:r>
            <a:endParaRPr lang="en-US"/>
          </a:p>
        </p:txBody>
      </p:sp>
      <p:cxnSp>
        <p:nvCxnSpPr>
          <p:cNvPr id="39" name="Straight Arrow Connector 38">
            <a:extLst>
              <a:ext uri="{FF2B5EF4-FFF2-40B4-BE49-F238E27FC236}">
                <a16:creationId xmlns:a16="http://schemas.microsoft.com/office/drawing/2014/main" id="{337674A1-8088-0ADB-CE92-78228A94BC89}"/>
              </a:ext>
            </a:extLst>
          </p:cNvPr>
          <p:cNvCxnSpPr>
            <a:cxnSpLocks/>
          </p:cNvCxnSpPr>
          <p:nvPr/>
        </p:nvCxnSpPr>
        <p:spPr>
          <a:xfrm flipH="1" flipV="1">
            <a:off x="7366432" y="5066745"/>
            <a:ext cx="2889470" cy="7290"/>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A0DF044A-8F50-A104-64C9-0966380F05E8}"/>
              </a:ext>
            </a:extLst>
          </p:cNvPr>
          <p:cNvSpPr txBox="1"/>
          <p:nvPr/>
        </p:nvSpPr>
        <p:spPr>
          <a:xfrm>
            <a:off x="10266761" y="4984619"/>
            <a:ext cx="16894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Contact details.</a:t>
            </a:r>
            <a:endParaRPr lang="en-US">
              <a:latin typeface="Calibri" panose="020F0502020204030204" pitchFamily="34" charset="0"/>
              <a:cs typeface="Calibri" panose="020F0502020204030204" pitchFamily="34" charset="0"/>
            </a:endParaRPr>
          </a:p>
        </p:txBody>
      </p:sp>
      <p:sp>
        <p:nvSpPr>
          <p:cNvPr id="31" name="TextBox 30">
            <a:extLst>
              <a:ext uri="{FF2B5EF4-FFF2-40B4-BE49-F238E27FC236}">
                <a16:creationId xmlns:a16="http://schemas.microsoft.com/office/drawing/2014/main" id="{38A6FC50-05B3-446C-B133-35AD7002FE18}"/>
              </a:ext>
            </a:extLst>
          </p:cNvPr>
          <p:cNvSpPr txBox="1"/>
          <p:nvPr/>
        </p:nvSpPr>
        <p:spPr>
          <a:xfrm>
            <a:off x="10304861" y="4005289"/>
            <a:ext cx="180331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Links to library essentials and further tutorials.</a:t>
            </a:r>
          </a:p>
        </p:txBody>
      </p:sp>
      <p:sp>
        <p:nvSpPr>
          <p:cNvPr id="43" name="TextBox 42">
            <a:extLst>
              <a:ext uri="{FF2B5EF4-FFF2-40B4-BE49-F238E27FC236}">
                <a16:creationId xmlns:a16="http://schemas.microsoft.com/office/drawing/2014/main" id="{C1A1C80D-0980-1ED7-EEC4-AAEC242D0ADF}"/>
              </a:ext>
            </a:extLst>
          </p:cNvPr>
          <p:cNvSpPr txBox="1"/>
          <p:nvPr/>
        </p:nvSpPr>
        <p:spPr>
          <a:xfrm>
            <a:off x="325529" y="5260628"/>
            <a:ext cx="1379498" cy="923330"/>
          </a:xfrm>
          <a:prstGeom prst="rect">
            <a:avLst/>
          </a:prstGeom>
          <a:noFill/>
        </p:spPr>
        <p:txBody>
          <a:bodyPr wrap="square" rtlCol="0">
            <a:spAutoFit/>
          </a:bodyPr>
          <a:lstStyle/>
          <a:p>
            <a:r>
              <a:rPr lang="en-GB">
                <a:latin typeface="Calibri" panose="020F0502020204030204" pitchFamily="34" charset="0"/>
                <a:cs typeface="Calibri" panose="020F0502020204030204" pitchFamily="34" charset="0"/>
              </a:rPr>
              <a:t>Browse recent additions.</a:t>
            </a:r>
          </a:p>
        </p:txBody>
      </p:sp>
      <p:sp>
        <p:nvSpPr>
          <p:cNvPr id="50" name="TextBox 49">
            <a:extLst>
              <a:ext uri="{FF2B5EF4-FFF2-40B4-BE49-F238E27FC236}">
                <a16:creationId xmlns:a16="http://schemas.microsoft.com/office/drawing/2014/main" id="{B124158C-9513-1AAF-02FF-CE577CC105BE}"/>
              </a:ext>
            </a:extLst>
          </p:cNvPr>
          <p:cNvSpPr txBox="1"/>
          <p:nvPr/>
        </p:nvSpPr>
        <p:spPr>
          <a:xfrm>
            <a:off x="10590557" y="5519843"/>
            <a:ext cx="7031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rPr>
              <a:t>Chat</a:t>
            </a:r>
            <a:endParaRPr lang="en-US">
              <a:latin typeface="Calibri" panose="020F0502020204030204" pitchFamily="34" charset="0"/>
              <a:cs typeface="Calibri" panose="020F0502020204030204" pitchFamily="34" charset="0"/>
            </a:endParaRPr>
          </a:p>
        </p:txBody>
      </p:sp>
      <p:cxnSp>
        <p:nvCxnSpPr>
          <p:cNvPr id="51" name="Straight Arrow Connector 50">
            <a:extLst>
              <a:ext uri="{FF2B5EF4-FFF2-40B4-BE49-F238E27FC236}">
                <a16:creationId xmlns:a16="http://schemas.microsoft.com/office/drawing/2014/main" id="{95C55DB3-7433-FE0F-8944-99566CA13611}"/>
              </a:ext>
            </a:extLst>
          </p:cNvPr>
          <p:cNvCxnSpPr>
            <a:cxnSpLocks/>
          </p:cNvCxnSpPr>
          <p:nvPr/>
        </p:nvCxnSpPr>
        <p:spPr>
          <a:xfrm flipH="1" flipV="1">
            <a:off x="9477543" y="5382315"/>
            <a:ext cx="983519" cy="267529"/>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6B9DD559-05EE-7F59-E3DD-CFF29AC08EA9}"/>
              </a:ext>
            </a:extLst>
          </p:cNvPr>
          <p:cNvSpPr txBox="1"/>
          <p:nvPr/>
        </p:nvSpPr>
        <p:spPr>
          <a:xfrm>
            <a:off x="10588968" y="5912708"/>
            <a:ext cx="9906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Light"/>
                <a:hlinkClick r:id="rId4"/>
              </a:rPr>
              <a:t>Library</a:t>
            </a:r>
            <a:endParaRPr lang="en-US"/>
          </a:p>
        </p:txBody>
      </p:sp>
      <p:cxnSp>
        <p:nvCxnSpPr>
          <p:cNvPr id="7" name="Straight Arrow Connector 6">
            <a:extLst>
              <a:ext uri="{FF2B5EF4-FFF2-40B4-BE49-F238E27FC236}">
                <a16:creationId xmlns:a16="http://schemas.microsoft.com/office/drawing/2014/main" id="{594EBC8A-079B-8A2C-901F-C6E95A408650}"/>
              </a:ext>
            </a:extLst>
          </p:cNvPr>
          <p:cNvCxnSpPr>
            <a:cxnSpLocks/>
          </p:cNvCxnSpPr>
          <p:nvPr/>
        </p:nvCxnSpPr>
        <p:spPr>
          <a:xfrm flipH="1">
            <a:off x="6823322" y="1358920"/>
            <a:ext cx="2727870" cy="161925"/>
          </a:xfrm>
          <a:prstGeom prst="straightConnector1">
            <a:avLst/>
          </a:prstGeom>
          <a:ln w="10160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3952C592-AC5F-16AF-8A71-C3482181C9EC}"/>
              </a:ext>
            </a:extLst>
          </p:cNvPr>
          <p:cNvSpPr txBox="1"/>
          <p:nvPr/>
        </p:nvSpPr>
        <p:spPr>
          <a:xfrm>
            <a:off x="320938" y="1373619"/>
            <a:ext cx="19456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0000"/>
                </a:solidFill>
                <a:latin typeface="Calibri"/>
                <a:cs typeface="Calibri"/>
              </a:rPr>
              <a:t>New AI Research Assistant</a:t>
            </a:r>
            <a:endParaRPr lang="en-US" dirty="0">
              <a:solidFill>
                <a:srgbClr val="FF0000"/>
              </a:solidFill>
              <a:ea typeface="Calibri Light"/>
              <a:cs typeface="Calibri Light"/>
            </a:endParaRPr>
          </a:p>
        </p:txBody>
      </p:sp>
    </p:spTree>
    <p:extLst>
      <p:ext uri="{BB962C8B-B14F-4D97-AF65-F5344CB8AC3E}">
        <p14:creationId xmlns:p14="http://schemas.microsoft.com/office/powerpoint/2010/main" val="2392236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43DDF-AD58-223E-2A5E-5B89C2F7BDD2}"/>
              </a:ext>
            </a:extLst>
          </p:cNvPr>
          <p:cNvSpPr>
            <a:spLocks noGrp="1"/>
          </p:cNvSpPr>
          <p:nvPr>
            <p:ph type="title"/>
          </p:nvPr>
        </p:nvSpPr>
        <p:spPr/>
        <p:txBody>
          <a:bodyPr/>
          <a:lstStyle/>
          <a:p>
            <a:r>
              <a:rPr lang="en-GB"/>
              <a:t>Explore options in the record</a:t>
            </a:r>
          </a:p>
        </p:txBody>
      </p:sp>
      <p:sp>
        <p:nvSpPr>
          <p:cNvPr id="9" name="TextBox 8">
            <a:extLst>
              <a:ext uri="{FF2B5EF4-FFF2-40B4-BE49-F238E27FC236}">
                <a16:creationId xmlns:a16="http://schemas.microsoft.com/office/drawing/2014/main" id="{E7292C90-78B8-A7C7-8020-59262A265A90}"/>
              </a:ext>
            </a:extLst>
          </p:cNvPr>
          <p:cNvSpPr txBox="1"/>
          <p:nvPr/>
        </p:nvSpPr>
        <p:spPr>
          <a:xfrm>
            <a:off x="1086000" y="157200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Light"/>
                <a:cs typeface="Calibri Light"/>
              </a:rPr>
              <a:t>Example 1</a:t>
            </a:r>
            <a:r>
              <a:rPr lang="en-GB">
                <a:ea typeface="Calibri Light"/>
                <a:cs typeface="Calibri Light"/>
              </a:rPr>
              <a:t>: Subjects</a:t>
            </a:r>
            <a:endParaRPr lang="en-GB"/>
          </a:p>
        </p:txBody>
      </p:sp>
      <p:sp>
        <p:nvSpPr>
          <p:cNvPr id="10" name="TextBox 9">
            <a:extLst>
              <a:ext uri="{FF2B5EF4-FFF2-40B4-BE49-F238E27FC236}">
                <a16:creationId xmlns:a16="http://schemas.microsoft.com/office/drawing/2014/main" id="{7C8F9D1F-EED1-1D19-FD43-2DEA081BC5D0}"/>
              </a:ext>
            </a:extLst>
          </p:cNvPr>
          <p:cNvSpPr txBox="1"/>
          <p:nvPr/>
        </p:nvSpPr>
        <p:spPr>
          <a:xfrm>
            <a:off x="6131999" y="1571999"/>
            <a:ext cx="5611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Light"/>
                <a:cs typeface="Calibri Light"/>
              </a:rPr>
              <a:t>Example 2</a:t>
            </a:r>
            <a:r>
              <a:rPr lang="en-GB">
                <a:ea typeface="Calibri Light"/>
                <a:cs typeface="Calibri Light"/>
              </a:rPr>
              <a:t>: using exact subject in filter and in drop down</a:t>
            </a:r>
            <a:endParaRPr lang="en-GB"/>
          </a:p>
        </p:txBody>
      </p:sp>
      <p:pic>
        <p:nvPicPr>
          <p:cNvPr id="4" name="Picture 3">
            <a:extLst>
              <a:ext uri="{FF2B5EF4-FFF2-40B4-BE49-F238E27FC236}">
                <a16:creationId xmlns:a16="http://schemas.microsoft.com/office/drawing/2014/main" id="{12AA78DF-C811-37E2-E35B-1EDB020CDDF5}"/>
              </a:ext>
            </a:extLst>
          </p:cNvPr>
          <p:cNvPicPr>
            <a:picLocks noChangeAspect="1"/>
          </p:cNvPicPr>
          <p:nvPr/>
        </p:nvPicPr>
        <p:blipFill>
          <a:blip r:embed="rId2"/>
          <a:stretch>
            <a:fillRect/>
          </a:stretch>
        </p:blipFill>
        <p:spPr>
          <a:xfrm>
            <a:off x="698242" y="2171864"/>
            <a:ext cx="3586211" cy="337752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D36E8EB2-A491-DDCF-157D-E169EFCD004A}"/>
              </a:ext>
            </a:extLst>
          </p:cNvPr>
          <p:cNvSpPr txBox="1"/>
          <p:nvPr/>
        </p:nvSpPr>
        <p:spPr>
          <a:xfrm>
            <a:off x="2329131" y="5779698"/>
            <a:ext cx="1150869" cy="369332"/>
          </a:xfrm>
          <a:prstGeom prst="rect">
            <a:avLst/>
          </a:prstGeom>
          <a:noFill/>
        </p:spPr>
        <p:txBody>
          <a:bodyPr wrap="square" rtlCol="0">
            <a:spAutoFit/>
          </a:bodyPr>
          <a:lstStyle/>
          <a:p>
            <a:r>
              <a:rPr lang="en-GB">
                <a:hlinkClick r:id="rId3"/>
              </a:rPr>
              <a:t>LINK</a:t>
            </a:r>
            <a:endParaRPr lang="en-GB"/>
          </a:p>
        </p:txBody>
      </p:sp>
      <p:pic>
        <p:nvPicPr>
          <p:cNvPr id="13" name="Picture 12">
            <a:extLst>
              <a:ext uri="{FF2B5EF4-FFF2-40B4-BE49-F238E27FC236}">
                <a16:creationId xmlns:a16="http://schemas.microsoft.com/office/drawing/2014/main" id="{394EC437-3F1B-EEFA-56EE-820282276343}"/>
              </a:ext>
            </a:extLst>
          </p:cNvPr>
          <p:cNvPicPr>
            <a:picLocks noChangeAspect="1"/>
          </p:cNvPicPr>
          <p:nvPr/>
        </p:nvPicPr>
        <p:blipFill>
          <a:blip r:embed="rId4"/>
          <a:stretch>
            <a:fillRect/>
          </a:stretch>
        </p:blipFill>
        <p:spPr>
          <a:xfrm>
            <a:off x="5882558" y="2171863"/>
            <a:ext cx="6211398" cy="337752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4" name="TextBox 13">
            <a:extLst>
              <a:ext uri="{FF2B5EF4-FFF2-40B4-BE49-F238E27FC236}">
                <a16:creationId xmlns:a16="http://schemas.microsoft.com/office/drawing/2014/main" id="{AEA12824-81EA-6612-4551-BBE8ACEF49D5}"/>
              </a:ext>
            </a:extLst>
          </p:cNvPr>
          <p:cNvSpPr txBox="1"/>
          <p:nvPr/>
        </p:nvSpPr>
        <p:spPr>
          <a:xfrm>
            <a:off x="8258355" y="5773947"/>
            <a:ext cx="1201947" cy="369332"/>
          </a:xfrm>
          <a:prstGeom prst="rect">
            <a:avLst/>
          </a:prstGeom>
          <a:noFill/>
        </p:spPr>
        <p:txBody>
          <a:bodyPr wrap="square" rtlCol="0">
            <a:spAutoFit/>
          </a:bodyPr>
          <a:lstStyle/>
          <a:p>
            <a:r>
              <a:rPr lang="en-GB">
                <a:hlinkClick r:id="rId5"/>
              </a:rPr>
              <a:t>LINK</a:t>
            </a:r>
            <a:endParaRPr lang="en-GB"/>
          </a:p>
        </p:txBody>
      </p:sp>
    </p:spTree>
    <p:extLst>
      <p:ext uri="{BB962C8B-B14F-4D97-AF65-F5344CB8AC3E}">
        <p14:creationId xmlns:p14="http://schemas.microsoft.com/office/powerpoint/2010/main" val="3753370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737100" y="1472911"/>
            <a:ext cx="7038973" cy="47828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a:latin typeface="Calibri"/>
                <a:cs typeface="Calibri"/>
              </a:rPr>
              <a:t>Consider different terminology that may be used.</a:t>
            </a:r>
            <a:endParaRPr lang="en-GB" sz="2800">
              <a:latin typeface="Calibri"/>
              <a:ea typeface="+mn-lt"/>
              <a:cs typeface="Calibri"/>
            </a:endParaRPr>
          </a:p>
          <a:p>
            <a:pPr marL="285750" indent="-285750">
              <a:lnSpc>
                <a:spcPct val="90000"/>
              </a:lnSpc>
              <a:spcBef>
                <a:spcPts val="1000"/>
              </a:spcBef>
              <a:buFont typeface="Arial,Sans-Serif"/>
              <a:buChar char="•"/>
            </a:pPr>
            <a:endParaRPr lang="en-GB" sz="2800">
              <a:latin typeface="Calibri"/>
              <a:cs typeface="Calibri"/>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Alternative words</a:t>
            </a:r>
            <a:r>
              <a:rPr lang="en-GB" sz="2800">
                <a:solidFill>
                  <a:schemeClr val="accent2"/>
                </a:solidFill>
                <a:latin typeface="Calibri"/>
                <a:cs typeface="Calibri"/>
              </a:rPr>
              <a:t>: </a:t>
            </a:r>
            <a:r>
              <a:rPr lang="en-GB" sz="2800">
                <a:latin typeface="Calibri"/>
                <a:cs typeface="Calibri"/>
              </a:rPr>
              <a:t>Synonyms / Antonyms</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Phrase searching</a:t>
            </a:r>
            <a:r>
              <a:rPr lang="en-GB" sz="2800">
                <a:solidFill>
                  <a:schemeClr val="accent2"/>
                </a:solidFill>
                <a:latin typeface="Calibri"/>
                <a:cs typeface="Calibri"/>
              </a:rPr>
              <a:t>: </a:t>
            </a:r>
            <a:r>
              <a:rPr lang="en-GB" sz="2800">
                <a:latin typeface="Calibri"/>
                <a:cs typeface="Calibri"/>
              </a:rPr>
              <a:t>Search for a phrase in quotations “change management"</a:t>
            </a:r>
            <a:endParaRPr lang="en-GB" sz="2800">
              <a:latin typeface="Calibri"/>
              <a:ea typeface="+mn-lt"/>
              <a:cs typeface="+mn-lt"/>
            </a:endParaRPr>
          </a:p>
          <a:p>
            <a:pPr marL="285750" indent="-285750">
              <a:lnSpc>
                <a:spcPct val="90000"/>
              </a:lnSpc>
              <a:spcBef>
                <a:spcPts val="1000"/>
              </a:spcBef>
              <a:buFont typeface="Arial,Sans-Serif"/>
              <a:buChar char="•"/>
            </a:pPr>
            <a:endParaRPr lang="en-GB" sz="2800">
              <a:latin typeface="Calibri"/>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a:cs typeface="Calibri"/>
              </a:rPr>
              <a:t>Subject searching</a:t>
            </a:r>
            <a:r>
              <a:rPr lang="en-GB" sz="2800">
                <a:solidFill>
                  <a:schemeClr val="accent2"/>
                </a:solidFill>
                <a:latin typeface="Calibri"/>
                <a:cs typeface="Calibri"/>
              </a:rPr>
              <a:t>: </a:t>
            </a:r>
            <a:r>
              <a:rPr lang="en-GB" sz="2800">
                <a:latin typeface="Calibri"/>
                <a:cs typeface="Calibri"/>
              </a:rPr>
              <a:t>Controlled vocabulary</a:t>
            </a:r>
            <a:endParaRPr lang="en-GB" sz="2800">
              <a:latin typeface="Calibri"/>
              <a:ea typeface="+mn-lt"/>
              <a:cs typeface="+mn-lt"/>
            </a:endParaRPr>
          </a:p>
          <a:p>
            <a:pPr algn="l"/>
            <a:endParaRPr lang="en-GB" sz="280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a:t>Truncation and Wildcards</a:t>
            </a:r>
          </a:p>
        </p:txBody>
      </p:sp>
      <p:sp>
        <p:nvSpPr>
          <p:cNvPr id="4" name="TextBox 3">
            <a:extLst>
              <a:ext uri="{FF2B5EF4-FFF2-40B4-BE49-F238E27FC236}">
                <a16:creationId xmlns:a16="http://schemas.microsoft.com/office/drawing/2014/main" id="{BE448A93-D980-6994-885D-99F78FF4252B}"/>
              </a:ext>
            </a:extLst>
          </p:cNvPr>
          <p:cNvSpPr txBox="1"/>
          <p:nvPr/>
        </p:nvSpPr>
        <p:spPr>
          <a:xfrm>
            <a:off x="253999" y="1327727"/>
            <a:ext cx="10452793" cy="53009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Sans-Serif"/>
              <a:buChar char="•"/>
            </a:pPr>
            <a:endParaRPr lang="en-GB" sz="2200">
              <a:ea typeface="+mn-lt"/>
              <a:cs typeface="+mn-lt"/>
            </a:endParaRPr>
          </a:p>
          <a:p>
            <a:pPr marL="285750" indent="-285750">
              <a:lnSpc>
                <a:spcPct val="90000"/>
              </a:lnSpc>
              <a:spcBef>
                <a:spcPts val="1000"/>
              </a:spcBef>
              <a:buFont typeface="Arial,Sans-Serif"/>
              <a:buChar char="•"/>
            </a:pPr>
            <a:r>
              <a:rPr lang="en-GB" sz="2800" b="1">
                <a:solidFill>
                  <a:schemeClr val="accent2"/>
                </a:solidFill>
                <a:latin typeface="Calibri" panose="020F0502020204030204" pitchFamily="34" charset="0"/>
                <a:cs typeface="Calibri" panose="020F0502020204030204" pitchFamily="34" charset="0"/>
              </a:rPr>
              <a:t>Wildcards:</a:t>
            </a:r>
            <a:r>
              <a:rPr lang="en-GB" sz="2800">
                <a:solidFill>
                  <a:schemeClr val="accent2"/>
                </a:solidFill>
                <a:latin typeface="Calibri" panose="020F0502020204030204" pitchFamily="34" charset="0"/>
                <a:cs typeface="Calibri" panose="020F0502020204030204" pitchFamily="34" charset="0"/>
              </a:rPr>
              <a:t> </a:t>
            </a:r>
            <a:r>
              <a:rPr lang="en-GB" sz="2800">
                <a:latin typeface="Calibri" panose="020F0502020204030204" pitchFamily="34" charset="0"/>
                <a:cs typeface="Calibri" panose="020F0502020204030204" pitchFamily="34" charset="0"/>
              </a:rPr>
              <a:t>Locate alternative (American)spellings </a:t>
            </a:r>
          </a:p>
          <a:p>
            <a:pPr>
              <a:lnSpc>
                <a:spcPct val="90000"/>
              </a:lnSpc>
              <a:spcBef>
                <a:spcPts val="1000"/>
              </a:spcBef>
            </a:pPr>
            <a:r>
              <a:rPr lang="en-GB" sz="2800">
                <a:latin typeface="Calibri"/>
                <a:ea typeface="Calibri"/>
                <a:cs typeface="Calibri"/>
              </a:rPr>
              <a:t>                         e.g. </a:t>
            </a:r>
            <a:r>
              <a:rPr lang="en-GB" sz="2800" err="1">
                <a:latin typeface="Calibri"/>
                <a:ea typeface="Calibri"/>
                <a:cs typeface="Calibri"/>
              </a:rPr>
              <a:t>Organi?ation</a:t>
            </a:r>
            <a:r>
              <a:rPr lang="en-GB" sz="2800">
                <a:latin typeface="Calibri"/>
                <a:ea typeface="Calibri"/>
                <a:cs typeface="Calibri"/>
              </a:rPr>
              <a:t> will find organisation / organization</a:t>
            </a:r>
          </a:p>
          <a:p>
            <a:pPr>
              <a:lnSpc>
                <a:spcPct val="90000"/>
              </a:lnSpc>
              <a:spcBef>
                <a:spcPts val="1000"/>
              </a:spcBef>
            </a:pPr>
            <a:endParaRPr lang="en-GB" sz="2800">
              <a:latin typeface="Calibri" panose="020F0502020204030204" pitchFamily="34" charset="0"/>
              <a:cs typeface="Calibri" panose="020F0502020204030204" pitchFamily="34" charset="0"/>
            </a:endParaRPr>
          </a:p>
          <a:p>
            <a:pPr marL="285750" indent="-285750">
              <a:lnSpc>
                <a:spcPct val="90000"/>
              </a:lnSpc>
              <a:spcBef>
                <a:spcPts val="1000"/>
              </a:spcBef>
              <a:buFont typeface="Arial,Sans-Serif"/>
              <a:buChar char="•"/>
            </a:pPr>
            <a:r>
              <a:rPr lang="en-GB" sz="2800" b="1">
                <a:solidFill>
                  <a:schemeClr val="accent2"/>
                </a:solidFill>
                <a:latin typeface="Calibri" panose="020F0502020204030204" pitchFamily="34" charset="0"/>
                <a:cs typeface="Calibri" panose="020F0502020204030204" pitchFamily="34" charset="0"/>
              </a:rPr>
              <a:t>Note:</a:t>
            </a:r>
            <a:r>
              <a:rPr lang="en-GB" sz="2800" b="1">
                <a:solidFill>
                  <a:schemeClr val="accent1"/>
                </a:solidFill>
                <a:latin typeface="Calibri" panose="020F0502020204030204" pitchFamily="34" charset="0"/>
                <a:cs typeface="Calibri" panose="020F0502020204030204" pitchFamily="34" charset="0"/>
              </a:rPr>
              <a:t> </a:t>
            </a:r>
            <a:r>
              <a:rPr lang="en-GB" sz="2800">
                <a:latin typeface="Calibri" panose="020F0502020204030204" pitchFamily="34" charset="0"/>
                <a:cs typeface="Calibri" panose="020F0502020204030204" pitchFamily="34" charset="0"/>
              </a:rPr>
              <a:t>Check the individual database to confirm which symbol they use (#?*)</a:t>
            </a:r>
            <a:endParaRPr lang="en-GB" sz="2800">
              <a:latin typeface="Calibri" panose="020F0502020204030204" pitchFamily="34" charset="0"/>
              <a:ea typeface="+mn-lt"/>
              <a:cs typeface="Calibri" panose="020F0502020204030204" pitchFamily="34" charset="0"/>
            </a:endParaRPr>
          </a:p>
          <a:p>
            <a:pPr>
              <a:lnSpc>
                <a:spcPct val="90000"/>
              </a:lnSpc>
              <a:spcBef>
                <a:spcPts val="1000"/>
              </a:spcBef>
            </a:pPr>
            <a:endParaRPr lang="en-GB" sz="2800">
              <a:latin typeface="Calibri" panose="020F0502020204030204" pitchFamily="34" charset="0"/>
              <a:ea typeface="+mn-lt"/>
              <a:cs typeface="Calibri" panose="020F0502020204030204" pitchFamily="34" charset="0"/>
            </a:endParaRPr>
          </a:p>
          <a:p>
            <a:pPr marL="285750" indent="-285750">
              <a:lnSpc>
                <a:spcPct val="90000"/>
              </a:lnSpc>
              <a:spcBef>
                <a:spcPts val="1000"/>
              </a:spcBef>
              <a:buFont typeface="Arial,Sans-Serif"/>
              <a:buChar char="•"/>
            </a:pPr>
            <a:r>
              <a:rPr lang="en-GB" sz="2800" b="1">
                <a:solidFill>
                  <a:schemeClr val="accent2"/>
                </a:solidFill>
                <a:latin typeface="Calibri"/>
                <a:ea typeface="Calibri"/>
                <a:cs typeface="Calibri"/>
              </a:rPr>
              <a:t>Truncation:</a:t>
            </a:r>
            <a:r>
              <a:rPr lang="en-GB" sz="2800">
                <a:latin typeface="Calibri"/>
                <a:ea typeface="Calibri"/>
                <a:cs typeface="Calibri"/>
              </a:rPr>
              <a:t> Employ* will find employ, employee, employer, employment.</a:t>
            </a:r>
            <a:endParaRPr lang="en-GB" sz="2800">
              <a:latin typeface="Calibri" panose="020F0502020204030204" pitchFamily="34" charset="0"/>
              <a:ea typeface="+mn-lt"/>
              <a:cs typeface="Calibri" panose="020F0502020204030204" pitchFamily="34" charset="0"/>
            </a:endParaRPr>
          </a:p>
          <a:p>
            <a:pPr marL="285750" indent="-285750">
              <a:lnSpc>
                <a:spcPct val="90000"/>
              </a:lnSpc>
              <a:spcBef>
                <a:spcPts val="1000"/>
              </a:spcBef>
              <a:buFont typeface="Arial,Sans-Serif"/>
              <a:buChar char="•"/>
            </a:pPr>
            <a:endParaRPr lang="en-GB" sz="2800">
              <a:ea typeface="+mn-lt"/>
              <a:cs typeface="+mn-lt"/>
            </a:endParaRPr>
          </a:p>
          <a:p>
            <a:pPr marL="285750" indent="-285750">
              <a:lnSpc>
                <a:spcPct val="90000"/>
              </a:lnSpc>
              <a:spcBef>
                <a:spcPts val="1000"/>
              </a:spcBef>
              <a:buFont typeface="Arial,Sans-Serif"/>
              <a:buChar char="•"/>
            </a:pPr>
            <a:endParaRPr lang="en-GB" sz="2800">
              <a:ea typeface="+mn-lt"/>
              <a:cs typeface="+mn-lt"/>
            </a:endParaRPr>
          </a:p>
        </p:txBody>
      </p:sp>
      <p:pic>
        <p:nvPicPr>
          <p:cNvPr id="6" name="Graphic 6" descr="Hashtag with solid fill">
            <a:extLst>
              <a:ext uri="{FF2B5EF4-FFF2-40B4-BE49-F238E27FC236}">
                <a16:creationId xmlns:a16="http://schemas.microsoft.com/office/drawing/2014/main" id="{43958D4A-9794-B010-0D07-8DC480AB47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279774" y="3523212"/>
            <a:ext cx="2854036" cy="2854036"/>
          </a:xfrm>
          <a:prstGeom prst="rect">
            <a:avLst/>
          </a:prstGeom>
        </p:spPr>
      </p:pic>
    </p:spTree>
    <p:extLst>
      <p:ext uri="{BB962C8B-B14F-4D97-AF65-F5344CB8AC3E}">
        <p14:creationId xmlns:p14="http://schemas.microsoft.com/office/powerpoint/2010/main" val="4276117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cs typeface="Arial"/>
              </a:rPr>
              <a:t>Boolean Operators 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Tree>
    <p:extLst>
      <p:ext uri="{BB962C8B-B14F-4D97-AF65-F5344CB8AC3E}">
        <p14:creationId xmlns:p14="http://schemas.microsoft.com/office/powerpoint/2010/main" val="38997816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8191D-6C4C-D4DC-7352-7D4B46BD7036}"/>
              </a:ext>
            </a:extLst>
          </p:cNvPr>
          <p:cNvSpPr>
            <a:spLocks noGrp="1"/>
          </p:cNvSpPr>
          <p:nvPr>
            <p:ph type="title"/>
          </p:nvPr>
        </p:nvSpPr>
        <p:spPr/>
        <p:txBody>
          <a:bodyPr/>
          <a:lstStyle/>
          <a:p>
            <a:r>
              <a:rPr lang="en-GB" dirty="0"/>
              <a:t>Using Boolean Operators</a:t>
            </a:r>
          </a:p>
        </p:txBody>
      </p:sp>
      <p:pic>
        <p:nvPicPr>
          <p:cNvPr id="5" name="Picture 4">
            <a:extLst>
              <a:ext uri="{FF2B5EF4-FFF2-40B4-BE49-F238E27FC236}">
                <a16:creationId xmlns:a16="http://schemas.microsoft.com/office/drawing/2014/main" id="{AC6DE094-F1C6-C57F-A3DB-30499C26199C}"/>
              </a:ext>
            </a:extLst>
          </p:cNvPr>
          <p:cNvPicPr>
            <a:picLocks noChangeAspect="1"/>
          </p:cNvPicPr>
          <p:nvPr/>
        </p:nvPicPr>
        <p:blipFill>
          <a:blip r:embed="rId2"/>
          <a:stretch>
            <a:fillRect/>
          </a:stretch>
        </p:blipFill>
        <p:spPr>
          <a:xfrm>
            <a:off x="2520142" y="1359131"/>
            <a:ext cx="8488789" cy="48006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B8DFD848-1DC3-810B-B125-20D461B978C5}"/>
              </a:ext>
            </a:extLst>
          </p:cNvPr>
          <p:cNvSpPr txBox="1"/>
          <p:nvPr/>
        </p:nvSpPr>
        <p:spPr>
          <a:xfrm>
            <a:off x="227213" y="5741324"/>
            <a:ext cx="1522615" cy="369332"/>
          </a:xfrm>
          <a:prstGeom prst="rect">
            <a:avLst/>
          </a:prstGeom>
          <a:noFill/>
        </p:spPr>
        <p:txBody>
          <a:bodyPr wrap="square" rtlCol="0">
            <a:spAutoFit/>
          </a:bodyPr>
          <a:lstStyle/>
          <a:p>
            <a:r>
              <a:rPr lang="en-GB" dirty="0">
                <a:hlinkClick r:id="rId3"/>
              </a:rPr>
              <a:t>Search Result</a:t>
            </a:r>
            <a:endParaRPr lang="en-GB" dirty="0"/>
          </a:p>
        </p:txBody>
      </p:sp>
    </p:spTree>
    <p:extLst>
      <p:ext uri="{BB962C8B-B14F-4D97-AF65-F5344CB8AC3E}">
        <p14:creationId xmlns:p14="http://schemas.microsoft.com/office/powerpoint/2010/main" val="312950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p:txBody>
          <a:bodyPr/>
          <a:lstStyle/>
          <a:p>
            <a:r>
              <a:rPr lang="en-GB"/>
              <a:t>Tips</a:t>
            </a:r>
            <a:endParaRPr lang="en-US"/>
          </a:p>
        </p:txBody>
      </p:sp>
      <p:sp>
        <p:nvSpPr>
          <p:cNvPr id="5" name="TextBox 4">
            <a:extLst>
              <a:ext uri="{FF2B5EF4-FFF2-40B4-BE49-F238E27FC236}">
                <a16:creationId xmlns:a16="http://schemas.microsoft.com/office/drawing/2014/main" id="{C615A2A5-9A1C-95EC-F99A-76DD79995EF2}"/>
              </a:ext>
            </a:extLst>
          </p:cNvPr>
          <p:cNvSpPr txBox="1"/>
          <p:nvPr/>
        </p:nvSpPr>
        <p:spPr>
          <a:xfrm>
            <a:off x="293590" y="1576126"/>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Finding a relevant article / book can lead to many more resources.</a:t>
            </a:r>
            <a:endParaRPr lang="en-US" sz="2400" b="1">
              <a:latin typeface="Calibri"/>
              <a:ea typeface="Calibri"/>
              <a:cs typeface="Calibri"/>
            </a:endParaRP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Sans-Serif"/>
              <a:buChar char="•"/>
            </a:pPr>
            <a:r>
              <a:rPr lang="en-GB" sz="2400" b="1">
                <a:solidFill>
                  <a:schemeClr val="accent2"/>
                </a:solidFill>
                <a:latin typeface="Calibri"/>
                <a:ea typeface="Calibri"/>
                <a:cs typeface="Calibri"/>
              </a:rPr>
              <a:t>Note </a:t>
            </a:r>
            <a:r>
              <a:rPr lang="en-GB" sz="2400">
                <a:latin typeface="Calibri"/>
                <a:ea typeface="Calibri"/>
                <a:cs typeface="Calibri"/>
              </a:rPr>
              <a:t>key words / concepts / terminology used in articles found.</a:t>
            </a:r>
            <a:endParaRPr lang="en-US" sz="2400">
              <a:latin typeface="Calibri" panose="020F0502020204030204" pitchFamily="34" charset="0"/>
              <a:ea typeface="+mn-lt"/>
              <a:cs typeface="Calibri" panose="020F0502020204030204" pitchFamily="34" charset="0"/>
            </a:endParaRPr>
          </a:p>
          <a:p>
            <a:endParaRPr lang="en-GB" sz="2400" b="1">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Check</a:t>
            </a:r>
            <a:r>
              <a:rPr lang="en-GB" sz="2400" b="1">
                <a:solidFill>
                  <a:schemeClr val="accent1"/>
                </a:solidFill>
                <a:latin typeface="Calibri"/>
                <a:ea typeface="Calibri"/>
                <a:cs typeface="Calibri"/>
              </a:rPr>
              <a:t> </a:t>
            </a:r>
            <a:r>
              <a:rPr lang="en-GB" sz="2400">
                <a:latin typeface="Calibri"/>
                <a:ea typeface="Calibri"/>
                <a:cs typeface="Calibri"/>
              </a:rPr>
              <a:t>cited in and cited by</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Locate</a:t>
            </a:r>
            <a:r>
              <a:rPr lang="en-GB" sz="2400">
                <a:latin typeface="Calibri"/>
                <a:ea typeface="Calibri"/>
                <a:cs typeface="Calibri"/>
              </a:rPr>
              <a:t> key databases, journals and authors.</a:t>
            </a:r>
          </a:p>
          <a:p>
            <a:pPr marL="285750" indent="-285750">
              <a:buFont typeface="Arial"/>
              <a:buChar char="•"/>
            </a:pPr>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Explore</a:t>
            </a:r>
            <a:r>
              <a:rPr lang="en-GB" sz="2400">
                <a:latin typeface="Calibri"/>
                <a:ea typeface="Calibri"/>
                <a:cs typeface="Calibri"/>
              </a:rPr>
              <a:t> subject headings (SH) : Check out SH below the bibliographic details in the catalogue record. </a:t>
            </a:r>
          </a:p>
          <a:p>
            <a:endParaRPr lang="en-GB" sz="2400">
              <a:latin typeface="Calibri" panose="020F0502020204030204" pitchFamily="34" charset="0"/>
              <a:cs typeface="Calibri" panose="020F0502020204030204" pitchFamily="34" charset="0"/>
            </a:endParaRPr>
          </a:p>
          <a:p>
            <a:pPr marL="285750" indent="-285750">
              <a:buFont typeface="Arial"/>
              <a:buChar char="•"/>
            </a:pPr>
            <a:r>
              <a:rPr lang="en-GB" sz="2400" b="1">
                <a:solidFill>
                  <a:schemeClr val="accent2"/>
                </a:solidFill>
                <a:latin typeface="Calibri"/>
                <a:ea typeface="Calibri"/>
                <a:cs typeface="Calibri"/>
              </a:rPr>
              <a:t>Use</a:t>
            </a:r>
            <a:r>
              <a:rPr lang="en-GB" sz="240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325391" y="2952167"/>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tretch>
            <a:fillRect/>
          </a:stretch>
        </p:blipFill>
        <p:spPr>
          <a:xfrm>
            <a:off x="5768" y="1273450"/>
            <a:ext cx="7087052" cy="5043803"/>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503988" y="2456523"/>
            <a:ext cx="2675548" cy="2677656"/>
          </a:xfrm>
          <a:prstGeom prst="rect">
            <a:avLst/>
          </a:prstGeom>
          <a:noFill/>
        </p:spPr>
        <p:txBody>
          <a:bodyPr wrap="square" lIns="91440" tIns="45720" rIns="91440" bIns="45720" rtlCol="0" anchor="t">
            <a:spAutoFit/>
          </a:bodyPr>
          <a:lstStyle/>
          <a:p>
            <a:r>
              <a:rPr lang="en-GB" sz="2800" b="1">
                <a:solidFill>
                  <a:schemeClr val="accent2"/>
                </a:solidFill>
                <a:latin typeface="Calibri"/>
                <a:ea typeface="Calibri"/>
                <a:cs typeface="Arial"/>
              </a:rPr>
              <a:t>Always check</a:t>
            </a:r>
            <a:r>
              <a:rPr lang="en-GB" sz="2800" b="1">
                <a:latin typeface="Calibri"/>
                <a:ea typeface="Calibri"/>
                <a:cs typeface="Arial"/>
              </a:rPr>
              <a:t> 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1273332"/>
            <a:ext cx="4917799" cy="4785926"/>
          </a:xfrm>
          <a:prstGeom prst="rect">
            <a:avLst/>
          </a:prstGeom>
          <a:noFill/>
        </p:spPr>
        <p:txBody>
          <a:bodyPr wrap="square" lIns="91440" tIns="45720" rIns="91440" bIns="45720" rtlCol="0" anchor="t">
            <a:spAutoFit/>
          </a:bodyPr>
          <a:lstStyle/>
          <a:p>
            <a:r>
              <a:rPr lang="en-GB" sz="2000">
                <a:latin typeface="Calibri"/>
                <a:ea typeface="Calibri"/>
                <a:cs typeface="Arial"/>
              </a:rPr>
              <a:t>I</a:t>
            </a:r>
            <a:r>
              <a:rPr lang="en-GB" sz="1900">
                <a:latin typeface="Calibri"/>
                <a:ea typeface="Calibri"/>
                <a:cs typeface="Arial"/>
              </a:rPr>
              <a:t>f permitted, demonstrate good academic practice by...</a:t>
            </a:r>
            <a:endParaRPr lang="en-GB" sz="1900">
              <a:latin typeface="Calibri"/>
              <a:ea typeface="Calibri"/>
              <a:cs typeface="Arial" panose="020B0604020202020204" pitchFamily="34" charset="0"/>
            </a:endParaRP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Using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Being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Evaluating</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Acknowledging</a:t>
            </a:r>
            <a:r>
              <a:rPr lang="en-GB" sz="1900">
                <a:solidFill>
                  <a:schemeClr val="accent2"/>
                </a:solidFill>
                <a:latin typeface="Calibri"/>
                <a:ea typeface="Calibri"/>
                <a:cs typeface="Arial"/>
              </a:rPr>
              <a:t> </a:t>
            </a:r>
            <a:r>
              <a:rPr lang="en-GB" sz="1900">
                <a:latin typeface="Calibri"/>
                <a:ea typeface="Calibri"/>
                <a:cs typeface="Arial"/>
              </a:rPr>
              <a:t>all AI content.</a:t>
            </a:r>
            <a:endParaRPr lang="en-GB" sz="1900">
              <a:solidFill>
                <a:srgbClr val="000000"/>
              </a:solidFill>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Completing</a:t>
            </a:r>
            <a:r>
              <a:rPr lang="en-GB" sz="1900">
                <a:latin typeface="Calibri"/>
                <a:ea typeface="Calibri"/>
                <a:cs typeface="Arial"/>
              </a:rPr>
              <a:t> the AI sections in the </a:t>
            </a:r>
            <a:r>
              <a:rPr lang="en-GB" sz="1900">
                <a:latin typeface="Calibri"/>
                <a:ea typeface="Calibri"/>
                <a:cs typeface="Arial"/>
                <a:hlinkClick r:id="rId4"/>
              </a:rPr>
              <a:t>library infoskills units.</a:t>
            </a:r>
            <a:r>
              <a:rPr lang="en-GB" sz="1900">
                <a:latin typeface="Calibri"/>
                <a:ea typeface="Calibri"/>
                <a:cs typeface="Arial"/>
              </a:rPr>
              <a:t> </a:t>
            </a:r>
          </a:p>
        </p:txBody>
      </p:sp>
    </p:spTree>
    <p:extLst>
      <p:ext uri="{BB962C8B-B14F-4D97-AF65-F5344CB8AC3E}">
        <p14:creationId xmlns:p14="http://schemas.microsoft.com/office/powerpoint/2010/main" val="1805027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65A1-5375-38EF-18D7-6BA44DB08C14}"/>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A738967-A597-9CEB-2D99-BC261DC6BE42}"/>
              </a:ext>
            </a:extLst>
          </p:cNvPr>
          <p:cNvSpPr/>
          <p:nvPr/>
        </p:nvSpPr>
        <p:spPr>
          <a:xfrm>
            <a:off x="11135766" y="3429000"/>
            <a:ext cx="852521" cy="2673294"/>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AAF06DD0-3436-3888-619A-CA2BAAAA7A02}"/>
              </a:ext>
            </a:extLst>
          </p:cNvPr>
          <p:cNvSpPr/>
          <p:nvPr/>
        </p:nvSpPr>
        <p:spPr>
          <a:xfrm>
            <a:off x="2066226" y="170964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EDA598B3-3401-D618-D8E5-A95883844C7D}"/>
              </a:ext>
            </a:extLst>
          </p:cNvPr>
          <p:cNvSpPr/>
          <p:nvPr/>
        </p:nvSpPr>
        <p:spPr>
          <a:xfrm>
            <a:off x="1023256" y="2721427"/>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0762A1AF-D0B4-5B94-8ED4-B901879CB7EE}"/>
              </a:ext>
            </a:extLst>
          </p:cNvPr>
          <p:cNvSpPr/>
          <p:nvPr/>
        </p:nvSpPr>
        <p:spPr>
          <a:xfrm>
            <a:off x="1069639" y="479018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CEE907FF-5B25-CC35-6361-12AA28596B7D}"/>
              </a:ext>
            </a:extLst>
          </p:cNvPr>
          <p:cNvSpPr txBox="1"/>
          <p:nvPr/>
        </p:nvSpPr>
        <p:spPr>
          <a:xfrm>
            <a:off x="290090" y="1694051"/>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457F3B6-FC18-7CFA-0262-BAE5F32DA072}"/>
              </a:ext>
            </a:extLst>
          </p:cNvPr>
          <p:cNvSpPr txBox="1"/>
          <p:nvPr/>
        </p:nvSpPr>
        <p:spPr>
          <a:xfrm>
            <a:off x="10885" y="2721427"/>
            <a:ext cx="138248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a:t>
            </a:r>
            <a:endParaRPr lang="en-US">
              <a:latin typeface="Calibri Light"/>
              <a:ea typeface="Calibri Light"/>
              <a:cs typeface="Calibri Light"/>
            </a:endParaRPr>
          </a:p>
          <a:p>
            <a:endParaRPr lang="en-US">
              <a:latin typeface="Calibri"/>
              <a:ea typeface="Calibri Light"/>
              <a:cs typeface="Calibri Light"/>
            </a:endParaRPr>
          </a:p>
          <a:p>
            <a:r>
              <a:rPr lang="en-US" b="1">
                <a:latin typeface="Calibri"/>
                <a:ea typeface="Calibri Light"/>
                <a:cs typeface="Calibri Light"/>
              </a:rPr>
              <a:t>Note:</a:t>
            </a:r>
            <a:r>
              <a:rPr lang="en-US">
                <a:latin typeface="Calibri"/>
                <a:ea typeface="Calibri Light"/>
                <a:cs typeface="Calibri Light"/>
              </a:rPr>
              <a:t> not all may be available via our library. </a:t>
            </a:r>
            <a:endParaRPr lang="en-US">
              <a:cs typeface="Calibri Light"/>
            </a:endParaRPr>
          </a:p>
        </p:txBody>
      </p:sp>
      <p:sp>
        <p:nvSpPr>
          <p:cNvPr id="15" name="TextBox 14">
            <a:extLst>
              <a:ext uri="{FF2B5EF4-FFF2-40B4-BE49-F238E27FC236}">
                <a16:creationId xmlns:a16="http://schemas.microsoft.com/office/drawing/2014/main" id="{D46B4F8F-9B6E-B044-EC57-B2B5C1F09660}"/>
              </a:ext>
            </a:extLst>
          </p:cNvPr>
          <p:cNvSpPr txBox="1"/>
          <p:nvPr/>
        </p:nvSpPr>
        <p:spPr>
          <a:xfrm>
            <a:off x="192630" y="4810064"/>
            <a:ext cx="13824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D5419D35-95D5-7CD0-A1EB-440F2E708B19}"/>
              </a:ext>
            </a:extLst>
          </p:cNvPr>
          <p:cNvSpPr txBox="1"/>
          <p:nvPr/>
        </p:nvSpPr>
        <p:spPr>
          <a:xfrm>
            <a:off x="10730961" y="1791138"/>
            <a:ext cx="137454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Results from UWTSD library</a:t>
            </a:r>
            <a:endParaRPr lang="en-US"/>
          </a:p>
        </p:txBody>
      </p:sp>
      <p:pic>
        <p:nvPicPr>
          <p:cNvPr id="22" name="Picture 21" descr="A black text on a white background&#10;&#10;Description automatically generated">
            <a:extLst>
              <a:ext uri="{FF2B5EF4-FFF2-40B4-BE49-F238E27FC236}">
                <a16:creationId xmlns:a16="http://schemas.microsoft.com/office/drawing/2014/main" id="{582F0C8B-E9D7-11CA-65CF-FA106A931355}"/>
              </a:ext>
            </a:extLst>
          </p:cNvPr>
          <p:cNvPicPr>
            <a:picLocks noChangeAspect="1"/>
          </p:cNvPicPr>
          <p:nvPr/>
        </p:nvPicPr>
        <p:blipFill>
          <a:blip r:embed="rId2"/>
          <a:stretch>
            <a:fillRect/>
          </a:stretch>
        </p:blipFill>
        <p:spPr>
          <a:xfrm>
            <a:off x="415753" y="253700"/>
            <a:ext cx="4543681" cy="779761"/>
          </a:xfrm>
          <a:prstGeom prst="rect">
            <a:avLst/>
          </a:prstGeom>
        </p:spPr>
      </p:pic>
      <p:sp>
        <p:nvSpPr>
          <p:cNvPr id="5" name="TextBox 4">
            <a:extLst>
              <a:ext uri="{FF2B5EF4-FFF2-40B4-BE49-F238E27FC236}">
                <a16:creationId xmlns:a16="http://schemas.microsoft.com/office/drawing/2014/main" id="{62ED9887-CCE1-672F-1255-80B14977C770}"/>
              </a:ext>
            </a:extLst>
          </p:cNvPr>
          <p:cNvSpPr txBox="1"/>
          <p:nvPr/>
        </p:nvSpPr>
        <p:spPr>
          <a:xfrm>
            <a:off x="1770876" y="5959631"/>
            <a:ext cx="18828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Light"/>
                <a:cs typeface="Calibri Light"/>
                <a:hlinkClick r:id="rId3"/>
              </a:rPr>
              <a:t>Library Intranet</a:t>
            </a:r>
            <a:endParaRPr lang="en-US"/>
          </a:p>
        </p:txBody>
      </p:sp>
      <p:sp>
        <p:nvSpPr>
          <p:cNvPr id="17" name="Arrow: Right 16">
            <a:extLst>
              <a:ext uri="{FF2B5EF4-FFF2-40B4-BE49-F238E27FC236}">
                <a16:creationId xmlns:a16="http://schemas.microsoft.com/office/drawing/2014/main" id="{8F6F67EB-920B-D0F6-D6E8-AEE5EFEA568F}"/>
              </a:ext>
            </a:extLst>
          </p:cNvPr>
          <p:cNvSpPr/>
          <p:nvPr/>
        </p:nvSpPr>
        <p:spPr>
          <a:xfrm rot="5400000">
            <a:off x="10160805" y="2198823"/>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2F6CD097-24AC-22D6-3F3D-1793DB447B5D}"/>
              </a:ext>
            </a:extLst>
          </p:cNvPr>
          <p:cNvPicPr>
            <a:picLocks noChangeAspect="1"/>
          </p:cNvPicPr>
          <p:nvPr/>
        </p:nvPicPr>
        <p:blipFill>
          <a:blip r:embed="rId4"/>
          <a:stretch>
            <a:fillRect/>
          </a:stretch>
        </p:blipFill>
        <p:spPr>
          <a:xfrm>
            <a:off x="3026799" y="1690611"/>
            <a:ext cx="6963299" cy="585031"/>
          </a:xfrm>
          <a:prstGeom prst="rect">
            <a:avLst/>
          </a:prstGeom>
          <a:ln w="228600" cap="sq" cmpd="thickThin">
            <a:solidFill>
              <a:srgbClr val="000000"/>
            </a:solidFill>
            <a:prstDash val="solid"/>
            <a:miter lim="800000"/>
          </a:ln>
          <a:effectLst>
            <a:innerShdw blurRad="76200">
              <a:srgbClr val="000000"/>
            </a:innerShdw>
          </a:effectLst>
        </p:spPr>
      </p:pic>
      <p:pic>
        <p:nvPicPr>
          <p:cNvPr id="19" name="Picture 18">
            <a:extLst>
              <a:ext uri="{FF2B5EF4-FFF2-40B4-BE49-F238E27FC236}">
                <a16:creationId xmlns:a16="http://schemas.microsoft.com/office/drawing/2014/main" id="{975CD2A0-0C82-1D9F-D78B-4CC94E101EC2}"/>
              </a:ext>
            </a:extLst>
          </p:cNvPr>
          <p:cNvPicPr>
            <a:picLocks noChangeAspect="1"/>
          </p:cNvPicPr>
          <p:nvPr/>
        </p:nvPicPr>
        <p:blipFill>
          <a:blip r:embed="rId5"/>
          <a:stretch>
            <a:fillRect/>
          </a:stretch>
        </p:blipFill>
        <p:spPr>
          <a:xfrm>
            <a:off x="1840577" y="2773169"/>
            <a:ext cx="9165201" cy="1528687"/>
          </a:xfrm>
          <a:prstGeom prst="rect">
            <a:avLst/>
          </a:prstGeom>
        </p:spPr>
      </p:pic>
      <p:sp>
        <p:nvSpPr>
          <p:cNvPr id="9" name="Rectangle 8">
            <a:extLst>
              <a:ext uri="{FF2B5EF4-FFF2-40B4-BE49-F238E27FC236}">
                <a16:creationId xmlns:a16="http://schemas.microsoft.com/office/drawing/2014/main" id="{9EEA4DBA-D07C-D1E4-8505-D3BC168E50E8}"/>
              </a:ext>
            </a:extLst>
          </p:cNvPr>
          <p:cNvSpPr/>
          <p:nvPr/>
        </p:nvSpPr>
        <p:spPr>
          <a:xfrm>
            <a:off x="9371262" y="2895656"/>
            <a:ext cx="1634515" cy="1464901"/>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51FD8DAC-D0BB-F8D3-9C8C-C3A4EE9C97B7}"/>
              </a:ext>
            </a:extLst>
          </p:cNvPr>
          <p:cNvPicPr>
            <a:picLocks noChangeAspect="1"/>
          </p:cNvPicPr>
          <p:nvPr/>
        </p:nvPicPr>
        <p:blipFill>
          <a:blip r:embed="rId6"/>
          <a:stretch>
            <a:fillRect/>
          </a:stretch>
        </p:blipFill>
        <p:spPr>
          <a:xfrm>
            <a:off x="1770876" y="4526256"/>
            <a:ext cx="9263865" cy="1255982"/>
          </a:xfrm>
          <a:prstGeom prst="rect">
            <a:avLst/>
          </a:prstGeom>
        </p:spPr>
      </p:pic>
      <p:sp>
        <p:nvSpPr>
          <p:cNvPr id="24" name="TextBox 23">
            <a:extLst>
              <a:ext uri="{FF2B5EF4-FFF2-40B4-BE49-F238E27FC236}">
                <a16:creationId xmlns:a16="http://schemas.microsoft.com/office/drawing/2014/main" id="{3D1B0379-1A87-A9C1-E194-8C797A3BBDC3}"/>
              </a:ext>
            </a:extLst>
          </p:cNvPr>
          <p:cNvSpPr txBox="1"/>
          <p:nvPr/>
        </p:nvSpPr>
        <p:spPr>
          <a:xfrm>
            <a:off x="8935770" y="5893806"/>
            <a:ext cx="1717070" cy="369332"/>
          </a:xfrm>
          <a:prstGeom prst="rect">
            <a:avLst/>
          </a:prstGeom>
          <a:noFill/>
          <a:ln w="38100">
            <a:solidFill>
              <a:schemeClr val="accent2"/>
            </a:solidFill>
          </a:ln>
        </p:spPr>
        <p:txBody>
          <a:bodyPr wrap="square" rtlCol="0">
            <a:spAutoFit/>
          </a:bodyPr>
          <a:lstStyle/>
          <a:p>
            <a:r>
              <a:rPr lang="en-GB" dirty="0">
                <a:hlinkClick r:id="rId7"/>
              </a:rPr>
              <a:t>Library Results</a:t>
            </a:r>
            <a:endParaRPr lang="en-GB" dirty="0"/>
          </a:p>
        </p:txBody>
      </p:sp>
    </p:spTree>
    <p:extLst>
      <p:ext uri="{BB962C8B-B14F-4D97-AF65-F5344CB8AC3E}">
        <p14:creationId xmlns:p14="http://schemas.microsoft.com/office/powerpoint/2010/main" val="2806141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C26F0-CE95-91F0-BE44-94847FE6E5EB}"/>
              </a:ext>
            </a:extLst>
          </p:cNvPr>
          <p:cNvSpPr>
            <a:spLocks noGrp="1"/>
          </p:cNvSpPr>
          <p:nvPr>
            <p:ph type="title"/>
          </p:nvPr>
        </p:nvSpPr>
        <p:spPr/>
        <p:txBody>
          <a:bodyPr/>
          <a:lstStyle/>
          <a:p>
            <a:r>
              <a:rPr lang="en-US"/>
              <a:t>How it works</a:t>
            </a:r>
          </a:p>
        </p:txBody>
      </p:sp>
      <p:pic>
        <p:nvPicPr>
          <p:cNvPr id="9" name="Graphic 8" descr="Badge Question Mark outline">
            <a:extLst>
              <a:ext uri="{FF2B5EF4-FFF2-40B4-BE49-F238E27FC236}">
                <a16:creationId xmlns:a16="http://schemas.microsoft.com/office/drawing/2014/main" id="{CB2BAC70-B979-810E-2ED9-487A789134C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52400" y="2627242"/>
            <a:ext cx="1298712" cy="1305338"/>
          </a:xfrm>
          <a:prstGeom prst="rect">
            <a:avLst/>
          </a:prstGeom>
        </p:spPr>
      </p:pic>
      <p:sp>
        <p:nvSpPr>
          <p:cNvPr id="10" name="Arrow: Right 9">
            <a:extLst>
              <a:ext uri="{FF2B5EF4-FFF2-40B4-BE49-F238E27FC236}">
                <a16:creationId xmlns:a16="http://schemas.microsoft.com/office/drawing/2014/main" id="{E977B31A-1CBA-7DE5-3CD8-80F6CB2D6580}"/>
              </a:ext>
            </a:extLst>
          </p:cNvPr>
          <p:cNvSpPr/>
          <p:nvPr/>
        </p:nvSpPr>
        <p:spPr>
          <a:xfrm>
            <a:off x="1623390" y="2957158"/>
            <a:ext cx="1699156" cy="497403"/>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Remote learning language outline">
            <a:extLst>
              <a:ext uri="{FF2B5EF4-FFF2-40B4-BE49-F238E27FC236}">
                <a16:creationId xmlns:a16="http://schemas.microsoft.com/office/drawing/2014/main" id="{C4D18C3C-88C6-137E-CCEB-DB75531E4645}"/>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149548" y="3932584"/>
            <a:ext cx="1205947" cy="1186069"/>
          </a:xfrm>
          <a:prstGeom prst="rect">
            <a:avLst/>
          </a:prstGeom>
        </p:spPr>
      </p:pic>
      <p:pic>
        <p:nvPicPr>
          <p:cNvPr id="13" name="Graphic 12" descr="Workflow outline">
            <a:extLst>
              <a:ext uri="{FF2B5EF4-FFF2-40B4-BE49-F238E27FC236}">
                <a16:creationId xmlns:a16="http://schemas.microsoft.com/office/drawing/2014/main" id="{5BFC2DE5-AA4A-67F9-D385-8C3EA42F3C4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3836503" y="5237924"/>
            <a:ext cx="1046922" cy="1080052"/>
          </a:xfrm>
          <a:prstGeom prst="rect">
            <a:avLst/>
          </a:prstGeom>
        </p:spPr>
      </p:pic>
      <p:sp>
        <p:nvSpPr>
          <p:cNvPr id="14" name="Arrow: Right 13">
            <a:extLst>
              <a:ext uri="{FF2B5EF4-FFF2-40B4-BE49-F238E27FC236}">
                <a16:creationId xmlns:a16="http://schemas.microsoft.com/office/drawing/2014/main" id="{79EDAD5A-55B8-4C31-6C4C-300A45162764}"/>
              </a:ext>
            </a:extLst>
          </p:cNvPr>
          <p:cNvSpPr/>
          <p:nvPr/>
        </p:nvSpPr>
        <p:spPr>
          <a:xfrm rot="5400000">
            <a:off x="3733800" y="4422910"/>
            <a:ext cx="1269958" cy="50451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Bent 18">
            <a:extLst>
              <a:ext uri="{FF2B5EF4-FFF2-40B4-BE49-F238E27FC236}">
                <a16:creationId xmlns:a16="http://schemas.microsoft.com/office/drawing/2014/main" id="{CD36B202-0906-EA74-7ED2-61C041B8C208}"/>
              </a:ext>
            </a:extLst>
          </p:cNvPr>
          <p:cNvSpPr/>
          <p:nvPr/>
        </p:nvSpPr>
        <p:spPr>
          <a:xfrm rot="5400000" flipH="1">
            <a:off x="6029690" y="3931959"/>
            <a:ext cx="948722" cy="3042035"/>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0" name="TextBox 19">
            <a:extLst>
              <a:ext uri="{FF2B5EF4-FFF2-40B4-BE49-F238E27FC236}">
                <a16:creationId xmlns:a16="http://schemas.microsoft.com/office/drawing/2014/main" id="{3B33E39E-8A19-A7D2-00F6-493648F116E8}"/>
              </a:ext>
            </a:extLst>
          </p:cNvPr>
          <p:cNvSpPr txBox="1"/>
          <p:nvPr/>
        </p:nvSpPr>
        <p:spPr>
          <a:xfrm>
            <a:off x="1225827" y="3664226"/>
            <a:ext cx="2484781"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
                <a:cs typeface="Calibri Light"/>
              </a:rPr>
              <a:t>Your question is sent to the Large Language Model (LLM).</a:t>
            </a:r>
            <a:endParaRPr lang="en-US" sz="2000">
              <a:latin typeface="Calibri "/>
            </a:endParaRPr>
          </a:p>
        </p:txBody>
      </p:sp>
      <p:sp>
        <p:nvSpPr>
          <p:cNvPr id="21" name="TextBox 20">
            <a:extLst>
              <a:ext uri="{FF2B5EF4-FFF2-40B4-BE49-F238E27FC236}">
                <a16:creationId xmlns:a16="http://schemas.microsoft.com/office/drawing/2014/main" id="{7C48099D-370C-AED1-B622-C456BCBE403D}"/>
              </a:ext>
            </a:extLst>
          </p:cNvPr>
          <p:cNvSpPr txBox="1"/>
          <p:nvPr/>
        </p:nvSpPr>
        <p:spPr>
          <a:xfrm>
            <a:off x="4890054" y="4525619"/>
            <a:ext cx="1974572" cy="10421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question is converted into a Boolean query.</a:t>
            </a:r>
            <a:endParaRPr lang="en-US" sz="2000">
              <a:latin typeface="Calibri"/>
              <a:cs typeface="Calibri"/>
            </a:endParaRPr>
          </a:p>
        </p:txBody>
      </p:sp>
      <p:sp>
        <p:nvSpPr>
          <p:cNvPr id="22" name="TextBox 21">
            <a:extLst>
              <a:ext uri="{FF2B5EF4-FFF2-40B4-BE49-F238E27FC236}">
                <a16:creationId xmlns:a16="http://schemas.microsoft.com/office/drawing/2014/main" id="{2924278A-0544-8016-C978-5B01472E31B4}"/>
              </a:ext>
            </a:extLst>
          </p:cNvPr>
          <p:cNvSpPr txBox="1"/>
          <p:nvPr/>
        </p:nvSpPr>
        <p:spPr>
          <a:xfrm>
            <a:off x="8063949" y="5241231"/>
            <a:ext cx="4061789" cy="1048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Calibri Light"/>
              </a:rPr>
              <a:t>The Boolean query is sent to the central Primo library catalogue to retrieve results.</a:t>
            </a:r>
          </a:p>
        </p:txBody>
      </p:sp>
      <p:pic>
        <p:nvPicPr>
          <p:cNvPr id="28" name="Graphic 27" descr="Chat outline">
            <a:extLst>
              <a:ext uri="{FF2B5EF4-FFF2-40B4-BE49-F238E27FC236}">
                <a16:creationId xmlns:a16="http://schemas.microsoft.com/office/drawing/2014/main" id="{7137C0B4-0595-37BC-AB85-90FCB5370D6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372680" y="2435090"/>
            <a:ext cx="1974572" cy="2034206"/>
          </a:xfrm>
          <a:prstGeom prst="rect">
            <a:avLst/>
          </a:prstGeom>
        </p:spPr>
      </p:pic>
      <p:sp>
        <p:nvSpPr>
          <p:cNvPr id="30" name="TextBox 29">
            <a:extLst>
              <a:ext uri="{FF2B5EF4-FFF2-40B4-BE49-F238E27FC236}">
                <a16:creationId xmlns:a16="http://schemas.microsoft.com/office/drawing/2014/main" id="{01F4DCDD-08F5-C1BE-C902-CC5C11BE512D}"/>
              </a:ext>
            </a:extLst>
          </p:cNvPr>
          <p:cNvSpPr txBox="1"/>
          <p:nvPr/>
        </p:nvSpPr>
        <p:spPr>
          <a:xfrm>
            <a:off x="8488018" y="3286539"/>
            <a:ext cx="3637721"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top 5 results are sent to the LLM to create an overview with in-text references based on the </a:t>
            </a:r>
            <a:r>
              <a:rPr lang="en-US" sz="2000" b="1">
                <a:latin typeface="Calibri"/>
                <a:cs typeface="Arial"/>
              </a:rPr>
              <a:t>abstracts​.</a:t>
            </a:r>
            <a:endParaRPr lang="en-US"/>
          </a:p>
        </p:txBody>
      </p:sp>
      <p:sp>
        <p:nvSpPr>
          <p:cNvPr id="31" name="Arrow: Bent 30">
            <a:extLst>
              <a:ext uri="{FF2B5EF4-FFF2-40B4-BE49-F238E27FC236}">
                <a16:creationId xmlns:a16="http://schemas.microsoft.com/office/drawing/2014/main" id="{D062B1A2-6D2F-3832-3847-784DA9E2CD93}"/>
              </a:ext>
            </a:extLst>
          </p:cNvPr>
          <p:cNvSpPr/>
          <p:nvPr/>
        </p:nvSpPr>
        <p:spPr>
          <a:xfrm flipH="1">
            <a:off x="5347203" y="3189836"/>
            <a:ext cx="2505852" cy="835549"/>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32" name="Graphic 31" descr="Information outline">
            <a:extLst>
              <a:ext uri="{FF2B5EF4-FFF2-40B4-BE49-F238E27FC236}">
                <a16:creationId xmlns:a16="http://schemas.microsoft.com/office/drawing/2014/main" id="{060705FC-6E92-F0FB-DB9D-99D3BDB66482}"/>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8602959" y="1743568"/>
            <a:ext cx="1192695" cy="1146312"/>
          </a:xfrm>
          <a:prstGeom prst="rect">
            <a:avLst/>
          </a:prstGeom>
        </p:spPr>
      </p:pic>
      <p:sp>
        <p:nvSpPr>
          <p:cNvPr id="33" name="Arrow: Bent 32">
            <a:extLst>
              <a:ext uri="{FF2B5EF4-FFF2-40B4-BE49-F238E27FC236}">
                <a16:creationId xmlns:a16="http://schemas.microsoft.com/office/drawing/2014/main" id="{3A5DA4EB-C05F-3BD0-3D28-1C27E27B6592}"/>
              </a:ext>
            </a:extLst>
          </p:cNvPr>
          <p:cNvSpPr/>
          <p:nvPr/>
        </p:nvSpPr>
        <p:spPr>
          <a:xfrm>
            <a:off x="4889090" y="2020368"/>
            <a:ext cx="3623275" cy="868680"/>
          </a:xfrm>
          <a:prstGeom prst="ben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4" name="TextBox 33">
            <a:extLst>
              <a:ext uri="{FF2B5EF4-FFF2-40B4-BE49-F238E27FC236}">
                <a16:creationId xmlns:a16="http://schemas.microsoft.com/office/drawing/2014/main" id="{4473E829-CE1E-6B64-B281-7FE5EAEDD729}"/>
              </a:ext>
            </a:extLst>
          </p:cNvPr>
          <p:cNvSpPr txBox="1"/>
          <p:nvPr/>
        </p:nvSpPr>
        <p:spPr>
          <a:xfrm>
            <a:off x="4636230" y="1348356"/>
            <a:ext cx="74981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Calibri"/>
                <a:cs typeface="Arial"/>
              </a:rPr>
              <a:t>The AI generated overview and sources are returned in the response​.</a:t>
            </a:r>
            <a:endParaRPr lang="en-US"/>
          </a:p>
        </p:txBody>
      </p:sp>
    </p:spTree>
    <p:extLst>
      <p:ext uri="{BB962C8B-B14F-4D97-AF65-F5344CB8AC3E}">
        <p14:creationId xmlns:p14="http://schemas.microsoft.com/office/powerpoint/2010/main" val="799370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BEA1F-BFC0-F098-B4BF-716019911BA2}"/>
              </a:ext>
            </a:extLst>
          </p:cNvPr>
          <p:cNvSpPr>
            <a:spLocks noGrp="1"/>
          </p:cNvSpPr>
          <p:nvPr>
            <p:ph type="title"/>
          </p:nvPr>
        </p:nvSpPr>
        <p:spPr/>
        <p:txBody>
          <a:bodyPr/>
          <a:lstStyle/>
          <a:p>
            <a:r>
              <a:rPr lang="en-US"/>
              <a:t>Search results </a:t>
            </a:r>
          </a:p>
        </p:txBody>
      </p:sp>
      <p:sp>
        <p:nvSpPr>
          <p:cNvPr id="3" name="Content Placeholder 2">
            <a:extLst>
              <a:ext uri="{FF2B5EF4-FFF2-40B4-BE49-F238E27FC236}">
                <a16:creationId xmlns:a16="http://schemas.microsoft.com/office/drawing/2014/main" id="{6DD95D60-0561-2F87-F3E4-850291246448}"/>
              </a:ext>
            </a:extLst>
          </p:cNvPr>
          <p:cNvSpPr>
            <a:spLocks noGrp="1"/>
          </p:cNvSpPr>
          <p:nvPr>
            <p:ph sz="quarter" idx="4294967295"/>
          </p:nvPr>
        </p:nvSpPr>
        <p:spPr>
          <a:xfrm>
            <a:off x="0" y="1431925"/>
            <a:ext cx="10931525" cy="4733925"/>
          </a:xfrm>
        </p:spPr>
        <p:txBody>
          <a:bodyPr vert="horz" lIns="91440" tIns="45720" rIns="91440" bIns="45720" rtlCol="0" anchor="t">
            <a:normAutofit lnSpcReduction="10000"/>
          </a:bodyPr>
          <a:lstStyle/>
          <a:p>
            <a:pPr marL="0" indent="0">
              <a:lnSpc>
                <a:spcPct val="100000"/>
              </a:lnSpc>
              <a:spcBef>
                <a:spcPts val="0"/>
              </a:spcBef>
              <a:buNone/>
            </a:pPr>
            <a:r>
              <a:rPr lang="en-US" sz="2000" b="1">
                <a:latin typeface="Calibri"/>
                <a:cs typeface="Calibri"/>
              </a:rPr>
              <a:t>Important: </a:t>
            </a:r>
            <a:r>
              <a:rPr lang="en-US" sz="2000">
                <a:latin typeface="Calibri"/>
                <a:cs typeface="Calibri"/>
              </a:rPr>
              <a:t>It does not search everything.</a:t>
            </a:r>
            <a:r>
              <a:rPr lang="en-US" sz="2000" b="1">
                <a:latin typeface="Calibri"/>
                <a:cs typeface="Calibri"/>
              </a:rPr>
              <a:t> You will still need to perform your own search!</a:t>
            </a:r>
            <a:endParaRPr lang="en-US">
              <a:latin typeface="Calibri Light"/>
              <a:cs typeface="Calibri Light"/>
            </a:endParaRPr>
          </a:p>
          <a:p>
            <a:pPr marL="0" indent="0">
              <a:lnSpc>
                <a:spcPct val="100000"/>
              </a:lnSpc>
              <a:spcBef>
                <a:spcPts val="0"/>
              </a:spcBef>
              <a:buNone/>
            </a:pPr>
            <a:endParaRPr lang="en-US" sz="2000">
              <a:latin typeface="Calibri"/>
              <a:cs typeface="Calibri"/>
            </a:endParaRPr>
          </a:p>
          <a:p>
            <a:pPr marL="0" indent="0">
              <a:lnSpc>
                <a:spcPct val="100000"/>
              </a:lnSpc>
              <a:spcBef>
                <a:spcPts val="0"/>
              </a:spcBef>
              <a:buNone/>
            </a:pPr>
            <a:r>
              <a:rPr lang="en-US" sz="2000">
                <a:latin typeface="Calibri"/>
                <a:cs typeface="Calibri"/>
              </a:rPr>
              <a:t>It does </a:t>
            </a:r>
            <a:r>
              <a:rPr lang="en-US" sz="2000" b="1">
                <a:latin typeface="Calibri"/>
                <a:cs typeface="Calibri"/>
              </a:rPr>
              <a:t>not</a:t>
            </a:r>
            <a:r>
              <a:rPr lang="en-US" sz="2000">
                <a:latin typeface="Calibri"/>
                <a:cs typeface="Calibri"/>
              </a:rPr>
              <a:t> currently search the following:</a:t>
            </a:r>
            <a:endParaRPr lang="en-US">
              <a:cs typeface="Calibri Light"/>
            </a:endParaRPr>
          </a:p>
          <a:p>
            <a:pPr marL="0" indent="0">
              <a:lnSpc>
                <a:spcPct val="100000"/>
              </a:lnSpc>
              <a:spcBef>
                <a:spcPts val="0"/>
              </a:spcBef>
              <a:buNone/>
            </a:pPr>
            <a:endParaRPr lang="en-US" sz="2000" b="1">
              <a:latin typeface="Calibri"/>
              <a:cs typeface="Calibri"/>
            </a:endParaRPr>
          </a:p>
          <a:p>
            <a:pPr>
              <a:lnSpc>
                <a:spcPct val="100000"/>
              </a:lnSpc>
              <a:spcBef>
                <a:spcPts val="0"/>
              </a:spcBef>
              <a:buFont typeface="Arial" panose="05000000000000000000" pitchFamily="2" charset="2"/>
              <a:buChar char="•"/>
            </a:pPr>
            <a:r>
              <a:rPr lang="en-US" sz="2000" b="1">
                <a:latin typeface="Calibri"/>
                <a:cs typeface="Calibri"/>
              </a:rPr>
              <a:t>Any collections </a:t>
            </a:r>
            <a:r>
              <a:rPr lang="en-US" sz="2000">
                <a:latin typeface="Calibri"/>
                <a:cs typeface="Calibri"/>
              </a:rPr>
              <a:t>from the following content providers</a:t>
            </a:r>
            <a:r>
              <a:rPr lang="en-US" sz="2000" b="1">
                <a:latin typeface="Calibri"/>
                <a:cs typeface="Calibri"/>
              </a:rPr>
              <a:t> </a:t>
            </a:r>
            <a:r>
              <a:rPr lang="en-US" sz="2000">
                <a:latin typeface="Calibri"/>
                <a:cs typeface="Calibri"/>
              </a:rPr>
              <a:t>- APA, </a:t>
            </a:r>
            <a:r>
              <a:rPr lang="en-US" sz="2000" err="1">
                <a:latin typeface="Calibri"/>
                <a:cs typeface="Calibri"/>
              </a:rPr>
              <a:t>DataCite</a:t>
            </a:r>
            <a:r>
              <a:rPr lang="en-US" sz="2000">
                <a:latin typeface="Calibri"/>
                <a:cs typeface="Calibri"/>
              </a:rPr>
              <a:t>, </a:t>
            </a:r>
            <a:r>
              <a:rPr lang="en-US" sz="2000" b="1">
                <a:latin typeface="Calibri"/>
                <a:cs typeface="Calibri"/>
              </a:rPr>
              <a:t>Elsevier, JSTOR, </a:t>
            </a:r>
            <a:r>
              <a:rPr lang="en-US" sz="2000">
                <a:latin typeface="Calibri"/>
                <a:cs typeface="Calibri"/>
              </a:rPr>
              <a:t>Kogan Page and Conde Nas.</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News content (newspaper articles, newsletters, text resources).</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Collections that are not marked as 'free for search' in the CDI collection list.</a:t>
            </a:r>
            <a:endParaRPr lang="en-US">
              <a:latin typeface="Calibri"/>
              <a:ea typeface="Calibri Light"/>
              <a:cs typeface="Calibri"/>
            </a:endParaRPr>
          </a:p>
          <a:p>
            <a:pPr marL="0" indent="0">
              <a:lnSpc>
                <a:spcPct val="100000"/>
              </a:lnSpc>
              <a:spcBef>
                <a:spcPts val="0"/>
              </a:spcBef>
              <a:buNone/>
            </a:pPr>
            <a:endParaRPr lang="en-US" sz="2000">
              <a:latin typeface="Calibri"/>
              <a:ea typeface="Calibri"/>
              <a:cs typeface="Calibri"/>
            </a:endParaRPr>
          </a:p>
          <a:p>
            <a:pPr marL="0" indent="0">
              <a:buNone/>
            </a:pPr>
            <a:r>
              <a:rPr lang="en-US" sz="2000">
                <a:latin typeface="Calibri"/>
                <a:ea typeface="+mn-lt"/>
                <a:cs typeface="Calibri"/>
              </a:rPr>
              <a:t>Furthermore, certain requests or queries are unavailable:</a:t>
            </a:r>
            <a:endParaRPr lang="en-US" sz="2000">
              <a:latin typeface="Calibri"/>
              <a:ea typeface="Calibri"/>
              <a:cs typeface="Calibri"/>
            </a:endParaRPr>
          </a:p>
          <a:p>
            <a:pPr>
              <a:buFont typeface="Arial" panose="05000000000000000000" pitchFamily="2" charset="2"/>
              <a:buChar char="•"/>
            </a:pPr>
            <a:r>
              <a:rPr lang="en-US" sz="2000">
                <a:latin typeface="Calibri"/>
                <a:ea typeface="+mn-lt"/>
                <a:cs typeface="Calibri"/>
              </a:rPr>
              <a:t>Requests for materials of a particular type, e.g. </a:t>
            </a:r>
            <a:r>
              <a:rPr lang="en-US" sz="2000" b="1">
                <a:latin typeface="Calibri"/>
                <a:ea typeface="+mn-lt"/>
                <a:cs typeface="Calibri"/>
              </a:rPr>
              <a:t>"</a:t>
            </a:r>
            <a:r>
              <a:rPr lang="en-US" sz="2000" b="1" i="1">
                <a:latin typeface="Calibri"/>
                <a:ea typeface="+mn-lt"/>
                <a:cs typeface="Calibri"/>
              </a:rPr>
              <a:t>give me peer reviewed articles on </a:t>
            </a:r>
            <a:r>
              <a:rPr lang="en-US" sz="2000" b="1" i="1" err="1">
                <a:latin typeface="Calibri"/>
                <a:ea typeface="+mn-lt"/>
                <a:cs typeface="Calibri"/>
              </a:rPr>
              <a:t>x.y.z</a:t>
            </a:r>
            <a:r>
              <a:rPr lang="en-US" sz="2000" b="1" i="1">
                <a:latin typeface="Calibri"/>
                <a:ea typeface="+mn-lt"/>
                <a:cs typeface="Calibri"/>
              </a:rPr>
              <a:t>"</a:t>
            </a:r>
            <a:endParaRPr lang="en-US">
              <a:latin typeface="Calibri"/>
              <a:ea typeface="Calibri Light"/>
              <a:cs typeface="Calibri"/>
            </a:endParaRPr>
          </a:p>
          <a:p>
            <a:pPr>
              <a:buFont typeface="Arial" panose="05000000000000000000" pitchFamily="2" charset="2"/>
              <a:buChar char="•"/>
            </a:pPr>
            <a:r>
              <a:rPr lang="en-US" sz="2000">
                <a:latin typeface="Calibri"/>
                <a:ea typeface="+mn-lt"/>
                <a:cs typeface="Calibri"/>
              </a:rPr>
              <a:t>Requests for materials from a certain time period, e.g. </a:t>
            </a:r>
            <a:r>
              <a:rPr lang="en-US" sz="2000" b="1" i="1">
                <a:latin typeface="Calibri"/>
                <a:ea typeface="+mn-lt"/>
                <a:cs typeface="Calibri"/>
              </a:rPr>
              <a:t>"give the most recent information on climate change"</a:t>
            </a:r>
            <a:endParaRPr lang="en-US">
              <a:latin typeface="Calibri"/>
              <a:ea typeface="Calibri Light"/>
              <a:cs typeface="Calibri"/>
            </a:endParaRPr>
          </a:p>
          <a:p>
            <a:pPr>
              <a:buFont typeface="Arial" panose="05000000000000000000" pitchFamily="2" charset="2"/>
              <a:buChar char="•"/>
            </a:pPr>
            <a:r>
              <a:rPr lang="en-US" sz="2000">
                <a:latin typeface="Calibri"/>
                <a:ea typeface="+mn-lt"/>
                <a:cs typeface="Calibri"/>
              </a:rPr>
              <a:t>Follow up questions are not supported. Each question stands alone, and all relevant information needs to be asked in each.</a:t>
            </a:r>
            <a:endParaRPr lang="en-US">
              <a:latin typeface="Calibri"/>
              <a:ea typeface="Calibri Light"/>
              <a:cs typeface="Calibri"/>
            </a:endParaRPr>
          </a:p>
          <a:p>
            <a:pPr marL="342900" indent="-342900">
              <a:lnSpc>
                <a:spcPct val="100000"/>
              </a:lnSpc>
              <a:spcBef>
                <a:spcPts val="0"/>
              </a:spcBef>
              <a:buFont typeface="Arial" panose="05000000000000000000" pitchFamily="2" charset="2"/>
              <a:buChar char="•"/>
            </a:pPr>
            <a:endParaRPr lang="en-US" sz="2000">
              <a:latin typeface="Calibri"/>
              <a:cs typeface="Calibri"/>
            </a:endParaRPr>
          </a:p>
          <a:p>
            <a:pPr marL="285750" indent="-285750">
              <a:lnSpc>
                <a:spcPct val="100000"/>
              </a:lnSpc>
              <a:spcBef>
                <a:spcPts val="0"/>
              </a:spcBef>
              <a:buFont typeface="Arial"/>
              <a:buChar char="•"/>
            </a:pPr>
            <a:endParaRPr lang="en-US" sz="2000">
              <a:latin typeface="Calibri"/>
              <a:cs typeface="Calibri"/>
            </a:endParaRPr>
          </a:p>
          <a:p>
            <a:pPr marL="0" indent="0">
              <a:buNone/>
            </a:pPr>
            <a:endParaRPr lang="en-US" sz="2000">
              <a:latin typeface="Calibri"/>
              <a:cs typeface="Calibri"/>
            </a:endParaRPr>
          </a:p>
        </p:txBody>
      </p:sp>
    </p:spTree>
    <p:extLst>
      <p:ext uri="{BB962C8B-B14F-4D97-AF65-F5344CB8AC3E}">
        <p14:creationId xmlns:p14="http://schemas.microsoft.com/office/powerpoint/2010/main" val="2591886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7EC5F-3B2E-D966-63EF-2A69FB01F82E}"/>
              </a:ext>
            </a:extLst>
          </p:cNvPr>
          <p:cNvSpPr>
            <a:spLocks noGrp="1"/>
          </p:cNvSpPr>
          <p:nvPr>
            <p:ph type="title"/>
          </p:nvPr>
        </p:nvSpPr>
        <p:spPr/>
        <p:txBody>
          <a:bodyPr/>
          <a:lstStyle/>
          <a:p>
            <a:r>
              <a:rPr lang="en-US"/>
              <a:t>Library result search string</a:t>
            </a:r>
          </a:p>
        </p:txBody>
      </p:sp>
      <p:sp>
        <p:nvSpPr>
          <p:cNvPr id="4" name="TextBox 3">
            <a:extLst>
              <a:ext uri="{FF2B5EF4-FFF2-40B4-BE49-F238E27FC236}">
                <a16:creationId xmlns:a16="http://schemas.microsoft.com/office/drawing/2014/main" id="{18EE0E05-7949-1C37-32B0-7D9E6EA2E669}"/>
              </a:ext>
            </a:extLst>
          </p:cNvPr>
          <p:cNvSpPr txBox="1"/>
          <p:nvPr/>
        </p:nvSpPr>
        <p:spPr>
          <a:xfrm>
            <a:off x="228994" y="1711564"/>
            <a:ext cx="3127513"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alibri"/>
                <a:ea typeface="Calibri Light"/>
                <a:cs typeface="Calibri Light"/>
              </a:rPr>
              <a:t>This is a copy of the search string created by the AI tool to search for results in the library catalogue.</a:t>
            </a:r>
          </a:p>
        </p:txBody>
      </p:sp>
      <p:sp>
        <p:nvSpPr>
          <p:cNvPr id="7" name="Arrow: Right 6">
            <a:extLst>
              <a:ext uri="{FF2B5EF4-FFF2-40B4-BE49-F238E27FC236}">
                <a16:creationId xmlns:a16="http://schemas.microsoft.com/office/drawing/2014/main" id="{D378439C-6A76-0D74-203B-3FED25C4A325}"/>
              </a:ext>
            </a:extLst>
          </p:cNvPr>
          <p:cNvSpPr/>
          <p:nvPr/>
        </p:nvSpPr>
        <p:spPr>
          <a:xfrm>
            <a:off x="2950429" y="2666000"/>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9C98EB20-3106-8E82-C5C7-8B71ACFB5DEA}"/>
              </a:ext>
            </a:extLst>
          </p:cNvPr>
          <p:cNvSpPr txBox="1"/>
          <p:nvPr/>
        </p:nvSpPr>
        <p:spPr>
          <a:xfrm>
            <a:off x="3983524" y="1711564"/>
            <a:ext cx="8125683" cy="4401205"/>
          </a:xfrm>
          <a:prstGeom prst="rect">
            <a:avLst/>
          </a:prstGeom>
          <a:noFill/>
        </p:spPr>
        <p:txBody>
          <a:bodyPr wrap="square" rtlCol="0">
            <a:spAutoFit/>
          </a:bodyPr>
          <a:lstStyle/>
          <a:p>
            <a:r>
              <a:rPr lang="en-GB" sz="2000" dirty="0">
                <a:latin typeface="Calibri "/>
              </a:rPr>
              <a:t>(management strategies grassroots football programs) </a:t>
            </a:r>
            <a:r>
              <a:rPr lang="en-GB" sz="2000" b="1" dirty="0">
                <a:solidFill>
                  <a:schemeClr val="accent2"/>
                </a:solidFill>
                <a:latin typeface="Calibri "/>
              </a:rPr>
              <a:t>OR </a:t>
            </a:r>
          </a:p>
          <a:p>
            <a:r>
              <a:rPr lang="en-GB" sz="2000" dirty="0">
                <a:latin typeface="Calibri "/>
              </a:rPr>
              <a:t>(successful grassroots football programs development) </a:t>
            </a:r>
            <a:r>
              <a:rPr lang="en-GB" sz="2000" b="1" dirty="0">
                <a:solidFill>
                  <a:schemeClr val="accent2"/>
                </a:solidFill>
                <a:latin typeface="Calibri "/>
              </a:rPr>
              <a:t>OR</a:t>
            </a:r>
            <a:r>
              <a:rPr lang="en-GB" sz="2000" dirty="0">
                <a:latin typeface="Calibri "/>
              </a:rPr>
              <a:t> </a:t>
            </a:r>
          </a:p>
          <a:p>
            <a:r>
              <a:rPr lang="en-GB" sz="2000" dirty="0">
                <a:latin typeface="Calibri "/>
              </a:rPr>
              <a:t>(impact of management strategies on grassroots football) </a:t>
            </a:r>
            <a:r>
              <a:rPr lang="en-GB" sz="2000" b="1" dirty="0">
                <a:solidFill>
                  <a:schemeClr val="accent2"/>
                </a:solidFill>
                <a:latin typeface="Calibri "/>
              </a:rPr>
              <a:t>OR </a:t>
            </a:r>
          </a:p>
          <a:p>
            <a:r>
              <a:rPr lang="en-GB" sz="2000" dirty="0">
                <a:latin typeface="Calibri "/>
              </a:rPr>
              <a:t>(strategies for developing successful grassroots football programs) </a:t>
            </a:r>
            <a:r>
              <a:rPr lang="en-GB" sz="2000" b="1" dirty="0">
                <a:solidFill>
                  <a:schemeClr val="accent2"/>
                </a:solidFill>
                <a:latin typeface="Calibri "/>
              </a:rPr>
              <a:t>OR</a:t>
            </a:r>
            <a:r>
              <a:rPr lang="en-GB" sz="2000" dirty="0">
                <a:latin typeface="Calibri "/>
              </a:rPr>
              <a:t> (management techniques for grassroots football development) </a:t>
            </a:r>
            <a:r>
              <a:rPr lang="en-GB" sz="2000" b="1" dirty="0">
                <a:solidFill>
                  <a:schemeClr val="accent2"/>
                </a:solidFill>
                <a:latin typeface="Calibri "/>
              </a:rPr>
              <a:t>OR</a:t>
            </a:r>
            <a:r>
              <a:rPr lang="en-GB" sz="2000" dirty="0">
                <a:latin typeface="Calibri "/>
              </a:rPr>
              <a:t> (Management strategies for successful grassroots football programs) </a:t>
            </a:r>
            <a:r>
              <a:rPr lang="en-GB" sz="2000" b="1" dirty="0">
                <a:solidFill>
                  <a:schemeClr val="accent2"/>
                </a:solidFill>
                <a:latin typeface="Calibri "/>
              </a:rPr>
              <a:t>OR </a:t>
            </a:r>
            <a:r>
              <a:rPr lang="en-GB" sz="2000" dirty="0">
                <a:latin typeface="Calibri "/>
              </a:rPr>
              <a:t>(Impact of management techniques on developing grassroots football programs) </a:t>
            </a:r>
            <a:r>
              <a:rPr lang="en-GB" sz="2000" b="1" dirty="0">
                <a:solidFill>
                  <a:schemeClr val="accent2"/>
                </a:solidFill>
                <a:latin typeface="Calibri "/>
              </a:rPr>
              <a:t>OR</a:t>
            </a:r>
            <a:r>
              <a:rPr lang="en-GB" sz="2000" dirty="0">
                <a:latin typeface="Calibri "/>
              </a:rPr>
              <a:t> </a:t>
            </a:r>
          </a:p>
          <a:p>
            <a:r>
              <a:rPr lang="en-GB" sz="2000" dirty="0">
                <a:latin typeface="Calibri "/>
              </a:rPr>
              <a:t>(Effective management approaches for grassroots football development) </a:t>
            </a:r>
            <a:r>
              <a:rPr lang="en-GB" sz="2000" b="1" dirty="0">
                <a:solidFill>
                  <a:schemeClr val="accent2"/>
                </a:solidFill>
                <a:latin typeface="Calibri "/>
              </a:rPr>
              <a:t>OR </a:t>
            </a:r>
            <a:r>
              <a:rPr lang="en-GB" sz="2000" dirty="0">
                <a:latin typeface="Calibri "/>
              </a:rPr>
              <a:t>(Role of managerial tactics in successful grassroots soccer initiatives) </a:t>
            </a:r>
            <a:r>
              <a:rPr lang="en-GB" sz="2000" b="1" dirty="0">
                <a:solidFill>
                  <a:schemeClr val="accent2"/>
                </a:solidFill>
                <a:latin typeface="Calibri "/>
              </a:rPr>
              <a:t>OR </a:t>
            </a:r>
            <a:r>
              <a:rPr lang="en-GB" sz="2000" dirty="0">
                <a:latin typeface="Calibri "/>
              </a:rPr>
              <a:t>(Implementing management strategies for thriving grassroots football programs) </a:t>
            </a:r>
            <a:r>
              <a:rPr lang="en-GB" sz="2000" b="1" dirty="0">
                <a:solidFill>
                  <a:schemeClr val="accent2"/>
                </a:solidFill>
                <a:latin typeface="Calibri "/>
              </a:rPr>
              <a:t>OR </a:t>
            </a:r>
          </a:p>
          <a:p>
            <a:r>
              <a:rPr lang="en-GB" sz="2000" dirty="0">
                <a:latin typeface="Calibri "/>
              </a:rPr>
              <a:t>(The role of management strategies in developing successful grassroots football programs)</a:t>
            </a:r>
          </a:p>
        </p:txBody>
      </p:sp>
      <p:sp>
        <p:nvSpPr>
          <p:cNvPr id="5" name="TextBox 4">
            <a:extLst>
              <a:ext uri="{FF2B5EF4-FFF2-40B4-BE49-F238E27FC236}">
                <a16:creationId xmlns:a16="http://schemas.microsoft.com/office/drawing/2014/main" id="{28DABF0E-7752-6DFD-B272-50BBA7641596}"/>
              </a:ext>
            </a:extLst>
          </p:cNvPr>
          <p:cNvSpPr txBox="1"/>
          <p:nvPr/>
        </p:nvSpPr>
        <p:spPr>
          <a:xfrm>
            <a:off x="228994" y="3435790"/>
            <a:ext cx="312751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chemeClr val="accent2"/>
                </a:solidFill>
                <a:latin typeface="Calibri"/>
                <a:cs typeface="Calibri Light"/>
              </a:rPr>
              <a:t>Tip:</a:t>
            </a:r>
            <a:endParaRPr lang="en-US" sz="2000" b="1" dirty="0">
              <a:solidFill>
                <a:schemeClr val="accent2"/>
              </a:solidFill>
              <a:latin typeface="Calibri"/>
              <a:cs typeface="Calibri"/>
            </a:endParaRPr>
          </a:p>
          <a:p>
            <a:r>
              <a:rPr lang="en-US" sz="2000" dirty="0">
                <a:latin typeface="Calibri"/>
                <a:cs typeface="Calibri Light"/>
              </a:rPr>
              <a:t>Note the keywords and terms it applies and use these with Boolean Operators to perform your own search in the library catalogue. </a:t>
            </a:r>
            <a:endParaRPr lang="en-US" sz="2000" dirty="0">
              <a:latin typeface="Calibri"/>
              <a:cs typeface="Calibri"/>
            </a:endParaRPr>
          </a:p>
        </p:txBody>
      </p:sp>
    </p:spTree>
    <p:extLst>
      <p:ext uri="{BB962C8B-B14F-4D97-AF65-F5344CB8AC3E}">
        <p14:creationId xmlns:p14="http://schemas.microsoft.com/office/powerpoint/2010/main" val="22902478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0D5A7-8B96-5B7D-4E2B-52F359DFC43B}"/>
              </a:ext>
            </a:extLst>
          </p:cNvPr>
          <p:cNvSpPr>
            <a:spLocks noGrp="1"/>
          </p:cNvSpPr>
          <p:nvPr>
            <p:ph type="title"/>
          </p:nvPr>
        </p:nvSpPr>
        <p:spPr/>
        <p:txBody>
          <a:bodyPr/>
          <a:lstStyle/>
          <a:p>
            <a:r>
              <a:rPr lang="en-US"/>
              <a:t>Library results (with filters)</a:t>
            </a:r>
          </a:p>
        </p:txBody>
      </p:sp>
      <p:sp>
        <p:nvSpPr>
          <p:cNvPr id="3" name="TextBox 2">
            <a:extLst>
              <a:ext uri="{FF2B5EF4-FFF2-40B4-BE49-F238E27FC236}">
                <a16:creationId xmlns:a16="http://schemas.microsoft.com/office/drawing/2014/main" id="{CFBD234E-29A7-65D1-63F7-D7B38758117E}"/>
              </a:ext>
            </a:extLst>
          </p:cNvPr>
          <p:cNvSpPr txBox="1"/>
          <p:nvPr/>
        </p:nvSpPr>
        <p:spPr>
          <a:xfrm>
            <a:off x="384485" y="1766777"/>
            <a:ext cx="3472291" cy="3170099"/>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000" b="1" dirty="0">
                <a:solidFill>
                  <a:schemeClr val="accent2"/>
                </a:solidFill>
                <a:latin typeface="Calibri "/>
                <a:ea typeface="Calibri Light"/>
                <a:cs typeface="Calibri Light"/>
              </a:rPr>
              <a:t>Tip:</a:t>
            </a:r>
          </a:p>
          <a:p>
            <a:pPr marL="342900" indent="-342900">
              <a:buFont typeface="Arial" panose="020B0604020202020204" pitchFamily="34" charset="0"/>
              <a:buChar char="•"/>
            </a:pPr>
            <a:r>
              <a:rPr lang="en-US" sz="2000" dirty="0">
                <a:latin typeface="Calibri "/>
                <a:ea typeface="Calibri Light"/>
                <a:cs typeface="Calibri Light"/>
              </a:rPr>
              <a:t>Open up in the Advanced Search view and explore some of the suggested keywords. </a:t>
            </a:r>
          </a:p>
          <a:p>
            <a:pPr marL="342900" indent="-342900">
              <a:buFont typeface="Arial" panose="020B0604020202020204" pitchFamily="34" charset="0"/>
              <a:buChar char="•"/>
            </a:pPr>
            <a:r>
              <a:rPr lang="en-US" sz="2000" dirty="0">
                <a:latin typeface="Calibri "/>
                <a:ea typeface="Calibri Light"/>
                <a:cs typeface="Calibri Light"/>
              </a:rPr>
              <a:t>Try subject searching or title searching, along with date and further subject filters. </a:t>
            </a:r>
          </a:p>
          <a:p>
            <a:pPr marL="342900" indent="-342900">
              <a:buFont typeface="Arial" panose="020B0604020202020204" pitchFamily="34" charset="0"/>
              <a:buChar char="•"/>
            </a:pPr>
            <a:r>
              <a:rPr lang="en-US" sz="2000" dirty="0">
                <a:latin typeface="Calibri "/>
                <a:ea typeface="Calibri Light"/>
                <a:cs typeface="Calibri Light"/>
              </a:rPr>
              <a:t>Explore further and narrow down results.</a:t>
            </a:r>
            <a:endParaRPr lang="en-US" sz="2000" dirty="0">
              <a:ea typeface="Calibri Light"/>
              <a:cs typeface="Calibri Light"/>
            </a:endParaRPr>
          </a:p>
        </p:txBody>
      </p:sp>
      <p:sp>
        <p:nvSpPr>
          <p:cNvPr id="7" name="TextBox 6">
            <a:extLst>
              <a:ext uri="{FF2B5EF4-FFF2-40B4-BE49-F238E27FC236}">
                <a16:creationId xmlns:a16="http://schemas.microsoft.com/office/drawing/2014/main" id="{0EBA9EDE-4126-3743-A72D-62C69BEB0DD7}"/>
              </a:ext>
            </a:extLst>
          </p:cNvPr>
          <p:cNvSpPr txBox="1"/>
          <p:nvPr/>
        </p:nvSpPr>
        <p:spPr>
          <a:xfrm>
            <a:off x="1717963" y="5417134"/>
            <a:ext cx="1616340" cy="369332"/>
          </a:xfrm>
          <a:prstGeom prst="rect">
            <a:avLst/>
          </a:prstGeom>
          <a:noFill/>
          <a:ln w="38100">
            <a:solidFill>
              <a:schemeClr val="accent2"/>
            </a:solidFill>
          </a:ln>
        </p:spPr>
        <p:txBody>
          <a:bodyPr wrap="none" lIns="91440" tIns="45720" rIns="91440" bIns="45720" rtlCol="0" anchor="t">
            <a:spAutoFit/>
          </a:bodyPr>
          <a:lstStyle/>
          <a:p>
            <a:r>
              <a:rPr lang="en-GB" dirty="0">
                <a:ln>
                  <a:solidFill>
                    <a:schemeClr val="tx1"/>
                  </a:solidFill>
                </a:ln>
                <a:latin typeface="Calibri"/>
                <a:cs typeface="Calibri"/>
                <a:hlinkClick r:id="rId2">
                  <a:extLst>
                    <a:ext uri="{A12FA001-AC4F-418D-AE19-62706E023703}">
                      <ahyp:hlinkClr xmlns:ahyp="http://schemas.microsoft.com/office/drawing/2018/hyperlinkcolor" val="tx"/>
                    </a:ext>
                  </a:extLst>
                </a:hlinkClick>
              </a:rPr>
              <a:t>Further  results</a:t>
            </a:r>
            <a:endParaRPr lang="en-GB" dirty="0">
              <a:ln>
                <a:solidFill>
                  <a:schemeClr val="tx1"/>
                </a:solidFill>
              </a:ln>
              <a:latin typeface="Calibri"/>
              <a:cs typeface="Calibri"/>
            </a:endParaRPr>
          </a:p>
        </p:txBody>
      </p:sp>
      <p:pic>
        <p:nvPicPr>
          <p:cNvPr id="5" name="Picture 4">
            <a:extLst>
              <a:ext uri="{FF2B5EF4-FFF2-40B4-BE49-F238E27FC236}">
                <a16:creationId xmlns:a16="http://schemas.microsoft.com/office/drawing/2014/main" id="{13534175-641B-BFFB-8810-1F5D798327DF}"/>
              </a:ext>
            </a:extLst>
          </p:cNvPr>
          <p:cNvPicPr>
            <a:picLocks noChangeAspect="1"/>
          </p:cNvPicPr>
          <p:nvPr/>
        </p:nvPicPr>
        <p:blipFill>
          <a:blip r:embed="rId3"/>
          <a:stretch>
            <a:fillRect/>
          </a:stretch>
        </p:blipFill>
        <p:spPr>
          <a:xfrm>
            <a:off x="4550175" y="1497405"/>
            <a:ext cx="7427559" cy="453103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274053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p:txBody>
          <a:bodyPr>
            <a:normAutofit fontScale="90000"/>
          </a:bodyPr>
          <a:lstStyle/>
          <a:p>
            <a:r>
              <a:rPr lang="en-GB" sz="4200"/>
              <a:t>Searching: Library Search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a:latin typeface="Calibri"/>
                <a:cs typeface="Calibri Light"/>
              </a:rPr>
              <a:t>The library catalogue searches most of our databases when it performs a search,   </a:t>
            </a:r>
          </a:p>
          <a:p>
            <a:pPr marL="0" indent="0">
              <a:buNone/>
            </a:pPr>
            <a:r>
              <a:rPr lang="en-GB" sz="2600">
                <a:latin typeface="Calibri"/>
                <a:cs typeface="Calibri Light"/>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981137" y="2964771"/>
            <a:ext cx="3992917"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a:cs typeface="Calibri Light"/>
              </a:rPr>
              <a:t>More specialised content – fewer, more relevant results</a:t>
            </a:r>
          </a:p>
          <a:p>
            <a:pPr marL="342900" indent="-342900">
              <a:buFont typeface="Arial"/>
              <a:buChar char="•"/>
            </a:pPr>
            <a:endParaRPr lang="en-GB" sz="2600">
              <a:latin typeface="Calibri"/>
              <a:cs typeface="Calibri Light"/>
            </a:endParaRPr>
          </a:p>
          <a:p>
            <a:pPr marL="342900" indent="-342900">
              <a:buFont typeface="Arial"/>
              <a:buChar char="•"/>
            </a:pPr>
            <a:r>
              <a:rPr lang="en-GB" sz="2600">
                <a:latin typeface="Calibri"/>
                <a:cs typeface="Calibri"/>
              </a:rPr>
              <a:t>More controlled indexing – filter results in greater detail</a:t>
            </a:r>
            <a:endParaRPr lang="en-GB" sz="2600">
              <a:latin typeface="Calibri"/>
              <a:cs typeface="Calibri Light"/>
            </a:endParaRPr>
          </a:p>
          <a:p>
            <a:pPr marL="342900" indent="-342900">
              <a:buFont typeface="Arial"/>
              <a:buChar char="•"/>
            </a:pPr>
            <a:endParaRPr lang="en-GB" sz="260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5832764" y="27148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89449-3DDB-4560-B0F8-D43FCF64D20E}"/>
              </a:ext>
            </a:extLst>
          </p:cNvPr>
          <p:cNvSpPr>
            <a:spLocks noGrp="1"/>
          </p:cNvSpPr>
          <p:nvPr>
            <p:ph type="title"/>
          </p:nvPr>
        </p:nvSpPr>
        <p:spPr/>
        <p:txBody>
          <a:bodyPr/>
          <a:lstStyle/>
          <a:p>
            <a:r>
              <a:rPr lang="en-GB"/>
              <a:t>Explore different options</a:t>
            </a:r>
            <a:endParaRPr lang="en-US"/>
          </a:p>
        </p:txBody>
      </p:sp>
      <p:pic>
        <p:nvPicPr>
          <p:cNvPr id="4" name="Picture 4" descr="Graphical user interface, text, application, email&#10;&#10;Description automatically generated">
            <a:extLst>
              <a:ext uri="{FF2B5EF4-FFF2-40B4-BE49-F238E27FC236}">
                <a16:creationId xmlns:a16="http://schemas.microsoft.com/office/drawing/2014/main" id="{77B11CAA-72CB-4EEB-98A7-847D04C84011}"/>
              </a:ext>
            </a:extLst>
          </p:cNvPr>
          <p:cNvPicPr>
            <a:picLocks noGrp="1" noChangeAspect="1"/>
          </p:cNvPicPr>
          <p:nvPr>
            <p:ph sz="quarter" idx="10"/>
          </p:nvPr>
        </p:nvPicPr>
        <p:blipFill>
          <a:blip r:embed="rId3"/>
          <a:stretch>
            <a:fillRect/>
          </a:stretch>
        </p:blipFill>
        <p:spPr>
          <a:xfrm>
            <a:off x="144135" y="1327427"/>
            <a:ext cx="10079900" cy="5004733"/>
          </a:xfrm>
        </p:spPr>
      </p:pic>
      <p:sp>
        <p:nvSpPr>
          <p:cNvPr id="5" name="TextBox 4">
            <a:extLst>
              <a:ext uri="{FF2B5EF4-FFF2-40B4-BE49-F238E27FC236}">
                <a16:creationId xmlns:a16="http://schemas.microsoft.com/office/drawing/2014/main" id="{779C819E-2C8C-4AA5-9B1A-BD1AFD7AC17E}"/>
              </a:ext>
            </a:extLst>
          </p:cNvPr>
          <p:cNvSpPr txBox="1"/>
          <p:nvPr/>
        </p:nvSpPr>
        <p:spPr>
          <a:xfrm>
            <a:off x="10367963" y="5581650"/>
            <a:ext cx="168751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latin typeface="Arial"/>
                <a:cs typeface="Arial"/>
                <a:hlinkClick r:id="rId4"/>
              </a:rPr>
              <a:t>ProQuest</a:t>
            </a:r>
            <a:endParaRPr lang="en-US" sz="2400">
              <a:latin typeface="Arial"/>
              <a:cs typeface="Arial"/>
            </a:endParaRPr>
          </a:p>
        </p:txBody>
      </p:sp>
      <p:sp>
        <p:nvSpPr>
          <p:cNvPr id="3" name="TextBox 2">
            <a:extLst>
              <a:ext uri="{FF2B5EF4-FFF2-40B4-BE49-F238E27FC236}">
                <a16:creationId xmlns:a16="http://schemas.microsoft.com/office/drawing/2014/main" id="{3682D5F5-FF28-F35A-CC3C-2BD16B46321E}"/>
              </a:ext>
            </a:extLst>
          </p:cNvPr>
          <p:cNvSpPr txBox="1"/>
          <p:nvPr/>
        </p:nvSpPr>
        <p:spPr>
          <a:xfrm>
            <a:off x="10365623" y="2190083"/>
            <a:ext cx="164229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Light"/>
              </a:rPr>
              <a:t>Use the </a:t>
            </a:r>
            <a:r>
              <a:rPr lang="en-GB" b="1">
                <a:solidFill>
                  <a:srgbClr val="FF0000"/>
                </a:solidFill>
                <a:cs typeface="Calibri Light"/>
              </a:rPr>
              <a:t>advanced search option</a:t>
            </a:r>
            <a:r>
              <a:rPr lang="en-GB">
                <a:solidFill>
                  <a:srgbClr val="FF0000"/>
                </a:solidFill>
                <a:cs typeface="Calibri Light"/>
              </a:rPr>
              <a:t> </a:t>
            </a:r>
            <a:r>
              <a:rPr lang="en-GB">
                <a:cs typeface="Calibri Light"/>
              </a:rPr>
              <a:t>to search by title, abstract, subject, author etc. </a:t>
            </a:r>
            <a:endParaRPr lang="en-GB"/>
          </a:p>
        </p:txBody>
      </p:sp>
    </p:spTree>
    <p:extLst>
      <p:ext uri="{BB962C8B-B14F-4D97-AF65-F5344CB8AC3E}">
        <p14:creationId xmlns:p14="http://schemas.microsoft.com/office/powerpoint/2010/main" val="980627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9F862-511A-6149-1192-E828D5B120D4}"/>
              </a:ext>
            </a:extLst>
          </p:cNvPr>
          <p:cNvSpPr>
            <a:spLocks noGrp="1"/>
          </p:cNvSpPr>
          <p:nvPr>
            <p:ph type="title"/>
          </p:nvPr>
        </p:nvSpPr>
        <p:spPr/>
        <p:txBody>
          <a:bodyPr/>
          <a:lstStyle/>
          <a:p>
            <a:r>
              <a:rPr lang="en-GB" dirty="0"/>
              <a:t>EBSCO databases</a:t>
            </a:r>
          </a:p>
        </p:txBody>
      </p:sp>
      <p:pic>
        <p:nvPicPr>
          <p:cNvPr id="4" name="Picture 3">
            <a:extLst>
              <a:ext uri="{FF2B5EF4-FFF2-40B4-BE49-F238E27FC236}">
                <a16:creationId xmlns:a16="http://schemas.microsoft.com/office/drawing/2014/main" id="{C30FDADC-98F0-32FA-2DB2-5B34BA291C5C}"/>
              </a:ext>
            </a:extLst>
          </p:cNvPr>
          <p:cNvPicPr>
            <a:picLocks noChangeAspect="1"/>
          </p:cNvPicPr>
          <p:nvPr/>
        </p:nvPicPr>
        <p:blipFill>
          <a:blip r:embed="rId2"/>
          <a:stretch>
            <a:fillRect/>
          </a:stretch>
        </p:blipFill>
        <p:spPr>
          <a:xfrm>
            <a:off x="2865119" y="1325522"/>
            <a:ext cx="8215845" cy="372055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E6B54352-3D46-3D76-EB22-B433068E2813}"/>
              </a:ext>
            </a:extLst>
          </p:cNvPr>
          <p:cNvSpPr txBox="1"/>
          <p:nvPr/>
        </p:nvSpPr>
        <p:spPr>
          <a:xfrm>
            <a:off x="177338" y="2413337"/>
            <a:ext cx="2493818" cy="2554545"/>
          </a:xfrm>
          <a:prstGeom prst="rect">
            <a:avLst/>
          </a:prstGeom>
          <a:noFill/>
        </p:spPr>
        <p:txBody>
          <a:bodyPr wrap="square" rtlCol="0">
            <a:spAutoFit/>
          </a:bodyPr>
          <a:lstStyle/>
          <a:p>
            <a:pPr marL="285750" indent="-285750">
              <a:buFont typeface="Arial" panose="020B0604020202020204" pitchFamily="34" charset="0"/>
              <a:buChar char="•"/>
            </a:pPr>
            <a:r>
              <a:rPr lang="en-GB" sz="2000" dirty="0"/>
              <a:t>Choose your databases.</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Combine with Boolean </a:t>
            </a:r>
            <a:r>
              <a:rPr lang="en-GB" sz="2000"/>
              <a:t>Operators.</a:t>
            </a:r>
          </a:p>
          <a:p>
            <a:endParaRPr lang="en-GB" sz="2000" dirty="0"/>
          </a:p>
          <a:p>
            <a:pPr marL="285750" indent="-285750">
              <a:buFont typeface="Arial" panose="020B0604020202020204" pitchFamily="34" charset="0"/>
              <a:buChar char="•"/>
            </a:pPr>
            <a:r>
              <a:rPr lang="en-GB" sz="2000" dirty="0"/>
              <a:t>Explore filters and options.</a:t>
            </a:r>
          </a:p>
        </p:txBody>
      </p:sp>
      <p:pic>
        <p:nvPicPr>
          <p:cNvPr id="7" name="Picture 6">
            <a:extLst>
              <a:ext uri="{FF2B5EF4-FFF2-40B4-BE49-F238E27FC236}">
                <a16:creationId xmlns:a16="http://schemas.microsoft.com/office/drawing/2014/main" id="{9B010528-61AD-5100-DF34-1ADAEEE7DE05}"/>
              </a:ext>
            </a:extLst>
          </p:cNvPr>
          <p:cNvPicPr>
            <a:picLocks noChangeAspect="1"/>
          </p:cNvPicPr>
          <p:nvPr/>
        </p:nvPicPr>
        <p:blipFill>
          <a:blip r:embed="rId3"/>
          <a:stretch>
            <a:fillRect/>
          </a:stretch>
        </p:blipFill>
        <p:spPr>
          <a:xfrm>
            <a:off x="3048000" y="4702695"/>
            <a:ext cx="8357062" cy="1334808"/>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extLst>
      <p:ext uri="{BB962C8B-B14F-4D97-AF65-F5344CB8AC3E}">
        <p14:creationId xmlns:p14="http://schemas.microsoft.com/office/powerpoint/2010/main" val="33812277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ABA9-B4FC-5CE5-CE45-88E3BB3C1BC1}"/>
              </a:ext>
            </a:extLst>
          </p:cNvPr>
          <p:cNvSpPr>
            <a:spLocks noGrp="1"/>
          </p:cNvSpPr>
          <p:nvPr>
            <p:ph type="title"/>
          </p:nvPr>
        </p:nvSpPr>
        <p:spPr/>
        <p:txBody>
          <a:bodyPr>
            <a:normAutofit/>
          </a:bodyPr>
          <a:lstStyle/>
          <a:p>
            <a:r>
              <a:rPr lang="en-GB"/>
              <a:t>ProQuest keyword with Boolean operators</a:t>
            </a:r>
          </a:p>
        </p:txBody>
      </p:sp>
      <p:pic>
        <p:nvPicPr>
          <p:cNvPr id="4" name="Picture 4" descr="A picture containing text&#10;&#10;Description automatically generated">
            <a:extLst>
              <a:ext uri="{FF2B5EF4-FFF2-40B4-BE49-F238E27FC236}">
                <a16:creationId xmlns:a16="http://schemas.microsoft.com/office/drawing/2014/main" id="{B07ACE23-238E-328F-DB93-C5AB22911ED0}"/>
              </a:ext>
            </a:extLst>
          </p:cNvPr>
          <p:cNvPicPr>
            <a:picLocks noChangeAspect="1"/>
          </p:cNvPicPr>
          <p:nvPr/>
        </p:nvPicPr>
        <p:blipFill>
          <a:blip r:embed="rId2"/>
          <a:stretch>
            <a:fillRect/>
          </a:stretch>
        </p:blipFill>
        <p:spPr>
          <a:xfrm>
            <a:off x="1890132" y="1502868"/>
            <a:ext cx="9368882" cy="4316897"/>
          </a:xfrm>
          <a:prstGeom prst="rect">
            <a:avLst/>
          </a:prstGeom>
        </p:spPr>
      </p:pic>
      <p:sp>
        <p:nvSpPr>
          <p:cNvPr id="3" name="TextBox 2">
            <a:extLst>
              <a:ext uri="{FF2B5EF4-FFF2-40B4-BE49-F238E27FC236}">
                <a16:creationId xmlns:a16="http://schemas.microsoft.com/office/drawing/2014/main" id="{BF72F63F-9B15-1FF1-1E9D-A520DE2D50AA}"/>
              </a:ext>
            </a:extLst>
          </p:cNvPr>
          <p:cNvSpPr txBox="1"/>
          <p:nvPr/>
        </p:nvSpPr>
        <p:spPr>
          <a:xfrm>
            <a:off x="278781" y="5073805"/>
            <a:ext cx="178605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Light"/>
              </a:rPr>
              <a:t>Search terms expanded (OR) to include all synonyms.</a:t>
            </a:r>
          </a:p>
        </p:txBody>
      </p:sp>
      <p:sp>
        <p:nvSpPr>
          <p:cNvPr id="5" name="TextBox 4">
            <a:extLst>
              <a:ext uri="{FF2B5EF4-FFF2-40B4-BE49-F238E27FC236}">
                <a16:creationId xmlns:a16="http://schemas.microsoft.com/office/drawing/2014/main" id="{50D3E59E-6ED6-A4E4-137E-EB594912E31E}"/>
              </a:ext>
            </a:extLst>
          </p:cNvPr>
          <p:cNvSpPr txBox="1"/>
          <p:nvPr/>
        </p:nvSpPr>
        <p:spPr>
          <a:xfrm>
            <a:off x="185853" y="4618463"/>
            <a:ext cx="153515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Light"/>
              </a:rPr>
              <a:t>Combine searches</a:t>
            </a:r>
            <a:endParaRPr lang="en-US"/>
          </a:p>
        </p:txBody>
      </p:sp>
      <p:sp>
        <p:nvSpPr>
          <p:cNvPr id="6" name="TextBox 5">
            <a:extLst>
              <a:ext uri="{FF2B5EF4-FFF2-40B4-BE49-F238E27FC236}">
                <a16:creationId xmlns:a16="http://schemas.microsoft.com/office/drawing/2014/main" id="{1AA3CECB-B410-C58E-03B9-8EDE65B0839C}"/>
              </a:ext>
            </a:extLst>
          </p:cNvPr>
          <p:cNvSpPr txBox="1"/>
          <p:nvPr/>
        </p:nvSpPr>
        <p:spPr>
          <a:xfrm>
            <a:off x="213731" y="3949390"/>
            <a:ext cx="167454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Light"/>
              </a:rPr>
              <a:t>New keyword search and synonyms</a:t>
            </a:r>
            <a:endParaRPr lang="en-US" err="1"/>
          </a:p>
        </p:txBody>
      </p:sp>
      <p:sp>
        <p:nvSpPr>
          <p:cNvPr id="7" name="Arrow: Right 6">
            <a:extLst>
              <a:ext uri="{FF2B5EF4-FFF2-40B4-BE49-F238E27FC236}">
                <a16:creationId xmlns:a16="http://schemas.microsoft.com/office/drawing/2014/main" id="{8FD2453F-22CA-1129-FB0B-4389EB28808F}"/>
              </a:ext>
            </a:extLst>
          </p:cNvPr>
          <p:cNvSpPr/>
          <p:nvPr/>
        </p:nvSpPr>
        <p:spPr>
          <a:xfrm>
            <a:off x="1644803" y="4646340"/>
            <a:ext cx="492512" cy="1300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CE7779A0-7AF9-D746-7E97-7745DF448F3C}"/>
              </a:ext>
            </a:extLst>
          </p:cNvPr>
          <p:cNvSpPr/>
          <p:nvPr/>
        </p:nvSpPr>
        <p:spPr>
          <a:xfrm rot="480000">
            <a:off x="1784193" y="5473389"/>
            <a:ext cx="492512" cy="1300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C6380468-4EBA-EB2B-8C42-D0518B2AF885}"/>
              </a:ext>
            </a:extLst>
          </p:cNvPr>
          <p:cNvSpPr/>
          <p:nvPr/>
        </p:nvSpPr>
        <p:spPr>
          <a:xfrm rot="1020000">
            <a:off x="1867827" y="4172412"/>
            <a:ext cx="492512" cy="1300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B280DB34-114E-4042-93D9-AE600167BB0C}"/>
              </a:ext>
            </a:extLst>
          </p:cNvPr>
          <p:cNvSpPr/>
          <p:nvPr/>
        </p:nvSpPr>
        <p:spPr>
          <a:xfrm rot="-780000">
            <a:off x="1784193" y="5157437"/>
            <a:ext cx="492512" cy="1300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D6930A10-8C23-7CD6-61AB-49A0EA17E349}"/>
              </a:ext>
            </a:extLst>
          </p:cNvPr>
          <p:cNvSpPr/>
          <p:nvPr/>
        </p:nvSpPr>
        <p:spPr>
          <a:xfrm rot="1440000">
            <a:off x="1728436" y="3754243"/>
            <a:ext cx="492512" cy="13009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2FEC7534-D695-83A4-35A4-4C23120AE6CD}"/>
              </a:ext>
            </a:extLst>
          </p:cNvPr>
          <p:cNvSpPr txBox="1"/>
          <p:nvPr/>
        </p:nvSpPr>
        <p:spPr>
          <a:xfrm>
            <a:off x="241609" y="3428999"/>
            <a:ext cx="153515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cs typeface="Calibri Light"/>
              </a:rPr>
              <a:t>Combine searches 3 </a:t>
            </a:r>
            <a:r>
              <a:rPr lang="en-GB" sz="1400" b="1">
                <a:cs typeface="Calibri Light"/>
              </a:rPr>
              <a:t>AND</a:t>
            </a:r>
            <a:r>
              <a:rPr lang="en-GB" sz="1400">
                <a:cs typeface="Calibri Light"/>
              </a:rPr>
              <a:t> 4</a:t>
            </a:r>
            <a:endParaRPr lang="en-US"/>
          </a:p>
        </p:txBody>
      </p:sp>
      <p:sp>
        <p:nvSpPr>
          <p:cNvPr id="13" name="Arrow: Right 12">
            <a:extLst>
              <a:ext uri="{FF2B5EF4-FFF2-40B4-BE49-F238E27FC236}">
                <a16:creationId xmlns:a16="http://schemas.microsoft.com/office/drawing/2014/main" id="{9F9348EF-5514-1583-BBAE-A932E2BE36B8}"/>
              </a:ext>
            </a:extLst>
          </p:cNvPr>
          <p:cNvSpPr/>
          <p:nvPr/>
        </p:nvSpPr>
        <p:spPr>
          <a:xfrm rot="17400000">
            <a:off x="1432406" y="2876882"/>
            <a:ext cx="1263805" cy="17656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7878C82-A8ED-61B6-1AEF-2B835E566B72}"/>
              </a:ext>
            </a:extLst>
          </p:cNvPr>
          <p:cNvSpPr/>
          <p:nvPr/>
        </p:nvSpPr>
        <p:spPr>
          <a:xfrm>
            <a:off x="2146610" y="2165196"/>
            <a:ext cx="1802779" cy="845633"/>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201350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BE9D2-22E8-16D2-8044-4C61B11A7DA3}"/>
              </a:ext>
            </a:extLst>
          </p:cNvPr>
          <p:cNvSpPr>
            <a:spLocks noGrp="1"/>
          </p:cNvSpPr>
          <p:nvPr>
            <p:ph type="title"/>
          </p:nvPr>
        </p:nvSpPr>
        <p:spPr/>
        <p:txBody>
          <a:bodyPr/>
          <a:lstStyle/>
          <a:p>
            <a:r>
              <a:rPr lang="en-US"/>
              <a:t>Further research strategies</a:t>
            </a:r>
          </a:p>
        </p:txBody>
      </p:sp>
      <p:sp>
        <p:nvSpPr>
          <p:cNvPr id="3" name="Content Placeholder 2">
            <a:extLst>
              <a:ext uri="{FF2B5EF4-FFF2-40B4-BE49-F238E27FC236}">
                <a16:creationId xmlns:a16="http://schemas.microsoft.com/office/drawing/2014/main" id="{4852195A-DAD2-E2E7-F35E-ABF300D32A0D}"/>
              </a:ext>
            </a:extLst>
          </p:cNvPr>
          <p:cNvSpPr>
            <a:spLocks noGrp="1"/>
          </p:cNvSpPr>
          <p:nvPr>
            <p:ph sz="quarter" idx="10"/>
          </p:nvPr>
        </p:nvSpPr>
        <p:spPr>
          <a:xfrm>
            <a:off x="473955" y="1598014"/>
            <a:ext cx="6749230" cy="4574040"/>
          </a:xfrm>
        </p:spPr>
        <p:txBody>
          <a:bodyPr vert="horz" lIns="91440" tIns="45720" rIns="91440" bIns="45720" rtlCol="0" anchor="t">
            <a:normAutofit/>
          </a:bodyPr>
          <a:lstStyle/>
          <a:p>
            <a:pPr marL="0" indent="0">
              <a:buNone/>
            </a:pPr>
            <a:endParaRPr lang="en-GB" dirty="0">
              <a:ea typeface="Calibri Light"/>
              <a:cs typeface="Calibri Light"/>
            </a:endParaRPr>
          </a:p>
          <a:p>
            <a:pPr>
              <a:buFont typeface="Arial" panose="020B0604020202020204" pitchFamily="34" charset="0"/>
              <a:buChar char="•"/>
            </a:pPr>
            <a:r>
              <a:rPr lang="en-GB" b="1" dirty="0">
                <a:solidFill>
                  <a:schemeClr val="accent2"/>
                </a:solidFill>
                <a:ea typeface="Calibri Light"/>
                <a:cs typeface="Calibri Light"/>
              </a:rPr>
              <a:t>Search for news </a:t>
            </a:r>
            <a:r>
              <a:rPr lang="en-GB" dirty="0">
                <a:ea typeface="Calibri Light"/>
                <a:cs typeface="Calibri Light"/>
              </a:rPr>
              <a:t>on your topic.</a:t>
            </a:r>
          </a:p>
          <a:p>
            <a:pPr>
              <a:buFont typeface="Arial" panose="020B0604020202020204" pitchFamily="34" charset="0"/>
              <a:buChar char="•"/>
            </a:pPr>
            <a:r>
              <a:rPr lang="en-GB" b="1" dirty="0">
                <a:solidFill>
                  <a:schemeClr val="accent2"/>
                </a:solidFill>
                <a:ea typeface="Calibri Light"/>
                <a:cs typeface="Calibri Light"/>
              </a:rPr>
              <a:t>Locate key authors. </a:t>
            </a:r>
          </a:p>
          <a:p>
            <a:pPr>
              <a:buFont typeface="Arial" panose="020B0604020202020204" pitchFamily="34" charset="0"/>
              <a:buChar char="•"/>
            </a:pPr>
            <a:r>
              <a:rPr lang="en-GB" b="1" dirty="0">
                <a:solidFill>
                  <a:schemeClr val="accent2"/>
                </a:solidFill>
                <a:ea typeface="Calibri Light"/>
                <a:cs typeface="Calibri Light"/>
              </a:rPr>
              <a:t>Browse</a:t>
            </a:r>
            <a:r>
              <a:rPr lang="en-GB" dirty="0">
                <a:ea typeface="Calibri Light"/>
                <a:cs typeface="Calibri Light"/>
              </a:rPr>
              <a:t> for their </a:t>
            </a:r>
            <a:r>
              <a:rPr lang="en-GB" dirty="0">
                <a:ea typeface="Calibri Light"/>
                <a:cs typeface="Calibri Light"/>
                <a:hlinkClick r:id="rId2"/>
              </a:rPr>
              <a:t>publications </a:t>
            </a:r>
            <a:r>
              <a:rPr lang="en-GB" dirty="0">
                <a:ea typeface="Calibri Light"/>
                <a:cs typeface="Calibri Light"/>
              </a:rPr>
              <a:t>and explore their citations and references. </a:t>
            </a:r>
            <a:endParaRPr lang="en-GB"/>
          </a:p>
          <a:p>
            <a:pPr>
              <a:buFont typeface="Arial" panose="020B0604020202020204" pitchFamily="34" charset="0"/>
              <a:buChar char="•"/>
            </a:pPr>
            <a:r>
              <a:rPr lang="en-GB" b="1" dirty="0">
                <a:solidFill>
                  <a:schemeClr val="accent2"/>
                </a:solidFill>
                <a:ea typeface="Calibri Light"/>
                <a:cs typeface="Calibri Light"/>
              </a:rPr>
              <a:t>Note</a:t>
            </a:r>
            <a:r>
              <a:rPr lang="en-GB" dirty="0">
                <a:ea typeface="Calibri Light"/>
                <a:cs typeface="Calibri Light"/>
              </a:rPr>
              <a:t> key journals.</a:t>
            </a:r>
          </a:p>
          <a:p>
            <a:pPr>
              <a:buFont typeface="Arial" panose="020B0604020202020204" pitchFamily="34" charset="0"/>
              <a:buChar char="•"/>
            </a:pPr>
            <a:r>
              <a:rPr lang="en-GB" b="1" dirty="0">
                <a:solidFill>
                  <a:schemeClr val="accent2"/>
                </a:solidFill>
                <a:ea typeface="Calibri Light"/>
                <a:cs typeface="Calibri Light"/>
              </a:rPr>
              <a:t>Follow key authors </a:t>
            </a:r>
            <a:r>
              <a:rPr lang="en-GB" dirty="0">
                <a:ea typeface="Calibri Light"/>
                <a:cs typeface="Calibri Light"/>
              </a:rPr>
              <a:t>on social media. They will follow other experts in their field. </a:t>
            </a:r>
          </a:p>
        </p:txBody>
      </p:sp>
      <p:pic>
        <p:nvPicPr>
          <p:cNvPr id="5" name="Picture 4">
            <a:extLst>
              <a:ext uri="{FF2B5EF4-FFF2-40B4-BE49-F238E27FC236}">
                <a16:creationId xmlns:a16="http://schemas.microsoft.com/office/drawing/2014/main" id="{1A4259BF-FF81-D08E-9BE4-8E4390539A6B}"/>
              </a:ext>
            </a:extLst>
          </p:cNvPr>
          <p:cNvPicPr>
            <a:picLocks noChangeAspect="1"/>
          </p:cNvPicPr>
          <p:nvPr/>
        </p:nvPicPr>
        <p:blipFill>
          <a:blip r:embed="rId3"/>
          <a:stretch>
            <a:fillRect/>
          </a:stretch>
        </p:blipFill>
        <p:spPr>
          <a:xfrm>
            <a:off x="7535980" y="1598014"/>
            <a:ext cx="4279936" cy="1494581"/>
          </a:xfrm>
          <a:prstGeom prst="rect">
            <a:avLst/>
          </a:prstGeom>
        </p:spPr>
      </p:pic>
      <p:pic>
        <p:nvPicPr>
          <p:cNvPr id="9" name="Picture 8">
            <a:extLst>
              <a:ext uri="{FF2B5EF4-FFF2-40B4-BE49-F238E27FC236}">
                <a16:creationId xmlns:a16="http://schemas.microsoft.com/office/drawing/2014/main" id="{AFB87CD9-91DC-E284-A444-3DA7A13A1558}"/>
              </a:ext>
            </a:extLst>
          </p:cNvPr>
          <p:cNvPicPr>
            <a:picLocks noChangeAspect="1"/>
          </p:cNvPicPr>
          <p:nvPr/>
        </p:nvPicPr>
        <p:blipFill>
          <a:blip r:embed="rId4"/>
          <a:stretch>
            <a:fillRect/>
          </a:stretch>
        </p:blipFill>
        <p:spPr>
          <a:xfrm>
            <a:off x="7988060" y="3240709"/>
            <a:ext cx="3446355" cy="2931345"/>
          </a:xfrm>
          <a:prstGeom prst="rect">
            <a:avLst/>
          </a:prstGeom>
        </p:spPr>
      </p:pic>
    </p:spTree>
    <p:extLst>
      <p:ext uri="{BB962C8B-B14F-4D97-AF65-F5344CB8AC3E}">
        <p14:creationId xmlns:p14="http://schemas.microsoft.com/office/powerpoint/2010/main" val="10608674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325563"/>
          </a:xfrm>
        </p:spPr>
        <p:txBody>
          <a:bodyPr>
            <a:normAutofit/>
          </a:bodyPr>
          <a:lstStyle/>
          <a:p>
            <a:r>
              <a:rPr lang="en-GB" sz="3600">
                <a:solidFill>
                  <a:schemeClr val="bg1"/>
                </a:solidFill>
                <a:latin typeface="+mn-lt"/>
                <a:cs typeface="Arial" panose="020B0604020202020204" pitchFamily="34" charset="0"/>
              </a:rPr>
              <a:t>Evaluating</a:t>
            </a:r>
            <a:r>
              <a:rPr lang="en-GB" sz="3600">
                <a:latin typeface="+mn-lt"/>
                <a:cs typeface="Arial" panose="020B0604020202020204" pitchFamily="34" charset="0"/>
              </a:rPr>
              <a:t> </a:t>
            </a:r>
            <a:r>
              <a:rPr lang="en-GB" sz="3600">
                <a:solidFill>
                  <a:schemeClr val="bg1"/>
                </a:solidFill>
                <a:latin typeface="+mn-lt"/>
                <a:cs typeface="Arial" panose="020B0604020202020204" pitchFamily="34" charset="0"/>
              </a:rPr>
              <a:t>articles critically: Things to look out for </a:t>
            </a:r>
          </a:p>
        </p:txBody>
      </p:sp>
      <p:sp>
        <p:nvSpPr>
          <p:cNvPr id="3" name="Content Placeholder 2"/>
          <p:cNvSpPr>
            <a:spLocks noGrp="1"/>
          </p:cNvSpPr>
          <p:nvPr>
            <p:ph idx="4294967295"/>
          </p:nvPr>
        </p:nvSpPr>
        <p:spPr>
          <a:xfrm>
            <a:off x="0" y="1238477"/>
            <a:ext cx="8081555" cy="4483054"/>
          </a:xfrm>
        </p:spPr>
        <p:txBody>
          <a:bodyPr vert="horz" lIns="91440" tIns="45720" rIns="91440" bIns="45720" rtlCol="0" anchor="t">
            <a:noAutofit/>
          </a:bodyPr>
          <a:lstStyle/>
          <a:p>
            <a:pPr>
              <a:buFont typeface="Arial"/>
              <a:buChar char="•"/>
            </a:pPr>
            <a:r>
              <a:rPr lang="en-GB" sz="2200">
                <a:latin typeface="Arial"/>
                <a:cs typeface="Arial"/>
              </a:rPr>
              <a:t>Is it Peer-Reviewed?</a:t>
            </a:r>
            <a:endParaRPr lang="en-US" sz="2600">
              <a:latin typeface="Arial"/>
              <a:cs typeface="Arial"/>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Does it contain stated research questions?</a:t>
            </a:r>
            <a:endParaRPr lang="en-GB" sz="2600">
              <a:latin typeface="Arial"/>
              <a:cs typeface="Arial"/>
            </a:endParaRPr>
          </a:p>
          <a:p>
            <a:pPr marL="0" indent="0">
              <a:buNone/>
            </a:pPr>
            <a:endParaRPr lang="en-GB" sz="2200">
              <a:latin typeface="Arial"/>
              <a:cs typeface="Arial"/>
            </a:endParaRPr>
          </a:p>
          <a:p>
            <a:pPr>
              <a:buFont typeface="Arial"/>
              <a:buChar char="•"/>
            </a:pPr>
            <a:r>
              <a:rPr lang="en-GB" sz="2200">
                <a:latin typeface="Arial"/>
                <a:cs typeface="Arial"/>
              </a:rPr>
              <a:t>How recent is it? What dates are shown on the references?</a:t>
            </a:r>
            <a:endParaRPr lang="en-GB" sz="2200">
              <a:latin typeface="Arial" panose="020B0604020202020204" pitchFamily="34" charset="0"/>
              <a:cs typeface="Arial" panose="020B0604020202020204" pitchFamily="34" charset="0"/>
            </a:endParaRPr>
          </a:p>
          <a:p>
            <a:pPr>
              <a:buFont typeface="Arial"/>
              <a:buChar char="•"/>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Does it have a lot of references? </a:t>
            </a:r>
            <a:endParaRPr lang="en-GB" sz="2200">
              <a:latin typeface="Arial" panose="020B0604020202020204" pitchFamily="34" charset="0"/>
              <a:cs typeface="Arial" panose="020B0604020202020204" pitchFamily="34" charset="0"/>
            </a:endParaRPr>
          </a:p>
          <a:p>
            <a:pPr marL="0" indent="0">
              <a:buNone/>
            </a:pPr>
            <a:endParaRPr lang="en-GB" sz="2200">
              <a:latin typeface="Arial" panose="020B0604020202020204" pitchFamily="34" charset="0"/>
              <a:cs typeface="Arial" panose="020B0604020202020204" pitchFamily="34" charset="0"/>
            </a:endParaRPr>
          </a:p>
          <a:p>
            <a:pPr>
              <a:buFont typeface="Arial"/>
              <a:buChar char="•"/>
            </a:pPr>
            <a:r>
              <a:rPr lang="en-GB" sz="2200">
                <a:latin typeface="Arial"/>
                <a:cs typeface="Arial"/>
              </a:rPr>
              <a:t>Some databases will have records of Downloads, Shares, and how often it’s been cited by others e.g. Springer, Science Direct, Google Scholar.</a:t>
            </a:r>
          </a:p>
          <a:p>
            <a:pPr marL="0" indent="0">
              <a:buNone/>
            </a:pPr>
            <a:endParaRPr lang="en-GB" sz="2600">
              <a:latin typeface="Arial" panose="020B0604020202020204" pitchFamily="34" charset="0"/>
              <a:cs typeface="Arial" panose="020B0604020202020204" pitchFamily="34" charset="0"/>
            </a:endParaRPr>
          </a:p>
          <a:p>
            <a:endParaRPr lang="en-GB" sz="2600">
              <a:latin typeface="Arial" panose="020B0604020202020204" pitchFamily="34" charset="0"/>
              <a:cs typeface="Arial" panose="020B0604020202020204" pitchFamily="34" charset="0"/>
            </a:endParaRPr>
          </a:p>
          <a:p>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8180410" y="1467992"/>
            <a:ext cx="3750552" cy="3768130"/>
          </a:xfrm>
          <a:prstGeom prst="rect">
            <a:avLst/>
          </a:prstGeom>
        </p:spPr>
      </p:pic>
    </p:spTree>
    <p:extLst>
      <p:ext uri="{BB962C8B-B14F-4D97-AF65-F5344CB8AC3E}">
        <p14:creationId xmlns:p14="http://schemas.microsoft.com/office/powerpoint/2010/main" val="1182221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C000"/>
              </a:solidFill>
            </a:endParaRPr>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a:solidFill>
            <a:srgbClr val="CFA423"/>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bg1"/>
                </a:solidFill>
              </a:rPr>
              <a:t>Record by referencing correctly</a:t>
            </a:r>
            <a:endParaRPr lang="en-GB" b="1">
              <a:solidFill>
                <a:schemeClr val="bg1"/>
              </a:solidFill>
              <a:ea typeface="Calibri Light"/>
              <a:cs typeface="Calibri Light"/>
            </a:endParaRPr>
          </a:p>
        </p:txBody>
      </p:sp>
    </p:spTree>
    <p:extLst>
      <p:ext uri="{BB962C8B-B14F-4D97-AF65-F5344CB8AC3E}">
        <p14:creationId xmlns:p14="http://schemas.microsoft.com/office/powerpoint/2010/main" val="24389880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a:ea typeface="+mj-lt"/>
                <a:cs typeface="+mj-lt"/>
              </a:rPr>
              <a:t>Linking Google Scholar </a:t>
            </a:r>
            <a:endParaRPr lang="en-US" sz="3600">
              <a:ea typeface="+mj-lt"/>
              <a:cs typeface="+mj-lt"/>
            </a:endParaRPr>
          </a:p>
          <a:p>
            <a:endParaRPr lang="en-US" sz="3600" b="1" kern="1200">
              <a:latin typeface="+mj-lt"/>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449147" y="1783196"/>
            <a:ext cx="7638944" cy="386888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103909" y="2279218"/>
            <a:ext cx="4504892"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panose="020F0502020204030204" pitchFamily="34" charset="0"/>
                <a:cs typeface="Calibri" panose="020F0502020204030204" pitchFamily="34" charset="0"/>
              </a:rPr>
              <a:t>Search for Google Scholar</a:t>
            </a:r>
            <a:endParaRPr lang="en-US" dirty="0">
              <a:latin typeface="Calibri" panose="020F0502020204030204" pitchFamily="34" charset="0"/>
              <a:cs typeface="Calibri" panose="020F0502020204030204" pitchFamily="34" charset="0"/>
            </a:endParaRPr>
          </a:p>
          <a:p>
            <a:pPr marL="342900" indent="-342900">
              <a:buFont typeface="Arial" panose="05000000000000000000" pitchFamily="2" charset="2"/>
              <a:buChar char="•"/>
            </a:pPr>
            <a:r>
              <a:rPr lang="en-US" sz="2000" dirty="0">
                <a:latin typeface="Calibri" panose="020F0502020204030204" pitchFamily="34" charset="0"/>
                <a:cs typeface="Calibri" panose="020F0502020204030204" pitchFamily="34" charset="0"/>
              </a:rPr>
              <a:t>Click on site</a:t>
            </a:r>
          </a:p>
          <a:p>
            <a:pPr marL="342900" indent="-342900">
              <a:buFont typeface="Arial" panose="05000000000000000000" pitchFamily="2" charset="2"/>
              <a:buChar char="•"/>
            </a:pPr>
            <a:r>
              <a:rPr lang="en-US" sz="2000" dirty="0">
                <a:latin typeface="Calibri" panose="020F0502020204030204" pitchFamily="34" charset="0"/>
                <a:cs typeface="Calibri" panose="020F0502020204030204" pitchFamily="34" charset="0"/>
              </a:rPr>
              <a:t>Click on 3 lines (top left of page)</a:t>
            </a:r>
          </a:p>
          <a:p>
            <a:pPr marL="342900" indent="-342900">
              <a:buFont typeface="Arial" panose="05000000000000000000" pitchFamily="2" charset="2"/>
              <a:buChar char="•"/>
            </a:pPr>
            <a:r>
              <a:rPr lang="en-US" sz="2000" dirty="0">
                <a:latin typeface="Calibri" panose="020F0502020204030204" pitchFamily="34" charset="0"/>
                <a:cs typeface="Calibri" panose="020F0502020204030204" pitchFamily="34" charset="0"/>
              </a:rPr>
              <a:t>Choose settings</a:t>
            </a:r>
          </a:p>
          <a:p>
            <a:pPr marL="342900" indent="-342900">
              <a:buFont typeface="Arial" panose="05000000000000000000" pitchFamily="2" charset="2"/>
              <a:buChar char="•"/>
            </a:pPr>
            <a:r>
              <a:rPr lang="en-US" sz="2000" dirty="0">
                <a:latin typeface="Calibri" panose="020F0502020204030204" pitchFamily="34" charset="0"/>
                <a:cs typeface="Calibri" panose="020F0502020204030204" pitchFamily="34" charset="0"/>
              </a:rPr>
              <a:t>Click library links</a:t>
            </a:r>
          </a:p>
          <a:p>
            <a:pPr marL="342900" indent="-342900">
              <a:buFont typeface="Arial" panose="05000000000000000000" pitchFamily="2" charset="2"/>
              <a:buChar char="•"/>
            </a:pPr>
            <a:r>
              <a:rPr lang="en-US" sz="2000" dirty="0">
                <a:latin typeface="Calibri" panose="020F0502020204030204" pitchFamily="34" charset="0"/>
                <a:cs typeface="Calibri" panose="020F0502020204030204" pitchFamily="34" charset="0"/>
              </a:rPr>
              <a:t>Type in UW Trinity </a:t>
            </a:r>
          </a:p>
          <a:p>
            <a:pPr marL="342900" indent="-342900">
              <a:buFont typeface="Arial" panose="05000000000000000000" pitchFamily="2" charset="2"/>
              <a:buChar char="•"/>
            </a:pPr>
            <a:r>
              <a:rPr lang="en-US" sz="2000" dirty="0">
                <a:latin typeface="Calibri" panose="020F0502020204030204" pitchFamily="34" charset="0"/>
                <a:cs typeface="Calibri" panose="020F0502020204030204" pitchFamily="34" charset="0"/>
              </a:rPr>
              <a:t>Click search</a:t>
            </a:r>
          </a:p>
          <a:p>
            <a:pPr marL="342900" indent="-342900">
              <a:buFont typeface="Arial" panose="05000000000000000000" pitchFamily="2" charset="2"/>
              <a:buChar char="•"/>
            </a:pPr>
            <a:r>
              <a:rPr lang="en-US" sz="2000" dirty="0">
                <a:latin typeface="Calibri" panose="020F0502020204030204" pitchFamily="34" charset="0"/>
                <a:cs typeface="Calibri" panose="020F0502020204030204" pitchFamily="34" charset="0"/>
              </a:rPr>
              <a:t>Tick the box with View it @ UWTSD</a:t>
            </a:r>
          </a:p>
          <a:p>
            <a:pPr marL="342900" indent="-342900">
              <a:buFont typeface="Arial" panose="05000000000000000000" pitchFamily="2" charset="2"/>
              <a:buChar char="•"/>
            </a:pPr>
            <a:r>
              <a:rPr lang="en-US" sz="2000" dirty="0">
                <a:latin typeface="Calibri" panose="020F0502020204030204" pitchFamily="34" charset="0"/>
                <a:cs typeface="Calibri" panose="020F0502020204030204" pitchFamily="34" charset="0"/>
              </a:rPr>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282862" y="1581727"/>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sz="3600" b="1" dirty="0">
                <a:ea typeface="+mj-lt"/>
                <a:cs typeface="+mj-lt"/>
              </a:rPr>
              <a:t>Google Scholar PDF Reader </a:t>
            </a:r>
            <a:endParaRPr lang="en-US" sz="3600" dirty="0">
              <a:ea typeface="+mj-lt"/>
              <a:cs typeface="+mj-lt"/>
            </a:endParaRPr>
          </a:p>
          <a:p>
            <a:endParaRPr lang="en-US" sz="3600" b="1" kern="1200" dirty="0">
              <a:latin typeface="+mj-lt"/>
              <a:cs typeface="Calibri Light"/>
            </a:endParaRPr>
          </a:p>
        </p:txBody>
      </p:sp>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216129" y="2872439"/>
            <a:ext cx="5031971" cy="701202"/>
          </a:xfrm>
        </p:spPr>
        <p:txBody>
          <a:bodyPr vert="horz" lIns="91440" tIns="45720" rIns="91440" bIns="45720" rtlCol="0" anchor="t">
            <a:normAutofit/>
          </a:bodyPr>
          <a:lstStyle/>
          <a:p>
            <a:pPr>
              <a:buFont typeface="Arial" panose="020B0604020202020204" pitchFamily="34" charset="0"/>
              <a:buChar char="•"/>
            </a:pPr>
            <a:r>
              <a:rPr lang="en-US" sz="2000" dirty="0">
                <a:latin typeface="Calibri"/>
                <a:cs typeface="Calibri"/>
              </a:rPr>
              <a:t>Click on link below to download the PDF reader for Google Scholar.</a:t>
            </a:r>
          </a:p>
        </p:txBody>
      </p:sp>
      <p:pic>
        <p:nvPicPr>
          <p:cNvPr id="8" name="Picture 7" descr="A screenshot of a computer&#10;&#10;Description automatically generated">
            <a:extLst>
              <a:ext uri="{FF2B5EF4-FFF2-40B4-BE49-F238E27FC236}">
                <a16:creationId xmlns:a16="http://schemas.microsoft.com/office/drawing/2014/main" id="{0C4C6F75-93B2-A217-70B3-17000FE16DBF}"/>
              </a:ext>
            </a:extLst>
          </p:cNvPr>
          <p:cNvPicPr>
            <a:picLocks noChangeAspect="1"/>
          </p:cNvPicPr>
          <p:nvPr/>
        </p:nvPicPr>
        <p:blipFill>
          <a:blip r:embed="rId2"/>
          <a:stretch>
            <a:fillRect/>
          </a:stretch>
        </p:blipFill>
        <p:spPr>
          <a:xfrm>
            <a:off x="5617143" y="2869270"/>
            <a:ext cx="6310005" cy="294198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1F410952-2F64-D745-98C0-2B3DD4307E13}"/>
              </a:ext>
            </a:extLst>
          </p:cNvPr>
          <p:cNvSpPr txBox="1"/>
          <p:nvPr/>
        </p:nvSpPr>
        <p:spPr>
          <a:xfrm>
            <a:off x="216128" y="4442527"/>
            <a:ext cx="503197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US" sz="2000" dirty="0">
                <a:latin typeface="Calibri"/>
                <a:cs typeface="Calibri Light"/>
              </a:rPr>
              <a:t>It can be downloaded in Chrome or Edge.</a:t>
            </a:r>
            <a:endParaRPr lang="en-US" sz="2000" dirty="0">
              <a:latin typeface="Calibri"/>
            </a:endParaRPr>
          </a:p>
        </p:txBody>
      </p:sp>
      <p:cxnSp>
        <p:nvCxnSpPr>
          <p:cNvPr id="10" name="Straight Arrow Connector 9">
            <a:extLst>
              <a:ext uri="{FF2B5EF4-FFF2-40B4-BE49-F238E27FC236}">
                <a16:creationId xmlns:a16="http://schemas.microsoft.com/office/drawing/2014/main" id="{BE514744-A376-4191-3AD8-A5B6EF802E23}"/>
              </a:ext>
            </a:extLst>
          </p:cNvPr>
          <p:cNvCxnSpPr>
            <a:cxnSpLocks/>
          </p:cNvCxnSpPr>
          <p:nvPr/>
        </p:nvCxnSpPr>
        <p:spPr>
          <a:xfrm flipV="1">
            <a:off x="4982095" y="3451857"/>
            <a:ext cx="4910050" cy="1201213"/>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4D604511-5C90-1463-4056-3D28FBEBAAA6}"/>
              </a:ext>
            </a:extLst>
          </p:cNvPr>
          <p:cNvCxnSpPr>
            <a:cxnSpLocks/>
          </p:cNvCxnSpPr>
          <p:nvPr/>
        </p:nvCxnSpPr>
        <p:spPr>
          <a:xfrm>
            <a:off x="4982095" y="4653692"/>
            <a:ext cx="5719156" cy="400110"/>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A7358B12-24B1-518B-FA95-C5A48673D31C}"/>
              </a:ext>
            </a:extLst>
          </p:cNvPr>
          <p:cNvSpPr txBox="1"/>
          <p:nvPr/>
        </p:nvSpPr>
        <p:spPr>
          <a:xfrm>
            <a:off x="1179251" y="5711523"/>
            <a:ext cx="2160501" cy="369332"/>
          </a:xfrm>
          <a:prstGeom prst="rect">
            <a:avLst/>
          </a:prstGeom>
          <a:noFill/>
        </p:spPr>
        <p:txBody>
          <a:bodyPr wrap="square" rtlCol="0">
            <a:spAutoFit/>
          </a:bodyPr>
          <a:lstStyle/>
          <a:p>
            <a:r>
              <a:rPr lang="en-GB" dirty="0">
                <a:latin typeface="Calibri "/>
                <a:hlinkClick r:id="rId3"/>
              </a:rPr>
              <a:t>Google Privacy Policy</a:t>
            </a:r>
            <a:endParaRPr lang="en-GB" dirty="0">
              <a:latin typeface="Calibri "/>
            </a:endParaRPr>
          </a:p>
        </p:txBody>
      </p:sp>
      <p:sp>
        <p:nvSpPr>
          <p:cNvPr id="3" name="TextBox 2">
            <a:extLst>
              <a:ext uri="{FF2B5EF4-FFF2-40B4-BE49-F238E27FC236}">
                <a16:creationId xmlns:a16="http://schemas.microsoft.com/office/drawing/2014/main" id="{5D8A23B9-4429-3BF3-D50F-08039EE0D2BB}"/>
              </a:ext>
            </a:extLst>
          </p:cNvPr>
          <p:cNvSpPr txBox="1"/>
          <p:nvPr/>
        </p:nvSpPr>
        <p:spPr>
          <a:xfrm>
            <a:off x="920439" y="3746671"/>
            <a:ext cx="4061656" cy="369332"/>
          </a:xfrm>
          <a:prstGeom prst="rect">
            <a:avLst/>
          </a:prstGeom>
          <a:noFill/>
        </p:spPr>
        <p:txBody>
          <a:bodyPr wrap="square" rtlCol="0">
            <a:spAutoFit/>
          </a:bodyPr>
          <a:lstStyle/>
          <a:p>
            <a:pPr marL="0" indent="0">
              <a:buNone/>
            </a:pPr>
            <a:r>
              <a:rPr lang="en-US" sz="1800" dirty="0">
                <a:latin typeface="Calibri"/>
                <a:cs typeface="Calibri"/>
                <a:hlinkClick r:id="rId4"/>
              </a:rPr>
              <a:t>PDF Reader for Google Scholar</a:t>
            </a:r>
            <a:endParaRPr lang="en-US" sz="1800" dirty="0">
              <a:latin typeface="Calibri"/>
              <a:cs typeface="Calibri"/>
            </a:endParaRPr>
          </a:p>
        </p:txBody>
      </p:sp>
      <p:sp>
        <p:nvSpPr>
          <p:cNvPr id="14" name="TextBox 13">
            <a:extLst>
              <a:ext uri="{FF2B5EF4-FFF2-40B4-BE49-F238E27FC236}">
                <a16:creationId xmlns:a16="http://schemas.microsoft.com/office/drawing/2014/main" id="{5EA87427-23BF-FFFE-AF56-7DC3D4B52361}"/>
              </a:ext>
            </a:extLst>
          </p:cNvPr>
          <p:cNvSpPr txBox="1"/>
          <p:nvPr/>
        </p:nvSpPr>
        <p:spPr>
          <a:xfrm>
            <a:off x="216129" y="1580812"/>
            <a:ext cx="8395856" cy="400110"/>
          </a:xfrm>
          <a:prstGeom prst="rect">
            <a:avLst/>
          </a:prstGeom>
          <a:noFill/>
        </p:spPr>
        <p:txBody>
          <a:bodyPr wrap="square">
            <a:spAutoFit/>
          </a:bodyPr>
          <a:lstStyle/>
          <a:p>
            <a:r>
              <a:rPr lang="en-GB" sz="2000" b="0" i="0" dirty="0">
                <a:effectLst/>
                <a:latin typeface="+mj-lt"/>
              </a:rPr>
              <a:t>Get a quick overview and click on interesting bullets to jump within the paper.</a:t>
            </a:r>
            <a:endParaRPr lang="en-GB" sz="2000" dirty="0">
              <a:latin typeface="+mj-lt"/>
            </a:endParaRPr>
          </a:p>
        </p:txBody>
      </p:sp>
    </p:spTree>
    <p:extLst>
      <p:ext uri="{BB962C8B-B14F-4D97-AF65-F5344CB8AC3E}">
        <p14:creationId xmlns:p14="http://schemas.microsoft.com/office/powerpoint/2010/main" val="41967259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260439" y="1542387"/>
            <a:ext cx="4842393" cy="4562134"/>
          </a:xfrm>
        </p:spPr>
        <p:txBody>
          <a:bodyPr vert="horz" lIns="91440" tIns="45720" rIns="91440" bIns="45720" rtlCol="0" anchor="t">
            <a:normAutofit/>
          </a:bodyPr>
          <a:lstStyle/>
          <a:p>
            <a:pPr marL="0" indent="0">
              <a:buNone/>
            </a:pPr>
            <a:r>
              <a:rPr lang="en-GB" dirty="0" err="1">
                <a:cs typeface="Calibri Light"/>
                <a:hlinkClick r:id="rId2"/>
              </a:rPr>
              <a:t>LibKey</a:t>
            </a:r>
            <a:r>
              <a:rPr lang="en-GB" dirty="0">
                <a:cs typeface="Calibri Light"/>
                <a:hlinkClick r:id="rId2"/>
              </a:rPr>
              <a:t> Nomad:</a:t>
            </a:r>
            <a:endParaRPr lang="en-GB" dirty="0">
              <a:cs typeface="Calibri Light"/>
            </a:endParaRPr>
          </a:p>
          <a:p>
            <a:pPr>
              <a:buFont typeface="Arial" panose="05000000000000000000" pitchFamily="2" charset="2"/>
              <a:buChar char="•"/>
            </a:pPr>
            <a:r>
              <a:rPr lang="en-GB" sz="2400" dirty="0">
                <a:ea typeface="+mn-lt"/>
                <a:cs typeface="+mn-lt"/>
              </a:rPr>
              <a:t>Automatically provides full-text access to journal articles and eBooks subscribed to by UWTSD or open access alternatives while you are carrying out your research on the web.</a:t>
            </a:r>
          </a:p>
          <a:p>
            <a:pPr marL="0" indent="0">
              <a:buNone/>
            </a:pPr>
            <a:endParaRPr lang="en-GB" sz="2400" dirty="0">
              <a:ea typeface="+mn-lt"/>
              <a:cs typeface="+mn-lt"/>
            </a:endParaRPr>
          </a:p>
          <a:p>
            <a:pPr>
              <a:buFont typeface="Arial" panose="05000000000000000000" pitchFamily="2" charset="2"/>
              <a:buChar char="•"/>
            </a:pPr>
            <a:r>
              <a:rPr lang="en-GB" sz="2400" dirty="0">
                <a:ea typeface="+mn-lt"/>
                <a:cs typeface="+mn-lt"/>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1311965" y="5645426"/>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rPr>
              <a:t>L</a:t>
            </a:r>
            <a:r>
              <a:rPr lang="en-US">
                <a:cs typeface="Calibri Light"/>
                <a:hlinkClick r:id="rId4"/>
              </a:rPr>
              <a:t>ibrary :Resources for Research</a:t>
            </a:r>
            <a:endParaRPr lang="en-US"/>
          </a:p>
        </p:txBody>
      </p:sp>
    </p:spTree>
    <p:extLst>
      <p:ext uri="{BB962C8B-B14F-4D97-AF65-F5344CB8AC3E}">
        <p14:creationId xmlns:p14="http://schemas.microsoft.com/office/powerpoint/2010/main" val="8515197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FD48-E017-9617-9C8D-A012FA2DC374}"/>
              </a:ext>
            </a:extLst>
          </p:cNvPr>
          <p:cNvSpPr>
            <a:spLocks noGrp="1"/>
          </p:cNvSpPr>
          <p:nvPr>
            <p:ph type="title"/>
          </p:nvPr>
        </p:nvSpPr>
        <p:spPr/>
        <p:txBody>
          <a:bodyPr/>
          <a:lstStyle/>
          <a:p>
            <a:r>
              <a:rPr lang="en-GB"/>
              <a:t>Useful Databases</a:t>
            </a:r>
          </a:p>
        </p:txBody>
      </p:sp>
      <p:sp>
        <p:nvSpPr>
          <p:cNvPr id="3" name="Content Placeholder 2">
            <a:extLst>
              <a:ext uri="{FF2B5EF4-FFF2-40B4-BE49-F238E27FC236}">
                <a16:creationId xmlns:a16="http://schemas.microsoft.com/office/drawing/2014/main" id="{8FCD4D14-10BC-283F-02B9-A968623E32CB}"/>
              </a:ext>
            </a:extLst>
          </p:cNvPr>
          <p:cNvSpPr>
            <a:spLocks noGrp="1"/>
          </p:cNvSpPr>
          <p:nvPr>
            <p:ph sz="quarter" idx="10"/>
          </p:nvPr>
        </p:nvSpPr>
        <p:spPr>
          <a:xfrm>
            <a:off x="698242" y="1592263"/>
            <a:ext cx="5549245" cy="4574040"/>
          </a:xfrm>
        </p:spPr>
        <p:txBody>
          <a:bodyPr vert="horz" lIns="91440" tIns="45720" rIns="91440" bIns="45720" rtlCol="0" anchor="t">
            <a:normAutofit/>
          </a:bodyPr>
          <a:lstStyle/>
          <a:p>
            <a:pPr>
              <a:buFont typeface="Arial" panose="020B0604020202020204" pitchFamily="34" charset="0"/>
              <a:buChar char="•"/>
            </a:pPr>
            <a:r>
              <a:rPr lang="en-GB" dirty="0">
                <a:latin typeface="Calibri"/>
                <a:cs typeface="Calibri"/>
                <a:hlinkClick r:id="rId2"/>
              </a:rPr>
              <a:t>EBSCO - </a:t>
            </a:r>
            <a:r>
              <a:rPr lang="en-GB" dirty="0" err="1">
                <a:latin typeface="Calibri"/>
                <a:cs typeface="Calibri"/>
                <a:hlinkClick r:id="rId2"/>
              </a:rPr>
              <a:t>SPORTDiscus</a:t>
            </a:r>
            <a:endParaRPr lang="en-GB" dirty="0">
              <a:latin typeface="Calibri"/>
              <a:cs typeface="Calibri"/>
              <a:hlinkClick r:id="rId3"/>
            </a:endParaRPr>
          </a:p>
          <a:p>
            <a:pPr>
              <a:buFont typeface="Arial" panose="020B0604020202020204" pitchFamily="34" charset="0"/>
              <a:buChar char="•"/>
            </a:pPr>
            <a:r>
              <a:rPr lang="en-GB" dirty="0">
                <a:latin typeface="Calibri"/>
                <a:cs typeface="Calibri"/>
                <a:hlinkClick r:id="rId3"/>
              </a:rPr>
              <a:t>ABI INFORM</a:t>
            </a:r>
            <a:endParaRPr lang="en-GB" dirty="0">
              <a:latin typeface="Calibri"/>
              <a:cs typeface="Calibri"/>
              <a:hlinkClick r:id="rId4"/>
            </a:endParaRPr>
          </a:p>
          <a:p>
            <a:pPr>
              <a:buFont typeface="Arial" panose="020B0604020202020204" pitchFamily="34" charset="0"/>
              <a:buChar char="•"/>
            </a:pPr>
            <a:r>
              <a:rPr lang="en-GB" dirty="0">
                <a:latin typeface="Calibri"/>
                <a:cs typeface="Calibri"/>
                <a:hlinkClick r:id="rId5"/>
              </a:rPr>
              <a:t>Business Source Complete</a:t>
            </a:r>
            <a:endParaRPr lang="en-GB" dirty="0">
              <a:latin typeface="Calibri"/>
              <a:cs typeface="Calibri"/>
            </a:endParaRPr>
          </a:p>
          <a:p>
            <a:pPr>
              <a:buFont typeface="Arial" panose="020B0604020202020204" pitchFamily="34" charset="0"/>
              <a:buChar char="•"/>
            </a:pPr>
            <a:r>
              <a:rPr lang="en-GB" dirty="0">
                <a:latin typeface="Calibri"/>
                <a:cs typeface="Calibri"/>
                <a:hlinkClick r:id="rId6"/>
              </a:rPr>
              <a:t>ProQuest</a:t>
            </a:r>
            <a:endParaRPr lang="en-GB" dirty="0">
              <a:latin typeface="Calibri"/>
              <a:cs typeface="Calibri"/>
            </a:endParaRPr>
          </a:p>
          <a:p>
            <a:pPr>
              <a:buFont typeface="Arial" panose="020B0604020202020204" pitchFamily="34" charset="0"/>
              <a:buChar char="•"/>
            </a:pPr>
            <a:r>
              <a:rPr lang="en-GB" dirty="0">
                <a:latin typeface="Calibri"/>
                <a:cs typeface="Calibri"/>
                <a:hlinkClick r:id="rId7"/>
              </a:rPr>
              <a:t>Henry Stewart Talks</a:t>
            </a:r>
            <a:endParaRPr lang="en-GB" dirty="0">
              <a:latin typeface="Calibri"/>
              <a:cs typeface="Calibri"/>
            </a:endParaRPr>
          </a:p>
          <a:p>
            <a:pPr>
              <a:buFont typeface="Arial" panose="020B0604020202020204" pitchFamily="34" charset="0"/>
              <a:buChar char="•"/>
            </a:pPr>
            <a:r>
              <a:rPr lang="en-GB" dirty="0">
                <a:latin typeface="Calibri"/>
                <a:cs typeface="Calibri"/>
                <a:hlinkClick r:id="rId4"/>
              </a:rPr>
              <a:t>Box of Broadcasts – </a:t>
            </a:r>
            <a:r>
              <a:rPr lang="en-GB" dirty="0" err="1">
                <a:latin typeface="Calibri"/>
                <a:cs typeface="Calibri"/>
                <a:hlinkClick r:id="rId4"/>
              </a:rPr>
              <a:t>BoB</a:t>
            </a:r>
            <a:endParaRPr lang="en-GB" dirty="0">
              <a:latin typeface="Calibri"/>
              <a:cs typeface="Calibri"/>
            </a:endParaRPr>
          </a:p>
          <a:p>
            <a:pPr>
              <a:buFont typeface="Arial" panose="020B0604020202020204" pitchFamily="34" charset="0"/>
              <a:buChar char="•"/>
            </a:pPr>
            <a:r>
              <a:rPr lang="en-GB" dirty="0">
                <a:latin typeface="Calibri"/>
                <a:cs typeface="Calibri"/>
                <a:hlinkClick r:id="rId8"/>
              </a:rPr>
              <a:t>Marketline</a:t>
            </a:r>
            <a:r>
              <a:rPr lang="en-GB" dirty="0">
                <a:latin typeface="Calibri"/>
                <a:cs typeface="Calibri"/>
              </a:rPr>
              <a:t> – PESTLE Analysis</a:t>
            </a:r>
            <a:endParaRPr lang="en-GB" dirty="0">
              <a:latin typeface="Calibri" panose="020F0502020204030204" pitchFamily="34" charset="0"/>
              <a:cs typeface="Calibri" panose="020F0502020204030204" pitchFamily="34" charset="0"/>
            </a:endParaRPr>
          </a:p>
          <a:p>
            <a:pPr>
              <a:buFont typeface="Arial" panose="020B0604020202020204" pitchFamily="34" charset="0"/>
              <a:buChar char="•"/>
            </a:pPr>
            <a:endParaRPr lang="en-GB" dirty="0">
              <a:latin typeface="Calibri" panose="020F0502020204030204" pitchFamily="34" charset="0"/>
              <a:cs typeface="Calibri" panose="020F0502020204030204" pitchFamily="34" charset="0"/>
            </a:endParaRPr>
          </a:p>
          <a:p>
            <a:pPr marL="0" indent="0">
              <a:buNone/>
            </a:pPr>
            <a:endParaRPr lang="en-GB"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93FCD148-7E27-9088-1216-DD8E4B356713}"/>
              </a:ext>
            </a:extLst>
          </p:cNvPr>
          <p:cNvSpPr txBox="1"/>
          <p:nvPr/>
        </p:nvSpPr>
        <p:spPr>
          <a:xfrm>
            <a:off x="7364482" y="1592263"/>
            <a:ext cx="4610328" cy="523220"/>
          </a:xfrm>
          <a:prstGeom prst="rect">
            <a:avLst/>
          </a:prstGeom>
          <a:noFill/>
        </p:spPr>
        <p:txBody>
          <a:bodyPr wrap="square" rtlCol="0">
            <a:spAutoFit/>
          </a:bodyPr>
          <a:lstStyle/>
          <a:p>
            <a:r>
              <a:rPr lang="en-GB" sz="2800">
                <a:latin typeface="Calibri" panose="020F0502020204030204" pitchFamily="34" charset="0"/>
                <a:cs typeface="Calibri" panose="020F0502020204030204" pitchFamily="34" charset="0"/>
                <a:hlinkClick r:id="rId9"/>
              </a:rPr>
              <a:t>Cite Them Right - Referencing</a:t>
            </a:r>
            <a:endParaRPr lang="en-GB" sz="2800">
              <a:latin typeface="Calibri" panose="020F0502020204030204" pitchFamily="34" charset="0"/>
              <a:cs typeface="Calibri" panose="020F0502020204030204" pitchFamily="34" charset="0"/>
            </a:endParaRPr>
          </a:p>
        </p:txBody>
      </p:sp>
      <p:pic>
        <p:nvPicPr>
          <p:cNvPr id="1026" name="Picture 2">
            <a:extLst>
              <a:ext uri="{FF2B5EF4-FFF2-40B4-BE49-F238E27FC236}">
                <a16:creationId xmlns:a16="http://schemas.microsoft.com/office/drawing/2014/main" id="{C3009CAD-E72A-7C7F-FEF6-FB00716D496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260218" y="2359918"/>
            <a:ext cx="2334603" cy="3193134"/>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032ACC82-00AE-C710-03DB-3C84195EA169}"/>
              </a:ext>
            </a:extLst>
          </p:cNvPr>
          <p:cNvCxnSpPr>
            <a:cxnSpLocks/>
          </p:cNvCxnSpPr>
          <p:nvPr/>
        </p:nvCxnSpPr>
        <p:spPr>
          <a:xfrm>
            <a:off x="6805984" y="2108048"/>
            <a:ext cx="0" cy="3542615"/>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68918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p:txBody>
          <a:bodyPr/>
          <a:lstStyle/>
          <a:p>
            <a:r>
              <a:rPr lang="en-GB"/>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464756" y="2656063"/>
            <a:ext cx="6474655" cy="2677656"/>
          </a:xfrm>
          <a:prstGeom prst="rect">
            <a:avLst/>
          </a:prstGeom>
          <a:noFill/>
        </p:spPr>
        <p:txBody>
          <a:bodyPr wrap="square" lIns="91440" tIns="45720" rIns="91440" bIns="45720" anchor="t">
            <a:spAutoFit/>
          </a:bodyPr>
          <a:lstStyle/>
          <a:p>
            <a:pPr marL="0" indent="0">
              <a:lnSpc>
                <a:spcPct val="100000"/>
              </a:lnSpc>
              <a:buNone/>
            </a:pPr>
            <a:r>
              <a:rPr lang="en-GB" sz="2400">
                <a:latin typeface="Arial"/>
                <a:cs typeface="Arial"/>
              </a:rPr>
              <a:t>Can’t find what you need? </a:t>
            </a:r>
            <a:r>
              <a:rPr lang="en-GB" sz="2400">
                <a:solidFill>
                  <a:srgbClr val="007F7C"/>
                </a:solidFill>
                <a:latin typeface="Arial"/>
                <a:cs typeface="Arial"/>
                <a:hlinkClick r:id="rId3"/>
              </a:rPr>
              <a:t>Contact us for help</a:t>
            </a:r>
            <a:r>
              <a:rPr lang="en-GB" sz="240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a:cs typeface="Arial"/>
              </a:rPr>
              <a:t>If we don’t have what you need, you can request it via our </a:t>
            </a:r>
            <a:r>
              <a:rPr lang="en-GB" sz="2400" err="1">
                <a:latin typeface="Arial"/>
                <a:cs typeface="Arial"/>
                <a:hlinkClick r:id="rId4"/>
              </a:rPr>
              <a:t>NeedMore</a:t>
            </a:r>
            <a:r>
              <a:rPr lang="en-GB" sz="2400">
                <a:latin typeface="Arial"/>
                <a:cs typeface="Arial"/>
              </a:rPr>
              <a:t> Service.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l="11735" r="11735"/>
          <a:stretch>
            <a:fillRect/>
          </a:stretch>
        </p:blipFill>
        <p:spPr>
          <a:xfrm>
            <a:off x="7356472" y="1913207"/>
            <a:ext cx="4137288" cy="3605529"/>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885716" y="2180614"/>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4">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5"/>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6"/>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9953" r="-1"/>
          <a:stretch/>
        </p:blipFill>
        <p:spPr bwMode="auto">
          <a:xfrm>
            <a:off x="0" y="1266789"/>
            <a:ext cx="5325676" cy="5068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279723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2607D9DF-2405-47D2-8369-8A6E62445035}" vid="{1806CE2E-CA06-4FB4-A989-652D1E364DE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703FA6D-CC99-4FF2-B02C-AB30D9925BD1}">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Presentation-grey</Template>
  <TotalTime>0</TotalTime>
  <Words>1780</Words>
  <Application>Microsoft Office PowerPoint</Application>
  <PresentationFormat>Widescreen</PresentationFormat>
  <Paragraphs>256</Paragraphs>
  <Slides>29</Slides>
  <Notes>9</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Arial,Sans-Serif</vt:lpstr>
      <vt:lpstr>Calibri</vt:lpstr>
      <vt:lpstr>Calibri </vt:lpstr>
      <vt:lpstr>Calibri Light</vt:lpstr>
      <vt:lpstr>Lucida Sans</vt:lpstr>
      <vt:lpstr>Wingdings</vt:lpstr>
      <vt:lpstr>Office Theme</vt:lpstr>
      <vt:lpstr>Advanced Searching  </vt:lpstr>
      <vt:lpstr>Content</vt:lpstr>
      <vt:lpstr>Where to start...</vt:lpstr>
      <vt:lpstr>Library search</vt:lpstr>
      <vt:lpstr>Explore options in the record</vt:lpstr>
      <vt:lpstr>Phrase Searching &amp; Terminology</vt:lpstr>
      <vt:lpstr>Truncation and Wildcards</vt:lpstr>
      <vt:lpstr>PowerPoint Presentation</vt:lpstr>
      <vt:lpstr>Using Boolean Operators</vt:lpstr>
      <vt:lpstr>Tips</vt:lpstr>
      <vt:lpstr>What about Artificial Intelligence (AI)?</vt:lpstr>
      <vt:lpstr> </vt:lpstr>
      <vt:lpstr>How it works</vt:lpstr>
      <vt:lpstr>Search results </vt:lpstr>
      <vt:lpstr>Library result search string</vt:lpstr>
      <vt:lpstr>Library results (with filters)</vt:lpstr>
      <vt:lpstr>Searching: Library Search or individual databases?</vt:lpstr>
      <vt:lpstr>Explore different options</vt:lpstr>
      <vt:lpstr>EBSCO databases</vt:lpstr>
      <vt:lpstr>ProQuest keyword with Boolean operators</vt:lpstr>
      <vt:lpstr>Further research strategies</vt:lpstr>
      <vt:lpstr>Evaluating articles critically: Things to look out for </vt:lpstr>
      <vt:lpstr>Summary</vt:lpstr>
      <vt:lpstr>Linking Google Scholar  </vt:lpstr>
      <vt:lpstr>Google Scholar PDF Reader  </vt:lpstr>
      <vt:lpstr>LibKey Nomad</vt:lpstr>
      <vt:lpstr>Useful Databases</vt:lpstr>
      <vt:lpstr>Need More?</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Andrew Thomas</cp:lastModifiedBy>
  <cp:revision>33</cp:revision>
  <dcterms:created xsi:type="dcterms:W3CDTF">2019-08-13T11:13:49Z</dcterms:created>
  <dcterms:modified xsi:type="dcterms:W3CDTF">2024-12-03T18:50:34Z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