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43D2D-2BA5-411E-93B0-67EB24F507C2}"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37C8D2-86E1-4C37-B41D-86B0531EB52C}" type="slidenum">
              <a:rPr lang="en-GB" smtClean="0"/>
              <a:t>‹#›</a:t>
            </a:fld>
            <a:endParaRPr lang="en-GB"/>
          </a:p>
        </p:txBody>
      </p:sp>
    </p:spTree>
    <p:extLst>
      <p:ext uri="{BB962C8B-B14F-4D97-AF65-F5344CB8AC3E}">
        <p14:creationId xmlns:p14="http://schemas.microsoft.com/office/powerpoint/2010/main" val="3773372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37C8D2-86E1-4C37-B41D-86B0531EB52C}" type="slidenum">
              <a:rPr lang="en-GB" smtClean="0"/>
              <a:t>7</a:t>
            </a:fld>
            <a:endParaRPr lang="en-GB"/>
          </a:p>
        </p:txBody>
      </p:sp>
    </p:spTree>
    <p:extLst>
      <p:ext uri="{BB962C8B-B14F-4D97-AF65-F5344CB8AC3E}">
        <p14:creationId xmlns:p14="http://schemas.microsoft.com/office/powerpoint/2010/main" val="786912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618044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90510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808318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57278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F4560E-D30B-42B3-8FB7-DBDBF6EAA6D3}"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589317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70504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0F4560E-D30B-42B3-8FB7-DBDBF6EAA6D3}"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77042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885428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110953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4169437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085900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7808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90841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87901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17098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64764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163505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303724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0F4560E-D30B-42B3-8FB7-DBDBF6EAA6D3}" type="datetimeFigureOut">
              <a:rPr lang="en-GB" smtClean="0"/>
              <a:t>11/06/2026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662F84E-5A33-449A-8D0A-F64BB4544E22}" type="slidenum">
              <a:rPr lang="en-GB" smtClean="0"/>
              <a:t>‹#›</a:t>
            </a:fld>
            <a:endParaRPr lang="en-GB"/>
          </a:p>
        </p:txBody>
      </p:sp>
    </p:spTree>
    <p:extLst>
      <p:ext uri="{BB962C8B-B14F-4D97-AF65-F5344CB8AC3E}">
        <p14:creationId xmlns:p14="http://schemas.microsoft.com/office/powerpoint/2010/main" val="227277657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1C775-194B-D5CC-C007-88DEEEED68D1}"/>
              </a:ext>
            </a:extLst>
          </p:cNvPr>
          <p:cNvSpPr>
            <a:spLocks noGrp="1"/>
          </p:cNvSpPr>
          <p:nvPr>
            <p:ph type="ctrTitle"/>
          </p:nvPr>
        </p:nvSpPr>
        <p:spPr>
          <a:xfrm>
            <a:off x="1524000" y="1393371"/>
            <a:ext cx="9144000" cy="4402592"/>
          </a:xfrm>
        </p:spPr>
        <p:txBody>
          <a:bodyPr>
            <a:normAutofit/>
          </a:bodyPr>
          <a:lstStyle/>
          <a:p>
            <a:r>
              <a:rPr lang="en-GB"/>
              <a:t>Student name: Jawid Hussain</a:t>
            </a:r>
            <a:br>
              <a:rPr lang="en-GB"/>
            </a:br>
            <a:r>
              <a:rPr lang="en-GB"/>
              <a:t>Student number: 2506911</a:t>
            </a:r>
            <a:br>
              <a:rPr lang="en-GB"/>
            </a:br>
            <a:r>
              <a:rPr lang="en-GB"/>
              <a:t>LCHS4010: Component 1 Presentation</a:t>
            </a:r>
            <a:br>
              <a:rPr lang="en-GB"/>
            </a:br>
            <a:endParaRPr lang="en-GB" dirty="0"/>
          </a:p>
        </p:txBody>
      </p:sp>
    </p:spTree>
    <p:extLst>
      <p:ext uri="{BB962C8B-B14F-4D97-AF65-F5344CB8AC3E}">
        <p14:creationId xmlns:p14="http://schemas.microsoft.com/office/powerpoint/2010/main" val="740823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5CEC5CB-754D-309E-EBF5-0146FAF74E20}"/>
              </a:ext>
            </a:extLst>
          </p:cNvPr>
          <p:cNvPicPr>
            <a:picLocks noChangeAspect="1"/>
          </p:cNvPicPr>
          <p:nvPr/>
        </p:nvPicPr>
        <p:blipFill>
          <a:blip r:embed="rId2"/>
          <a:srcRect t="442"/>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F3696-8D18-6688-7E3D-665BC7A0569F}"/>
              </a:ext>
            </a:extLst>
          </p:cNvPr>
          <p:cNvSpPr>
            <a:spLocks noGrp="1"/>
          </p:cNvSpPr>
          <p:nvPr>
            <p:ph type="title"/>
          </p:nvPr>
        </p:nvSpPr>
        <p:spPr>
          <a:xfrm>
            <a:off x="1307482" y="950976"/>
            <a:ext cx="9499092" cy="1263718"/>
          </a:xfrm>
        </p:spPr>
        <p:txBody>
          <a:bodyPr>
            <a:normAutofit/>
          </a:bodyPr>
          <a:lstStyle/>
          <a:p>
            <a:r>
              <a:rPr lang="en-GB">
                <a:solidFill>
                  <a:srgbClr val="FFFFFF"/>
                </a:solidFill>
              </a:rPr>
              <a:t>Introduction </a:t>
            </a:r>
          </a:p>
        </p:txBody>
      </p:sp>
      <p:sp>
        <p:nvSpPr>
          <p:cNvPr id="3" name="Content Placeholder 2">
            <a:extLst>
              <a:ext uri="{FF2B5EF4-FFF2-40B4-BE49-F238E27FC236}">
                <a16:creationId xmlns:a16="http://schemas.microsoft.com/office/drawing/2014/main" id="{55D3D56F-DD22-BB4D-1EEB-E1399687F947}"/>
              </a:ext>
            </a:extLst>
          </p:cNvPr>
          <p:cNvSpPr>
            <a:spLocks noGrp="1"/>
          </p:cNvSpPr>
          <p:nvPr>
            <p:ph idx="1"/>
          </p:nvPr>
        </p:nvSpPr>
        <p:spPr>
          <a:xfrm>
            <a:off x="1383682" y="2367093"/>
            <a:ext cx="9346692" cy="3090732"/>
          </a:xfrm>
        </p:spPr>
        <p:txBody>
          <a:bodyPr>
            <a:normAutofit/>
          </a:bodyPr>
          <a:lstStyle/>
          <a:p>
            <a:pPr marL="0" indent="0">
              <a:lnSpc>
                <a:spcPct val="110000"/>
              </a:lnSpc>
              <a:buNone/>
            </a:pPr>
            <a:r>
              <a:rPr lang="en-GB" sz="1400">
                <a:solidFill>
                  <a:srgbClr val="FFFFFF"/>
                </a:solidFill>
              </a:rPr>
              <a:t>Hello, my name is Jawid I’m working as a trainee early years support worker within a children’s centre in the district of London. I will be presenting a presentation about a 4-year-old child called Isaac regarding his current situation by focusing using the Erikson theory. </a:t>
            </a:r>
          </a:p>
          <a:p>
            <a:pPr marL="0" indent="0">
              <a:lnSpc>
                <a:spcPct val="110000"/>
              </a:lnSpc>
              <a:buNone/>
            </a:pPr>
            <a:r>
              <a:rPr lang="en-GB" sz="1400">
                <a:solidFill>
                  <a:srgbClr val="FFFFFF"/>
                </a:solidFill>
              </a:rPr>
              <a:t>Isaac lives with his mother who is a single parent who is experiencing post-natal depression, low confidence, and limited social support. The child Isaac has been moved around he recently moved to London he has had disrupted childcare arrangements over the past 2 years. </a:t>
            </a:r>
          </a:p>
          <a:p>
            <a:pPr marL="0" indent="0">
              <a:lnSpc>
                <a:spcPct val="110000"/>
              </a:lnSpc>
              <a:buNone/>
            </a:pPr>
            <a:r>
              <a:rPr lang="en-GB" sz="1400">
                <a:solidFill>
                  <a:srgbClr val="FFFFFF"/>
                </a:solidFill>
              </a:rPr>
              <a:t>The children’s centre staff has observed that Isaac is quite and withdrawn during free play, he becomes distressed during separation during separation from his mother, shows delays in language development and struggles to join group activities. </a:t>
            </a:r>
          </a:p>
          <a:p>
            <a:pPr marL="0" indent="0">
              <a:lnSpc>
                <a:spcPct val="110000"/>
              </a:lnSpc>
              <a:buNone/>
            </a:pPr>
            <a:r>
              <a:rPr lang="en-GB" sz="1400">
                <a:solidFill>
                  <a:srgbClr val="FFFFFF"/>
                </a:solidFill>
              </a:rPr>
              <a:t>His mother reported he struggles to sleep and is very clingy and rarely plays independent at home. </a:t>
            </a:r>
          </a:p>
          <a:p>
            <a:pPr marL="0" indent="0">
              <a:lnSpc>
                <a:spcPct val="110000"/>
              </a:lnSpc>
              <a:buNone/>
            </a:pPr>
            <a:endParaRPr lang="en-GB" sz="1400">
              <a:solidFill>
                <a:srgbClr val="FFFFFF"/>
              </a:solidFill>
            </a:endParaRPr>
          </a:p>
        </p:txBody>
      </p:sp>
    </p:spTree>
    <p:extLst>
      <p:ext uri="{BB962C8B-B14F-4D97-AF65-F5344CB8AC3E}">
        <p14:creationId xmlns:p14="http://schemas.microsoft.com/office/powerpoint/2010/main" val="13783072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4276B8-1A41-49DE-90A7-F070B4B6A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5F7C92F8-CFE7-4D8A-AB04-2C4288002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2DA1938-6309-EC36-8B53-0298D51BB5AA}"/>
              </a:ext>
            </a:extLst>
          </p:cNvPr>
          <p:cNvPicPr>
            <a:picLocks noChangeAspect="1"/>
          </p:cNvPicPr>
          <p:nvPr/>
        </p:nvPicPr>
        <p:blipFill>
          <a:blip r:embed="rId3"/>
          <a:stretch>
            <a:fillRect/>
          </a:stretch>
        </p:blipFill>
        <p:spPr>
          <a:xfrm>
            <a:off x="8121445" y="1727529"/>
            <a:ext cx="3427091" cy="341185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957CD5CB-E727-4276-ADCF-AF9E5E638D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EFA7B5E-9FA7-84ED-23E9-884D35F625AD}"/>
              </a:ext>
            </a:extLst>
          </p:cNvPr>
          <p:cNvSpPr>
            <a:spLocks noGrp="1"/>
          </p:cNvSpPr>
          <p:nvPr>
            <p:ph type="title"/>
          </p:nvPr>
        </p:nvSpPr>
        <p:spPr>
          <a:xfrm>
            <a:off x="913776" y="640831"/>
            <a:ext cx="6564205" cy="1573863"/>
          </a:xfrm>
        </p:spPr>
        <p:txBody>
          <a:bodyPr>
            <a:normAutofit/>
          </a:bodyPr>
          <a:lstStyle/>
          <a:p>
            <a:r>
              <a:rPr lang="en-GB"/>
              <a:t>Overview of theory </a:t>
            </a:r>
            <a:endParaRPr lang="en-GB" dirty="0"/>
          </a:p>
        </p:txBody>
      </p:sp>
      <p:sp>
        <p:nvSpPr>
          <p:cNvPr id="3" name="Content Placeholder 2">
            <a:extLst>
              <a:ext uri="{FF2B5EF4-FFF2-40B4-BE49-F238E27FC236}">
                <a16:creationId xmlns:a16="http://schemas.microsoft.com/office/drawing/2014/main" id="{21A56C70-4E06-F95C-A505-5C1446990157}"/>
              </a:ext>
            </a:extLst>
          </p:cNvPr>
          <p:cNvSpPr>
            <a:spLocks noGrp="1"/>
          </p:cNvSpPr>
          <p:nvPr>
            <p:ph idx="1"/>
          </p:nvPr>
        </p:nvSpPr>
        <p:spPr>
          <a:xfrm>
            <a:off x="913774" y="2367092"/>
            <a:ext cx="6564207" cy="3881309"/>
          </a:xfrm>
        </p:spPr>
        <p:txBody>
          <a:bodyPr>
            <a:normAutofit/>
          </a:bodyPr>
          <a:lstStyle/>
          <a:p>
            <a:pPr marL="0" indent="0">
              <a:lnSpc>
                <a:spcPct val="110000"/>
              </a:lnSpc>
              <a:buNone/>
            </a:pPr>
            <a:r>
              <a:rPr lang="en-GB" sz="1400"/>
              <a:t>The theory I am looking at is the Erikson theory. The Erikson theory is the psychosocial theory which looks at “development in personality that’s it changes throughout the lifespan in eight stages” (Boyd and bee, 2019). </a:t>
            </a:r>
          </a:p>
          <a:p>
            <a:pPr marL="0" indent="0">
              <a:lnSpc>
                <a:spcPct val="110000"/>
              </a:lnSpc>
              <a:buNone/>
            </a:pPr>
            <a:r>
              <a:rPr lang="en-GB" sz="1400"/>
              <a:t>Each stage is defined by psychological crisis that shapes ego identity and competence. Crises can hinder “future growth, and positive experiences foster healthy developments” (Boyd and bee, 2019). </a:t>
            </a:r>
          </a:p>
          <a:p>
            <a:pPr marL="0" indent="0">
              <a:lnSpc>
                <a:spcPct val="110000"/>
              </a:lnSpc>
              <a:buNone/>
            </a:pPr>
            <a:r>
              <a:rPr lang="en-GB" sz="1400"/>
              <a:t>Infancy - is </a:t>
            </a:r>
            <a:r>
              <a:rPr lang="en-GB" sz="1400" b="1"/>
              <a:t>trust and mistrust </a:t>
            </a:r>
          </a:p>
          <a:p>
            <a:pPr marL="0" indent="0">
              <a:lnSpc>
                <a:spcPct val="110000"/>
              </a:lnSpc>
              <a:buNone/>
            </a:pPr>
            <a:r>
              <a:rPr lang="en-GB" sz="1400"/>
              <a:t>In this stage a trusting infant feels confident and want to explore and venture out this all depends on whether they have a good quality caregiving and positive experiences. </a:t>
            </a:r>
          </a:p>
          <a:p>
            <a:pPr marL="0" indent="0">
              <a:lnSpc>
                <a:spcPct val="110000"/>
              </a:lnSpc>
              <a:buNone/>
            </a:pPr>
            <a:r>
              <a:rPr lang="en-GB" sz="1400"/>
              <a:t>Mistrusting infant cannot count on others kindness and compassion therefore they protect themselves by withdrawing from people and things. </a:t>
            </a:r>
          </a:p>
          <a:p>
            <a:pPr marL="0" indent="0">
              <a:lnSpc>
                <a:spcPct val="110000"/>
              </a:lnSpc>
              <a:buNone/>
            </a:pPr>
            <a:endParaRPr lang="en-GB" sz="1400"/>
          </a:p>
        </p:txBody>
      </p:sp>
    </p:spTree>
    <p:extLst>
      <p:ext uri="{BB962C8B-B14F-4D97-AF65-F5344CB8AC3E}">
        <p14:creationId xmlns:p14="http://schemas.microsoft.com/office/powerpoint/2010/main" val="2715531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99558C-D190-4CD4-AB86-9E28A4B8488A}"/>
              </a:ext>
            </a:extLst>
          </p:cNvPr>
          <p:cNvPicPr>
            <a:picLocks noChangeAspect="1"/>
          </p:cNvPicPr>
          <p:nvPr/>
        </p:nvPicPr>
        <p:blipFill>
          <a:blip r:embed="rId2"/>
          <a:srcRect t="8806" b="6823"/>
          <a:stretch>
            <a:fillRect/>
          </a:stretch>
        </p:blipFill>
        <p:spPr>
          <a:xfrm>
            <a:off x="91377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D378EDCC-69C4-5F85-AC4F-F936542A7ADF}"/>
              </a:ext>
            </a:extLst>
          </p:cNvPr>
          <p:cNvSpPr>
            <a:spLocks noGrp="1"/>
          </p:cNvSpPr>
          <p:nvPr>
            <p:ph idx="1"/>
          </p:nvPr>
        </p:nvSpPr>
        <p:spPr>
          <a:xfrm>
            <a:off x="4837814" y="2367092"/>
            <a:ext cx="6439786" cy="3424107"/>
          </a:xfrm>
        </p:spPr>
        <p:txBody>
          <a:bodyPr>
            <a:normAutofit/>
          </a:bodyPr>
          <a:lstStyle/>
          <a:p>
            <a:pPr marL="0" indent="0">
              <a:lnSpc>
                <a:spcPct val="110000"/>
              </a:lnSpc>
              <a:buNone/>
            </a:pPr>
            <a:r>
              <a:rPr lang="en-GB" sz="1300"/>
              <a:t>Early childhood - is </a:t>
            </a:r>
            <a:r>
              <a:rPr lang="en-GB" sz="1300" b="1"/>
              <a:t>autonomy vs shame and doubt </a:t>
            </a:r>
          </a:p>
          <a:p>
            <a:pPr marL="0" indent="0">
              <a:lnSpc>
                <a:spcPct val="110000"/>
              </a:lnSpc>
              <a:buNone/>
            </a:pPr>
            <a:r>
              <a:rPr lang="en-GB" sz="1300"/>
              <a:t>This is the stage where care givers promote toddlers’ independence within a safe environment. Building a sense of self and strive to become more independent. </a:t>
            </a:r>
          </a:p>
          <a:p>
            <a:pPr marL="0" indent="0">
              <a:lnSpc>
                <a:spcPct val="110000"/>
              </a:lnSpc>
              <a:buNone/>
            </a:pPr>
            <a:r>
              <a:rPr lang="en-GB" sz="1300"/>
              <a:t>When a caregiver is over or under controlling a child will feel forced or shamed, they will start to doubt themselves and behave negatively. </a:t>
            </a:r>
          </a:p>
          <a:p>
            <a:pPr marL="0" indent="0">
              <a:lnSpc>
                <a:spcPct val="110000"/>
              </a:lnSpc>
              <a:buNone/>
            </a:pPr>
            <a:r>
              <a:rPr lang="en-GB" sz="1300"/>
              <a:t>Preschool - </a:t>
            </a:r>
            <a:r>
              <a:rPr lang="en-GB" sz="1300" b="1"/>
              <a:t>initiative vs guilt </a:t>
            </a:r>
          </a:p>
          <a:p>
            <a:pPr marL="0" indent="0">
              <a:lnSpc>
                <a:spcPct val="110000"/>
              </a:lnSpc>
              <a:buNone/>
            </a:pPr>
            <a:r>
              <a:rPr lang="en-GB" sz="1300"/>
              <a:t>Caregivers encourage the child initiatives and guide their interest for example school activity or simply playing so they can learn about themselves and the social world. </a:t>
            </a:r>
          </a:p>
          <a:p>
            <a:pPr marL="0" indent="0">
              <a:lnSpc>
                <a:spcPct val="110000"/>
              </a:lnSpc>
              <a:buNone/>
            </a:pPr>
            <a:r>
              <a:rPr lang="en-GB" sz="1300"/>
              <a:t>When a child is threatened criticized and punished excessively by adult or peers, they develop a strict superego that causes them to feel too much guilt. </a:t>
            </a:r>
          </a:p>
          <a:p>
            <a:pPr marL="0" indent="0">
              <a:lnSpc>
                <a:spcPct val="110000"/>
              </a:lnSpc>
              <a:buNone/>
            </a:pPr>
            <a:endParaRPr lang="en-GB" sz="1300"/>
          </a:p>
        </p:txBody>
      </p:sp>
    </p:spTree>
    <p:extLst>
      <p:ext uri="{BB962C8B-B14F-4D97-AF65-F5344CB8AC3E}">
        <p14:creationId xmlns:p14="http://schemas.microsoft.com/office/powerpoint/2010/main" val="164937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C3BF8-7A97-709D-A873-A6FB09118B4B}"/>
              </a:ext>
            </a:extLst>
          </p:cNvPr>
          <p:cNvSpPr>
            <a:spLocks noGrp="1"/>
          </p:cNvSpPr>
          <p:nvPr>
            <p:ph type="title"/>
          </p:nvPr>
        </p:nvSpPr>
        <p:spPr>
          <a:xfrm>
            <a:off x="913775" y="618517"/>
            <a:ext cx="10364451" cy="1596177"/>
          </a:xfrm>
        </p:spPr>
        <p:txBody>
          <a:bodyPr>
            <a:normAutofit/>
          </a:bodyPr>
          <a:lstStyle/>
          <a:p>
            <a:r>
              <a:rPr lang="en-GB" dirty="0"/>
              <a:t>Applying key concepts </a:t>
            </a:r>
          </a:p>
        </p:txBody>
      </p:sp>
      <p:pic>
        <p:nvPicPr>
          <p:cNvPr id="5" name="Picture 4">
            <a:extLst>
              <a:ext uri="{FF2B5EF4-FFF2-40B4-BE49-F238E27FC236}">
                <a16:creationId xmlns:a16="http://schemas.microsoft.com/office/drawing/2014/main" id="{135F3F89-8BC7-D83D-596A-B6A925D21000}"/>
              </a:ext>
            </a:extLst>
          </p:cNvPr>
          <p:cNvPicPr>
            <a:picLocks noChangeAspect="1"/>
          </p:cNvPicPr>
          <p:nvPr/>
        </p:nvPicPr>
        <p:blipFill>
          <a:blip r:embed="rId2"/>
          <a:stretch>
            <a:fillRect/>
          </a:stretch>
        </p:blipFill>
        <p:spPr>
          <a:xfrm>
            <a:off x="913774" y="3250507"/>
            <a:ext cx="3494466" cy="159617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AC925059-DF90-86E9-32AE-F47E36AEE1A5}"/>
              </a:ext>
            </a:extLst>
          </p:cNvPr>
          <p:cNvSpPr>
            <a:spLocks noGrp="1"/>
          </p:cNvSpPr>
          <p:nvPr>
            <p:ph idx="1"/>
          </p:nvPr>
        </p:nvSpPr>
        <p:spPr>
          <a:xfrm>
            <a:off x="4838439" y="1796142"/>
            <a:ext cx="6439786" cy="4757057"/>
          </a:xfrm>
        </p:spPr>
        <p:txBody>
          <a:bodyPr>
            <a:normAutofit lnSpcReduction="10000"/>
          </a:bodyPr>
          <a:lstStyle/>
          <a:p>
            <a:pPr marL="0" indent="0">
              <a:lnSpc>
                <a:spcPct val="110000"/>
              </a:lnSpc>
              <a:buNone/>
            </a:pPr>
            <a:r>
              <a:rPr lang="en-GB" sz="1400" dirty="0"/>
              <a:t>Isaac has had a disrupted childcare for the past 2 years this has impacted him by not being able to trust his care giver and a responsible adult due to his mum not being there and not having his dad present Erikson states “the first 2 years in a child life, a caregiver role is vital for building a bond and trust” (Cherry, 2024). This can impact his development as he won’t be able to make relationships and may only feel comfortable with his mother. </a:t>
            </a:r>
          </a:p>
          <a:p>
            <a:pPr marL="0" indent="0">
              <a:lnSpc>
                <a:spcPct val="110000"/>
              </a:lnSpc>
              <a:buNone/>
            </a:pPr>
            <a:r>
              <a:rPr lang="en-GB" sz="1400" dirty="0"/>
              <a:t>Isaac mum has maternal mental health issues this would impact Isaac in a negative way if his mum is suffering from depression he won’t be in a positive safe environment for example Erikson theory mentions “building a sense of self, if the mum isn’t teaching Isaac”, he would be impacted negative for example not being able to learn or be confidence (Cherry, 2024). </a:t>
            </a:r>
          </a:p>
          <a:p>
            <a:pPr marL="0" indent="0">
              <a:lnSpc>
                <a:spcPct val="110000"/>
              </a:lnSpc>
              <a:buNone/>
            </a:pPr>
            <a:r>
              <a:rPr lang="en-GB" sz="1400" dirty="0"/>
              <a:t>Isaac has limited social interaction he doesn’t feel confident in himself is quite withdrawn from activities and playing with other in free play time this link to Erikson theory by not initiating not joining in “feel threatened if they are criticized” (Cherry, 2024). </a:t>
            </a:r>
          </a:p>
          <a:p>
            <a:pPr marL="0" indent="0">
              <a:lnSpc>
                <a:spcPct val="110000"/>
              </a:lnSpc>
              <a:buNone/>
            </a:pPr>
            <a:r>
              <a:rPr lang="en-GB" sz="1400" dirty="0"/>
              <a:t>This would impact him negatively by not being able to develop his social skills feel lonely impact his mental health and socially feel isolated this can lead to emotional distress. </a:t>
            </a:r>
          </a:p>
          <a:p>
            <a:pPr marL="0" indent="0">
              <a:lnSpc>
                <a:spcPct val="110000"/>
              </a:lnSpc>
              <a:buNone/>
            </a:pPr>
            <a:endParaRPr lang="en-GB" sz="1100" dirty="0"/>
          </a:p>
        </p:txBody>
      </p:sp>
    </p:spTree>
    <p:extLst>
      <p:ext uri="{BB962C8B-B14F-4D97-AF65-F5344CB8AC3E}">
        <p14:creationId xmlns:p14="http://schemas.microsoft.com/office/powerpoint/2010/main" val="4047189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oy plastic numbers">
            <a:extLst>
              <a:ext uri="{FF2B5EF4-FFF2-40B4-BE49-F238E27FC236}">
                <a16:creationId xmlns:a16="http://schemas.microsoft.com/office/drawing/2014/main" id="{44F6B096-36E7-70C2-EC9F-CD28EB17705F}"/>
              </a:ext>
            </a:extLst>
          </p:cNvPr>
          <p:cNvPicPr>
            <a:picLocks noChangeAspect="1"/>
          </p:cNvPicPr>
          <p:nvPr/>
        </p:nvPicPr>
        <p:blipFill>
          <a:blip r:embed="rId3"/>
          <a:srcRect l="29412" r="30969" b="-1"/>
          <a:stretch>
            <a:fillRect/>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FAED70-93CF-C820-D7E9-C98C1109D260}"/>
              </a:ext>
            </a:extLst>
          </p:cNvPr>
          <p:cNvSpPr>
            <a:spLocks noGrp="1"/>
          </p:cNvSpPr>
          <p:nvPr>
            <p:ph type="title"/>
          </p:nvPr>
        </p:nvSpPr>
        <p:spPr>
          <a:xfrm>
            <a:off x="4465050" y="618517"/>
            <a:ext cx="6672886" cy="1596177"/>
          </a:xfrm>
        </p:spPr>
        <p:txBody>
          <a:bodyPr>
            <a:normAutofit/>
          </a:bodyPr>
          <a:lstStyle/>
          <a:p>
            <a:r>
              <a:rPr lang="en-GB" dirty="0"/>
              <a:t>Practical strategies </a:t>
            </a:r>
          </a:p>
        </p:txBody>
      </p:sp>
      <p:sp>
        <p:nvSpPr>
          <p:cNvPr id="3" name="Content Placeholder 2">
            <a:extLst>
              <a:ext uri="{FF2B5EF4-FFF2-40B4-BE49-F238E27FC236}">
                <a16:creationId xmlns:a16="http://schemas.microsoft.com/office/drawing/2014/main" id="{4B40B924-9051-4519-0359-6ECAB8159A88}"/>
              </a:ext>
            </a:extLst>
          </p:cNvPr>
          <p:cNvSpPr>
            <a:spLocks noGrp="1"/>
          </p:cNvSpPr>
          <p:nvPr>
            <p:ph idx="1"/>
          </p:nvPr>
        </p:nvSpPr>
        <p:spPr>
          <a:xfrm>
            <a:off x="4465048" y="2367092"/>
            <a:ext cx="6672887" cy="3424107"/>
          </a:xfrm>
        </p:spPr>
        <p:txBody>
          <a:bodyPr>
            <a:normAutofit/>
          </a:bodyPr>
          <a:lstStyle/>
          <a:p>
            <a:pPr marL="0" indent="0">
              <a:lnSpc>
                <a:spcPct val="110000"/>
              </a:lnSpc>
              <a:buNone/>
            </a:pPr>
            <a:r>
              <a:rPr lang="en-GB" sz="1300" u="sng"/>
              <a:t>Play based learning </a:t>
            </a:r>
          </a:p>
          <a:p>
            <a:pPr marL="0" indent="0">
              <a:lnSpc>
                <a:spcPct val="110000"/>
              </a:lnSpc>
              <a:buNone/>
            </a:pPr>
            <a:r>
              <a:rPr lang="en-GB" sz="1300"/>
              <a:t>A play-based learning strategy would help Isaac by helping him develop his “cognitive, physical, and socio-emotional growth” (Edt.org, 2019). For example the setting would be school, teacher or support worker within the school can build tasks and allow children to lead it whilst being supervised. </a:t>
            </a:r>
          </a:p>
          <a:p>
            <a:pPr marL="0" indent="0">
              <a:lnSpc>
                <a:spcPct val="110000"/>
              </a:lnSpc>
              <a:buNone/>
            </a:pPr>
            <a:r>
              <a:rPr lang="en-GB" sz="1300"/>
              <a:t>For example such as playing with sand or physical activities like football or team building exercises like painting this all can be beneficial for Isaac as it gets rid of the formal pressure he may be facing this link to Erikson theory by helping Isaac to “build trust and relationships” (Broadhead, 2010). </a:t>
            </a:r>
          </a:p>
          <a:p>
            <a:pPr marL="0" indent="0">
              <a:lnSpc>
                <a:spcPct val="110000"/>
              </a:lnSpc>
              <a:buNone/>
            </a:pPr>
            <a:r>
              <a:rPr lang="en-GB" sz="1300"/>
              <a:t>By feeling more confident in himself and others by being able to socially explore and build his social skills and allow himself to develop academically as well. </a:t>
            </a:r>
          </a:p>
          <a:p>
            <a:pPr marL="0" indent="0">
              <a:lnSpc>
                <a:spcPct val="110000"/>
              </a:lnSpc>
              <a:buNone/>
            </a:pPr>
            <a:endParaRPr lang="en-GB" sz="1300"/>
          </a:p>
        </p:txBody>
      </p:sp>
      <p:cxnSp>
        <p:nvCxnSpPr>
          <p:cNvPr id="15" name="Straight Connector 14">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5105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715565-A2EE-F2BE-8738-00D6312D159D}"/>
              </a:ext>
            </a:extLst>
          </p:cNvPr>
          <p:cNvPicPr>
            <a:picLocks noChangeAspect="1"/>
          </p:cNvPicPr>
          <p:nvPr/>
        </p:nvPicPr>
        <p:blipFill>
          <a:blip r:embed="rId3"/>
          <a:srcRect b="4661"/>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2E55A-493E-5CE8-107F-309323036D4E}"/>
              </a:ext>
            </a:extLst>
          </p:cNvPr>
          <p:cNvSpPr>
            <a:spLocks noGrp="1"/>
          </p:cNvSpPr>
          <p:nvPr>
            <p:ph type="title"/>
          </p:nvPr>
        </p:nvSpPr>
        <p:spPr>
          <a:xfrm>
            <a:off x="1307482" y="950976"/>
            <a:ext cx="9499092" cy="1263718"/>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A69F78EE-56BA-2C1D-2C81-599CEDDD69D3}"/>
              </a:ext>
            </a:extLst>
          </p:cNvPr>
          <p:cNvSpPr>
            <a:spLocks noGrp="1"/>
          </p:cNvSpPr>
          <p:nvPr>
            <p:ph idx="1"/>
          </p:nvPr>
        </p:nvSpPr>
        <p:spPr>
          <a:xfrm>
            <a:off x="1383682" y="2367093"/>
            <a:ext cx="9346692" cy="3090732"/>
          </a:xfrm>
        </p:spPr>
        <p:txBody>
          <a:bodyPr>
            <a:normAutofit/>
          </a:bodyPr>
          <a:lstStyle/>
          <a:p>
            <a:pPr marL="0" indent="0">
              <a:lnSpc>
                <a:spcPct val="110000"/>
              </a:lnSpc>
              <a:buNone/>
            </a:pPr>
            <a:r>
              <a:rPr lang="en-GB" sz="1400" u="sng">
                <a:solidFill>
                  <a:srgbClr val="FFFFFF"/>
                </a:solidFill>
              </a:rPr>
              <a:t>Parental support and learning </a:t>
            </a:r>
          </a:p>
          <a:p>
            <a:pPr marL="0" indent="0">
              <a:lnSpc>
                <a:spcPct val="110000"/>
              </a:lnSpc>
              <a:buNone/>
            </a:pPr>
            <a:r>
              <a:rPr lang="en-GB" sz="1400">
                <a:solidFill>
                  <a:srgbClr val="FFFFFF"/>
                </a:solidFill>
              </a:rPr>
              <a:t>A parental support and learning would help Isaac mum by knowing there support available for her for example through the school and support groups. For example like community groups having therapist “being able to get advice, be able to talk to someone in regards to any concern she may have, appoint specialised staff to do home visits having check in to see how she coping, going to the school being involved in Isaac academically teachers involving her” (Education Endowment Foundation, 2021). </a:t>
            </a:r>
          </a:p>
          <a:p>
            <a:pPr marL="0" indent="0">
              <a:lnSpc>
                <a:spcPct val="110000"/>
              </a:lnSpc>
              <a:buNone/>
            </a:pPr>
            <a:r>
              <a:rPr lang="en-GB" sz="1400">
                <a:solidFill>
                  <a:srgbClr val="FFFFFF"/>
                </a:solidFill>
              </a:rPr>
              <a:t>This would help boost Isaac academically and personal development for example teachers providing material for Isaac to do with his mum. Another example the school providing resources that would benefit Isaac and his mum if they cannot afford financially. </a:t>
            </a:r>
          </a:p>
          <a:p>
            <a:pPr marL="0" indent="0">
              <a:lnSpc>
                <a:spcPct val="110000"/>
              </a:lnSpc>
              <a:buNone/>
            </a:pPr>
            <a:r>
              <a:rPr lang="en-GB" sz="1400">
                <a:solidFill>
                  <a:srgbClr val="FFFFFF"/>
                </a:solidFill>
              </a:rPr>
              <a:t>This links to the Erikson theory by helping build a sense of self for Isaac by his mum being involved and helping him to develop his skill which would help benefit him as an individual </a:t>
            </a:r>
          </a:p>
          <a:p>
            <a:pPr marL="0" indent="0">
              <a:lnSpc>
                <a:spcPct val="110000"/>
              </a:lnSpc>
              <a:buNone/>
            </a:pPr>
            <a:endParaRPr lang="en-GB" sz="1400">
              <a:solidFill>
                <a:srgbClr val="FFFFFF"/>
              </a:solidFill>
            </a:endParaRPr>
          </a:p>
        </p:txBody>
      </p:sp>
    </p:spTree>
    <p:extLst>
      <p:ext uri="{BB962C8B-B14F-4D97-AF65-F5344CB8AC3E}">
        <p14:creationId xmlns:p14="http://schemas.microsoft.com/office/powerpoint/2010/main" val="216042987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B65C42A-E934-1056-69AE-7F7C737AF58F}"/>
              </a:ext>
            </a:extLst>
          </p:cNvPr>
          <p:cNvPicPr>
            <a:picLocks noChangeAspect="1"/>
          </p:cNvPicPr>
          <p:nvPr/>
        </p:nvPicPr>
        <p:blipFill>
          <a:blip r:embed="rId2"/>
          <a:srcRect/>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C80C-A3BA-BA32-EC83-24952C69071F}"/>
              </a:ext>
            </a:extLst>
          </p:cNvPr>
          <p:cNvSpPr>
            <a:spLocks noGrp="1"/>
          </p:cNvSpPr>
          <p:nvPr>
            <p:ph type="title"/>
          </p:nvPr>
        </p:nvSpPr>
        <p:spPr>
          <a:xfrm>
            <a:off x="1307482" y="950976"/>
            <a:ext cx="9499092" cy="1263718"/>
          </a:xfrm>
        </p:spPr>
        <p:txBody>
          <a:bodyPr>
            <a:normAutofit/>
          </a:bodyPr>
          <a:lstStyle/>
          <a:p>
            <a:r>
              <a:rPr lang="en-GB">
                <a:solidFill>
                  <a:srgbClr val="FFFFFF"/>
                </a:solidFill>
              </a:rPr>
              <a:t>Nature vs Nurture</a:t>
            </a:r>
          </a:p>
        </p:txBody>
      </p:sp>
      <p:sp>
        <p:nvSpPr>
          <p:cNvPr id="3" name="Content Placeholder 2">
            <a:extLst>
              <a:ext uri="{FF2B5EF4-FFF2-40B4-BE49-F238E27FC236}">
                <a16:creationId xmlns:a16="http://schemas.microsoft.com/office/drawing/2014/main" id="{FC84ED97-9DD0-807A-7EEA-96AB12D656D8}"/>
              </a:ext>
            </a:extLst>
          </p:cNvPr>
          <p:cNvSpPr>
            <a:spLocks noGrp="1"/>
          </p:cNvSpPr>
          <p:nvPr>
            <p:ph idx="1"/>
          </p:nvPr>
        </p:nvSpPr>
        <p:spPr>
          <a:xfrm>
            <a:off x="1383682" y="2367093"/>
            <a:ext cx="9346692" cy="3090732"/>
          </a:xfrm>
        </p:spPr>
        <p:txBody>
          <a:bodyPr>
            <a:normAutofit/>
          </a:bodyPr>
          <a:lstStyle/>
          <a:p>
            <a:pPr marL="0" indent="0">
              <a:lnSpc>
                <a:spcPct val="110000"/>
              </a:lnSpc>
              <a:buNone/>
            </a:pPr>
            <a:r>
              <a:rPr lang="en-GB" sz="1300">
                <a:solidFill>
                  <a:srgbClr val="FFFFFF"/>
                </a:solidFill>
              </a:rPr>
              <a:t>The nature aspects refer to biological and genetic factors this influences the human development. Biological influences “shape physical, cognitive and psychological growth through multiple avenues” (Neucleus Education, 2025). </a:t>
            </a:r>
          </a:p>
          <a:p>
            <a:pPr marL="0" indent="0">
              <a:lnSpc>
                <a:spcPct val="110000"/>
              </a:lnSpc>
              <a:buNone/>
            </a:pPr>
            <a:r>
              <a:rPr lang="en-GB" sz="1300">
                <a:solidFill>
                  <a:srgbClr val="FFFFFF"/>
                </a:solidFill>
              </a:rPr>
              <a:t>For example, this shapes human behaviour and physical health, this includes “brain chemistry, inherited conditions, hormones, and physical trauma that affect how we think, feel, and act” (Neucleus Education, 2025).</a:t>
            </a:r>
          </a:p>
          <a:p>
            <a:pPr marL="0" indent="0">
              <a:lnSpc>
                <a:spcPct val="110000"/>
              </a:lnSpc>
              <a:buNone/>
            </a:pPr>
            <a:r>
              <a:rPr lang="en-GB" sz="1300">
                <a:solidFill>
                  <a:srgbClr val="FFFFFF"/>
                </a:solidFill>
              </a:rPr>
              <a:t>This affects Isaac development and well-being for example his mother would play a huge role in his development for example his biological influence would be quite negative because his mum is mental ill, and is suffering from depression</a:t>
            </a:r>
          </a:p>
          <a:p>
            <a:pPr marL="0" indent="0">
              <a:lnSpc>
                <a:spcPct val="110000"/>
              </a:lnSpc>
              <a:buNone/>
            </a:pPr>
            <a:r>
              <a:rPr lang="en-GB" sz="1300">
                <a:solidFill>
                  <a:srgbClr val="FFFFFF"/>
                </a:solidFill>
              </a:rPr>
              <a:t>Her pattern and behaviour would reflect on Isaac ability to develop properly mentally because he may think her behaviour is normal as his brain would process it that way where as someone that behave normally towards him it feel different this would impact his early brain development. </a:t>
            </a:r>
          </a:p>
          <a:p>
            <a:pPr marL="0" indent="0">
              <a:lnSpc>
                <a:spcPct val="110000"/>
              </a:lnSpc>
              <a:buNone/>
            </a:pPr>
            <a:endParaRPr lang="en-GB" sz="1300">
              <a:solidFill>
                <a:srgbClr val="FFFFFF"/>
              </a:solidFill>
            </a:endParaRPr>
          </a:p>
        </p:txBody>
      </p:sp>
    </p:spTree>
    <p:extLst>
      <p:ext uri="{BB962C8B-B14F-4D97-AF65-F5344CB8AC3E}">
        <p14:creationId xmlns:p14="http://schemas.microsoft.com/office/powerpoint/2010/main" val="115689830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511BE3-7BD9-B706-5B2C-D3996D6716FD}"/>
              </a:ext>
            </a:extLst>
          </p:cNvPr>
          <p:cNvPicPr>
            <a:picLocks noChangeAspect="1"/>
          </p:cNvPicPr>
          <p:nvPr/>
        </p:nvPicPr>
        <p:blipFill>
          <a:blip r:embed="rId2"/>
          <a:srcRect/>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263C7D85-904F-423D-BCE2-0FB3DA6DB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Rounded Rectangle 8">
            <a:extLst>
              <a:ext uri="{FF2B5EF4-FFF2-40B4-BE49-F238E27FC236}">
                <a16:creationId xmlns:a16="http://schemas.microsoft.com/office/drawing/2014/main" id="{4701477D-DD7F-4787-9E83-2D39928A9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E5805-8DCE-E894-AAE6-DFE22B2694A0}"/>
              </a:ext>
            </a:extLst>
          </p:cNvPr>
          <p:cNvSpPr>
            <a:spLocks noGrp="1"/>
          </p:cNvSpPr>
          <p:nvPr>
            <p:ph type="title"/>
          </p:nvPr>
        </p:nvSpPr>
        <p:spPr>
          <a:xfrm>
            <a:off x="1307482" y="950976"/>
            <a:ext cx="9499092" cy="1263718"/>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4E7A3D2D-6CFA-1511-0D3C-F8A025AB6E5E}"/>
              </a:ext>
            </a:extLst>
          </p:cNvPr>
          <p:cNvSpPr>
            <a:spLocks noGrp="1"/>
          </p:cNvSpPr>
          <p:nvPr>
            <p:ph idx="1"/>
          </p:nvPr>
        </p:nvSpPr>
        <p:spPr>
          <a:xfrm>
            <a:off x="1383682" y="2367093"/>
            <a:ext cx="9346692" cy="3090732"/>
          </a:xfrm>
        </p:spPr>
        <p:txBody>
          <a:bodyPr>
            <a:normAutofit/>
          </a:bodyPr>
          <a:lstStyle/>
          <a:p>
            <a:pPr marL="0" indent="0">
              <a:lnSpc>
                <a:spcPct val="110000"/>
              </a:lnSpc>
              <a:buNone/>
            </a:pPr>
            <a:r>
              <a:rPr lang="en-GB" sz="1300">
                <a:solidFill>
                  <a:srgbClr val="FFFFFF"/>
                </a:solidFill>
              </a:rPr>
              <a:t>Nurture is the environmental factors for example this includes life experiences and outside influences this help to shape us a person who we become. “Nurture links to nature for example what been passed down and how it impacts your environment” (Cherry, 2025). </a:t>
            </a:r>
          </a:p>
          <a:p>
            <a:pPr marL="0" indent="0">
              <a:lnSpc>
                <a:spcPct val="110000"/>
              </a:lnSpc>
              <a:buNone/>
            </a:pPr>
            <a:r>
              <a:rPr lang="en-GB" sz="1300">
                <a:solidFill>
                  <a:srgbClr val="FFFFFF"/>
                </a:solidFill>
              </a:rPr>
              <a:t>This affects Isaac development and well-being for example the caregiving received by his mother wasn’t the best this would impact Isaac by struggling in the outside world for example in social finding it difficult to social and interact with other kids, struggle to socialise and transition as he kept on moving this interrupt his environment as there was always a change. </a:t>
            </a:r>
          </a:p>
          <a:p>
            <a:pPr marL="0" indent="0">
              <a:lnSpc>
                <a:spcPct val="110000"/>
              </a:lnSpc>
              <a:buNone/>
            </a:pPr>
            <a:r>
              <a:rPr lang="en-GB" sz="1300">
                <a:solidFill>
                  <a:srgbClr val="FFFFFF"/>
                </a:solidFill>
              </a:rPr>
              <a:t>This impacts Issac development and welling being in a negative way as he struggles to build relationship this can affect him emotion socially as well as physical as well. </a:t>
            </a:r>
          </a:p>
          <a:p>
            <a:pPr marL="0" indent="0">
              <a:lnSpc>
                <a:spcPct val="110000"/>
              </a:lnSpc>
              <a:buNone/>
            </a:pPr>
            <a:r>
              <a:rPr lang="en-GB" sz="1300">
                <a:solidFill>
                  <a:srgbClr val="FFFFFF"/>
                </a:solidFill>
              </a:rPr>
              <a:t>Isaac hasn’t had the best life experiences always moving and relocating struggling without his mother finding it difficult to socialise and fit in this all contributes to a negative environment which leads to an impact on Isaac wellbeing and development. </a:t>
            </a:r>
          </a:p>
          <a:p>
            <a:pPr marL="0" indent="0">
              <a:lnSpc>
                <a:spcPct val="110000"/>
              </a:lnSpc>
              <a:buNone/>
            </a:pPr>
            <a:endParaRPr lang="en-GB" sz="1300">
              <a:solidFill>
                <a:srgbClr val="FFFFFF"/>
              </a:solidFill>
            </a:endParaRPr>
          </a:p>
        </p:txBody>
      </p:sp>
    </p:spTree>
    <p:extLst>
      <p:ext uri="{BB962C8B-B14F-4D97-AF65-F5344CB8AC3E}">
        <p14:creationId xmlns:p14="http://schemas.microsoft.com/office/powerpoint/2010/main" val="36809217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7B616C-FF62-FA2F-7957-AEA1521FDEC2}"/>
              </a:ext>
            </a:extLst>
          </p:cNvPr>
          <p:cNvPicPr>
            <a:picLocks noChangeAspect="1"/>
          </p:cNvPicPr>
          <p:nvPr/>
        </p:nvPicPr>
        <p:blipFill>
          <a:blip r:embed="rId2"/>
          <a:srcRect l="445"/>
          <a:stretch>
            <a:fillRect/>
          </a:stretch>
        </p:blipFill>
        <p:spPr>
          <a:xfrm>
            <a:off x="20" y="2754"/>
            <a:ext cx="12191980" cy="6858000"/>
          </a:xfrm>
          <a:prstGeom prst="rect">
            <a:avLst/>
          </a:prstGeom>
        </p:spPr>
      </p:pic>
      <p:sp>
        <p:nvSpPr>
          <p:cNvPr id="14" name="Rectangle 13">
            <a:extLst>
              <a:ext uri="{FF2B5EF4-FFF2-40B4-BE49-F238E27FC236}">
                <a16:creationId xmlns:a16="http://schemas.microsoft.com/office/drawing/2014/main" id="{A536B680-A7F0-4DEA-A04A-3CD5854EC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0CF7102-DB26-4619-84FB-AD17BBE298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053DB9-901A-33D5-ECF5-3613CC6C2ABE}"/>
              </a:ext>
            </a:extLst>
          </p:cNvPr>
          <p:cNvSpPr>
            <a:spLocks noGrp="1"/>
          </p:cNvSpPr>
          <p:nvPr>
            <p:ph type="title"/>
          </p:nvPr>
        </p:nvSpPr>
        <p:spPr>
          <a:xfrm>
            <a:off x="913775" y="618517"/>
            <a:ext cx="10364451" cy="1596177"/>
          </a:xfrm>
        </p:spPr>
        <p:txBody>
          <a:bodyPr>
            <a:normAutofit/>
          </a:bodyPr>
          <a:lstStyle/>
          <a:p>
            <a:r>
              <a:rPr lang="en-GB"/>
              <a:t>Evaluation </a:t>
            </a:r>
            <a:endParaRPr lang="en-GB" dirty="0"/>
          </a:p>
        </p:txBody>
      </p:sp>
      <p:sp>
        <p:nvSpPr>
          <p:cNvPr id="3" name="Content Placeholder 2">
            <a:extLst>
              <a:ext uri="{FF2B5EF4-FFF2-40B4-BE49-F238E27FC236}">
                <a16:creationId xmlns:a16="http://schemas.microsoft.com/office/drawing/2014/main" id="{394624EC-4AC6-40FF-7C85-BF265E2787A3}"/>
              </a:ext>
            </a:extLst>
          </p:cNvPr>
          <p:cNvSpPr>
            <a:spLocks noGrp="1"/>
          </p:cNvSpPr>
          <p:nvPr>
            <p:ph idx="1"/>
          </p:nvPr>
        </p:nvSpPr>
        <p:spPr>
          <a:xfrm>
            <a:off x="913774" y="2367092"/>
            <a:ext cx="10363826" cy="3424107"/>
          </a:xfrm>
        </p:spPr>
        <p:txBody>
          <a:bodyPr>
            <a:normAutofit/>
          </a:bodyPr>
          <a:lstStyle/>
          <a:p>
            <a:pPr marL="0" indent="0">
              <a:lnSpc>
                <a:spcPct val="110000"/>
              </a:lnSpc>
              <a:buNone/>
            </a:pPr>
            <a:r>
              <a:rPr lang="en-GB" sz="1700"/>
              <a:t>Erikson’s psychosocial theory provides a highly practical background for understanding children like Isaac, for example by looking at the specific developmental milestones. </a:t>
            </a:r>
          </a:p>
          <a:p>
            <a:pPr marL="0" indent="0">
              <a:lnSpc>
                <a:spcPct val="110000"/>
              </a:lnSpc>
              <a:buNone/>
            </a:pPr>
            <a:r>
              <a:rPr lang="en-GB" sz="1700"/>
              <a:t>The strength Erikson theory has is linking your upbring or early experiences to different life stages. Its primary strengths are its “emphasis on social and cultural influences, its focus on healthy emotional development through parents and educators” (</a:t>
            </a:r>
            <a:r>
              <a:rPr lang="en-GB" sz="1700" err="1"/>
              <a:t>Uniwriter</a:t>
            </a:r>
            <a:r>
              <a:rPr lang="en-GB" sz="1700"/>
              <a:t>, 2026).   </a:t>
            </a:r>
          </a:p>
          <a:p>
            <a:pPr marL="0" indent="0">
              <a:lnSpc>
                <a:spcPct val="110000"/>
              </a:lnSpc>
              <a:buNone/>
            </a:pPr>
            <a:r>
              <a:rPr lang="en-GB" sz="1700"/>
              <a:t>For example, having developmental stall at certain life stages can impact children at a later stage in life for example trust, autonomy and initiative this can allow a therapist to target intervention based on the exact age the trauma occurred so “being able to pinpoint to a life stage this is one of the biggest strengths” (First Discoverers, 2017). </a:t>
            </a:r>
          </a:p>
          <a:p>
            <a:pPr marL="0" indent="0">
              <a:lnSpc>
                <a:spcPct val="110000"/>
              </a:lnSpc>
              <a:buNone/>
            </a:pPr>
            <a:endParaRPr lang="en-GB" sz="1700"/>
          </a:p>
        </p:txBody>
      </p:sp>
    </p:spTree>
    <p:extLst>
      <p:ext uri="{BB962C8B-B14F-4D97-AF65-F5344CB8AC3E}">
        <p14:creationId xmlns:p14="http://schemas.microsoft.com/office/powerpoint/2010/main" val="3134851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CF6BB0-3608-6150-00D5-D3709BAE39F3}"/>
              </a:ext>
            </a:extLst>
          </p:cNvPr>
          <p:cNvPicPr>
            <a:picLocks noChangeAspect="1"/>
          </p:cNvPicPr>
          <p:nvPr/>
        </p:nvPicPr>
        <p:blipFill>
          <a:blip r:embed="rId2"/>
          <a:srcRect l="445"/>
          <a:stretch>
            <a:fillRect/>
          </a:stretch>
        </p:blipFill>
        <p:spPr>
          <a:xfrm>
            <a:off x="20" y="2754"/>
            <a:ext cx="12191980" cy="6858000"/>
          </a:xfrm>
          <a:prstGeom prst="rect">
            <a:avLst/>
          </a:prstGeom>
        </p:spPr>
      </p:pic>
      <p:sp>
        <p:nvSpPr>
          <p:cNvPr id="10" name="Rectangle 9">
            <a:extLst>
              <a:ext uri="{FF2B5EF4-FFF2-40B4-BE49-F238E27FC236}">
                <a16:creationId xmlns:a16="http://schemas.microsoft.com/office/drawing/2014/main" id="{A536B680-A7F0-4DEA-A04A-3CD5854EC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E0CF7102-DB26-4619-84FB-AD17BBE298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5AF0452-14EF-33A0-6DE1-74CF2B5606F6}"/>
              </a:ext>
            </a:extLst>
          </p:cNvPr>
          <p:cNvSpPr>
            <a:spLocks noGrp="1"/>
          </p:cNvSpPr>
          <p:nvPr>
            <p:ph type="title"/>
          </p:nvPr>
        </p:nvSpPr>
        <p:spPr>
          <a:xfrm>
            <a:off x="913775" y="618517"/>
            <a:ext cx="10364451" cy="1596177"/>
          </a:xfrm>
        </p:spPr>
        <p:txBody>
          <a:bodyPr>
            <a:normAutofit/>
          </a:bodyPr>
          <a:lstStyle/>
          <a:p>
            <a:endParaRPr lang="en-GB"/>
          </a:p>
        </p:txBody>
      </p:sp>
      <p:sp>
        <p:nvSpPr>
          <p:cNvPr id="3" name="Content Placeholder 2">
            <a:extLst>
              <a:ext uri="{FF2B5EF4-FFF2-40B4-BE49-F238E27FC236}">
                <a16:creationId xmlns:a16="http://schemas.microsoft.com/office/drawing/2014/main" id="{70B6E262-27CB-D52A-CB05-45FEF9CCACB3}"/>
              </a:ext>
            </a:extLst>
          </p:cNvPr>
          <p:cNvSpPr>
            <a:spLocks noGrp="1"/>
          </p:cNvSpPr>
          <p:nvPr>
            <p:ph idx="1"/>
          </p:nvPr>
        </p:nvSpPr>
        <p:spPr>
          <a:xfrm>
            <a:off x="913774" y="2367092"/>
            <a:ext cx="10363826" cy="3424107"/>
          </a:xfrm>
        </p:spPr>
        <p:txBody>
          <a:bodyPr>
            <a:normAutofit/>
          </a:bodyPr>
          <a:lstStyle/>
          <a:p>
            <a:pPr marL="0" indent="0">
              <a:lnSpc>
                <a:spcPct val="110000"/>
              </a:lnSpc>
              <a:buNone/>
            </a:pPr>
            <a:r>
              <a:rPr lang="en-GB" sz="1600"/>
              <a:t>The weaknesses the Erikson theory has is that it’s an older theory and it wouldn’t be as useful as other theories today, “there is a lack of scientific evidence” that this theory works or can be applied to approaches for today practices, (Psychology Town, 2024). The theory today wouldn’t help children like Isaac that much as there are better approaches there. </a:t>
            </a:r>
          </a:p>
          <a:p>
            <a:pPr marL="0" indent="0">
              <a:lnSpc>
                <a:spcPct val="110000"/>
              </a:lnSpc>
              <a:buNone/>
            </a:pPr>
            <a:r>
              <a:rPr lang="en-GB" sz="1600"/>
              <a:t>Bowlby’s attachment theory would be useful for Isaac case study because the theory looks at the “unique relationship between an infant and its caregiver that is the foundation of a further healthy development” (</a:t>
            </a:r>
            <a:r>
              <a:rPr lang="en-GB" sz="1600" err="1"/>
              <a:t>Celinska</a:t>
            </a:r>
            <a:r>
              <a:rPr lang="en-GB" sz="1600"/>
              <a:t>, 2025). </a:t>
            </a:r>
          </a:p>
          <a:p>
            <a:pPr marL="0" indent="0">
              <a:lnSpc>
                <a:spcPct val="110000"/>
              </a:lnSpc>
              <a:buNone/>
            </a:pPr>
            <a:r>
              <a:rPr lang="en-GB" sz="1600"/>
              <a:t>In Isaac case, he was very comfortable with his mother and would struggle if he was not with her.</a:t>
            </a:r>
          </a:p>
          <a:p>
            <a:pPr marL="0" indent="0">
              <a:lnSpc>
                <a:spcPct val="110000"/>
              </a:lnSpc>
              <a:buNone/>
            </a:pPr>
            <a:r>
              <a:rPr lang="en-GB" sz="1600"/>
              <a:t>This shows there was an strong attachment between him and his mother this theory is good as it show the link between cognitive link to behavioural system. </a:t>
            </a:r>
          </a:p>
          <a:p>
            <a:pPr marL="0" indent="0">
              <a:lnSpc>
                <a:spcPct val="110000"/>
              </a:lnSpc>
              <a:buNone/>
            </a:pPr>
            <a:endParaRPr lang="en-GB" sz="1600"/>
          </a:p>
        </p:txBody>
      </p:sp>
    </p:spTree>
    <p:extLst>
      <p:ext uri="{BB962C8B-B14F-4D97-AF65-F5344CB8AC3E}">
        <p14:creationId xmlns:p14="http://schemas.microsoft.com/office/powerpoint/2010/main" val="550057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C969F92C-5FC4-20BF-9AE2-65B336884CD1}"/>
              </a:ext>
            </a:extLst>
          </p:cNvPr>
          <p:cNvSpPr>
            <a:spLocks noGrp="1"/>
          </p:cNvSpPr>
          <p:nvPr>
            <p:ph type="title"/>
          </p:nvPr>
        </p:nvSpPr>
        <p:spPr>
          <a:xfrm>
            <a:off x="959896" y="960814"/>
            <a:ext cx="2732249" cy="4912936"/>
          </a:xfrm>
        </p:spPr>
        <p:txBody>
          <a:bodyPr anchor="b">
            <a:normAutofit/>
          </a:bodyPr>
          <a:lstStyle/>
          <a:p>
            <a:pPr algn="r"/>
            <a:r>
              <a:rPr lang="en-GB" sz="3400">
                <a:solidFill>
                  <a:schemeClr val="bg1"/>
                </a:solidFill>
              </a:rPr>
              <a:t>Conclusion </a:t>
            </a:r>
          </a:p>
        </p:txBody>
      </p:sp>
      <p:sp>
        <p:nvSpPr>
          <p:cNvPr id="3" name="Content Placeholder 2">
            <a:extLst>
              <a:ext uri="{FF2B5EF4-FFF2-40B4-BE49-F238E27FC236}">
                <a16:creationId xmlns:a16="http://schemas.microsoft.com/office/drawing/2014/main" id="{D0BAE81D-9D8A-7D7F-55E0-C3048147CA23}"/>
              </a:ext>
            </a:extLst>
          </p:cNvPr>
          <p:cNvSpPr>
            <a:spLocks noGrp="1"/>
          </p:cNvSpPr>
          <p:nvPr>
            <p:ph idx="1"/>
          </p:nvPr>
        </p:nvSpPr>
        <p:spPr>
          <a:xfrm>
            <a:off x="4979078" y="960814"/>
            <a:ext cx="6247722" cy="4830385"/>
          </a:xfrm>
        </p:spPr>
        <p:txBody>
          <a:bodyPr anchor="ctr">
            <a:normAutofit/>
          </a:bodyPr>
          <a:lstStyle/>
          <a:p>
            <a:pPr marL="0" indent="0">
              <a:lnSpc>
                <a:spcPct val="110000"/>
              </a:lnSpc>
              <a:buNone/>
            </a:pPr>
            <a:r>
              <a:rPr lang="en-GB" sz="1800"/>
              <a:t>The Erikson theory is very useful in Isaac case because it looks at the experience he has had and was able to differentiate them into different life stage and help identify what he been through and how his development has been affected both positively and negatively. Able to determine what support he needed and where he has been impacted all this plays a huge role on psychological.  </a:t>
            </a:r>
          </a:p>
          <a:p>
            <a:pPr marL="0" indent="0">
              <a:lnSpc>
                <a:spcPct val="110000"/>
              </a:lnSpc>
              <a:buNone/>
            </a:pPr>
            <a:r>
              <a:rPr lang="en-GB" sz="1800"/>
              <a:t>Psychology in health and social care is very important it provides “the essential frameworks for professionals as they need to understand behaviour, promote well-being and deliver personalised support” (Apax Support, 2025). Psychology bridges the critical gap between medical advice and actual patient follow-through. </a:t>
            </a:r>
          </a:p>
          <a:p>
            <a:pPr marL="0" indent="0">
              <a:lnSpc>
                <a:spcPct val="110000"/>
              </a:lnSpc>
              <a:buNone/>
            </a:pPr>
            <a:endParaRPr lang="en-GB" sz="1800"/>
          </a:p>
        </p:txBody>
      </p:sp>
    </p:spTree>
    <p:extLst>
      <p:ext uri="{BB962C8B-B14F-4D97-AF65-F5344CB8AC3E}">
        <p14:creationId xmlns:p14="http://schemas.microsoft.com/office/powerpoint/2010/main" val="362255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5E4B-8745-BA0D-AFCE-FCA71EAEA758}"/>
              </a:ext>
            </a:extLst>
          </p:cNvPr>
          <p:cNvSpPr>
            <a:spLocks noGrp="1"/>
          </p:cNvSpPr>
          <p:nvPr>
            <p:ph type="title"/>
          </p:nvPr>
        </p:nvSpPr>
        <p:spPr>
          <a:xfrm>
            <a:off x="913774" y="128660"/>
            <a:ext cx="10364451" cy="1596177"/>
          </a:xfrm>
        </p:spPr>
        <p:txBody>
          <a:bodyPr/>
          <a:lstStyle/>
          <a:p>
            <a:r>
              <a:rPr lang="en-GB" dirty="0"/>
              <a:t>Reference list </a:t>
            </a:r>
          </a:p>
        </p:txBody>
      </p:sp>
      <p:sp>
        <p:nvSpPr>
          <p:cNvPr id="3" name="Content Placeholder 2">
            <a:extLst>
              <a:ext uri="{FF2B5EF4-FFF2-40B4-BE49-F238E27FC236}">
                <a16:creationId xmlns:a16="http://schemas.microsoft.com/office/drawing/2014/main" id="{8A740C05-8A8B-F58F-41CE-49EBF7CC7D0C}"/>
              </a:ext>
            </a:extLst>
          </p:cNvPr>
          <p:cNvSpPr>
            <a:spLocks noGrp="1"/>
          </p:cNvSpPr>
          <p:nvPr>
            <p:ph idx="1"/>
          </p:nvPr>
        </p:nvSpPr>
        <p:spPr>
          <a:xfrm>
            <a:off x="838200" y="1219200"/>
            <a:ext cx="10515600" cy="6444343"/>
          </a:xfrm>
        </p:spPr>
        <p:txBody>
          <a:bodyPr>
            <a:normAutofit fontScale="77500" lnSpcReduction="20000"/>
          </a:bodyPr>
          <a:lstStyle/>
          <a:p>
            <a:pPr marL="0" indent="0">
              <a:buNone/>
            </a:pPr>
            <a:r>
              <a:rPr lang="en-GB" dirty="0"/>
              <a:t>Apax Support (2025). The Role of Psychology in Health and Social Care. [online] Apax.org.uk. Available at: https://www.apax.org.uk/article/role-psychology-health-social-care. Accessed on 07/06/26. </a:t>
            </a:r>
          </a:p>
          <a:p>
            <a:pPr marL="0" indent="0">
              <a:buNone/>
            </a:pPr>
            <a:r>
              <a:rPr lang="en-GB" dirty="0"/>
              <a:t>Boyd, D, &amp; Bee, H 2019, Lifespan Development, Global Edition, Pearson Education, Limited, Harlow. Available from: ProQuest </a:t>
            </a:r>
            <a:r>
              <a:rPr lang="en-GB" dirty="0" err="1"/>
              <a:t>Ebook</a:t>
            </a:r>
            <a:r>
              <a:rPr lang="en-GB" dirty="0"/>
              <a:t> Central. Accessed on 07/06/26. </a:t>
            </a:r>
          </a:p>
          <a:p>
            <a:pPr marL="0" indent="0">
              <a:buNone/>
            </a:pPr>
            <a:r>
              <a:rPr lang="en-GB" dirty="0"/>
              <a:t>Broadhead, P. (2010). Play and learning in the early years. London: Sage. Accessed on 07/06/26. </a:t>
            </a:r>
          </a:p>
          <a:p>
            <a:pPr marL="0" indent="0">
              <a:buNone/>
            </a:pPr>
            <a:r>
              <a:rPr lang="en-GB" dirty="0" err="1"/>
              <a:t>Celinska</a:t>
            </a:r>
            <a:r>
              <a:rPr lang="en-GB" dirty="0"/>
              <a:t>, A. (2025). An introduction to John Bowlby. [online] The Voice of Early Childhood. Available at: https://thevoiceofearlychildhood.com/an-introduction-to-john-bowlby/. Accessed on 07/06/26.</a:t>
            </a:r>
          </a:p>
          <a:p>
            <a:pPr marL="0" indent="0">
              <a:buNone/>
            </a:pPr>
            <a:r>
              <a:rPr lang="en-GB" dirty="0"/>
              <a:t>Cherry, K. (2024). Erikson’s Stages of Development. [online] Very Well Mind. Available at: https://www.verywellmind.com/erik-eriksons-stages-of-psychosocial-development-2795740. Accessed on 07/06/26. </a:t>
            </a:r>
          </a:p>
          <a:p>
            <a:pPr marL="0" indent="0">
              <a:buNone/>
            </a:pPr>
            <a:r>
              <a:rPr lang="en-GB" dirty="0"/>
              <a:t>Cherry, K. (2025). How Nature vs. Nurture Shapes Who We Become. [online] </a:t>
            </a:r>
            <a:r>
              <a:rPr lang="en-GB" dirty="0" err="1"/>
              <a:t>Verywell</a:t>
            </a:r>
            <a:r>
              <a:rPr lang="en-GB" dirty="0"/>
              <a:t> Mind. Available at: https://www.verywellmind.com/what-is-nature-versus-nurture-2795392. Accessed on 07/06/26. </a:t>
            </a:r>
          </a:p>
          <a:p>
            <a:pPr marL="0" indent="0">
              <a:buNone/>
            </a:pPr>
            <a:r>
              <a:rPr lang="en-GB" dirty="0"/>
              <a:t>Edt.org. (2019). Supporting play in early years settings. [online] Available at: https://www.edt.org/insights-from-our-work/supporting-play-in-early-years-settings/. Accessed on 07/06/26. </a:t>
            </a:r>
          </a:p>
          <a:p>
            <a:pPr marL="0" indent="0">
              <a:buNone/>
            </a:pPr>
            <a:r>
              <a:rPr lang="en-GB" dirty="0"/>
              <a:t>Education Endowment Foundation (2021). Parental engagement. [online] Education Endowment Foundation. Available at: https://educationendowmentfoundation.org.uk/education-evidence/teaching-learning-toolkit/parental-engagement. Accessed on 07/06/26. </a:t>
            </a:r>
          </a:p>
          <a:p>
            <a:pPr marL="0" indent="0">
              <a:buNone/>
            </a:pPr>
            <a:endParaRPr lang="en-GB" dirty="0"/>
          </a:p>
          <a:p>
            <a:pPr marL="0" indent="0">
              <a:buNone/>
            </a:pP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2220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859414-AC80-E39E-E2BD-E6F81DEDDE2F}"/>
              </a:ext>
            </a:extLst>
          </p:cNvPr>
          <p:cNvSpPr>
            <a:spLocks noGrp="1"/>
          </p:cNvSpPr>
          <p:nvPr>
            <p:ph idx="1"/>
          </p:nvPr>
        </p:nvSpPr>
        <p:spPr>
          <a:xfrm>
            <a:off x="913775" y="1208315"/>
            <a:ext cx="10364452" cy="5192486"/>
          </a:xfrm>
        </p:spPr>
        <p:txBody>
          <a:bodyPr>
            <a:normAutofit fontScale="77500" lnSpcReduction="20000"/>
          </a:bodyPr>
          <a:lstStyle/>
          <a:p>
            <a:pPr marL="0" indent="0">
              <a:buNone/>
            </a:pPr>
            <a:r>
              <a:rPr lang="en-GB" dirty="0"/>
              <a:t>First Discoverers (2017). Child Development Theories: Erik Erikson. [online] First Discoverers. Available at: https://www.firstdiscoverers.co.uk/erik-erikson-childcare-development-theories/. Accessed on 07/06/26. </a:t>
            </a:r>
          </a:p>
          <a:p>
            <a:pPr marL="0" indent="0">
              <a:buNone/>
            </a:pPr>
            <a:r>
              <a:rPr lang="en-GB" dirty="0"/>
              <a:t>Maternal Mental Health Alliance (2023). About Maternal Mental Health | Maternal Mental Health Alliance. [online] maternalmentalhealthalliance.org. Available at: https://maternalmentalhealthalliance.org/about-maternal-mental-health/. Accessed on 07/06/26. </a:t>
            </a:r>
          </a:p>
          <a:p>
            <a:pPr marL="0" indent="0">
              <a:buNone/>
            </a:pPr>
            <a:r>
              <a:rPr lang="en-GB" dirty="0" err="1"/>
              <a:t>Neucleus</a:t>
            </a:r>
            <a:r>
              <a:rPr lang="en-GB" dirty="0"/>
              <a:t> Education. (2025). Nature vs Nurture: What Really Shapes Your Child’s Social Development? [online] Available at: https://neucleuseducation.com/article/nature-vs-nurture-child-social-development/. Accessed on 07/06/26. </a:t>
            </a:r>
          </a:p>
          <a:p>
            <a:pPr marL="0" indent="0">
              <a:buNone/>
            </a:pPr>
            <a:r>
              <a:rPr lang="en-GB" dirty="0"/>
              <a:t>Psychology Town. (2024). Erikson’s Stages of Psychosocial Development: A Comprehensive Overview • Psychology Town. [online] Available at: https://psychology.town/developmental/eriksons-psychosocial-development-stages-overview/. Accessed on 07/06/26. </a:t>
            </a:r>
          </a:p>
          <a:p>
            <a:pPr marL="0" indent="0">
              <a:buNone/>
            </a:pPr>
            <a:r>
              <a:rPr lang="en-GB" dirty="0" err="1"/>
              <a:t>Uniwriter</a:t>
            </a:r>
            <a:r>
              <a:rPr lang="en-GB" dirty="0"/>
              <a:t> (2026). Evaluating the Psychosocial Stages of Development: Strengths and Criticisms of the Theory. [online] </a:t>
            </a:r>
            <a:r>
              <a:rPr lang="en-GB" dirty="0" err="1"/>
              <a:t>Uniwriter</a:t>
            </a:r>
            <a:r>
              <a:rPr lang="en-GB" dirty="0"/>
              <a:t>. Available at: https://www.uniwriter.ai/psychology/evaluating-the-psychosocial-stages-of-development-strengths-and-criticisms-of-the-theory/. Accessed on 07/06/26. </a:t>
            </a:r>
          </a:p>
          <a:p>
            <a:pPr marL="0" indent="0">
              <a:buNone/>
            </a:pPr>
            <a:endParaRPr lang="en-GB" dirty="0"/>
          </a:p>
        </p:txBody>
      </p:sp>
      <p:sp>
        <p:nvSpPr>
          <p:cNvPr id="4" name="Title 1">
            <a:extLst>
              <a:ext uri="{FF2B5EF4-FFF2-40B4-BE49-F238E27FC236}">
                <a16:creationId xmlns:a16="http://schemas.microsoft.com/office/drawing/2014/main" id="{E4555ED9-30E0-EB9F-83F5-873D6B593D56}"/>
              </a:ext>
            </a:extLst>
          </p:cNvPr>
          <p:cNvSpPr>
            <a:spLocks noGrp="1"/>
          </p:cNvSpPr>
          <p:nvPr>
            <p:ph type="title"/>
          </p:nvPr>
        </p:nvSpPr>
        <p:spPr>
          <a:xfrm>
            <a:off x="913774" y="128660"/>
            <a:ext cx="10364451" cy="1596177"/>
          </a:xfrm>
        </p:spPr>
        <p:txBody>
          <a:bodyPr/>
          <a:lstStyle/>
          <a:p>
            <a:r>
              <a:rPr lang="en-GB" dirty="0"/>
              <a:t>Reference list </a:t>
            </a:r>
          </a:p>
        </p:txBody>
      </p:sp>
    </p:spTree>
    <p:extLst>
      <p:ext uri="{BB962C8B-B14F-4D97-AF65-F5344CB8AC3E}">
        <p14:creationId xmlns:p14="http://schemas.microsoft.com/office/powerpoint/2010/main" val="40705107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3075</TotalTime>
  <Words>2242</Words>
  <Application>Microsoft Office PowerPoint</Application>
  <PresentationFormat>Widescreen</PresentationFormat>
  <Paragraphs>70</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Tw Cen MT</vt:lpstr>
      <vt:lpstr>Droplet</vt:lpstr>
      <vt:lpstr>Student name: Jawid Hussain Student number: 2506911 LCHS4010: Component 1 Presentation </vt:lpstr>
      <vt:lpstr>Introduction </vt:lpstr>
      <vt:lpstr>Overview of theory </vt:lpstr>
      <vt:lpstr>PowerPoint Presentation</vt:lpstr>
      <vt:lpstr>Applying key concepts </vt:lpstr>
      <vt:lpstr>Practical strategies </vt:lpstr>
      <vt:lpstr>PowerPoint Presentation</vt:lpstr>
      <vt:lpstr>Nature vs Nurture</vt:lpstr>
      <vt:lpstr>PowerPoint Presentation</vt:lpstr>
      <vt:lpstr>Evaluation </vt:lpstr>
      <vt:lpstr>PowerPoint Presentation</vt:lpstr>
      <vt:lpstr>Conclusion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Jawid Hussain (2506911)</dc:creator>
  <cp:lastModifiedBy>Jawid Hussain (2506911)</cp:lastModifiedBy>
  <cp:revision>35</cp:revision>
  <dcterms:created xsi:type="dcterms:W3CDTF">2026-06-08T16:21:49Z</dcterms:created>
  <dcterms:modified xsi:type="dcterms:W3CDTF">2026-06-11T19:52:18Z</dcterms:modified>
</cp:coreProperties>
</file>