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Lst>
  <p:sldSz cx="12599988" cy="10080625"/>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8E3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52" d="100"/>
          <a:sy n="52" d="100"/>
        </p:scale>
        <p:origin x="112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44999" y="1649770"/>
            <a:ext cx="10709990" cy="3509551"/>
          </a:xfrm>
        </p:spPr>
        <p:txBody>
          <a:bodyPr anchor="b"/>
          <a:lstStyle>
            <a:lvl1pPr algn="ctr">
              <a:defRPr sz="8268"/>
            </a:lvl1pPr>
          </a:lstStyle>
          <a:p>
            <a:r>
              <a:rPr lang="en-US"/>
              <a:t>Click to edit Master title style</a:t>
            </a:r>
            <a:endParaRPr lang="en-US" dirty="0"/>
          </a:p>
        </p:txBody>
      </p:sp>
      <p:sp>
        <p:nvSpPr>
          <p:cNvPr id="3" name="Subtitle 2"/>
          <p:cNvSpPr>
            <a:spLocks noGrp="1"/>
          </p:cNvSpPr>
          <p:nvPr>
            <p:ph type="subTitle" idx="1"/>
          </p:nvPr>
        </p:nvSpPr>
        <p:spPr>
          <a:xfrm>
            <a:off x="1574999" y="5294662"/>
            <a:ext cx="9449991" cy="2433817"/>
          </a:xfrm>
        </p:spPr>
        <p:txBody>
          <a:bodyPr/>
          <a:lstStyle>
            <a:lvl1pPr marL="0" indent="0" algn="ctr">
              <a:buNone/>
              <a:defRPr sz="3307"/>
            </a:lvl1pPr>
            <a:lvl2pPr marL="630022" indent="0" algn="ctr">
              <a:buNone/>
              <a:defRPr sz="2756"/>
            </a:lvl2pPr>
            <a:lvl3pPr marL="1260043" indent="0" algn="ctr">
              <a:buNone/>
              <a:defRPr sz="2480"/>
            </a:lvl3pPr>
            <a:lvl4pPr marL="1890065" indent="0" algn="ctr">
              <a:buNone/>
              <a:defRPr sz="2205"/>
            </a:lvl4pPr>
            <a:lvl5pPr marL="2520086" indent="0" algn="ctr">
              <a:buNone/>
              <a:defRPr sz="2205"/>
            </a:lvl5pPr>
            <a:lvl6pPr marL="3150108" indent="0" algn="ctr">
              <a:buNone/>
              <a:defRPr sz="2205"/>
            </a:lvl6pPr>
            <a:lvl7pPr marL="3780130" indent="0" algn="ctr">
              <a:buNone/>
              <a:defRPr sz="2205"/>
            </a:lvl7pPr>
            <a:lvl8pPr marL="4410151" indent="0" algn="ctr">
              <a:buNone/>
              <a:defRPr sz="2205"/>
            </a:lvl8pPr>
            <a:lvl9pPr marL="5040173" indent="0" algn="ctr">
              <a:buNone/>
              <a:defRPr sz="2205"/>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09ED8F4-0876-48FC-8103-A4E7D3C45014}" type="datetimeFigureOut">
              <a:rPr lang="en-IN" smtClean="0"/>
              <a:t>04-07-2026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31C0468-78A9-4773-A9B4-C575654D8F41}" type="slidenum">
              <a:rPr lang="en-IN" smtClean="0"/>
              <a:t>‹#›</a:t>
            </a:fld>
            <a:endParaRPr lang="en-IN"/>
          </a:p>
        </p:txBody>
      </p:sp>
    </p:spTree>
    <p:extLst>
      <p:ext uri="{BB962C8B-B14F-4D97-AF65-F5344CB8AC3E}">
        <p14:creationId xmlns:p14="http://schemas.microsoft.com/office/powerpoint/2010/main" val="28007718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9ED8F4-0876-48FC-8103-A4E7D3C45014}" type="datetimeFigureOut">
              <a:rPr lang="en-IN" smtClean="0"/>
              <a:t>04-07-2026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31C0468-78A9-4773-A9B4-C575654D8F41}" type="slidenum">
              <a:rPr lang="en-IN" smtClean="0"/>
              <a:t>‹#›</a:t>
            </a:fld>
            <a:endParaRPr lang="en-IN"/>
          </a:p>
        </p:txBody>
      </p:sp>
    </p:spTree>
    <p:extLst>
      <p:ext uri="{BB962C8B-B14F-4D97-AF65-F5344CB8AC3E}">
        <p14:creationId xmlns:p14="http://schemas.microsoft.com/office/powerpoint/2010/main" val="2217230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59687" y="2513159"/>
            <a:ext cx="10867490" cy="4193259"/>
          </a:xfrm>
        </p:spPr>
        <p:txBody>
          <a:bodyPr anchor="b"/>
          <a:lstStyle>
            <a:lvl1pPr>
              <a:defRPr sz="8268"/>
            </a:lvl1pPr>
          </a:lstStyle>
          <a:p>
            <a:r>
              <a:rPr lang="en-US"/>
              <a:t>Click to edit Master title style</a:t>
            </a:r>
            <a:endParaRPr lang="en-US" dirty="0"/>
          </a:p>
        </p:txBody>
      </p:sp>
      <p:sp>
        <p:nvSpPr>
          <p:cNvPr id="3" name="Text Placeholder 2"/>
          <p:cNvSpPr>
            <a:spLocks noGrp="1"/>
          </p:cNvSpPr>
          <p:nvPr>
            <p:ph type="body" idx="1"/>
          </p:nvPr>
        </p:nvSpPr>
        <p:spPr>
          <a:xfrm>
            <a:off x="859687" y="6746088"/>
            <a:ext cx="10867490" cy="2205136"/>
          </a:xfrm>
        </p:spPr>
        <p:txBody>
          <a:bodyPr/>
          <a:lstStyle>
            <a:lvl1pPr marL="0" indent="0">
              <a:buNone/>
              <a:defRPr sz="3307">
                <a:solidFill>
                  <a:schemeClr val="tx1"/>
                </a:solidFill>
              </a:defRPr>
            </a:lvl1pPr>
            <a:lvl2pPr marL="630022" indent="0">
              <a:buNone/>
              <a:defRPr sz="2756">
                <a:solidFill>
                  <a:schemeClr val="tx1">
                    <a:tint val="75000"/>
                  </a:schemeClr>
                </a:solidFill>
              </a:defRPr>
            </a:lvl2pPr>
            <a:lvl3pPr marL="1260043" indent="0">
              <a:buNone/>
              <a:defRPr sz="2480">
                <a:solidFill>
                  <a:schemeClr val="tx1">
                    <a:tint val="75000"/>
                  </a:schemeClr>
                </a:solidFill>
              </a:defRPr>
            </a:lvl3pPr>
            <a:lvl4pPr marL="1890065" indent="0">
              <a:buNone/>
              <a:defRPr sz="2205">
                <a:solidFill>
                  <a:schemeClr val="tx1">
                    <a:tint val="75000"/>
                  </a:schemeClr>
                </a:solidFill>
              </a:defRPr>
            </a:lvl4pPr>
            <a:lvl5pPr marL="2520086" indent="0">
              <a:buNone/>
              <a:defRPr sz="2205">
                <a:solidFill>
                  <a:schemeClr val="tx1">
                    <a:tint val="75000"/>
                  </a:schemeClr>
                </a:solidFill>
              </a:defRPr>
            </a:lvl5pPr>
            <a:lvl6pPr marL="3150108" indent="0">
              <a:buNone/>
              <a:defRPr sz="2205">
                <a:solidFill>
                  <a:schemeClr val="tx1">
                    <a:tint val="75000"/>
                  </a:schemeClr>
                </a:solidFill>
              </a:defRPr>
            </a:lvl6pPr>
            <a:lvl7pPr marL="3780130" indent="0">
              <a:buNone/>
              <a:defRPr sz="2205">
                <a:solidFill>
                  <a:schemeClr val="tx1">
                    <a:tint val="75000"/>
                  </a:schemeClr>
                </a:solidFill>
              </a:defRPr>
            </a:lvl7pPr>
            <a:lvl8pPr marL="4410151" indent="0">
              <a:buNone/>
              <a:defRPr sz="2205">
                <a:solidFill>
                  <a:schemeClr val="tx1">
                    <a:tint val="75000"/>
                  </a:schemeClr>
                </a:solidFill>
              </a:defRPr>
            </a:lvl8pPr>
            <a:lvl9pPr marL="5040173" indent="0">
              <a:buNone/>
              <a:defRPr sz="220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9ED8F4-0876-48FC-8103-A4E7D3C45014}" type="datetimeFigureOut">
              <a:rPr lang="en-IN" smtClean="0"/>
              <a:t>04-07-2026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31C0468-78A9-4773-A9B4-C575654D8F41}" type="slidenum">
              <a:rPr lang="en-IN" smtClean="0"/>
              <a:t>‹#›</a:t>
            </a:fld>
            <a:endParaRPr lang="en-IN"/>
          </a:p>
        </p:txBody>
      </p:sp>
    </p:spTree>
    <p:extLst>
      <p:ext uri="{BB962C8B-B14F-4D97-AF65-F5344CB8AC3E}">
        <p14:creationId xmlns:p14="http://schemas.microsoft.com/office/powerpoint/2010/main" val="22682754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66249" y="2683500"/>
            <a:ext cx="5354995" cy="639606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8744" y="2683500"/>
            <a:ext cx="5354995" cy="639606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09ED8F4-0876-48FC-8103-A4E7D3C45014}" type="datetimeFigureOut">
              <a:rPr lang="en-IN" smtClean="0"/>
              <a:t>04-07-2026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31C0468-78A9-4773-A9B4-C575654D8F41}" type="slidenum">
              <a:rPr lang="en-IN" smtClean="0"/>
              <a:t>‹#›</a:t>
            </a:fld>
            <a:endParaRPr lang="en-IN"/>
          </a:p>
        </p:txBody>
      </p:sp>
    </p:spTree>
    <p:extLst>
      <p:ext uri="{BB962C8B-B14F-4D97-AF65-F5344CB8AC3E}">
        <p14:creationId xmlns:p14="http://schemas.microsoft.com/office/powerpoint/2010/main" val="13914641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67890" y="536702"/>
            <a:ext cx="10867490" cy="1948455"/>
          </a:xfrm>
        </p:spPr>
        <p:txBody>
          <a:bodyPr/>
          <a:lstStyle/>
          <a:p>
            <a:r>
              <a:rPr lang="en-US"/>
              <a:t>Click to edit Master title style</a:t>
            </a:r>
            <a:endParaRPr lang="en-US" dirty="0"/>
          </a:p>
        </p:txBody>
      </p:sp>
      <p:sp>
        <p:nvSpPr>
          <p:cNvPr id="3" name="Text Placeholder 2"/>
          <p:cNvSpPr>
            <a:spLocks noGrp="1"/>
          </p:cNvSpPr>
          <p:nvPr>
            <p:ph type="body" idx="1"/>
          </p:nvPr>
        </p:nvSpPr>
        <p:spPr>
          <a:xfrm>
            <a:off x="867892" y="2471154"/>
            <a:ext cx="5330385" cy="1211074"/>
          </a:xfrm>
        </p:spPr>
        <p:txBody>
          <a:bodyPr anchor="b"/>
          <a:lstStyle>
            <a:lvl1pPr marL="0" indent="0">
              <a:buNone/>
              <a:defRPr sz="3307" b="1"/>
            </a:lvl1pPr>
            <a:lvl2pPr marL="630022" indent="0">
              <a:buNone/>
              <a:defRPr sz="2756" b="1"/>
            </a:lvl2pPr>
            <a:lvl3pPr marL="1260043" indent="0">
              <a:buNone/>
              <a:defRPr sz="2480" b="1"/>
            </a:lvl3pPr>
            <a:lvl4pPr marL="1890065" indent="0">
              <a:buNone/>
              <a:defRPr sz="2205" b="1"/>
            </a:lvl4pPr>
            <a:lvl5pPr marL="2520086" indent="0">
              <a:buNone/>
              <a:defRPr sz="2205" b="1"/>
            </a:lvl5pPr>
            <a:lvl6pPr marL="3150108" indent="0">
              <a:buNone/>
              <a:defRPr sz="2205" b="1"/>
            </a:lvl6pPr>
            <a:lvl7pPr marL="3780130" indent="0">
              <a:buNone/>
              <a:defRPr sz="2205" b="1"/>
            </a:lvl7pPr>
            <a:lvl8pPr marL="4410151" indent="0">
              <a:buNone/>
              <a:defRPr sz="2205" b="1"/>
            </a:lvl8pPr>
            <a:lvl9pPr marL="5040173" indent="0">
              <a:buNone/>
              <a:defRPr sz="2205" b="1"/>
            </a:lvl9pPr>
          </a:lstStyle>
          <a:p>
            <a:pPr lvl="0"/>
            <a:r>
              <a:rPr lang="en-US"/>
              <a:t>Click to edit Master text styles</a:t>
            </a:r>
          </a:p>
        </p:txBody>
      </p:sp>
      <p:sp>
        <p:nvSpPr>
          <p:cNvPr id="4" name="Content Placeholder 3"/>
          <p:cNvSpPr>
            <a:spLocks noGrp="1"/>
          </p:cNvSpPr>
          <p:nvPr>
            <p:ph sz="half" idx="2"/>
          </p:nvPr>
        </p:nvSpPr>
        <p:spPr>
          <a:xfrm>
            <a:off x="867892" y="3682228"/>
            <a:ext cx="5330385" cy="54160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8745" y="2471154"/>
            <a:ext cx="5356636" cy="1211074"/>
          </a:xfrm>
        </p:spPr>
        <p:txBody>
          <a:bodyPr anchor="b"/>
          <a:lstStyle>
            <a:lvl1pPr marL="0" indent="0">
              <a:buNone/>
              <a:defRPr sz="3307" b="1"/>
            </a:lvl1pPr>
            <a:lvl2pPr marL="630022" indent="0">
              <a:buNone/>
              <a:defRPr sz="2756" b="1"/>
            </a:lvl2pPr>
            <a:lvl3pPr marL="1260043" indent="0">
              <a:buNone/>
              <a:defRPr sz="2480" b="1"/>
            </a:lvl3pPr>
            <a:lvl4pPr marL="1890065" indent="0">
              <a:buNone/>
              <a:defRPr sz="2205" b="1"/>
            </a:lvl4pPr>
            <a:lvl5pPr marL="2520086" indent="0">
              <a:buNone/>
              <a:defRPr sz="2205" b="1"/>
            </a:lvl5pPr>
            <a:lvl6pPr marL="3150108" indent="0">
              <a:buNone/>
              <a:defRPr sz="2205" b="1"/>
            </a:lvl6pPr>
            <a:lvl7pPr marL="3780130" indent="0">
              <a:buNone/>
              <a:defRPr sz="2205" b="1"/>
            </a:lvl7pPr>
            <a:lvl8pPr marL="4410151" indent="0">
              <a:buNone/>
              <a:defRPr sz="2205" b="1"/>
            </a:lvl8pPr>
            <a:lvl9pPr marL="5040173" indent="0">
              <a:buNone/>
              <a:defRPr sz="2205" b="1"/>
            </a:lvl9pPr>
          </a:lstStyle>
          <a:p>
            <a:pPr lvl="0"/>
            <a:r>
              <a:rPr lang="en-US"/>
              <a:t>Click to edit Master text styles</a:t>
            </a:r>
          </a:p>
        </p:txBody>
      </p:sp>
      <p:sp>
        <p:nvSpPr>
          <p:cNvPr id="6" name="Content Placeholder 5"/>
          <p:cNvSpPr>
            <a:spLocks noGrp="1"/>
          </p:cNvSpPr>
          <p:nvPr>
            <p:ph sz="quarter" idx="4"/>
          </p:nvPr>
        </p:nvSpPr>
        <p:spPr>
          <a:xfrm>
            <a:off x="6378745" y="3682228"/>
            <a:ext cx="5356636" cy="54160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09ED8F4-0876-48FC-8103-A4E7D3C45014}" type="datetimeFigureOut">
              <a:rPr lang="en-IN" smtClean="0"/>
              <a:t>04-07-2026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431C0468-78A9-4773-A9B4-C575654D8F41}" type="slidenum">
              <a:rPr lang="en-IN" smtClean="0"/>
              <a:t>‹#›</a:t>
            </a:fld>
            <a:endParaRPr lang="en-IN"/>
          </a:p>
        </p:txBody>
      </p:sp>
    </p:spTree>
    <p:extLst>
      <p:ext uri="{BB962C8B-B14F-4D97-AF65-F5344CB8AC3E}">
        <p14:creationId xmlns:p14="http://schemas.microsoft.com/office/powerpoint/2010/main" val="28718764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09ED8F4-0876-48FC-8103-A4E7D3C45014}" type="datetimeFigureOut">
              <a:rPr lang="en-IN" smtClean="0"/>
              <a:t>04-07-2026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431C0468-78A9-4773-A9B4-C575654D8F41}" type="slidenum">
              <a:rPr lang="en-IN" smtClean="0"/>
              <a:t>‹#›</a:t>
            </a:fld>
            <a:endParaRPr lang="en-IN"/>
          </a:p>
        </p:txBody>
      </p:sp>
    </p:spTree>
    <p:extLst>
      <p:ext uri="{BB962C8B-B14F-4D97-AF65-F5344CB8AC3E}">
        <p14:creationId xmlns:p14="http://schemas.microsoft.com/office/powerpoint/2010/main" val="34248292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9ED8F4-0876-48FC-8103-A4E7D3C45014}" type="datetimeFigureOut">
              <a:rPr lang="en-IN" smtClean="0"/>
              <a:t>04-07-2026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431C0468-78A9-4773-A9B4-C575654D8F41}" type="slidenum">
              <a:rPr lang="en-IN" smtClean="0"/>
              <a:t>‹#›</a:t>
            </a:fld>
            <a:endParaRPr lang="en-IN"/>
          </a:p>
        </p:txBody>
      </p:sp>
    </p:spTree>
    <p:extLst>
      <p:ext uri="{BB962C8B-B14F-4D97-AF65-F5344CB8AC3E}">
        <p14:creationId xmlns:p14="http://schemas.microsoft.com/office/powerpoint/2010/main" val="20229619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7890" y="672042"/>
            <a:ext cx="4063824" cy="2352146"/>
          </a:xfrm>
        </p:spPr>
        <p:txBody>
          <a:bodyPr anchor="b"/>
          <a:lstStyle>
            <a:lvl1pPr>
              <a:defRPr sz="4410"/>
            </a:lvl1pPr>
          </a:lstStyle>
          <a:p>
            <a:r>
              <a:rPr lang="en-US"/>
              <a:t>Click to edit Master title style</a:t>
            </a:r>
            <a:endParaRPr lang="en-US" dirty="0"/>
          </a:p>
        </p:txBody>
      </p:sp>
      <p:sp>
        <p:nvSpPr>
          <p:cNvPr id="3" name="Content Placeholder 2"/>
          <p:cNvSpPr>
            <a:spLocks noGrp="1"/>
          </p:cNvSpPr>
          <p:nvPr>
            <p:ph idx="1"/>
          </p:nvPr>
        </p:nvSpPr>
        <p:spPr>
          <a:xfrm>
            <a:off x="5356636" y="1451426"/>
            <a:ext cx="6378744" cy="7163777"/>
          </a:xfrm>
        </p:spPr>
        <p:txBody>
          <a:bodyPr/>
          <a:lstStyle>
            <a:lvl1pPr>
              <a:defRPr sz="4410"/>
            </a:lvl1pPr>
            <a:lvl2pPr>
              <a:defRPr sz="3858"/>
            </a:lvl2pPr>
            <a:lvl3pPr>
              <a:defRPr sz="3307"/>
            </a:lvl3pPr>
            <a:lvl4pPr>
              <a:defRPr sz="2756"/>
            </a:lvl4pPr>
            <a:lvl5pPr>
              <a:defRPr sz="2756"/>
            </a:lvl5pPr>
            <a:lvl6pPr>
              <a:defRPr sz="2756"/>
            </a:lvl6pPr>
            <a:lvl7pPr>
              <a:defRPr sz="2756"/>
            </a:lvl7pPr>
            <a:lvl8pPr>
              <a:defRPr sz="2756"/>
            </a:lvl8pPr>
            <a:lvl9pPr>
              <a:defRPr sz="275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7890" y="3024188"/>
            <a:ext cx="4063824" cy="5602681"/>
          </a:xfrm>
        </p:spPr>
        <p:txBody>
          <a:bodyPr/>
          <a:lstStyle>
            <a:lvl1pPr marL="0" indent="0">
              <a:buNone/>
              <a:defRPr sz="2205"/>
            </a:lvl1pPr>
            <a:lvl2pPr marL="630022" indent="0">
              <a:buNone/>
              <a:defRPr sz="1929"/>
            </a:lvl2pPr>
            <a:lvl3pPr marL="1260043" indent="0">
              <a:buNone/>
              <a:defRPr sz="1654"/>
            </a:lvl3pPr>
            <a:lvl4pPr marL="1890065" indent="0">
              <a:buNone/>
              <a:defRPr sz="1378"/>
            </a:lvl4pPr>
            <a:lvl5pPr marL="2520086" indent="0">
              <a:buNone/>
              <a:defRPr sz="1378"/>
            </a:lvl5pPr>
            <a:lvl6pPr marL="3150108" indent="0">
              <a:buNone/>
              <a:defRPr sz="1378"/>
            </a:lvl6pPr>
            <a:lvl7pPr marL="3780130" indent="0">
              <a:buNone/>
              <a:defRPr sz="1378"/>
            </a:lvl7pPr>
            <a:lvl8pPr marL="4410151" indent="0">
              <a:buNone/>
              <a:defRPr sz="1378"/>
            </a:lvl8pPr>
            <a:lvl9pPr marL="5040173" indent="0">
              <a:buNone/>
              <a:defRPr sz="1378"/>
            </a:lvl9pPr>
          </a:lstStyle>
          <a:p>
            <a:pPr lvl="0"/>
            <a:r>
              <a:rPr lang="en-US"/>
              <a:t>Click to edit Master text styles</a:t>
            </a:r>
          </a:p>
        </p:txBody>
      </p:sp>
      <p:sp>
        <p:nvSpPr>
          <p:cNvPr id="5" name="Date Placeholder 4"/>
          <p:cNvSpPr>
            <a:spLocks noGrp="1"/>
          </p:cNvSpPr>
          <p:nvPr>
            <p:ph type="dt" sz="half" idx="10"/>
          </p:nvPr>
        </p:nvSpPr>
        <p:spPr/>
        <p:txBody>
          <a:bodyPr/>
          <a:lstStyle/>
          <a:p>
            <a:fld id="{409ED8F4-0876-48FC-8103-A4E7D3C45014}" type="datetimeFigureOut">
              <a:rPr lang="en-IN" smtClean="0"/>
              <a:t>04-07-2026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31C0468-78A9-4773-A9B4-C575654D8F41}" type="slidenum">
              <a:rPr lang="en-IN" smtClean="0"/>
              <a:t>‹#›</a:t>
            </a:fld>
            <a:endParaRPr lang="en-IN"/>
          </a:p>
        </p:txBody>
      </p:sp>
    </p:spTree>
    <p:extLst>
      <p:ext uri="{BB962C8B-B14F-4D97-AF65-F5344CB8AC3E}">
        <p14:creationId xmlns:p14="http://schemas.microsoft.com/office/powerpoint/2010/main" val="13630669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7890" y="672042"/>
            <a:ext cx="4063824" cy="2352146"/>
          </a:xfrm>
        </p:spPr>
        <p:txBody>
          <a:bodyPr anchor="b"/>
          <a:lstStyle>
            <a:lvl1pPr>
              <a:defRPr sz="4410"/>
            </a:lvl1pPr>
          </a:lstStyle>
          <a:p>
            <a:r>
              <a:rPr lang="en-US"/>
              <a:t>Click to edit Master title style</a:t>
            </a:r>
            <a:endParaRPr lang="en-US" dirty="0"/>
          </a:p>
        </p:txBody>
      </p:sp>
      <p:sp>
        <p:nvSpPr>
          <p:cNvPr id="3" name="Picture Placeholder 2"/>
          <p:cNvSpPr>
            <a:spLocks noGrp="1" noChangeAspect="1"/>
          </p:cNvSpPr>
          <p:nvPr>
            <p:ph type="pic" idx="1"/>
          </p:nvPr>
        </p:nvSpPr>
        <p:spPr>
          <a:xfrm>
            <a:off x="5356636" y="1451426"/>
            <a:ext cx="6378744" cy="7163777"/>
          </a:xfrm>
        </p:spPr>
        <p:txBody>
          <a:bodyPr anchor="t"/>
          <a:lstStyle>
            <a:lvl1pPr marL="0" indent="0">
              <a:buNone/>
              <a:defRPr sz="4410"/>
            </a:lvl1pPr>
            <a:lvl2pPr marL="630022" indent="0">
              <a:buNone/>
              <a:defRPr sz="3858"/>
            </a:lvl2pPr>
            <a:lvl3pPr marL="1260043" indent="0">
              <a:buNone/>
              <a:defRPr sz="3307"/>
            </a:lvl3pPr>
            <a:lvl4pPr marL="1890065" indent="0">
              <a:buNone/>
              <a:defRPr sz="2756"/>
            </a:lvl4pPr>
            <a:lvl5pPr marL="2520086" indent="0">
              <a:buNone/>
              <a:defRPr sz="2756"/>
            </a:lvl5pPr>
            <a:lvl6pPr marL="3150108" indent="0">
              <a:buNone/>
              <a:defRPr sz="2756"/>
            </a:lvl6pPr>
            <a:lvl7pPr marL="3780130" indent="0">
              <a:buNone/>
              <a:defRPr sz="2756"/>
            </a:lvl7pPr>
            <a:lvl8pPr marL="4410151" indent="0">
              <a:buNone/>
              <a:defRPr sz="2756"/>
            </a:lvl8pPr>
            <a:lvl9pPr marL="5040173" indent="0">
              <a:buNone/>
              <a:defRPr sz="2756"/>
            </a:lvl9pPr>
          </a:lstStyle>
          <a:p>
            <a:r>
              <a:rPr lang="en-US"/>
              <a:t>Click icon to add picture</a:t>
            </a:r>
            <a:endParaRPr lang="en-US" dirty="0"/>
          </a:p>
        </p:txBody>
      </p:sp>
      <p:sp>
        <p:nvSpPr>
          <p:cNvPr id="4" name="Text Placeholder 3"/>
          <p:cNvSpPr>
            <a:spLocks noGrp="1"/>
          </p:cNvSpPr>
          <p:nvPr>
            <p:ph type="body" sz="half" idx="2"/>
          </p:nvPr>
        </p:nvSpPr>
        <p:spPr>
          <a:xfrm>
            <a:off x="867890" y="3024188"/>
            <a:ext cx="4063824" cy="5602681"/>
          </a:xfrm>
        </p:spPr>
        <p:txBody>
          <a:bodyPr/>
          <a:lstStyle>
            <a:lvl1pPr marL="0" indent="0">
              <a:buNone/>
              <a:defRPr sz="2205"/>
            </a:lvl1pPr>
            <a:lvl2pPr marL="630022" indent="0">
              <a:buNone/>
              <a:defRPr sz="1929"/>
            </a:lvl2pPr>
            <a:lvl3pPr marL="1260043" indent="0">
              <a:buNone/>
              <a:defRPr sz="1654"/>
            </a:lvl3pPr>
            <a:lvl4pPr marL="1890065" indent="0">
              <a:buNone/>
              <a:defRPr sz="1378"/>
            </a:lvl4pPr>
            <a:lvl5pPr marL="2520086" indent="0">
              <a:buNone/>
              <a:defRPr sz="1378"/>
            </a:lvl5pPr>
            <a:lvl6pPr marL="3150108" indent="0">
              <a:buNone/>
              <a:defRPr sz="1378"/>
            </a:lvl6pPr>
            <a:lvl7pPr marL="3780130" indent="0">
              <a:buNone/>
              <a:defRPr sz="1378"/>
            </a:lvl7pPr>
            <a:lvl8pPr marL="4410151" indent="0">
              <a:buNone/>
              <a:defRPr sz="1378"/>
            </a:lvl8pPr>
            <a:lvl9pPr marL="5040173" indent="0">
              <a:buNone/>
              <a:defRPr sz="1378"/>
            </a:lvl9pPr>
          </a:lstStyle>
          <a:p>
            <a:pPr lvl="0"/>
            <a:r>
              <a:rPr lang="en-US"/>
              <a:t>Click to edit Master text styles</a:t>
            </a:r>
          </a:p>
        </p:txBody>
      </p:sp>
      <p:sp>
        <p:nvSpPr>
          <p:cNvPr id="5" name="Date Placeholder 4"/>
          <p:cNvSpPr>
            <a:spLocks noGrp="1"/>
          </p:cNvSpPr>
          <p:nvPr>
            <p:ph type="dt" sz="half" idx="10"/>
          </p:nvPr>
        </p:nvSpPr>
        <p:spPr/>
        <p:txBody>
          <a:bodyPr/>
          <a:lstStyle/>
          <a:p>
            <a:fld id="{409ED8F4-0876-48FC-8103-A4E7D3C45014}" type="datetimeFigureOut">
              <a:rPr lang="en-IN" smtClean="0"/>
              <a:t>04-07-2026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31C0468-78A9-4773-A9B4-C575654D8F41}" type="slidenum">
              <a:rPr lang="en-IN" smtClean="0"/>
              <a:t>‹#›</a:t>
            </a:fld>
            <a:endParaRPr lang="en-IN"/>
          </a:p>
        </p:txBody>
      </p:sp>
    </p:spTree>
    <p:extLst>
      <p:ext uri="{BB962C8B-B14F-4D97-AF65-F5344CB8AC3E}">
        <p14:creationId xmlns:p14="http://schemas.microsoft.com/office/powerpoint/2010/main" val="42148849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9ED8F4-0876-48FC-8103-A4E7D3C45014}" type="datetimeFigureOut">
              <a:rPr lang="en-IN" smtClean="0"/>
              <a:t>04-07-2026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31C0468-78A9-4773-A9B4-C575654D8F41}" type="slidenum">
              <a:rPr lang="en-IN" smtClean="0"/>
              <a:t>‹#›</a:t>
            </a:fld>
            <a:endParaRPr lang="en-IN"/>
          </a:p>
        </p:txBody>
      </p:sp>
    </p:spTree>
    <p:extLst>
      <p:ext uri="{BB962C8B-B14F-4D97-AF65-F5344CB8AC3E}">
        <p14:creationId xmlns:p14="http://schemas.microsoft.com/office/powerpoint/2010/main" val="26034897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16867" y="536700"/>
            <a:ext cx="2716872" cy="854286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66250" y="536700"/>
            <a:ext cx="7993117" cy="854286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9ED8F4-0876-48FC-8103-A4E7D3C45014}" type="datetimeFigureOut">
              <a:rPr lang="en-IN" smtClean="0"/>
              <a:t>04-07-2026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31C0468-78A9-4773-A9B4-C575654D8F41}" type="slidenum">
              <a:rPr lang="en-IN" smtClean="0"/>
              <a:t>‹#›</a:t>
            </a:fld>
            <a:endParaRPr lang="en-IN"/>
          </a:p>
        </p:txBody>
      </p:sp>
    </p:spTree>
    <p:extLst>
      <p:ext uri="{BB962C8B-B14F-4D97-AF65-F5344CB8AC3E}">
        <p14:creationId xmlns:p14="http://schemas.microsoft.com/office/powerpoint/2010/main" val="1517944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66249" y="536702"/>
            <a:ext cx="10867490" cy="194845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66249" y="2683500"/>
            <a:ext cx="10867490" cy="639606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6249" y="9343248"/>
            <a:ext cx="2834997" cy="536700"/>
          </a:xfrm>
          <a:prstGeom prst="rect">
            <a:avLst/>
          </a:prstGeom>
        </p:spPr>
        <p:txBody>
          <a:bodyPr vert="horz" lIns="91440" tIns="45720" rIns="91440" bIns="45720" rtlCol="0" anchor="ctr"/>
          <a:lstStyle>
            <a:lvl1pPr algn="l">
              <a:defRPr sz="1654">
                <a:solidFill>
                  <a:schemeClr val="tx1">
                    <a:tint val="75000"/>
                  </a:schemeClr>
                </a:solidFill>
              </a:defRPr>
            </a:lvl1pPr>
          </a:lstStyle>
          <a:p>
            <a:fld id="{409ED8F4-0876-48FC-8103-A4E7D3C45014}" type="datetimeFigureOut">
              <a:rPr lang="en-IN" smtClean="0"/>
              <a:t>04-07-2026</a:t>
            </a:fld>
            <a:endParaRPr lang="en-IN"/>
          </a:p>
        </p:txBody>
      </p:sp>
      <p:sp>
        <p:nvSpPr>
          <p:cNvPr id="5" name="Footer Placeholder 4"/>
          <p:cNvSpPr>
            <a:spLocks noGrp="1"/>
          </p:cNvSpPr>
          <p:nvPr>
            <p:ph type="ftr" sz="quarter" idx="3"/>
          </p:nvPr>
        </p:nvSpPr>
        <p:spPr>
          <a:xfrm>
            <a:off x="4173746" y="9343248"/>
            <a:ext cx="4252496" cy="536700"/>
          </a:xfrm>
          <a:prstGeom prst="rect">
            <a:avLst/>
          </a:prstGeom>
        </p:spPr>
        <p:txBody>
          <a:bodyPr vert="horz" lIns="91440" tIns="45720" rIns="91440" bIns="45720" rtlCol="0" anchor="ctr"/>
          <a:lstStyle>
            <a:lvl1pPr algn="ctr">
              <a:defRPr sz="1654">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898742" y="9343248"/>
            <a:ext cx="2834997" cy="536700"/>
          </a:xfrm>
          <a:prstGeom prst="rect">
            <a:avLst/>
          </a:prstGeom>
        </p:spPr>
        <p:txBody>
          <a:bodyPr vert="horz" lIns="91440" tIns="45720" rIns="91440" bIns="45720" rtlCol="0" anchor="ctr"/>
          <a:lstStyle>
            <a:lvl1pPr algn="r">
              <a:defRPr sz="1654">
                <a:solidFill>
                  <a:schemeClr val="tx1">
                    <a:tint val="75000"/>
                  </a:schemeClr>
                </a:solidFill>
              </a:defRPr>
            </a:lvl1pPr>
          </a:lstStyle>
          <a:p>
            <a:fld id="{431C0468-78A9-4773-A9B4-C575654D8F41}" type="slidenum">
              <a:rPr lang="en-IN" smtClean="0"/>
              <a:t>‹#›</a:t>
            </a:fld>
            <a:endParaRPr lang="en-IN"/>
          </a:p>
        </p:txBody>
      </p:sp>
    </p:spTree>
    <p:extLst>
      <p:ext uri="{BB962C8B-B14F-4D97-AF65-F5344CB8AC3E}">
        <p14:creationId xmlns:p14="http://schemas.microsoft.com/office/powerpoint/2010/main" val="351554757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1260043" rtl="0" eaLnBrk="1" latinLnBrk="0" hangingPunct="1">
        <a:lnSpc>
          <a:spcPct val="90000"/>
        </a:lnSpc>
        <a:spcBef>
          <a:spcPct val="0"/>
        </a:spcBef>
        <a:buNone/>
        <a:defRPr sz="6063" kern="1200">
          <a:solidFill>
            <a:schemeClr val="tx1"/>
          </a:solidFill>
          <a:latin typeface="+mj-lt"/>
          <a:ea typeface="+mj-ea"/>
          <a:cs typeface="+mj-cs"/>
        </a:defRPr>
      </a:lvl1pPr>
    </p:titleStyle>
    <p:bodyStyle>
      <a:lvl1pPr marL="315011" indent="-315011" algn="l" defTabSz="1260043" rtl="0" eaLnBrk="1" latinLnBrk="0" hangingPunct="1">
        <a:lnSpc>
          <a:spcPct val="90000"/>
        </a:lnSpc>
        <a:spcBef>
          <a:spcPts val="1378"/>
        </a:spcBef>
        <a:buFont typeface="Arial" panose="020B0604020202020204" pitchFamily="34" charset="0"/>
        <a:buChar char="•"/>
        <a:defRPr sz="3858" kern="1200">
          <a:solidFill>
            <a:schemeClr val="tx1"/>
          </a:solidFill>
          <a:latin typeface="+mn-lt"/>
          <a:ea typeface="+mn-ea"/>
          <a:cs typeface="+mn-cs"/>
        </a:defRPr>
      </a:lvl1pPr>
      <a:lvl2pPr marL="945032" indent="-315011" algn="l" defTabSz="1260043" rtl="0" eaLnBrk="1" latinLnBrk="0" hangingPunct="1">
        <a:lnSpc>
          <a:spcPct val="90000"/>
        </a:lnSpc>
        <a:spcBef>
          <a:spcPts val="689"/>
        </a:spcBef>
        <a:buFont typeface="Arial" panose="020B0604020202020204" pitchFamily="34" charset="0"/>
        <a:buChar char="•"/>
        <a:defRPr sz="3307" kern="1200">
          <a:solidFill>
            <a:schemeClr val="tx1"/>
          </a:solidFill>
          <a:latin typeface="+mn-lt"/>
          <a:ea typeface="+mn-ea"/>
          <a:cs typeface="+mn-cs"/>
        </a:defRPr>
      </a:lvl2pPr>
      <a:lvl3pPr marL="1575054" indent="-315011" algn="l" defTabSz="1260043" rtl="0" eaLnBrk="1" latinLnBrk="0" hangingPunct="1">
        <a:lnSpc>
          <a:spcPct val="90000"/>
        </a:lnSpc>
        <a:spcBef>
          <a:spcPts val="689"/>
        </a:spcBef>
        <a:buFont typeface="Arial" panose="020B0604020202020204" pitchFamily="34" charset="0"/>
        <a:buChar char="•"/>
        <a:defRPr sz="2756" kern="1200">
          <a:solidFill>
            <a:schemeClr val="tx1"/>
          </a:solidFill>
          <a:latin typeface="+mn-lt"/>
          <a:ea typeface="+mn-ea"/>
          <a:cs typeface="+mn-cs"/>
        </a:defRPr>
      </a:lvl3pPr>
      <a:lvl4pPr marL="2205076" indent="-315011" algn="l" defTabSz="1260043" rtl="0" eaLnBrk="1" latinLnBrk="0" hangingPunct="1">
        <a:lnSpc>
          <a:spcPct val="90000"/>
        </a:lnSpc>
        <a:spcBef>
          <a:spcPts val="689"/>
        </a:spcBef>
        <a:buFont typeface="Arial" panose="020B0604020202020204" pitchFamily="34" charset="0"/>
        <a:buChar char="•"/>
        <a:defRPr sz="2480" kern="1200">
          <a:solidFill>
            <a:schemeClr val="tx1"/>
          </a:solidFill>
          <a:latin typeface="+mn-lt"/>
          <a:ea typeface="+mn-ea"/>
          <a:cs typeface="+mn-cs"/>
        </a:defRPr>
      </a:lvl4pPr>
      <a:lvl5pPr marL="2835097" indent="-315011" algn="l" defTabSz="1260043" rtl="0" eaLnBrk="1" latinLnBrk="0" hangingPunct="1">
        <a:lnSpc>
          <a:spcPct val="90000"/>
        </a:lnSpc>
        <a:spcBef>
          <a:spcPts val="689"/>
        </a:spcBef>
        <a:buFont typeface="Arial" panose="020B0604020202020204" pitchFamily="34" charset="0"/>
        <a:buChar char="•"/>
        <a:defRPr sz="2480" kern="1200">
          <a:solidFill>
            <a:schemeClr val="tx1"/>
          </a:solidFill>
          <a:latin typeface="+mn-lt"/>
          <a:ea typeface="+mn-ea"/>
          <a:cs typeface="+mn-cs"/>
        </a:defRPr>
      </a:lvl5pPr>
      <a:lvl6pPr marL="3465119" indent="-315011" algn="l" defTabSz="1260043" rtl="0" eaLnBrk="1" latinLnBrk="0" hangingPunct="1">
        <a:lnSpc>
          <a:spcPct val="90000"/>
        </a:lnSpc>
        <a:spcBef>
          <a:spcPts val="689"/>
        </a:spcBef>
        <a:buFont typeface="Arial" panose="020B0604020202020204" pitchFamily="34" charset="0"/>
        <a:buChar char="•"/>
        <a:defRPr sz="2480" kern="1200">
          <a:solidFill>
            <a:schemeClr val="tx1"/>
          </a:solidFill>
          <a:latin typeface="+mn-lt"/>
          <a:ea typeface="+mn-ea"/>
          <a:cs typeface="+mn-cs"/>
        </a:defRPr>
      </a:lvl6pPr>
      <a:lvl7pPr marL="4095140" indent="-315011" algn="l" defTabSz="1260043" rtl="0" eaLnBrk="1" latinLnBrk="0" hangingPunct="1">
        <a:lnSpc>
          <a:spcPct val="90000"/>
        </a:lnSpc>
        <a:spcBef>
          <a:spcPts val="689"/>
        </a:spcBef>
        <a:buFont typeface="Arial" panose="020B0604020202020204" pitchFamily="34" charset="0"/>
        <a:buChar char="•"/>
        <a:defRPr sz="2480" kern="1200">
          <a:solidFill>
            <a:schemeClr val="tx1"/>
          </a:solidFill>
          <a:latin typeface="+mn-lt"/>
          <a:ea typeface="+mn-ea"/>
          <a:cs typeface="+mn-cs"/>
        </a:defRPr>
      </a:lvl7pPr>
      <a:lvl8pPr marL="4725162" indent="-315011" algn="l" defTabSz="1260043" rtl="0" eaLnBrk="1" latinLnBrk="0" hangingPunct="1">
        <a:lnSpc>
          <a:spcPct val="90000"/>
        </a:lnSpc>
        <a:spcBef>
          <a:spcPts val="689"/>
        </a:spcBef>
        <a:buFont typeface="Arial" panose="020B0604020202020204" pitchFamily="34" charset="0"/>
        <a:buChar char="•"/>
        <a:defRPr sz="2480" kern="1200">
          <a:solidFill>
            <a:schemeClr val="tx1"/>
          </a:solidFill>
          <a:latin typeface="+mn-lt"/>
          <a:ea typeface="+mn-ea"/>
          <a:cs typeface="+mn-cs"/>
        </a:defRPr>
      </a:lvl8pPr>
      <a:lvl9pPr marL="5355184" indent="-315011" algn="l" defTabSz="1260043" rtl="0" eaLnBrk="1" latinLnBrk="0" hangingPunct="1">
        <a:lnSpc>
          <a:spcPct val="90000"/>
        </a:lnSpc>
        <a:spcBef>
          <a:spcPts val="689"/>
        </a:spcBef>
        <a:buFont typeface="Arial" panose="020B0604020202020204" pitchFamily="34" charset="0"/>
        <a:buChar char="•"/>
        <a:defRPr sz="2480" kern="1200">
          <a:solidFill>
            <a:schemeClr val="tx1"/>
          </a:solidFill>
          <a:latin typeface="+mn-lt"/>
          <a:ea typeface="+mn-ea"/>
          <a:cs typeface="+mn-cs"/>
        </a:defRPr>
      </a:lvl9pPr>
    </p:bodyStyle>
    <p:otherStyle>
      <a:defPPr>
        <a:defRPr lang="en-US"/>
      </a:defPPr>
      <a:lvl1pPr marL="0" algn="l" defTabSz="1260043" rtl="0" eaLnBrk="1" latinLnBrk="0" hangingPunct="1">
        <a:defRPr sz="2480" kern="1200">
          <a:solidFill>
            <a:schemeClr val="tx1"/>
          </a:solidFill>
          <a:latin typeface="+mn-lt"/>
          <a:ea typeface="+mn-ea"/>
          <a:cs typeface="+mn-cs"/>
        </a:defRPr>
      </a:lvl1pPr>
      <a:lvl2pPr marL="630022" algn="l" defTabSz="1260043" rtl="0" eaLnBrk="1" latinLnBrk="0" hangingPunct="1">
        <a:defRPr sz="2480" kern="1200">
          <a:solidFill>
            <a:schemeClr val="tx1"/>
          </a:solidFill>
          <a:latin typeface="+mn-lt"/>
          <a:ea typeface="+mn-ea"/>
          <a:cs typeface="+mn-cs"/>
        </a:defRPr>
      </a:lvl2pPr>
      <a:lvl3pPr marL="1260043" algn="l" defTabSz="1260043" rtl="0" eaLnBrk="1" latinLnBrk="0" hangingPunct="1">
        <a:defRPr sz="2480" kern="1200">
          <a:solidFill>
            <a:schemeClr val="tx1"/>
          </a:solidFill>
          <a:latin typeface="+mn-lt"/>
          <a:ea typeface="+mn-ea"/>
          <a:cs typeface="+mn-cs"/>
        </a:defRPr>
      </a:lvl3pPr>
      <a:lvl4pPr marL="1890065" algn="l" defTabSz="1260043" rtl="0" eaLnBrk="1" latinLnBrk="0" hangingPunct="1">
        <a:defRPr sz="2480" kern="1200">
          <a:solidFill>
            <a:schemeClr val="tx1"/>
          </a:solidFill>
          <a:latin typeface="+mn-lt"/>
          <a:ea typeface="+mn-ea"/>
          <a:cs typeface="+mn-cs"/>
        </a:defRPr>
      </a:lvl4pPr>
      <a:lvl5pPr marL="2520086" algn="l" defTabSz="1260043" rtl="0" eaLnBrk="1" latinLnBrk="0" hangingPunct="1">
        <a:defRPr sz="2480" kern="1200">
          <a:solidFill>
            <a:schemeClr val="tx1"/>
          </a:solidFill>
          <a:latin typeface="+mn-lt"/>
          <a:ea typeface="+mn-ea"/>
          <a:cs typeface="+mn-cs"/>
        </a:defRPr>
      </a:lvl5pPr>
      <a:lvl6pPr marL="3150108" algn="l" defTabSz="1260043" rtl="0" eaLnBrk="1" latinLnBrk="0" hangingPunct="1">
        <a:defRPr sz="2480" kern="1200">
          <a:solidFill>
            <a:schemeClr val="tx1"/>
          </a:solidFill>
          <a:latin typeface="+mn-lt"/>
          <a:ea typeface="+mn-ea"/>
          <a:cs typeface="+mn-cs"/>
        </a:defRPr>
      </a:lvl6pPr>
      <a:lvl7pPr marL="3780130" algn="l" defTabSz="1260043" rtl="0" eaLnBrk="1" latinLnBrk="0" hangingPunct="1">
        <a:defRPr sz="2480" kern="1200">
          <a:solidFill>
            <a:schemeClr val="tx1"/>
          </a:solidFill>
          <a:latin typeface="+mn-lt"/>
          <a:ea typeface="+mn-ea"/>
          <a:cs typeface="+mn-cs"/>
        </a:defRPr>
      </a:lvl7pPr>
      <a:lvl8pPr marL="4410151" algn="l" defTabSz="1260043" rtl="0" eaLnBrk="1" latinLnBrk="0" hangingPunct="1">
        <a:defRPr sz="2480" kern="1200">
          <a:solidFill>
            <a:schemeClr val="tx1"/>
          </a:solidFill>
          <a:latin typeface="+mn-lt"/>
          <a:ea typeface="+mn-ea"/>
          <a:cs typeface="+mn-cs"/>
        </a:defRPr>
      </a:lvl8pPr>
      <a:lvl9pPr marL="5040173" algn="l" defTabSz="1260043" rtl="0" eaLnBrk="1" latinLnBrk="0" hangingPunct="1">
        <a:defRPr sz="2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hyperlink" Target="https://doi.org/10.1590/1982-0275202340e190183" TargetMode="External"/><Relationship Id="rId3" Type="http://schemas.openxmlformats.org/officeDocument/2006/relationships/hyperlink" Target="https://doi.org/10.1007/978-981-16-7255-2_91" TargetMode="External"/><Relationship Id="rId7" Type="http://schemas.openxmlformats.org/officeDocument/2006/relationships/hyperlink" Target="https://doi.org/10.1007/s00115-025-01861-3" TargetMode="External"/><Relationship Id="rId12" Type="http://schemas.openxmlformats.org/officeDocument/2006/relationships/hyperlink" Target="https://www.jmir.org/2022/3/e34144/" TargetMode="External"/><Relationship Id="rId2" Type="http://schemas.openxmlformats.org/officeDocument/2006/relationships/hyperlink" Target="https://doi.org/10.30574/wjarr.2024.23.1.2040" TargetMode="External"/><Relationship Id="rId1" Type="http://schemas.openxmlformats.org/officeDocument/2006/relationships/slideLayout" Target="../slideLayouts/slideLayout1.xml"/><Relationship Id="rId6" Type="http://schemas.openxmlformats.org/officeDocument/2006/relationships/hyperlink" Target="https://doi.org/10.1186/s40337-023-00758-3" TargetMode="External"/><Relationship Id="rId11" Type="http://schemas.openxmlformats.org/officeDocument/2006/relationships/hyperlink" Target="https://doi.org/10.21203/rs.3.rs-7576884/v1" TargetMode="External"/><Relationship Id="rId5" Type="http://schemas.openxmlformats.org/officeDocument/2006/relationships/hyperlink" Target="https://doi.org/10.1080/01612840.2023.2186716" TargetMode="External"/><Relationship Id="rId10" Type="http://schemas.openxmlformats.org/officeDocument/2006/relationships/hyperlink" Target="https://www.torontomu.ca/content/dam/history/images/history-documents/endnotevol3opt.pdf" TargetMode="External"/><Relationship Id="rId4" Type="http://schemas.openxmlformats.org/officeDocument/2006/relationships/hyperlink" Target="https://nilq.qub.ac.uk/index.php/nilq/article/view/1146" TargetMode="External"/><Relationship Id="rId9" Type="http://schemas.openxmlformats.org/officeDocument/2006/relationships/hyperlink" Target="https://books.google.com/books?id=mH6lEQAAQBAJ"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TextBox 24">
            <a:extLst>
              <a:ext uri="{FF2B5EF4-FFF2-40B4-BE49-F238E27FC236}">
                <a16:creationId xmlns:a16="http://schemas.microsoft.com/office/drawing/2014/main" id="{8B6D93A5-B62A-4EEB-4B0E-2F6C2D663340}"/>
              </a:ext>
            </a:extLst>
          </p:cNvPr>
          <p:cNvSpPr txBox="1"/>
          <p:nvPr/>
        </p:nvSpPr>
        <p:spPr>
          <a:xfrm>
            <a:off x="2631989" y="4086204"/>
            <a:ext cx="8798011" cy="2677656"/>
          </a:xfrm>
          <a:prstGeom prst="rect">
            <a:avLst/>
          </a:prstGeom>
          <a:noFill/>
        </p:spPr>
        <p:txBody>
          <a:bodyPr wrap="square">
            <a:spAutoFit/>
          </a:bodyPr>
          <a:lstStyle/>
          <a:p>
            <a:pPr algn="ctr"/>
            <a:r>
              <a:rPr lang="en-US" sz="2800" b="1" dirty="0">
                <a:latin typeface="Times New Roman" panose="02020603050405020304" pitchFamily="18" charset="0"/>
                <a:cs typeface="Times New Roman" panose="02020603050405020304" pitchFamily="18" charset="0"/>
              </a:rPr>
              <a:t>Psychological Classifications and Provisions</a:t>
            </a:r>
          </a:p>
          <a:p>
            <a:pPr algn="ctr"/>
            <a:r>
              <a:rPr lang="en-US" sz="2800" b="1" dirty="0">
                <a:latin typeface="Times New Roman" panose="02020603050405020304" pitchFamily="18" charset="0"/>
                <a:cs typeface="Times New Roman" panose="02020603050405020304" pitchFamily="18" charset="0"/>
              </a:rPr>
              <a:t>Component 1: Individual Presentation (Academic Poster)</a:t>
            </a:r>
          </a:p>
          <a:p>
            <a:pPr algn="ctr"/>
            <a:r>
              <a:rPr lang="en-US" sz="2800" b="1" dirty="0">
                <a:latin typeface="Times New Roman" panose="02020603050405020304" pitchFamily="18" charset="0"/>
                <a:cs typeface="Times New Roman" panose="02020603050405020304" pitchFamily="18" charset="0"/>
              </a:rPr>
              <a:t>Student name: S. Hortense Assoh</a:t>
            </a:r>
          </a:p>
          <a:p>
            <a:pPr algn="ctr"/>
            <a:r>
              <a:rPr lang="en-US" sz="2800" b="1" dirty="0">
                <a:latin typeface="Times New Roman" panose="02020603050405020304" pitchFamily="18" charset="0"/>
                <a:cs typeface="Times New Roman" panose="02020603050405020304" pitchFamily="18" charset="0"/>
              </a:rPr>
              <a:t>Student Number: 2245799</a:t>
            </a:r>
          </a:p>
          <a:p>
            <a:pPr algn="ctr"/>
            <a:r>
              <a:rPr lang="en-US" sz="2800" b="1" dirty="0">
                <a:latin typeface="Times New Roman" panose="02020603050405020304" pitchFamily="18" charset="0"/>
                <a:cs typeface="Times New Roman" panose="02020603050405020304" pitchFamily="18" charset="0"/>
              </a:rPr>
              <a:t>Lecturer: </a:t>
            </a:r>
            <a:r>
              <a:rPr lang="en-GB" sz="2800" b="1" dirty="0">
                <a:latin typeface="Times New Roman" panose="02020603050405020304" pitchFamily="18" charset="0"/>
                <a:cs typeface="Times New Roman" panose="02020603050405020304" pitchFamily="18" charset="0"/>
              </a:rPr>
              <a:t>Neale Haddon and Kennedy </a:t>
            </a:r>
            <a:r>
              <a:rPr lang="en-GB" sz="2800" b="1" dirty="0" err="1">
                <a:latin typeface="Times New Roman" panose="02020603050405020304" pitchFamily="18" charset="0"/>
                <a:cs typeface="Times New Roman" panose="02020603050405020304" pitchFamily="18" charset="0"/>
              </a:rPr>
              <a:t>Obohwemu</a:t>
            </a:r>
            <a:r>
              <a:rPr lang="en-GB" sz="2800" b="1" dirty="0">
                <a:latin typeface="Times New Roman" panose="02020603050405020304" pitchFamily="18" charset="0"/>
                <a:cs typeface="Times New Roman" panose="02020603050405020304" pitchFamily="18" charset="0"/>
              </a:rPr>
              <a:t> </a:t>
            </a:r>
            <a:endParaRPr lang="en-US" sz="2800" b="1" dirty="0">
              <a:latin typeface="Times New Roman" panose="02020603050405020304" pitchFamily="18" charset="0"/>
              <a:cs typeface="Times New Roman" panose="02020603050405020304" pitchFamily="18" charset="0"/>
            </a:endParaRPr>
          </a:p>
        </p:txBody>
      </p:sp>
      <p:sp>
        <p:nvSpPr>
          <p:cNvPr id="27" name="TextBox 26">
            <a:extLst>
              <a:ext uri="{FF2B5EF4-FFF2-40B4-BE49-F238E27FC236}">
                <a16:creationId xmlns:a16="http://schemas.microsoft.com/office/drawing/2014/main" id="{A2FF7E90-A04C-66E9-2BEE-78662F696752}"/>
              </a:ext>
            </a:extLst>
          </p:cNvPr>
          <p:cNvSpPr txBox="1"/>
          <p:nvPr/>
        </p:nvSpPr>
        <p:spPr>
          <a:xfrm>
            <a:off x="5764292" y="3516196"/>
            <a:ext cx="6300438" cy="523220"/>
          </a:xfrm>
          <a:prstGeom prst="rect">
            <a:avLst/>
          </a:prstGeom>
          <a:noFill/>
        </p:spPr>
        <p:txBody>
          <a:bodyPr wrap="square">
            <a:spAutoFit/>
          </a:bodyPr>
          <a:lstStyle/>
          <a:p>
            <a:r>
              <a:rPr lang="en-US" sz="2800" b="1" dirty="0">
                <a:latin typeface="Times New Roman" panose="02020603050405020304" pitchFamily="18" charset="0"/>
                <a:cs typeface="Times New Roman" panose="02020603050405020304" pitchFamily="18" charset="0"/>
              </a:rPr>
              <a:t>BMHP6029</a:t>
            </a:r>
          </a:p>
        </p:txBody>
      </p:sp>
    </p:spTree>
    <p:extLst>
      <p:ext uri="{BB962C8B-B14F-4D97-AF65-F5344CB8AC3E}">
        <p14:creationId xmlns:p14="http://schemas.microsoft.com/office/powerpoint/2010/main" val="6098767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BE0E12-4484-380E-7ECA-A429CB27E31C}"/>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34230522-1F5E-8069-30C5-F61C9B3056C9}"/>
              </a:ext>
            </a:extLst>
          </p:cNvPr>
          <p:cNvSpPr/>
          <p:nvPr/>
        </p:nvSpPr>
        <p:spPr>
          <a:xfrm>
            <a:off x="0" y="-12777"/>
            <a:ext cx="12599988" cy="823173"/>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tx1"/>
                </a:solidFill>
                <a:latin typeface="Times New Roman" panose="02020603050405020304" pitchFamily="18" charset="0"/>
                <a:cs typeface="Times New Roman" panose="02020603050405020304" pitchFamily="18" charset="0"/>
              </a:rPr>
              <a:t>Schizophrenia: Historical Perspectives, Contemporary Understanding and Future Directions</a:t>
            </a:r>
            <a:endParaRPr lang="en-IN" sz="2400" b="1" dirty="0">
              <a:solidFill>
                <a:schemeClr val="tx1"/>
              </a:solidFill>
              <a:latin typeface="Times New Roman" panose="02020603050405020304" pitchFamily="18" charset="0"/>
              <a:cs typeface="Times New Roman" panose="02020603050405020304" pitchFamily="18" charset="0"/>
            </a:endParaRPr>
          </a:p>
        </p:txBody>
      </p:sp>
      <p:sp>
        <p:nvSpPr>
          <p:cNvPr id="6" name="Rectangle 5">
            <a:extLst>
              <a:ext uri="{FF2B5EF4-FFF2-40B4-BE49-F238E27FC236}">
                <a16:creationId xmlns:a16="http://schemas.microsoft.com/office/drawing/2014/main" id="{1FBBDF84-92A8-FA22-8E22-8A45F274054F}"/>
              </a:ext>
            </a:extLst>
          </p:cNvPr>
          <p:cNvSpPr/>
          <p:nvPr/>
        </p:nvSpPr>
        <p:spPr>
          <a:xfrm>
            <a:off x="4216" y="868452"/>
            <a:ext cx="3289834" cy="199111"/>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IN" sz="1000" b="1" dirty="0">
                <a:solidFill>
                  <a:schemeClr val="tx1"/>
                </a:solidFill>
                <a:latin typeface="Times New Roman" panose="02020603050405020304" pitchFamily="18" charset="0"/>
                <a:cs typeface="Times New Roman" panose="02020603050405020304" pitchFamily="18" charset="0"/>
              </a:rPr>
              <a:t>Introduction  </a:t>
            </a:r>
          </a:p>
        </p:txBody>
      </p:sp>
      <p:sp>
        <p:nvSpPr>
          <p:cNvPr id="7" name="Rectangle 6">
            <a:extLst>
              <a:ext uri="{FF2B5EF4-FFF2-40B4-BE49-F238E27FC236}">
                <a16:creationId xmlns:a16="http://schemas.microsoft.com/office/drawing/2014/main" id="{0EA6ABED-593F-9A6D-EBAD-6A4AF54E50F4}"/>
              </a:ext>
            </a:extLst>
          </p:cNvPr>
          <p:cNvSpPr/>
          <p:nvPr/>
        </p:nvSpPr>
        <p:spPr>
          <a:xfrm>
            <a:off x="-1" y="5542333"/>
            <a:ext cx="3289833" cy="239113"/>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00" b="1" dirty="0">
                <a:solidFill>
                  <a:schemeClr val="tx1"/>
                </a:solidFill>
                <a:latin typeface="Times New Roman" panose="02020603050405020304" pitchFamily="18" charset="0"/>
                <a:cs typeface="Times New Roman" panose="02020603050405020304" pitchFamily="18" charset="0"/>
              </a:rPr>
              <a:t>Classification of Schizophrenia in ICD-11</a:t>
            </a:r>
            <a:endParaRPr lang="en-IN" sz="1000" b="1" dirty="0">
              <a:solidFill>
                <a:schemeClr val="tx1"/>
              </a:solidFill>
              <a:latin typeface="Times New Roman" panose="02020603050405020304" pitchFamily="18" charset="0"/>
              <a:cs typeface="Times New Roman" panose="02020603050405020304" pitchFamily="18" charset="0"/>
            </a:endParaRPr>
          </a:p>
        </p:txBody>
      </p:sp>
      <p:sp>
        <p:nvSpPr>
          <p:cNvPr id="8" name="Rectangle 7">
            <a:extLst>
              <a:ext uri="{FF2B5EF4-FFF2-40B4-BE49-F238E27FC236}">
                <a16:creationId xmlns:a16="http://schemas.microsoft.com/office/drawing/2014/main" id="{979A1563-20CD-D3B8-F49A-2D84CF11EA76}"/>
              </a:ext>
            </a:extLst>
          </p:cNvPr>
          <p:cNvSpPr/>
          <p:nvPr/>
        </p:nvSpPr>
        <p:spPr>
          <a:xfrm>
            <a:off x="1" y="1099781"/>
            <a:ext cx="3289832" cy="1800129"/>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800" dirty="0">
                <a:solidFill>
                  <a:schemeClr val="tx1"/>
                </a:solidFill>
                <a:latin typeface="Times New Roman" panose="02020603050405020304" pitchFamily="18" charset="0"/>
                <a:cs typeface="Times New Roman" panose="02020603050405020304" pitchFamily="18" charset="0"/>
              </a:rPr>
              <a:t>Mental health disorders are those diseases, which affect the manner in which a person thinks, his or her ability to regulate his/her emotions, </a:t>
            </a:r>
            <a:r>
              <a:rPr lang="en-US" sz="800" dirty="0" err="1">
                <a:solidFill>
                  <a:schemeClr val="tx1"/>
                </a:solidFill>
                <a:latin typeface="Times New Roman" panose="02020603050405020304" pitchFamily="18" charset="0"/>
                <a:cs typeface="Times New Roman" panose="02020603050405020304" pitchFamily="18" charset="0"/>
              </a:rPr>
              <a:t>behaviour</a:t>
            </a:r>
            <a:r>
              <a:rPr lang="en-US" sz="800" dirty="0">
                <a:solidFill>
                  <a:schemeClr val="tx1"/>
                </a:solidFill>
                <a:latin typeface="Times New Roman" panose="02020603050405020304" pitchFamily="18" charset="0"/>
                <a:cs typeface="Times New Roman" panose="02020603050405020304" pitchFamily="18" charset="0"/>
              </a:rPr>
              <a:t> and functioning in their day to day lives (SINGH, 2026). These conditions may have a great impact on individual well-being, social lives and life quality. Schizophrenia is a serious mental illness which is typified by problems with perception, thought, </a:t>
            </a:r>
            <a:r>
              <a:rPr lang="en-US" sz="800" dirty="0" err="1">
                <a:solidFill>
                  <a:schemeClr val="tx1"/>
                </a:solidFill>
                <a:latin typeface="Times New Roman" panose="02020603050405020304" pitchFamily="18" charset="0"/>
                <a:cs typeface="Times New Roman" panose="02020603050405020304" pitchFamily="18" charset="0"/>
              </a:rPr>
              <a:t>behaviour</a:t>
            </a:r>
            <a:r>
              <a:rPr lang="en-US" sz="800" dirty="0">
                <a:solidFill>
                  <a:schemeClr val="tx1"/>
                </a:solidFill>
                <a:latin typeface="Times New Roman" panose="02020603050405020304" pitchFamily="18" charset="0"/>
                <a:cs typeface="Times New Roman" panose="02020603050405020304" pitchFamily="18" charset="0"/>
              </a:rPr>
              <a:t> and response. Symptoms are usually hallucinations, delusions, </a:t>
            </a:r>
            <a:r>
              <a:rPr lang="en-US" sz="800" dirty="0" err="1">
                <a:solidFill>
                  <a:schemeClr val="tx1"/>
                </a:solidFill>
                <a:latin typeface="Times New Roman" panose="02020603050405020304" pitchFamily="18" charset="0"/>
                <a:cs typeface="Times New Roman" panose="02020603050405020304" pitchFamily="18" charset="0"/>
              </a:rPr>
              <a:t>disorganised</a:t>
            </a:r>
            <a:r>
              <a:rPr lang="en-US" sz="800" dirty="0">
                <a:solidFill>
                  <a:schemeClr val="tx1"/>
                </a:solidFill>
                <a:latin typeface="Times New Roman" panose="02020603050405020304" pitchFamily="18" charset="0"/>
                <a:cs typeface="Times New Roman" panose="02020603050405020304" pitchFamily="18" charset="0"/>
              </a:rPr>
              <a:t> thoughts and poor functioning. This poster will critically reflect on schizophrenia in terms of the past and present. It will discuss how schizophrenia is classified under the International Classification of Diseases (ICD-11), the changes in the treatment and provision of care, and social, cultural and political influences on attitudes toward the disorder. Additionally, the poster will assess concerns of </a:t>
            </a:r>
            <a:r>
              <a:rPr lang="en-US" sz="800" dirty="0" err="1">
                <a:solidFill>
                  <a:schemeClr val="tx1"/>
                </a:solidFill>
                <a:latin typeface="Times New Roman" panose="02020603050405020304" pitchFamily="18" charset="0"/>
                <a:cs typeface="Times New Roman" panose="02020603050405020304" pitchFamily="18" charset="0"/>
              </a:rPr>
              <a:t>stigmatisation</a:t>
            </a:r>
            <a:r>
              <a:rPr lang="en-US" sz="800" dirty="0">
                <a:solidFill>
                  <a:schemeClr val="tx1"/>
                </a:solidFill>
                <a:latin typeface="Times New Roman" panose="02020603050405020304" pitchFamily="18" charset="0"/>
                <a:cs typeface="Times New Roman" panose="02020603050405020304" pitchFamily="18" charset="0"/>
              </a:rPr>
              <a:t>, discrimination and inequality and give future policy and practice suggestions.</a:t>
            </a:r>
          </a:p>
        </p:txBody>
      </p:sp>
      <p:sp>
        <p:nvSpPr>
          <p:cNvPr id="9" name="Rectangle 8">
            <a:extLst>
              <a:ext uri="{FF2B5EF4-FFF2-40B4-BE49-F238E27FC236}">
                <a16:creationId xmlns:a16="http://schemas.microsoft.com/office/drawing/2014/main" id="{50E2F959-7504-9B49-7C98-EBEC73933BB4}"/>
              </a:ext>
            </a:extLst>
          </p:cNvPr>
          <p:cNvSpPr/>
          <p:nvPr/>
        </p:nvSpPr>
        <p:spPr>
          <a:xfrm>
            <a:off x="0" y="5826050"/>
            <a:ext cx="3280024" cy="2288763"/>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800" dirty="0">
                <a:solidFill>
                  <a:schemeClr val="tx1"/>
                </a:solidFill>
                <a:latin typeface="Times New Roman" panose="02020603050405020304" pitchFamily="18" charset="0"/>
                <a:cs typeface="Times New Roman" panose="02020603050405020304" pitchFamily="18" charset="0"/>
              </a:rPr>
              <a:t>Schizophrenia is classified under the category of schizophrenia spectrum and other primary psychotic disorders in the International Classification of Diseases (ICD-11) (Nickl-</a:t>
            </a:r>
            <a:r>
              <a:rPr lang="en-US" sz="800" dirty="0" err="1">
                <a:solidFill>
                  <a:schemeClr val="tx1"/>
                </a:solidFill>
                <a:latin typeface="Times New Roman" panose="02020603050405020304" pitchFamily="18" charset="0"/>
                <a:cs typeface="Times New Roman" panose="02020603050405020304" pitchFamily="18" charset="0"/>
              </a:rPr>
              <a:t>Jockschat</a:t>
            </a:r>
            <a:r>
              <a:rPr lang="en-US" sz="800" dirty="0">
                <a:solidFill>
                  <a:schemeClr val="tx1"/>
                </a:solidFill>
                <a:latin typeface="Times New Roman" panose="02020603050405020304" pitchFamily="18" charset="0"/>
                <a:cs typeface="Times New Roman" panose="02020603050405020304" pitchFamily="18" charset="0"/>
              </a:rPr>
              <a:t> </a:t>
            </a:r>
            <a:r>
              <a:rPr lang="en-US" sz="800" i="1" dirty="0">
                <a:solidFill>
                  <a:schemeClr val="tx1"/>
                </a:solidFill>
                <a:latin typeface="Times New Roman" panose="02020603050405020304" pitchFamily="18" charset="0"/>
                <a:cs typeface="Times New Roman" panose="02020603050405020304" pitchFamily="18" charset="0"/>
              </a:rPr>
              <a:t>et al.,</a:t>
            </a:r>
            <a:r>
              <a:rPr lang="en-US" sz="800" dirty="0">
                <a:solidFill>
                  <a:schemeClr val="tx1"/>
                </a:solidFill>
                <a:latin typeface="Times New Roman" panose="02020603050405020304" pitchFamily="18" charset="0"/>
                <a:cs typeface="Times New Roman" panose="02020603050405020304" pitchFamily="18" charset="0"/>
              </a:rPr>
              <a:t> 2025).  It is a disorder that is typified by habitual disturbances in thinking, perception, self-experience as well as </a:t>
            </a:r>
            <a:r>
              <a:rPr lang="en-US" sz="800" dirty="0" err="1">
                <a:solidFill>
                  <a:schemeClr val="tx1"/>
                </a:solidFill>
                <a:latin typeface="Times New Roman" panose="02020603050405020304" pitchFamily="18" charset="0"/>
                <a:cs typeface="Times New Roman" panose="02020603050405020304" pitchFamily="18" charset="0"/>
              </a:rPr>
              <a:t>behaviour</a:t>
            </a:r>
            <a:r>
              <a:rPr lang="en-US" sz="800" dirty="0">
                <a:solidFill>
                  <a:schemeClr val="tx1"/>
                </a:solidFill>
                <a:latin typeface="Times New Roman" panose="02020603050405020304" pitchFamily="18" charset="0"/>
                <a:cs typeface="Times New Roman" panose="02020603050405020304" pitchFamily="18" charset="0"/>
              </a:rPr>
              <a:t>. Some common symptoms include hallucinations, delusions, jumbled up speech, inability to express emotions and failure to think. ICD-11 uses a dimensions approach in which emphasis is placed on presentation and intensity of the symptoms and not on specific subtypes. This is a huge departure from the past categories, where schizophrenia was initially classified into particular categories like paranoid or catatonic schizophrenia. The reformed classification is thought to enhance diagnostic precision and advocate person-</a:t>
            </a:r>
            <a:r>
              <a:rPr lang="en-US" sz="800" dirty="0" err="1">
                <a:solidFill>
                  <a:schemeClr val="tx1"/>
                </a:solidFill>
                <a:latin typeface="Times New Roman" panose="02020603050405020304" pitchFamily="18" charset="0"/>
                <a:cs typeface="Times New Roman" panose="02020603050405020304" pitchFamily="18" charset="0"/>
              </a:rPr>
              <a:t>centred</a:t>
            </a:r>
            <a:r>
              <a:rPr lang="en-US" sz="800" dirty="0">
                <a:solidFill>
                  <a:schemeClr val="tx1"/>
                </a:solidFill>
                <a:latin typeface="Times New Roman" panose="02020603050405020304" pitchFamily="18" charset="0"/>
                <a:cs typeface="Times New Roman" panose="02020603050405020304" pitchFamily="18" charset="0"/>
              </a:rPr>
              <a:t> methods of treatment. But there are worries about the possibility of over-diagnosing and over-</a:t>
            </a:r>
            <a:r>
              <a:rPr lang="en-US" sz="800" dirty="0" err="1">
                <a:solidFill>
                  <a:schemeClr val="tx1"/>
                </a:solidFill>
                <a:latin typeface="Times New Roman" panose="02020603050405020304" pitchFamily="18" charset="0"/>
                <a:cs typeface="Times New Roman" panose="02020603050405020304" pitchFamily="18" charset="0"/>
              </a:rPr>
              <a:t>medicalising</a:t>
            </a:r>
            <a:r>
              <a:rPr lang="en-US" sz="800" dirty="0">
                <a:solidFill>
                  <a:schemeClr val="tx1"/>
                </a:solidFill>
                <a:latin typeface="Times New Roman" panose="02020603050405020304" pitchFamily="18" charset="0"/>
                <a:cs typeface="Times New Roman" panose="02020603050405020304" pitchFamily="18" charset="0"/>
              </a:rPr>
              <a:t>. On the one hand, classification systems lead to uniformity in diagnosis and treatment planning, whereas on the other hand, the systems can propagate stigma and support social misconceptions of severe mental illness. As such, the ICD-11 classification needs to be addressed in connection with social, cultural and individual experience of mental health.</a:t>
            </a:r>
          </a:p>
        </p:txBody>
      </p:sp>
      <p:sp>
        <p:nvSpPr>
          <p:cNvPr id="10" name="Rectangle 9">
            <a:extLst>
              <a:ext uri="{FF2B5EF4-FFF2-40B4-BE49-F238E27FC236}">
                <a16:creationId xmlns:a16="http://schemas.microsoft.com/office/drawing/2014/main" id="{F5194D05-2B27-0587-AEF7-C5E1AEBEBDE4}"/>
              </a:ext>
            </a:extLst>
          </p:cNvPr>
          <p:cNvSpPr/>
          <p:nvPr/>
        </p:nvSpPr>
        <p:spPr>
          <a:xfrm>
            <a:off x="3349469" y="2746178"/>
            <a:ext cx="4401160" cy="322011"/>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1000" b="1" dirty="0">
              <a:solidFill>
                <a:schemeClr val="tx1"/>
              </a:solidFill>
              <a:latin typeface="Times New Roman" panose="02020603050405020304" pitchFamily="18" charset="0"/>
              <a:cs typeface="Times New Roman" panose="02020603050405020304" pitchFamily="18" charset="0"/>
            </a:endParaRPr>
          </a:p>
          <a:p>
            <a:r>
              <a:rPr lang="en-US" sz="1000" b="1" dirty="0">
                <a:solidFill>
                  <a:schemeClr val="tx1"/>
                </a:solidFill>
                <a:latin typeface="Times New Roman" panose="02020603050405020304" pitchFamily="18" charset="0"/>
                <a:cs typeface="Times New Roman" panose="02020603050405020304" pitchFamily="18" charset="0"/>
              </a:rPr>
              <a:t>Literature Review: Historical Understanding and Treatment</a:t>
            </a:r>
          </a:p>
          <a:p>
            <a:endParaRPr lang="en-IN" sz="1000" b="1" dirty="0">
              <a:solidFill>
                <a:schemeClr val="tx1"/>
              </a:solidFill>
              <a:latin typeface="Times New Roman" panose="02020603050405020304" pitchFamily="18" charset="0"/>
              <a:cs typeface="Times New Roman" panose="02020603050405020304" pitchFamily="18" charset="0"/>
            </a:endParaRPr>
          </a:p>
        </p:txBody>
      </p:sp>
      <p:sp>
        <p:nvSpPr>
          <p:cNvPr id="11" name="Rectangle 10">
            <a:extLst>
              <a:ext uri="{FF2B5EF4-FFF2-40B4-BE49-F238E27FC236}">
                <a16:creationId xmlns:a16="http://schemas.microsoft.com/office/drawing/2014/main" id="{37903BEF-1CBB-17D4-E4F5-EAAF35EEEE18}"/>
              </a:ext>
            </a:extLst>
          </p:cNvPr>
          <p:cNvSpPr/>
          <p:nvPr/>
        </p:nvSpPr>
        <p:spPr>
          <a:xfrm>
            <a:off x="3349468" y="3106097"/>
            <a:ext cx="4401161" cy="2750386"/>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800" dirty="0">
                <a:solidFill>
                  <a:schemeClr val="tx1"/>
                </a:solidFill>
                <a:latin typeface="Times New Roman" panose="02020603050405020304" pitchFamily="18" charset="0"/>
                <a:cs typeface="Times New Roman" panose="02020603050405020304" pitchFamily="18" charset="0"/>
              </a:rPr>
              <a:t>Traditionally, schizophrenia has been a poorly comprehended condition and mistakenly linked to superstitious beliefs, vice, or possession by evil spirits. People with a psychotic illness were often </a:t>
            </a:r>
            <a:r>
              <a:rPr lang="en-US" sz="800" dirty="0" err="1">
                <a:solidFill>
                  <a:schemeClr val="tx1"/>
                </a:solidFill>
                <a:latin typeface="Times New Roman" panose="02020603050405020304" pitchFamily="18" charset="0"/>
                <a:cs typeface="Times New Roman" panose="02020603050405020304" pitchFamily="18" charset="0"/>
              </a:rPr>
              <a:t>ostracised</a:t>
            </a:r>
            <a:r>
              <a:rPr lang="en-US" sz="800" dirty="0">
                <a:solidFill>
                  <a:schemeClr val="tx1"/>
                </a:solidFill>
                <a:latin typeface="Times New Roman" panose="02020603050405020304" pitchFamily="18" charset="0"/>
                <a:cs typeface="Times New Roman" panose="02020603050405020304" pitchFamily="18" charset="0"/>
              </a:rPr>
              <a:t> and treated with punishment as opposed to treatment. The nineteenth century marked the beginning of institutional care through the establishment of psychiatric asylums. The aims of these institutions were to provide protection and treatment, but overcrowding, poor living conditions and strict practices frequently led to neglect and social seclusion. As outlined by </a:t>
            </a:r>
            <a:r>
              <a:rPr lang="en-US" sz="800" dirty="0" err="1">
                <a:solidFill>
                  <a:schemeClr val="tx1"/>
                </a:solidFill>
                <a:latin typeface="Times New Roman" panose="02020603050405020304" pitchFamily="18" charset="0"/>
                <a:cs typeface="Times New Roman" panose="02020603050405020304" pitchFamily="18" charset="0"/>
              </a:rPr>
              <a:t>Koreshe</a:t>
            </a:r>
            <a:r>
              <a:rPr lang="en-US" sz="800" dirty="0">
                <a:solidFill>
                  <a:schemeClr val="tx1"/>
                </a:solidFill>
                <a:latin typeface="Times New Roman" panose="02020603050405020304" pitchFamily="18" charset="0"/>
                <a:cs typeface="Times New Roman" panose="02020603050405020304" pitchFamily="18" charset="0"/>
              </a:rPr>
              <a:t> </a:t>
            </a:r>
            <a:r>
              <a:rPr lang="en-US" sz="800" i="1" dirty="0">
                <a:solidFill>
                  <a:schemeClr val="tx1"/>
                </a:solidFill>
                <a:latin typeface="Times New Roman" panose="02020603050405020304" pitchFamily="18" charset="0"/>
                <a:cs typeface="Times New Roman" panose="02020603050405020304" pitchFamily="18" charset="0"/>
              </a:rPr>
              <a:t>et al.,</a:t>
            </a:r>
            <a:r>
              <a:rPr lang="en-US" sz="800" dirty="0">
                <a:solidFill>
                  <a:schemeClr val="tx1"/>
                </a:solidFill>
                <a:latin typeface="Times New Roman" panose="02020603050405020304" pitchFamily="18" charset="0"/>
                <a:cs typeface="Times New Roman" panose="02020603050405020304" pitchFamily="18" charset="0"/>
              </a:rPr>
              <a:t> (2023), early medical approaches focused on controlling </a:t>
            </a:r>
            <a:r>
              <a:rPr lang="en-US" sz="800" dirty="0" err="1">
                <a:solidFill>
                  <a:schemeClr val="tx1"/>
                </a:solidFill>
                <a:latin typeface="Times New Roman" panose="02020603050405020304" pitchFamily="18" charset="0"/>
                <a:cs typeface="Times New Roman" panose="02020603050405020304" pitchFamily="18" charset="0"/>
              </a:rPr>
              <a:t>behaviour</a:t>
            </a:r>
            <a:r>
              <a:rPr lang="en-US" sz="800" dirty="0">
                <a:solidFill>
                  <a:schemeClr val="tx1"/>
                </a:solidFill>
                <a:latin typeface="Times New Roman" panose="02020603050405020304" pitchFamily="18" charset="0"/>
                <a:cs typeface="Times New Roman" panose="02020603050405020304" pitchFamily="18" charset="0"/>
              </a:rPr>
              <a:t> rather than promoting recovery. Therapies covered physical restraints, isolation and invasive interventions, which were based on little knowledge of the disorder. It was claimed by Thuet, (2025) that treatments like the insulin shock therapy, the electroconvulsive therapy and the lobotomy became prevalent at the beginning of the twentieth century, although there were considerable ethical issues. The </a:t>
            </a:r>
            <a:r>
              <a:rPr lang="en-US" sz="800" dirty="0" err="1">
                <a:solidFill>
                  <a:schemeClr val="tx1"/>
                </a:solidFill>
                <a:latin typeface="Times New Roman" panose="02020603050405020304" pitchFamily="18" charset="0"/>
                <a:cs typeface="Times New Roman" panose="02020603050405020304" pitchFamily="18" charset="0"/>
              </a:rPr>
              <a:t>medicalisation</a:t>
            </a:r>
            <a:r>
              <a:rPr lang="en-US" sz="800" dirty="0">
                <a:solidFill>
                  <a:schemeClr val="tx1"/>
                </a:solidFill>
                <a:latin typeface="Times New Roman" panose="02020603050405020304" pitchFamily="18" charset="0"/>
                <a:cs typeface="Times New Roman" panose="02020603050405020304" pitchFamily="18" charset="0"/>
              </a:rPr>
              <a:t> of schizophrenia gradually shifted perceptions from moral weakness towards a biological explanation of mental illness. This evolution helped in the growth of scientific research and the birth of psychiatric medicine. Institutional practices often breached human rights and supported stigma. Numerous people were </a:t>
            </a:r>
            <a:r>
              <a:rPr lang="en-US" sz="800" dirty="0" err="1">
                <a:solidFill>
                  <a:schemeClr val="tx1"/>
                </a:solidFill>
                <a:latin typeface="Times New Roman" panose="02020603050405020304" pitchFamily="18" charset="0"/>
                <a:cs typeface="Times New Roman" panose="02020603050405020304" pitchFamily="18" charset="0"/>
              </a:rPr>
              <a:t>stigmatised</a:t>
            </a:r>
            <a:r>
              <a:rPr lang="en-US" sz="800" dirty="0">
                <a:solidFill>
                  <a:schemeClr val="tx1"/>
                </a:solidFill>
                <a:latin typeface="Times New Roman" panose="02020603050405020304" pitchFamily="18" charset="0"/>
                <a:cs typeface="Times New Roman" panose="02020603050405020304" pitchFamily="18" charset="0"/>
              </a:rPr>
              <a:t> as dangerous, incompetent, and were excluded over time in education, employment and community living. As examined by Beveridge, (2022), a significant change in the course of the policies in the twentieth century was that of </a:t>
            </a:r>
            <a:r>
              <a:rPr lang="en-US" sz="800" dirty="0" err="1">
                <a:solidFill>
                  <a:schemeClr val="tx1"/>
                </a:solidFill>
                <a:latin typeface="Times New Roman" panose="02020603050405020304" pitchFamily="18" charset="0"/>
                <a:cs typeface="Times New Roman" panose="02020603050405020304" pitchFamily="18" charset="0"/>
              </a:rPr>
              <a:t>deinstitutionalisation</a:t>
            </a:r>
            <a:r>
              <a:rPr lang="en-US" sz="800" dirty="0">
                <a:solidFill>
                  <a:schemeClr val="tx1"/>
                </a:solidFill>
                <a:latin typeface="Times New Roman" panose="02020603050405020304" pitchFamily="18" charset="0"/>
                <a:cs typeface="Times New Roman" panose="02020603050405020304" pitchFamily="18" charset="0"/>
              </a:rPr>
              <a:t> in the mid-twentieth century. There was a transition toward the use of community-based services in place of large psychiatric hospitals, which indicated the increasing awareness concerning patient autonomy and human rights. Regardless of these changes, the problems connected with access to care and social support were still apparent.</a:t>
            </a:r>
          </a:p>
        </p:txBody>
      </p:sp>
      <p:sp>
        <p:nvSpPr>
          <p:cNvPr id="12" name="Rectangle 11">
            <a:extLst>
              <a:ext uri="{FF2B5EF4-FFF2-40B4-BE49-F238E27FC236}">
                <a16:creationId xmlns:a16="http://schemas.microsoft.com/office/drawing/2014/main" id="{88046B89-4D6E-6742-8F19-37BCA513BB23}"/>
              </a:ext>
            </a:extLst>
          </p:cNvPr>
          <p:cNvSpPr/>
          <p:nvPr/>
        </p:nvSpPr>
        <p:spPr>
          <a:xfrm>
            <a:off x="7810265" y="851568"/>
            <a:ext cx="4789723" cy="283612"/>
          </a:xfrm>
          <a:prstGeom prst="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1000" b="1" dirty="0">
              <a:solidFill>
                <a:schemeClr val="tx1"/>
              </a:solidFill>
              <a:latin typeface="Times New Roman" panose="02020603050405020304" pitchFamily="18" charset="0"/>
              <a:cs typeface="Times New Roman" panose="02020603050405020304" pitchFamily="18" charset="0"/>
            </a:endParaRPr>
          </a:p>
          <a:p>
            <a:r>
              <a:rPr lang="en-US" sz="1000" b="1" dirty="0">
                <a:solidFill>
                  <a:schemeClr val="tx1"/>
                </a:solidFill>
                <a:latin typeface="Times New Roman" panose="02020603050405020304" pitchFamily="18" charset="0"/>
                <a:cs typeface="Times New Roman" panose="02020603050405020304" pitchFamily="18" charset="0"/>
              </a:rPr>
              <a:t>Literature Review: Contemporary Understanding and Treatment</a:t>
            </a:r>
          </a:p>
          <a:p>
            <a:endParaRPr lang="en-IN" sz="1000" b="1" dirty="0">
              <a:solidFill>
                <a:schemeClr val="tx1"/>
              </a:solidFill>
              <a:latin typeface="Times New Roman" panose="02020603050405020304" pitchFamily="18" charset="0"/>
              <a:cs typeface="Times New Roman" panose="02020603050405020304" pitchFamily="18" charset="0"/>
            </a:endParaRPr>
          </a:p>
        </p:txBody>
      </p:sp>
      <p:sp>
        <p:nvSpPr>
          <p:cNvPr id="13" name="Rectangle 12">
            <a:extLst>
              <a:ext uri="{FF2B5EF4-FFF2-40B4-BE49-F238E27FC236}">
                <a16:creationId xmlns:a16="http://schemas.microsoft.com/office/drawing/2014/main" id="{91A2C578-91A2-9C2C-0792-819152AD046F}"/>
              </a:ext>
            </a:extLst>
          </p:cNvPr>
          <p:cNvSpPr/>
          <p:nvPr/>
        </p:nvSpPr>
        <p:spPr>
          <a:xfrm>
            <a:off x="7810265" y="1169182"/>
            <a:ext cx="4789723" cy="2251087"/>
          </a:xfrm>
          <a:prstGeom prst="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800" dirty="0">
                <a:solidFill>
                  <a:schemeClr val="tx1"/>
                </a:solidFill>
                <a:latin typeface="Times New Roman" panose="02020603050405020304" pitchFamily="18" charset="0"/>
                <a:cs typeface="Times New Roman" panose="02020603050405020304" pitchFamily="18" charset="0"/>
              </a:rPr>
              <a:t>The modern knowledge predicts schizophrenia as a complicated disease with biological, psychological and social determinants. The condition is developed by genetic vulnerability, neurobiological changes and environmental stressors. </a:t>
            </a:r>
          </a:p>
          <a:p>
            <a:pPr algn="just"/>
            <a:r>
              <a:rPr lang="en-US" sz="800" dirty="0">
                <a:solidFill>
                  <a:schemeClr val="tx1"/>
                </a:solidFill>
                <a:latin typeface="Times New Roman" panose="02020603050405020304" pitchFamily="18" charset="0"/>
                <a:cs typeface="Times New Roman" panose="02020603050405020304" pitchFamily="18" charset="0"/>
              </a:rPr>
              <a:t>According to Vieira, (2025), modern treatment adopts a biopsychosocial approach that combines medication, psychological therapies and social support interventions. The use of antipsychotic drugs is also among the first-line treatments and it helps in suppressing the aspects of hallucinations and delusions. Psychological interventions such as Cognitive </a:t>
            </a:r>
            <a:r>
              <a:rPr lang="en-US" sz="800" dirty="0" err="1">
                <a:solidFill>
                  <a:schemeClr val="tx1"/>
                </a:solidFill>
                <a:latin typeface="Times New Roman" panose="02020603050405020304" pitchFamily="18" charset="0"/>
                <a:cs typeface="Times New Roman" panose="02020603050405020304" pitchFamily="18" charset="0"/>
              </a:rPr>
              <a:t>Behavioural</a:t>
            </a:r>
            <a:r>
              <a:rPr lang="en-US" sz="800" dirty="0">
                <a:solidFill>
                  <a:schemeClr val="tx1"/>
                </a:solidFill>
                <a:latin typeface="Times New Roman" panose="02020603050405020304" pitchFamily="18" charset="0"/>
                <a:cs typeface="Times New Roman" panose="02020603050405020304" pitchFamily="18" charset="0"/>
              </a:rPr>
              <a:t> Therapy (CBT), psychoeducation and family therapy help in managing the symptoms and recovery as outlined by Oliveira, and Dias, (2023). These strategies are meant to enhance functioning and lessen relapse rates, as well as to increase coping skills.  According to Jørgensen et al., (2023), recovery-oriented practice has emerged as a principle in modern mental health care. This model focuses on empowerment, personal strengths and involvement in the decision-making process of treatment.</a:t>
            </a:r>
          </a:p>
          <a:p>
            <a:pPr algn="just"/>
            <a:r>
              <a:rPr lang="en-US" sz="800" dirty="0">
                <a:solidFill>
                  <a:schemeClr val="tx1"/>
                </a:solidFill>
                <a:latin typeface="Times New Roman" panose="02020603050405020304" pitchFamily="18" charset="0"/>
                <a:cs typeface="Times New Roman" panose="02020603050405020304" pitchFamily="18" charset="0"/>
              </a:rPr>
              <a:t>A large component, in the context of supporting social inclusion and independent living, is community mental health services. The coordinated care typically includes the collaboration of psychiatrists, psychologists, nurses and social workers in multidisciplinary teams. According to, Yao </a:t>
            </a:r>
            <a:r>
              <a:rPr lang="en-US" sz="800" i="1" dirty="0">
                <a:solidFill>
                  <a:schemeClr val="tx1"/>
                </a:solidFill>
                <a:latin typeface="Times New Roman" panose="02020603050405020304" pitchFamily="18" charset="0"/>
                <a:cs typeface="Times New Roman" panose="02020603050405020304" pitchFamily="18" charset="0"/>
              </a:rPr>
              <a:t>et al.,</a:t>
            </a:r>
            <a:r>
              <a:rPr lang="en-US" sz="800" dirty="0">
                <a:solidFill>
                  <a:schemeClr val="tx1"/>
                </a:solidFill>
                <a:latin typeface="Times New Roman" panose="02020603050405020304" pitchFamily="18" charset="0"/>
                <a:cs typeface="Times New Roman" panose="02020603050405020304" pitchFamily="18" charset="0"/>
              </a:rPr>
              <a:t> (2022) high disparities still persist in influencing access to services and treatment outcomes. Schizophrenics are often discriminated against in the arena of health care, the workplace and housing. Cultural beliefs may influence how symptoms are interpreted and whether professional support is sought. As a result, culturally sensitive care is becoming one of the requirements in enhancing interactions and alleviating health disparities among varied groups of people.</a:t>
            </a:r>
          </a:p>
        </p:txBody>
      </p:sp>
      <p:sp>
        <p:nvSpPr>
          <p:cNvPr id="16" name="Rectangle 15">
            <a:extLst>
              <a:ext uri="{FF2B5EF4-FFF2-40B4-BE49-F238E27FC236}">
                <a16:creationId xmlns:a16="http://schemas.microsoft.com/office/drawing/2014/main" id="{553659E9-806B-248A-BFF6-652D4AC2C3D3}"/>
              </a:ext>
            </a:extLst>
          </p:cNvPr>
          <p:cNvSpPr/>
          <p:nvPr/>
        </p:nvSpPr>
        <p:spPr>
          <a:xfrm>
            <a:off x="0" y="8175785"/>
            <a:ext cx="3817257" cy="309726"/>
          </a:xfrm>
          <a:prstGeom prst="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IN" sz="1000" b="1">
                <a:solidFill>
                  <a:schemeClr val="tx1"/>
                </a:solidFill>
                <a:latin typeface="Times New Roman" panose="02020603050405020304" pitchFamily="18" charset="0"/>
                <a:cs typeface="Times New Roman" panose="02020603050405020304" pitchFamily="18" charset="0"/>
              </a:rPr>
              <a:t>Conclusion</a:t>
            </a:r>
            <a:endParaRPr lang="en-IN" sz="1000" b="1" dirty="0">
              <a:solidFill>
                <a:schemeClr val="tx1"/>
              </a:solidFill>
              <a:latin typeface="Times New Roman" panose="02020603050405020304" pitchFamily="18" charset="0"/>
              <a:cs typeface="Times New Roman" panose="02020603050405020304" pitchFamily="18" charset="0"/>
            </a:endParaRPr>
          </a:p>
        </p:txBody>
      </p:sp>
      <p:sp>
        <p:nvSpPr>
          <p:cNvPr id="17" name="Rectangle 16">
            <a:extLst>
              <a:ext uri="{FF2B5EF4-FFF2-40B4-BE49-F238E27FC236}">
                <a16:creationId xmlns:a16="http://schemas.microsoft.com/office/drawing/2014/main" id="{A48D1798-7968-37A7-DE23-F827AFF54E0D}"/>
              </a:ext>
            </a:extLst>
          </p:cNvPr>
          <p:cNvSpPr/>
          <p:nvPr/>
        </p:nvSpPr>
        <p:spPr>
          <a:xfrm>
            <a:off x="0" y="8535526"/>
            <a:ext cx="3817257" cy="1524775"/>
          </a:xfrm>
          <a:prstGeom prst="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800" dirty="0">
                <a:solidFill>
                  <a:schemeClr val="tx1"/>
                </a:solidFill>
                <a:latin typeface="Times New Roman" panose="02020603050405020304" pitchFamily="18" charset="0"/>
                <a:cs typeface="Times New Roman" panose="02020603050405020304" pitchFamily="18" charset="0"/>
              </a:rPr>
              <a:t>This poster examined the problem of schizophrenia both in the past and the present. It discussed the ICD-11 code of the disorder, the evolution of knowledge, and the ways of providing treatment and care over the years. As brought out in the discussion, the emphasis has moved towards recovery-based and community services and out of the </a:t>
            </a:r>
            <a:r>
              <a:rPr lang="en-US" sz="800" dirty="0" err="1">
                <a:solidFill>
                  <a:schemeClr val="tx1"/>
                </a:solidFill>
                <a:latin typeface="Times New Roman" panose="02020603050405020304" pitchFamily="18" charset="0"/>
                <a:cs typeface="Times New Roman" panose="02020603050405020304" pitchFamily="18" charset="0"/>
              </a:rPr>
              <a:t>institutionalisation</a:t>
            </a:r>
            <a:r>
              <a:rPr lang="en-US" sz="800" dirty="0">
                <a:solidFill>
                  <a:schemeClr val="tx1"/>
                </a:solidFill>
                <a:latin typeface="Times New Roman" panose="02020603050405020304" pitchFamily="18" charset="0"/>
                <a:cs typeface="Times New Roman" panose="02020603050405020304" pitchFamily="18" charset="0"/>
              </a:rPr>
              <a:t> and restrictive practice that coincided with the changes. It also discussed how social, cultural and political forces impacted on schizophrenia attitudes as well as the ongoing effects of stigma, discrimination and inequality. Lastly, recommendations were made to enhance the future of policy and practice and assist in more inclusive, equitable and person-</a:t>
            </a:r>
            <a:r>
              <a:rPr lang="en-US" sz="800" dirty="0" err="1">
                <a:solidFill>
                  <a:schemeClr val="tx1"/>
                </a:solidFill>
                <a:latin typeface="Times New Roman" panose="02020603050405020304" pitchFamily="18" charset="0"/>
                <a:cs typeface="Times New Roman" panose="02020603050405020304" pitchFamily="18" charset="0"/>
              </a:rPr>
              <a:t>centred</a:t>
            </a:r>
            <a:r>
              <a:rPr lang="en-US" sz="800" dirty="0">
                <a:solidFill>
                  <a:schemeClr val="tx1"/>
                </a:solidFill>
                <a:latin typeface="Times New Roman" panose="02020603050405020304" pitchFamily="18" charset="0"/>
                <a:cs typeface="Times New Roman" panose="02020603050405020304" pitchFamily="18" charset="0"/>
              </a:rPr>
              <a:t> mental health care towards people with schizophrenia.</a:t>
            </a:r>
          </a:p>
        </p:txBody>
      </p:sp>
      <p:sp>
        <p:nvSpPr>
          <p:cNvPr id="2" name="Rectangle 1">
            <a:extLst>
              <a:ext uri="{FF2B5EF4-FFF2-40B4-BE49-F238E27FC236}">
                <a16:creationId xmlns:a16="http://schemas.microsoft.com/office/drawing/2014/main" id="{7780C371-5F54-AC26-AA4A-9B9F551E3BC2}"/>
              </a:ext>
            </a:extLst>
          </p:cNvPr>
          <p:cNvSpPr/>
          <p:nvPr/>
        </p:nvSpPr>
        <p:spPr>
          <a:xfrm>
            <a:off x="7820073" y="7277490"/>
            <a:ext cx="4789724" cy="2778209"/>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800" dirty="0">
                <a:solidFill>
                  <a:schemeClr val="tx1"/>
                </a:solidFill>
                <a:latin typeface="Times New Roman" panose="02020603050405020304" pitchFamily="18" charset="0"/>
                <a:cs typeface="Times New Roman" panose="02020603050405020304" pitchFamily="18" charset="0"/>
              </a:rPr>
              <a:t>The management and the care taken for those with schizophrenia have experienced transformation over the years. In the past, the schizophrenics were usually considered as dangerous, incapable and socially undesirable. It was based on these perceptions that </a:t>
            </a:r>
            <a:r>
              <a:rPr lang="en-US" sz="800" dirty="0" err="1">
                <a:solidFill>
                  <a:schemeClr val="tx1"/>
                </a:solidFill>
                <a:latin typeface="Times New Roman" panose="02020603050405020304" pitchFamily="18" charset="0"/>
                <a:cs typeface="Times New Roman" panose="02020603050405020304" pitchFamily="18" charset="0"/>
              </a:rPr>
              <a:t>institutionalisation</a:t>
            </a:r>
            <a:r>
              <a:rPr lang="en-US" sz="800" dirty="0">
                <a:solidFill>
                  <a:schemeClr val="tx1"/>
                </a:solidFill>
                <a:latin typeface="Times New Roman" panose="02020603050405020304" pitchFamily="18" charset="0"/>
                <a:cs typeface="Times New Roman" panose="02020603050405020304" pitchFamily="18" charset="0"/>
              </a:rPr>
              <a:t> and restrictive treatment regimes were being </a:t>
            </a:r>
            <a:r>
              <a:rPr lang="en-US" sz="800" dirty="0" err="1">
                <a:solidFill>
                  <a:schemeClr val="tx1"/>
                </a:solidFill>
                <a:latin typeface="Times New Roman" panose="02020603050405020304" pitchFamily="18" charset="0"/>
                <a:cs typeface="Times New Roman" panose="02020603050405020304" pitchFamily="18" charset="0"/>
              </a:rPr>
              <a:t>practised</a:t>
            </a:r>
            <a:r>
              <a:rPr lang="en-US" sz="800" dirty="0">
                <a:solidFill>
                  <a:schemeClr val="tx1"/>
                </a:solidFill>
                <a:latin typeface="Times New Roman" panose="02020603050405020304" pitchFamily="18" charset="0"/>
                <a:cs typeface="Times New Roman" panose="02020603050405020304" pitchFamily="18" charset="0"/>
              </a:rPr>
              <a:t>, which diminished personal free will and served to reinforce social exclusion. The increasing scientific enlightenment over the twentieth century questioned the conventional notions of mental illness. The history of psychiatric medicine and psychological studies has assisted the society to appreciate that schizophrenia is a medical disorder of the mind, but is not a moral or vice (Sadler, 2024). This began to gradually put the treatment into a therapeutic mode, rather than in a custodial mode. One of the key changes was the </a:t>
            </a:r>
            <a:r>
              <a:rPr lang="en-US" sz="800" dirty="0" err="1">
                <a:solidFill>
                  <a:schemeClr val="tx1"/>
                </a:solidFill>
                <a:latin typeface="Times New Roman" panose="02020603050405020304" pitchFamily="18" charset="0"/>
                <a:cs typeface="Times New Roman" panose="02020603050405020304" pitchFamily="18" charset="0"/>
              </a:rPr>
              <a:t>deinstitutionalisation</a:t>
            </a:r>
            <a:r>
              <a:rPr lang="en-US" sz="800" dirty="0">
                <a:solidFill>
                  <a:schemeClr val="tx1"/>
                </a:solidFill>
                <a:latin typeface="Times New Roman" panose="02020603050405020304" pitchFamily="18" charset="0"/>
                <a:cs typeface="Times New Roman" panose="02020603050405020304" pitchFamily="18" charset="0"/>
              </a:rPr>
              <a:t> of the means towards which mental hospitals, which served long-term care, were replaced by community-based care. This transition was to enhance autonomy, social inclusion and quality of life. Despite </a:t>
            </a:r>
            <a:r>
              <a:rPr lang="en-US" sz="800" dirty="0" err="1">
                <a:solidFill>
                  <a:schemeClr val="tx1"/>
                </a:solidFill>
                <a:latin typeface="Times New Roman" panose="02020603050405020304" pitchFamily="18" charset="0"/>
                <a:cs typeface="Times New Roman" panose="02020603050405020304" pitchFamily="18" charset="0"/>
              </a:rPr>
              <a:t>deinstitutionalisation</a:t>
            </a:r>
            <a:r>
              <a:rPr lang="en-US" sz="800" dirty="0">
                <a:solidFill>
                  <a:schemeClr val="tx1"/>
                </a:solidFill>
                <a:latin typeface="Times New Roman" panose="02020603050405020304" pitchFamily="18" charset="0"/>
                <a:cs typeface="Times New Roman" panose="02020603050405020304" pitchFamily="18" charset="0"/>
              </a:rPr>
              <a:t> being one of the right steps in mental health care provision, the lack of adequate community resources has, in most cases, diminished the success of the practice and left some people without adequate support. Recovery, human rights and person-</a:t>
            </a:r>
            <a:r>
              <a:rPr lang="en-US" sz="800" dirty="0" err="1">
                <a:solidFill>
                  <a:schemeClr val="tx1"/>
                </a:solidFill>
                <a:latin typeface="Times New Roman" panose="02020603050405020304" pitchFamily="18" charset="0"/>
                <a:cs typeface="Times New Roman" panose="02020603050405020304" pitchFamily="18" charset="0"/>
              </a:rPr>
              <a:t>centred</a:t>
            </a:r>
            <a:r>
              <a:rPr lang="en-US" sz="800" dirty="0">
                <a:solidFill>
                  <a:schemeClr val="tx1"/>
                </a:solidFill>
                <a:latin typeface="Times New Roman" panose="02020603050405020304" pitchFamily="18" charset="0"/>
                <a:cs typeface="Times New Roman" panose="02020603050405020304" pitchFamily="18" charset="0"/>
              </a:rPr>
              <a:t> care enhancements are driving contemporary mental health policies. The use of legislation like the Mental Health Act and the Equality Act affords protection against discrimination in the form of legislation and helps to obtain the right care and services (Horton, 2025). These advances are an expression of a wider policy pledge towards social justice and inclusion. Stigma has always been a significant issue despite these advances. Discrimination occurring in the workplace, homes and healthcare facilities is stereotyped by media representations of schizophrenia as violent and unpredictable, which promotes these stereotypes further. Moreover, members of the poorer social and economic groups often have to face some extra obstacles to receiving help. Thus, although progress in addressing inequality, countering stigma and providing mental health care in an equitable manner has been facilitated by the advancements in attitudes, practices, and policies, it still needs to be battled.</a:t>
            </a:r>
          </a:p>
        </p:txBody>
      </p:sp>
      <p:sp>
        <p:nvSpPr>
          <p:cNvPr id="3" name="Rectangle 2">
            <a:extLst>
              <a:ext uri="{FF2B5EF4-FFF2-40B4-BE49-F238E27FC236}">
                <a16:creationId xmlns:a16="http://schemas.microsoft.com/office/drawing/2014/main" id="{C15BA947-353C-4B72-F49A-82C1D83C0296}"/>
              </a:ext>
            </a:extLst>
          </p:cNvPr>
          <p:cNvSpPr/>
          <p:nvPr/>
        </p:nvSpPr>
        <p:spPr>
          <a:xfrm>
            <a:off x="7829882" y="6952706"/>
            <a:ext cx="4779915" cy="286100"/>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1000" b="1" dirty="0">
              <a:solidFill>
                <a:schemeClr val="tx1"/>
              </a:solidFill>
              <a:latin typeface="Times New Roman" panose="02020603050405020304" pitchFamily="18" charset="0"/>
              <a:cs typeface="Times New Roman" panose="02020603050405020304" pitchFamily="18" charset="0"/>
            </a:endParaRPr>
          </a:p>
          <a:p>
            <a:r>
              <a:rPr lang="en-US" sz="1000" b="1" dirty="0">
                <a:solidFill>
                  <a:schemeClr val="tx1"/>
                </a:solidFill>
                <a:latin typeface="Times New Roman" panose="02020603050405020304" pitchFamily="18" charset="0"/>
                <a:cs typeface="Times New Roman" panose="02020603050405020304" pitchFamily="18" charset="0"/>
              </a:rPr>
              <a:t>Critical Analysis: Evolution of Attitudes, Practices and Policies </a:t>
            </a:r>
          </a:p>
          <a:p>
            <a:endParaRPr lang="en-IN" sz="1000" b="1" dirty="0">
              <a:solidFill>
                <a:schemeClr val="tx1"/>
              </a:solidFill>
              <a:latin typeface="Times New Roman" panose="02020603050405020304" pitchFamily="18" charset="0"/>
              <a:cs typeface="Times New Roman" panose="02020603050405020304" pitchFamily="18" charset="0"/>
            </a:endParaRPr>
          </a:p>
        </p:txBody>
      </p:sp>
      <p:sp>
        <p:nvSpPr>
          <p:cNvPr id="22" name="Rectangle 21">
            <a:extLst>
              <a:ext uri="{FF2B5EF4-FFF2-40B4-BE49-F238E27FC236}">
                <a16:creationId xmlns:a16="http://schemas.microsoft.com/office/drawing/2014/main" id="{E6C8F7AD-5F69-200E-96EB-1DDA22C79CDE}"/>
              </a:ext>
            </a:extLst>
          </p:cNvPr>
          <p:cNvSpPr/>
          <p:nvPr/>
        </p:nvSpPr>
        <p:spPr>
          <a:xfrm>
            <a:off x="3349468" y="5904477"/>
            <a:ext cx="4401161" cy="240444"/>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000" b="1" dirty="0">
                <a:solidFill>
                  <a:schemeClr val="tx1"/>
                </a:solidFill>
                <a:latin typeface="Times New Roman" panose="02020603050405020304" pitchFamily="18" charset="0"/>
                <a:cs typeface="Times New Roman" panose="02020603050405020304" pitchFamily="18" charset="0"/>
              </a:rPr>
              <a:t>Recommendations for Future Policy and Practice</a:t>
            </a:r>
          </a:p>
        </p:txBody>
      </p:sp>
      <p:sp>
        <p:nvSpPr>
          <p:cNvPr id="23" name="Rectangle 22">
            <a:extLst>
              <a:ext uri="{FF2B5EF4-FFF2-40B4-BE49-F238E27FC236}">
                <a16:creationId xmlns:a16="http://schemas.microsoft.com/office/drawing/2014/main" id="{4B74387E-1412-872F-B75E-CB2ABFA21950}"/>
              </a:ext>
            </a:extLst>
          </p:cNvPr>
          <p:cNvSpPr/>
          <p:nvPr/>
        </p:nvSpPr>
        <p:spPr>
          <a:xfrm>
            <a:off x="3349469" y="6183086"/>
            <a:ext cx="4401160" cy="1930399"/>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800" dirty="0">
                <a:solidFill>
                  <a:schemeClr val="tx1"/>
                </a:solidFill>
                <a:latin typeface="Times New Roman" panose="02020603050405020304" pitchFamily="18" charset="0"/>
                <a:cs typeface="Times New Roman" panose="02020603050405020304" pitchFamily="18" charset="0"/>
              </a:rPr>
              <a:t>The next policy direction needs to focus on early intervention services in order to enhance the results of treatment and alleviate the consequences of schizophrenia in the long run. Earnest intervention and prompt care can be used to avoid the development of symptoms and enhance the quality of living. Community-based mental health services also need to be increased in terms of investment. Well-financed and accessible services can offer sustained support, decrease the number of </a:t>
            </a:r>
            <a:r>
              <a:rPr lang="en-US" sz="800" dirty="0" err="1">
                <a:solidFill>
                  <a:schemeClr val="tx1"/>
                </a:solidFill>
                <a:latin typeface="Times New Roman" panose="02020603050405020304" pitchFamily="18" charset="0"/>
                <a:cs typeface="Times New Roman" panose="02020603050405020304" pitchFamily="18" charset="0"/>
              </a:rPr>
              <a:t>hospitalisations</a:t>
            </a:r>
            <a:r>
              <a:rPr lang="en-US" sz="800" dirty="0">
                <a:solidFill>
                  <a:schemeClr val="tx1"/>
                </a:solidFill>
                <a:latin typeface="Times New Roman" panose="02020603050405020304" pitchFamily="18" charset="0"/>
                <a:cs typeface="Times New Roman" panose="02020603050405020304" pitchFamily="18" charset="0"/>
              </a:rPr>
              <a:t> and encourage self-dependence in society. Official public awareness campaigns to combat stigma and more awareness about schizophrenia should be conducted. Educational </a:t>
            </a:r>
            <a:r>
              <a:rPr lang="en-US" sz="800" dirty="0" err="1">
                <a:solidFill>
                  <a:schemeClr val="tx1"/>
                </a:solidFill>
                <a:latin typeface="Times New Roman" panose="02020603050405020304" pitchFamily="18" charset="0"/>
                <a:cs typeface="Times New Roman" panose="02020603050405020304" pitchFamily="18" charset="0"/>
              </a:rPr>
              <a:t>programmes</a:t>
            </a:r>
            <a:r>
              <a:rPr lang="en-US" sz="800" dirty="0">
                <a:solidFill>
                  <a:schemeClr val="tx1"/>
                </a:solidFill>
                <a:latin typeface="Times New Roman" panose="02020603050405020304" pitchFamily="18" charset="0"/>
                <a:cs typeface="Times New Roman" panose="02020603050405020304" pitchFamily="18" charset="0"/>
              </a:rPr>
              <a:t> in schools, at the workplace and in healthcare can help minimize misconceptions and more members of the society can be accommodated. Culturally sensitive approaches should be incorporated in mental health services to appreciate the existence of diversity among various communities in regard to their experiences and beliefs (Adebayo </a:t>
            </a:r>
            <a:r>
              <a:rPr lang="en-US" sz="800" i="1" dirty="0">
                <a:solidFill>
                  <a:schemeClr val="tx1"/>
                </a:solidFill>
                <a:latin typeface="Times New Roman" panose="02020603050405020304" pitchFamily="18" charset="0"/>
                <a:cs typeface="Times New Roman" panose="02020603050405020304" pitchFamily="18" charset="0"/>
              </a:rPr>
              <a:t>et al.,</a:t>
            </a:r>
            <a:r>
              <a:rPr lang="en-US" sz="800" dirty="0">
                <a:solidFill>
                  <a:schemeClr val="tx1"/>
                </a:solidFill>
                <a:latin typeface="Times New Roman" panose="02020603050405020304" pitchFamily="18" charset="0"/>
                <a:cs typeface="Times New Roman" panose="02020603050405020304" pitchFamily="18" charset="0"/>
              </a:rPr>
              <a:t> 2024). This has the potential to enhance contact with services and decrease disparities in care access. Finally, policymakers should act on the more social determinants of mental health like housing, employment and financial security. They can be assisted in improving the recovery outcomes and the social disadvantages that most patients with schizophrenia have to experience can be </a:t>
            </a:r>
            <a:r>
              <a:rPr lang="en-US" sz="800" dirty="0" err="1">
                <a:solidFill>
                  <a:schemeClr val="tx1"/>
                </a:solidFill>
                <a:latin typeface="Times New Roman" panose="02020603050405020304" pitchFamily="18" charset="0"/>
                <a:cs typeface="Times New Roman" panose="02020603050405020304" pitchFamily="18" charset="0"/>
              </a:rPr>
              <a:t>minimised</a:t>
            </a:r>
            <a:r>
              <a:rPr lang="en-US" sz="800" dirty="0">
                <a:solidFill>
                  <a:schemeClr val="tx1"/>
                </a:solidFill>
                <a:latin typeface="Times New Roman" panose="02020603050405020304" pitchFamily="18" charset="0"/>
                <a:cs typeface="Times New Roman" panose="02020603050405020304" pitchFamily="18" charset="0"/>
              </a:rPr>
              <a:t>. </a:t>
            </a:r>
          </a:p>
        </p:txBody>
      </p:sp>
      <p:pic>
        <p:nvPicPr>
          <p:cNvPr id="1026" name="Picture 2">
            <a:extLst>
              <a:ext uri="{FF2B5EF4-FFF2-40B4-BE49-F238E27FC236}">
                <a16:creationId xmlns:a16="http://schemas.microsoft.com/office/drawing/2014/main" id="{1C0C04D5-4328-CA5A-FE35-35C34BE78D8E}"/>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359277" y="883751"/>
            <a:ext cx="4391352" cy="1800128"/>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4">
            <a:extLst>
              <a:ext uri="{FF2B5EF4-FFF2-40B4-BE49-F238E27FC236}">
                <a16:creationId xmlns:a16="http://schemas.microsoft.com/office/drawing/2014/main" id="{45B67A84-D234-B887-54AC-E6DA18C240AC}"/>
              </a:ext>
            </a:extLst>
          </p:cNvPr>
          <p:cNvPicPr>
            <a:picLocks noChangeAspect="1"/>
          </p:cNvPicPr>
          <p:nvPr/>
        </p:nvPicPr>
        <p:blipFill>
          <a:blip r:embed="rId3"/>
          <a:stretch>
            <a:fillRect/>
          </a:stretch>
        </p:blipFill>
        <p:spPr>
          <a:xfrm>
            <a:off x="7829882" y="3454271"/>
            <a:ext cx="4770106" cy="3459751"/>
          </a:xfrm>
          <a:prstGeom prst="rect">
            <a:avLst/>
          </a:prstGeom>
        </p:spPr>
      </p:pic>
      <p:pic>
        <p:nvPicPr>
          <p:cNvPr id="1030" name="Picture 6" descr="Paradigm shifts in ICD-11 - useful or not?">
            <a:extLst>
              <a:ext uri="{FF2B5EF4-FFF2-40B4-BE49-F238E27FC236}">
                <a16:creationId xmlns:a16="http://schemas.microsoft.com/office/drawing/2014/main" id="{CB3C2591-0DAA-0EF0-F3E6-80B50DA95D7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960882"/>
            <a:ext cx="3289832" cy="2520479"/>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Mental Wellness Importance and Its Vitality">
            <a:extLst>
              <a:ext uri="{FF2B5EF4-FFF2-40B4-BE49-F238E27FC236}">
                <a16:creationId xmlns:a16="http://schemas.microsoft.com/office/drawing/2014/main" id="{C80784D1-76D0-BE02-3B85-81FC1E1CD91C}"/>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5377" t="7920" r="3399" b="5385"/>
          <a:stretch>
            <a:fillRect/>
          </a:stretch>
        </p:blipFill>
        <p:spPr bwMode="auto">
          <a:xfrm>
            <a:off x="3857128" y="8175786"/>
            <a:ext cx="3893501" cy="18799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31369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DE677A-7E78-82AE-D094-7719E124819A}"/>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4CE84D21-0568-E3CF-E83D-BEB2CEA41687}"/>
              </a:ext>
            </a:extLst>
          </p:cNvPr>
          <p:cNvSpPr/>
          <p:nvPr/>
        </p:nvSpPr>
        <p:spPr>
          <a:xfrm>
            <a:off x="0" y="-22300"/>
            <a:ext cx="12599988" cy="388274"/>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sz="2800" b="1" dirty="0">
                <a:solidFill>
                  <a:schemeClr val="tx1"/>
                </a:solidFill>
                <a:latin typeface="Times New Roman" panose="02020603050405020304" pitchFamily="18" charset="0"/>
                <a:cs typeface="Times New Roman" panose="02020603050405020304" pitchFamily="18" charset="0"/>
              </a:rPr>
              <a:t>References </a:t>
            </a:r>
          </a:p>
        </p:txBody>
      </p:sp>
      <p:sp>
        <p:nvSpPr>
          <p:cNvPr id="21" name="TextBox 20">
            <a:extLst>
              <a:ext uri="{FF2B5EF4-FFF2-40B4-BE49-F238E27FC236}">
                <a16:creationId xmlns:a16="http://schemas.microsoft.com/office/drawing/2014/main" id="{B796DEBF-05C8-E7C9-D345-A2CBD31D5FCD}"/>
              </a:ext>
            </a:extLst>
          </p:cNvPr>
          <p:cNvSpPr txBox="1"/>
          <p:nvPr/>
        </p:nvSpPr>
        <p:spPr>
          <a:xfrm>
            <a:off x="573843" y="646770"/>
            <a:ext cx="11653024" cy="6430094"/>
          </a:xfrm>
          <a:prstGeom prst="rect">
            <a:avLst/>
          </a:prstGeom>
          <a:noFill/>
        </p:spPr>
        <p:txBody>
          <a:bodyPr wrap="square">
            <a:spAutoFit/>
          </a:bodyPr>
          <a:lstStyle/>
          <a:p>
            <a:pPr algn="just">
              <a:lnSpc>
                <a:spcPct val="150000"/>
              </a:lnSpc>
              <a:buNone/>
            </a:pPr>
            <a:r>
              <a:rPr lang="en-US" sz="1200" u="sng" dirty="0">
                <a:solidFill>
                  <a:srgbClr val="0563C1"/>
                </a:solidFill>
                <a:effectLst/>
                <a:latin typeface="Times New Roman" panose="02020603050405020304" pitchFamily="18" charset="0"/>
                <a:ea typeface="Arial MT"/>
                <a:cs typeface="Arial MT"/>
              </a:rPr>
              <a:t>Adebayo, Y.O., Adesiyan, R.E., Amadi, C.S., </a:t>
            </a:r>
            <a:r>
              <a:rPr lang="en-US" sz="1200" u="sng" dirty="0" err="1">
                <a:solidFill>
                  <a:srgbClr val="0563C1"/>
                </a:solidFill>
                <a:effectLst/>
                <a:latin typeface="Times New Roman" panose="02020603050405020304" pitchFamily="18" charset="0"/>
                <a:ea typeface="Arial MT"/>
                <a:cs typeface="Arial MT"/>
              </a:rPr>
              <a:t>Ipede</a:t>
            </a:r>
            <a:r>
              <a:rPr lang="en-US" sz="1200" u="sng" dirty="0">
                <a:solidFill>
                  <a:srgbClr val="0563C1"/>
                </a:solidFill>
                <a:effectLst/>
                <a:latin typeface="Times New Roman" panose="02020603050405020304" pitchFamily="18" charset="0"/>
                <a:ea typeface="Arial MT"/>
                <a:cs typeface="Arial MT"/>
              </a:rPr>
              <a:t>, O., </a:t>
            </a:r>
            <a:r>
              <a:rPr lang="en-US" sz="1200" u="sng" dirty="0" err="1">
                <a:solidFill>
                  <a:srgbClr val="0563C1"/>
                </a:solidFill>
                <a:effectLst/>
                <a:latin typeface="Times New Roman" panose="02020603050405020304" pitchFamily="18" charset="0"/>
                <a:ea typeface="Arial MT"/>
                <a:cs typeface="Arial MT"/>
              </a:rPr>
              <a:t>Karakitie</a:t>
            </a:r>
            <a:r>
              <a:rPr lang="en-US" sz="1200" u="sng" dirty="0">
                <a:solidFill>
                  <a:srgbClr val="0563C1"/>
                </a:solidFill>
                <a:effectLst/>
                <a:latin typeface="Times New Roman" panose="02020603050405020304" pitchFamily="18" charset="0"/>
                <a:ea typeface="Arial MT"/>
                <a:cs typeface="Arial MT"/>
              </a:rPr>
              <a:t>, L.O. and Adebayo, K.T.</a:t>
            </a:r>
            <a:r>
              <a:rPr lang="en-US" sz="1200" dirty="0">
                <a:effectLst/>
                <a:latin typeface="Times New Roman" panose="02020603050405020304" pitchFamily="18" charset="0"/>
                <a:ea typeface="Arial MT"/>
                <a:cs typeface="Arial MT"/>
              </a:rPr>
              <a:t> (2024) Cross-cultural perspectives on mental health: Understanding variations and promoting cultural competence. </a:t>
            </a:r>
            <a:r>
              <a:rPr lang="en-US" sz="1200" i="1" dirty="0">
                <a:effectLst/>
                <a:latin typeface="Times New Roman" panose="02020603050405020304" pitchFamily="18" charset="0"/>
                <a:ea typeface="Arial MT"/>
                <a:cs typeface="Arial MT"/>
              </a:rPr>
              <a:t>World Journal of Advanced Research and Reviews</a:t>
            </a:r>
            <a:r>
              <a:rPr lang="en-US" sz="1200" dirty="0">
                <a:effectLst/>
                <a:latin typeface="Times New Roman" panose="02020603050405020304" pitchFamily="18" charset="0"/>
                <a:ea typeface="Arial MT"/>
                <a:cs typeface="Arial MT"/>
              </a:rPr>
              <a:t>, </a:t>
            </a:r>
            <a:r>
              <a:rPr lang="en-US" sz="1200" i="1" dirty="0">
                <a:effectLst/>
                <a:latin typeface="Times New Roman" panose="02020603050405020304" pitchFamily="18" charset="0"/>
                <a:ea typeface="Arial MT"/>
                <a:cs typeface="Arial MT"/>
              </a:rPr>
              <a:t>23</a:t>
            </a:r>
            <a:r>
              <a:rPr lang="en-US" sz="1200" dirty="0">
                <a:effectLst/>
                <a:latin typeface="Times New Roman" panose="02020603050405020304" pitchFamily="18" charset="0"/>
                <a:ea typeface="Arial MT"/>
                <a:cs typeface="Arial MT"/>
              </a:rPr>
              <a:t>(01), pp.432-9. </a:t>
            </a:r>
            <a:r>
              <a:rPr lang="en-US" sz="1200" u="sng" dirty="0">
                <a:solidFill>
                  <a:srgbClr val="0563C1"/>
                </a:solidFill>
                <a:effectLst/>
                <a:latin typeface="Times New Roman" panose="02020603050405020304" pitchFamily="18" charset="0"/>
                <a:ea typeface="Arial MT"/>
                <a:cs typeface="Arial MT"/>
                <a:hlinkClick r:id="rId2"/>
              </a:rPr>
              <a:t>https://doi.org/10.30574/wjarr.2024.23.1.2040</a:t>
            </a:r>
            <a:endParaRPr lang="en-US" sz="1200" dirty="0">
              <a:effectLst/>
              <a:latin typeface="Times New Roman" panose="02020603050405020304" pitchFamily="18" charset="0"/>
              <a:ea typeface="Arial MT"/>
              <a:cs typeface="Arial MT"/>
            </a:endParaRPr>
          </a:p>
          <a:p>
            <a:pPr algn="just">
              <a:lnSpc>
                <a:spcPct val="150000"/>
              </a:lnSpc>
              <a:buNone/>
            </a:pPr>
            <a:r>
              <a:rPr lang="en-US" sz="1200" u="sng" dirty="0">
                <a:solidFill>
                  <a:srgbClr val="0563C1"/>
                </a:solidFill>
                <a:effectLst/>
                <a:latin typeface="Times New Roman" panose="02020603050405020304" pitchFamily="18" charset="0"/>
                <a:ea typeface="Arial MT"/>
                <a:cs typeface="Arial MT"/>
              </a:rPr>
              <a:t>Beveridge, A.</a:t>
            </a:r>
            <a:r>
              <a:rPr lang="en-US" sz="1200" dirty="0">
                <a:effectLst/>
                <a:latin typeface="Times New Roman" panose="02020603050405020304" pitchFamily="18" charset="0"/>
                <a:ea typeface="Arial MT"/>
                <a:cs typeface="Arial MT"/>
              </a:rPr>
              <a:t> (2022) Antipsychiatry: The mid-twentieth century era (1960–1980). In </a:t>
            </a:r>
            <a:r>
              <a:rPr lang="en-US" sz="1200" i="1" dirty="0">
                <a:effectLst/>
                <a:latin typeface="Times New Roman" panose="02020603050405020304" pitchFamily="18" charset="0"/>
                <a:ea typeface="Arial MT"/>
                <a:cs typeface="Arial MT"/>
              </a:rPr>
              <a:t>The Palgrave Handbook of the History of Human Sciences</a:t>
            </a:r>
            <a:r>
              <a:rPr lang="en-US" sz="1200" dirty="0">
                <a:effectLst/>
                <a:latin typeface="Times New Roman" panose="02020603050405020304" pitchFamily="18" charset="0"/>
                <a:ea typeface="Arial MT"/>
                <a:cs typeface="Arial MT"/>
              </a:rPr>
              <a:t> (pp. 1419-1450). Singapore: Springer Nature Singapore. </a:t>
            </a:r>
            <a:r>
              <a:rPr lang="en-US" sz="1200" u="sng" dirty="0">
                <a:solidFill>
                  <a:srgbClr val="0563C1"/>
                </a:solidFill>
                <a:effectLst/>
                <a:latin typeface="Times New Roman" panose="02020603050405020304" pitchFamily="18" charset="0"/>
                <a:ea typeface="Arial MT"/>
                <a:cs typeface="Arial MT"/>
                <a:hlinkClick r:id="rId3"/>
              </a:rPr>
              <a:t>https://doi.org/10.1007/978-981-16-7255-2_91</a:t>
            </a:r>
            <a:r>
              <a:rPr lang="en-US" sz="1200" dirty="0">
                <a:effectLst/>
                <a:latin typeface="Times New Roman" panose="02020603050405020304" pitchFamily="18" charset="0"/>
                <a:ea typeface="Arial MT"/>
                <a:cs typeface="Arial MT"/>
              </a:rPr>
              <a:t> </a:t>
            </a:r>
          </a:p>
          <a:p>
            <a:pPr algn="just">
              <a:lnSpc>
                <a:spcPct val="150000"/>
              </a:lnSpc>
              <a:buNone/>
            </a:pPr>
            <a:r>
              <a:rPr lang="en-US" sz="1200" u="sng" dirty="0">
                <a:solidFill>
                  <a:srgbClr val="0563C1"/>
                </a:solidFill>
                <a:effectLst/>
                <a:latin typeface="Times New Roman" panose="02020603050405020304" pitchFamily="18" charset="0"/>
                <a:ea typeface="Arial MT"/>
                <a:cs typeface="Arial MT"/>
              </a:rPr>
              <a:t>Horton, R.</a:t>
            </a:r>
            <a:r>
              <a:rPr lang="en-US" sz="1200" dirty="0">
                <a:effectLst/>
                <a:latin typeface="Times New Roman" panose="02020603050405020304" pitchFamily="18" charset="0"/>
                <a:ea typeface="Arial MT"/>
                <a:cs typeface="Arial MT"/>
              </a:rPr>
              <a:t> (2025) Equality, discrimination and exceptionality in access to healthcare. </a:t>
            </a:r>
            <a:r>
              <a:rPr lang="en-US" sz="1200" i="1" dirty="0">
                <a:effectLst/>
                <a:latin typeface="Times New Roman" panose="02020603050405020304" pitchFamily="18" charset="0"/>
                <a:ea typeface="Arial MT"/>
                <a:cs typeface="Arial MT"/>
              </a:rPr>
              <a:t>Northern Ireland Legal Quarterly</a:t>
            </a:r>
            <a:r>
              <a:rPr lang="en-US" sz="1200" dirty="0">
                <a:effectLst/>
                <a:latin typeface="Times New Roman" panose="02020603050405020304" pitchFamily="18" charset="0"/>
                <a:ea typeface="Arial MT"/>
                <a:cs typeface="Arial MT"/>
              </a:rPr>
              <a:t>, </a:t>
            </a:r>
            <a:r>
              <a:rPr lang="en-US" sz="1200" i="1" dirty="0">
                <a:effectLst/>
                <a:latin typeface="Times New Roman" panose="02020603050405020304" pitchFamily="18" charset="0"/>
                <a:ea typeface="Arial MT"/>
                <a:cs typeface="Arial MT"/>
              </a:rPr>
              <a:t>76</a:t>
            </a:r>
            <a:r>
              <a:rPr lang="en-US" sz="1200" dirty="0">
                <a:effectLst/>
                <a:latin typeface="Times New Roman" panose="02020603050405020304" pitchFamily="18" charset="0"/>
                <a:ea typeface="Arial MT"/>
                <a:cs typeface="Arial MT"/>
              </a:rPr>
              <a:t>(1), pp.26-50. </a:t>
            </a:r>
            <a:r>
              <a:rPr lang="en-US" sz="1200" u="sng" dirty="0">
                <a:solidFill>
                  <a:srgbClr val="0563C1"/>
                </a:solidFill>
                <a:effectLst/>
                <a:latin typeface="Times New Roman" panose="02020603050405020304" pitchFamily="18" charset="0"/>
                <a:ea typeface="Arial MT"/>
                <a:cs typeface="Arial MT"/>
                <a:hlinkClick r:id="rId4"/>
              </a:rPr>
              <a:t>https://nilq.qub.ac.uk/index.php/nilq/article/view/1146</a:t>
            </a:r>
            <a:r>
              <a:rPr lang="en-US" sz="1200" dirty="0">
                <a:effectLst/>
                <a:latin typeface="Times New Roman" panose="02020603050405020304" pitchFamily="18" charset="0"/>
                <a:ea typeface="Arial MT"/>
                <a:cs typeface="Arial MT"/>
              </a:rPr>
              <a:t> </a:t>
            </a:r>
          </a:p>
          <a:p>
            <a:pPr algn="just">
              <a:lnSpc>
                <a:spcPct val="150000"/>
              </a:lnSpc>
              <a:buNone/>
            </a:pPr>
            <a:r>
              <a:rPr lang="en-US" sz="1200" u="sng" dirty="0">
                <a:solidFill>
                  <a:srgbClr val="0563C1"/>
                </a:solidFill>
                <a:effectLst/>
                <a:latin typeface="Times New Roman" panose="02020603050405020304" pitchFamily="18" charset="0"/>
                <a:ea typeface="Arial MT"/>
                <a:cs typeface="Arial MT"/>
              </a:rPr>
              <a:t>Jørgensen, K., Søren Hansen, M., </a:t>
            </a:r>
            <a:r>
              <a:rPr lang="en-US" sz="1200" u="sng" dirty="0" err="1">
                <a:solidFill>
                  <a:srgbClr val="0563C1"/>
                </a:solidFill>
                <a:effectLst/>
                <a:latin typeface="Times New Roman" panose="02020603050405020304" pitchFamily="18" charset="0"/>
                <a:ea typeface="Arial MT"/>
                <a:cs typeface="Arial MT"/>
              </a:rPr>
              <a:t>Groth</a:t>
            </a:r>
            <a:r>
              <a:rPr lang="en-US" sz="1200" u="sng" dirty="0">
                <a:solidFill>
                  <a:srgbClr val="0563C1"/>
                </a:solidFill>
                <a:effectLst/>
                <a:latin typeface="Times New Roman" panose="02020603050405020304" pitchFamily="18" charset="0"/>
                <a:ea typeface="Arial MT"/>
                <a:cs typeface="Arial MT"/>
              </a:rPr>
              <a:t>, T., Hansen, M. and Karlsson, B.</a:t>
            </a:r>
            <a:r>
              <a:rPr lang="en-US" sz="1200" dirty="0">
                <a:effectLst/>
                <a:latin typeface="Times New Roman" panose="02020603050405020304" pitchFamily="18" charset="0"/>
                <a:ea typeface="Arial MT"/>
                <a:cs typeface="Arial MT"/>
              </a:rPr>
              <a:t> (2023) Perspectives on recovery-oriented care in mental health practices: health professionals experiences. </a:t>
            </a:r>
            <a:r>
              <a:rPr lang="en-US" sz="1200" i="1" dirty="0">
                <a:effectLst/>
                <a:latin typeface="Times New Roman" panose="02020603050405020304" pitchFamily="18" charset="0"/>
                <a:ea typeface="Arial MT"/>
                <a:cs typeface="Arial MT"/>
              </a:rPr>
              <a:t>Issues in Mental Health Nursing</a:t>
            </a:r>
            <a:r>
              <a:rPr lang="en-US" sz="1200" dirty="0">
                <a:effectLst/>
                <a:latin typeface="Times New Roman" panose="02020603050405020304" pitchFamily="18" charset="0"/>
                <a:ea typeface="Arial MT"/>
                <a:cs typeface="Arial MT"/>
              </a:rPr>
              <a:t>, </a:t>
            </a:r>
            <a:r>
              <a:rPr lang="en-US" sz="1200" i="1" dirty="0">
                <a:effectLst/>
                <a:latin typeface="Times New Roman" panose="02020603050405020304" pitchFamily="18" charset="0"/>
                <a:ea typeface="Arial MT"/>
                <a:cs typeface="Arial MT"/>
              </a:rPr>
              <a:t>44</a:t>
            </a:r>
            <a:r>
              <a:rPr lang="en-US" sz="1200" dirty="0">
                <a:effectLst/>
                <a:latin typeface="Times New Roman" panose="02020603050405020304" pitchFamily="18" charset="0"/>
                <a:ea typeface="Arial MT"/>
                <a:cs typeface="Arial MT"/>
              </a:rPr>
              <a:t>(3), pp.200-208. </a:t>
            </a:r>
            <a:r>
              <a:rPr lang="en-US" sz="1200" u="sng" dirty="0">
                <a:solidFill>
                  <a:srgbClr val="0563C1"/>
                </a:solidFill>
                <a:effectLst/>
                <a:latin typeface="Times New Roman" panose="02020603050405020304" pitchFamily="18" charset="0"/>
                <a:ea typeface="Arial MT"/>
                <a:cs typeface="Arial MT"/>
                <a:hlinkClick r:id="rId5"/>
              </a:rPr>
              <a:t>https://doi.org/10.1080/01612840.2023.2186716</a:t>
            </a:r>
            <a:endParaRPr lang="en-US" sz="1200" dirty="0">
              <a:effectLst/>
              <a:latin typeface="Times New Roman" panose="02020603050405020304" pitchFamily="18" charset="0"/>
              <a:ea typeface="Arial MT"/>
              <a:cs typeface="Arial MT"/>
            </a:endParaRPr>
          </a:p>
          <a:p>
            <a:pPr algn="just">
              <a:lnSpc>
                <a:spcPct val="150000"/>
              </a:lnSpc>
              <a:buNone/>
            </a:pPr>
            <a:r>
              <a:rPr lang="en-US" sz="1200" u="sng" dirty="0" err="1">
                <a:solidFill>
                  <a:srgbClr val="0563C1"/>
                </a:solidFill>
                <a:effectLst/>
                <a:latin typeface="Times New Roman" panose="02020603050405020304" pitchFamily="18" charset="0"/>
                <a:ea typeface="Arial MT"/>
                <a:cs typeface="Arial MT"/>
              </a:rPr>
              <a:t>Koreshe</a:t>
            </a:r>
            <a:r>
              <a:rPr lang="en-US" sz="1200" u="sng" dirty="0">
                <a:solidFill>
                  <a:srgbClr val="0563C1"/>
                </a:solidFill>
                <a:effectLst/>
                <a:latin typeface="Times New Roman" panose="02020603050405020304" pitchFamily="18" charset="0"/>
                <a:ea typeface="Arial MT"/>
                <a:cs typeface="Arial MT"/>
              </a:rPr>
              <a:t>, E., Paxton, S., Miskovic-Wheatley, J., Bryant, E., Le, A., Maloney, D., </a:t>
            </a:r>
            <a:r>
              <a:rPr lang="en-US" sz="1200" u="sng" dirty="0" err="1">
                <a:solidFill>
                  <a:srgbClr val="0563C1"/>
                </a:solidFill>
                <a:effectLst/>
                <a:latin typeface="Times New Roman" panose="02020603050405020304" pitchFamily="18" charset="0"/>
                <a:ea typeface="Arial MT"/>
                <a:cs typeface="Arial MT"/>
              </a:rPr>
              <a:t>Touyz</a:t>
            </a:r>
            <a:r>
              <a:rPr lang="en-US" sz="1200" u="sng" dirty="0">
                <a:solidFill>
                  <a:srgbClr val="0563C1"/>
                </a:solidFill>
                <a:effectLst/>
                <a:latin typeface="Times New Roman" panose="02020603050405020304" pitchFamily="18" charset="0"/>
                <a:ea typeface="Arial MT"/>
                <a:cs typeface="Arial MT"/>
              </a:rPr>
              <a:t>, S. and Maguire, S.</a:t>
            </a:r>
            <a:r>
              <a:rPr lang="en-US" sz="1200" dirty="0">
                <a:effectLst/>
                <a:latin typeface="Times New Roman" panose="02020603050405020304" pitchFamily="18" charset="0"/>
                <a:ea typeface="Arial MT"/>
                <a:cs typeface="Arial MT"/>
              </a:rPr>
              <a:t> (2023) Prevention and early intervention in eating disorders: findings from a rapid review. </a:t>
            </a:r>
            <a:r>
              <a:rPr lang="en-US" sz="1200" i="1" dirty="0">
                <a:effectLst/>
                <a:latin typeface="Times New Roman" panose="02020603050405020304" pitchFamily="18" charset="0"/>
                <a:ea typeface="Arial MT"/>
                <a:cs typeface="Arial MT"/>
              </a:rPr>
              <a:t>Journal of eating disorders</a:t>
            </a:r>
            <a:r>
              <a:rPr lang="en-US" sz="1200" dirty="0">
                <a:effectLst/>
                <a:latin typeface="Times New Roman" panose="02020603050405020304" pitchFamily="18" charset="0"/>
                <a:ea typeface="Arial MT"/>
                <a:cs typeface="Arial MT"/>
              </a:rPr>
              <a:t>, </a:t>
            </a:r>
            <a:r>
              <a:rPr lang="en-US" sz="1200" i="1" dirty="0">
                <a:effectLst/>
                <a:latin typeface="Times New Roman" panose="02020603050405020304" pitchFamily="18" charset="0"/>
                <a:ea typeface="Arial MT"/>
                <a:cs typeface="Arial MT"/>
              </a:rPr>
              <a:t>11</a:t>
            </a:r>
            <a:r>
              <a:rPr lang="en-US" sz="1200" dirty="0">
                <a:effectLst/>
                <a:latin typeface="Times New Roman" panose="02020603050405020304" pitchFamily="18" charset="0"/>
                <a:ea typeface="Arial MT"/>
                <a:cs typeface="Arial MT"/>
              </a:rPr>
              <a:t>(1), p.38. </a:t>
            </a:r>
            <a:r>
              <a:rPr lang="en-US" sz="1200" u="sng" dirty="0">
                <a:solidFill>
                  <a:srgbClr val="0563C1"/>
                </a:solidFill>
                <a:effectLst/>
                <a:latin typeface="Times New Roman" panose="02020603050405020304" pitchFamily="18" charset="0"/>
                <a:ea typeface="Arial MT"/>
                <a:cs typeface="Arial MT"/>
                <a:hlinkClick r:id="rId6"/>
              </a:rPr>
              <a:t>https://doi.org/10.1186/s40337-023-00758-3</a:t>
            </a:r>
            <a:r>
              <a:rPr lang="en-US" sz="1200" dirty="0">
                <a:effectLst/>
                <a:latin typeface="Times New Roman" panose="02020603050405020304" pitchFamily="18" charset="0"/>
                <a:ea typeface="Arial MT"/>
                <a:cs typeface="Arial MT"/>
              </a:rPr>
              <a:t> </a:t>
            </a:r>
          </a:p>
          <a:p>
            <a:pPr algn="just">
              <a:lnSpc>
                <a:spcPct val="150000"/>
              </a:lnSpc>
              <a:buNone/>
            </a:pPr>
            <a:r>
              <a:rPr lang="en-US" sz="1200" u="sng" dirty="0">
                <a:solidFill>
                  <a:srgbClr val="0563C1"/>
                </a:solidFill>
                <a:effectLst/>
                <a:latin typeface="Times New Roman" panose="02020603050405020304" pitchFamily="18" charset="0"/>
                <a:ea typeface="Arial MT"/>
                <a:cs typeface="Arial MT"/>
              </a:rPr>
              <a:t>Nickl-</a:t>
            </a:r>
            <a:r>
              <a:rPr lang="en-US" sz="1200" u="sng" dirty="0" err="1">
                <a:solidFill>
                  <a:srgbClr val="0563C1"/>
                </a:solidFill>
                <a:effectLst/>
                <a:latin typeface="Times New Roman" panose="02020603050405020304" pitchFamily="18" charset="0"/>
                <a:ea typeface="Arial MT"/>
                <a:cs typeface="Arial MT"/>
              </a:rPr>
              <a:t>Jockschat</a:t>
            </a:r>
            <a:r>
              <a:rPr lang="en-US" sz="1200" u="sng" dirty="0">
                <a:solidFill>
                  <a:srgbClr val="0563C1"/>
                </a:solidFill>
                <a:effectLst/>
                <a:latin typeface="Times New Roman" panose="02020603050405020304" pitchFamily="18" charset="0"/>
                <a:ea typeface="Arial MT"/>
                <a:cs typeface="Arial MT"/>
              </a:rPr>
              <a:t>, T., Steiner, J., </a:t>
            </a:r>
            <a:r>
              <a:rPr lang="en-US" sz="1200" u="sng" dirty="0" err="1">
                <a:solidFill>
                  <a:srgbClr val="0563C1"/>
                </a:solidFill>
                <a:effectLst/>
                <a:latin typeface="Times New Roman" panose="02020603050405020304" pitchFamily="18" charset="0"/>
                <a:ea typeface="Arial MT"/>
                <a:cs typeface="Arial MT"/>
              </a:rPr>
              <a:t>Hirjak</a:t>
            </a:r>
            <a:r>
              <a:rPr lang="en-US" sz="1200" u="sng" dirty="0">
                <a:solidFill>
                  <a:srgbClr val="0563C1"/>
                </a:solidFill>
                <a:effectLst/>
                <a:latin typeface="Times New Roman" panose="02020603050405020304" pitchFamily="18" charset="0"/>
                <a:ea typeface="Arial MT"/>
                <a:cs typeface="Arial MT"/>
              </a:rPr>
              <a:t>, D. and Hasan, A.</a:t>
            </a:r>
            <a:r>
              <a:rPr lang="en-US" sz="1200" dirty="0">
                <a:effectLst/>
                <a:latin typeface="Times New Roman" panose="02020603050405020304" pitchFamily="18" charset="0"/>
                <a:ea typeface="Arial MT"/>
                <a:cs typeface="Arial MT"/>
              </a:rPr>
              <a:t> (2025) Schizophrenia and catatonia: from ICD-10 to ICD-11. </a:t>
            </a:r>
            <a:r>
              <a:rPr lang="en-US" sz="1200" i="1" dirty="0">
                <a:effectLst/>
                <a:latin typeface="Times New Roman" panose="02020603050405020304" pitchFamily="18" charset="0"/>
                <a:ea typeface="Arial MT"/>
                <a:cs typeface="Arial MT"/>
              </a:rPr>
              <a:t>Der </a:t>
            </a:r>
            <a:r>
              <a:rPr lang="en-US" sz="1200" i="1" dirty="0" err="1">
                <a:effectLst/>
                <a:latin typeface="Times New Roman" panose="02020603050405020304" pitchFamily="18" charset="0"/>
                <a:ea typeface="Arial MT"/>
                <a:cs typeface="Arial MT"/>
              </a:rPr>
              <a:t>Nervenarzt</a:t>
            </a:r>
            <a:r>
              <a:rPr lang="en-US" sz="1200" dirty="0">
                <a:effectLst/>
                <a:latin typeface="Times New Roman" panose="02020603050405020304" pitchFamily="18" charset="0"/>
                <a:ea typeface="Arial MT"/>
                <a:cs typeface="Arial MT"/>
              </a:rPr>
              <a:t>, </a:t>
            </a:r>
            <a:r>
              <a:rPr lang="en-US" sz="1200" i="1" dirty="0">
                <a:effectLst/>
                <a:latin typeface="Times New Roman" panose="02020603050405020304" pitchFamily="18" charset="0"/>
                <a:ea typeface="Arial MT"/>
                <a:cs typeface="Arial MT"/>
              </a:rPr>
              <a:t>96</a:t>
            </a:r>
            <a:r>
              <a:rPr lang="en-US" sz="1200" dirty="0">
                <a:effectLst/>
                <a:latin typeface="Times New Roman" panose="02020603050405020304" pitchFamily="18" charset="0"/>
                <a:ea typeface="Arial MT"/>
                <a:cs typeface="Arial MT"/>
              </a:rPr>
              <a:t>(Suppl 1), pp.11-16. </a:t>
            </a:r>
            <a:r>
              <a:rPr lang="en-US" sz="1200" u="sng" dirty="0">
                <a:solidFill>
                  <a:srgbClr val="0563C1"/>
                </a:solidFill>
                <a:effectLst/>
                <a:latin typeface="Times New Roman" panose="02020603050405020304" pitchFamily="18" charset="0"/>
                <a:ea typeface="Arial MT"/>
                <a:cs typeface="Arial MT"/>
                <a:hlinkClick r:id="rId7"/>
              </a:rPr>
              <a:t>https://doi.org/10.1007/s00115-025-01861-3</a:t>
            </a:r>
            <a:r>
              <a:rPr lang="en-US" sz="1200" dirty="0">
                <a:effectLst/>
                <a:latin typeface="Times New Roman" panose="02020603050405020304" pitchFamily="18" charset="0"/>
                <a:ea typeface="Arial MT"/>
                <a:cs typeface="Arial MT"/>
              </a:rPr>
              <a:t> </a:t>
            </a:r>
          </a:p>
          <a:p>
            <a:pPr algn="just">
              <a:lnSpc>
                <a:spcPct val="150000"/>
              </a:lnSpc>
              <a:buNone/>
            </a:pPr>
            <a:r>
              <a:rPr lang="en-US" sz="1200" u="sng" dirty="0">
                <a:solidFill>
                  <a:srgbClr val="0563C1"/>
                </a:solidFill>
                <a:effectLst/>
                <a:latin typeface="Times New Roman" panose="02020603050405020304" pitchFamily="18" charset="0"/>
                <a:ea typeface="Arial MT"/>
                <a:cs typeface="Arial MT"/>
              </a:rPr>
              <a:t>Oliveira, C.T.D. and Dias, A.C.G.</a:t>
            </a:r>
            <a:r>
              <a:rPr lang="en-US" sz="1200" dirty="0">
                <a:effectLst/>
                <a:latin typeface="Times New Roman" panose="02020603050405020304" pitchFamily="18" charset="0"/>
                <a:ea typeface="Arial MT"/>
                <a:cs typeface="Arial MT"/>
              </a:rPr>
              <a:t> (2023) How can psychoeducation help in the treatment of mental disorders?. </a:t>
            </a:r>
            <a:r>
              <a:rPr lang="en-US" sz="1200" i="1" dirty="0" err="1">
                <a:effectLst/>
                <a:latin typeface="Times New Roman" panose="02020603050405020304" pitchFamily="18" charset="0"/>
                <a:ea typeface="Arial MT"/>
                <a:cs typeface="Arial MT"/>
              </a:rPr>
              <a:t>Estudos</a:t>
            </a:r>
            <a:r>
              <a:rPr lang="en-US" sz="1200" i="1" dirty="0">
                <a:effectLst/>
                <a:latin typeface="Times New Roman" panose="02020603050405020304" pitchFamily="18" charset="0"/>
                <a:ea typeface="Arial MT"/>
                <a:cs typeface="Arial MT"/>
              </a:rPr>
              <a:t> de </a:t>
            </a:r>
            <a:r>
              <a:rPr lang="en-US" sz="1200" i="1" dirty="0" err="1">
                <a:effectLst/>
                <a:latin typeface="Times New Roman" panose="02020603050405020304" pitchFamily="18" charset="0"/>
                <a:ea typeface="Arial MT"/>
                <a:cs typeface="Arial MT"/>
              </a:rPr>
              <a:t>Psicologia</a:t>
            </a:r>
            <a:r>
              <a:rPr lang="en-US" sz="1200" i="1" dirty="0">
                <a:effectLst/>
                <a:latin typeface="Times New Roman" panose="02020603050405020304" pitchFamily="18" charset="0"/>
                <a:ea typeface="Arial MT"/>
                <a:cs typeface="Arial MT"/>
              </a:rPr>
              <a:t> (Campinas)</a:t>
            </a:r>
            <a:r>
              <a:rPr lang="en-US" sz="1200" dirty="0">
                <a:effectLst/>
                <a:latin typeface="Times New Roman" panose="02020603050405020304" pitchFamily="18" charset="0"/>
                <a:ea typeface="Arial MT"/>
                <a:cs typeface="Arial MT"/>
              </a:rPr>
              <a:t>, </a:t>
            </a:r>
            <a:r>
              <a:rPr lang="en-US" sz="1200" i="1" dirty="0">
                <a:effectLst/>
                <a:latin typeface="Times New Roman" panose="02020603050405020304" pitchFamily="18" charset="0"/>
                <a:ea typeface="Arial MT"/>
                <a:cs typeface="Arial MT"/>
              </a:rPr>
              <a:t>40</a:t>
            </a:r>
            <a:r>
              <a:rPr lang="en-US" sz="1200" dirty="0">
                <a:effectLst/>
                <a:latin typeface="Times New Roman" panose="02020603050405020304" pitchFamily="18" charset="0"/>
                <a:ea typeface="Arial MT"/>
                <a:cs typeface="Arial MT"/>
              </a:rPr>
              <a:t>, p.e190183. </a:t>
            </a:r>
            <a:r>
              <a:rPr lang="en-US" sz="1200" u="sng" dirty="0">
                <a:solidFill>
                  <a:srgbClr val="0563C1"/>
                </a:solidFill>
                <a:effectLst/>
                <a:latin typeface="Times New Roman" panose="02020603050405020304" pitchFamily="18" charset="0"/>
                <a:ea typeface="Arial MT"/>
                <a:cs typeface="Arial MT"/>
                <a:hlinkClick r:id="rId8"/>
              </a:rPr>
              <a:t>https://doi.org/10.1590/1982-0275202340e190183</a:t>
            </a:r>
            <a:r>
              <a:rPr lang="en-US" sz="1200" dirty="0">
                <a:effectLst/>
                <a:latin typeface="Times New Roman" panose="02020603050405020304" pitchFamily="18" charset="0"/>
                <a:ea typeface="Arial MT"/>
                <a:cs typeface="Arial MT"/>
              </a:rPr>
              <a:t>  </a:t>
            </a:r>
          </a:p>
          <a:p>
            <a:pPr algn="just">
              <a:lnSpc>
                <a:spcPct val="150000"/>
              </a:lnSpc>
              <a:buNone/>
            </a:pPr>
            <a:r>
              <a:rPr lang="en-US" sz="1200" u="sng" dirty="0">
                <a:solidFill>
                  <a:srgbClr val="0563C1"/>
                </a:solidFill>
                <a:effectLst/>
                <a:latin typeface="Times New Roman" panose="02020603050405020304" pitchFamily="18" charset="0"/>
                <a:ea typeface="Arial MT"/>
                <a:cs typeface="Arial MT"/>
              </a:rPr>
              <a:t>Sadler, J.Z.</a:t>
            </a:r>
            <a:r>
              <a:rPr lang="en-US" sz="1200" dirty="0">
                <a:effectLst/>
                <a:latin typeface="Times New Roman" panose="02020603050405020304" pitchFamily="18" charset="0"/>
                <a:ea typeface="Arial MT"/>
                <a:cs typeface="Arial MT"/>
              </a:rPr>
              <a:t> (2024) </a:t>
            </a:r>
            <a:r>
              <a:rPr lang="en-US" sz="1200" i="1" dirty="0">
                <a:effectLst/>
                <a:latin typeface="Times New Roman" panose="02020603050405020304" pitchFamily="18" charset="0"/>
                <a:ea typeface="Arial MT"/>
                <a:cs typeface="Arial MT"/>
              </a:rPr>
              <a:t>Vice and psychiatric diagnosis</a:t>
            </a:r>
            <a:r>
              <a:rPr lang="en-US" sz="1200" dirty="0">
                <a:effectLst/>
                <a:latin typeface="Times New Roman" panose="02020603050405020304" pitchFamily="18" charset="0"/>
                <a:ea typeface="Arial MT"/>
                <a:cs typeface="Arial MT"/>
              </a:rPr>
              <a:t>. Oxford University Press. https://books.google.com/books?id=49P3EAAAQBAJ</a:t>
            </a:r>
          </a:p>
          <a:p>
            <a:pPr algn="just">
              <a:lnSpc>
                <a:spcPct val="150000"/>
              </a:lnSpc>
              <a:buNone/>
            </a:pPr>
            <a:r>
              <a:rPr lang="en-US" sz="1200" u="sng" dirty="0">
                <a:solidFill>
                  <a:srgbClr val="0563C1"/>
                </a:solidFill>
                <a:effectLst/>
                <a:latin typeface="Times New Roman" panose="02020603050405020304" pitchFamily="18" charset="0"/>
                <a:ea typeface="Arial MT"/>
                <a:cs typeface="Arial MT"/>
              </a:rPr>
              <a:t>SINGH, A.</a:t>
            </a:r>
            <a:r>
              <a:rPr lang="en-US" sz="1200" dirty="0">
                <a:effectLst/>
                <a:latin typeface="Times New Roman" panose="02020603050405020304" pitchFamily="18" charset="0"/>
                <a:ea typeface="Arial MT"/>
                <a:cs typeface="Arial MT"/>
              </a:rPr>
              <a:t> (2026) </a:t>
            </a:r>
            <a:r>
              <a:rPr lang="en-US" sz="1200" i="1" dirty="0">
                <a:effectLst/>
                <a:latin typeface="Times New Roman" panose="02020603050405020304" pitchFamily="18" charset="0"/>
                <a:ea typeface="Arial MT"/>
                <a:cs typeface="Arial MT"/>
              </a:rPr>
              <a:t>Mental health and wellbeing</a:t>
            </a:r>
            <a:r>
              <a:rPr lang="en-US" sz="1200" dirty="0">
                <a:effectLst/>
                <a:latin typeface="Times New Roman" panose="02020603050405020304" pitchFamily="18" charset="0"/>
                <a:ea typeface="Arial MT"/>
                <a:cs typeface="Arial MT"/>
              </a:rPr>
              <a:t>. PHI Learning Pvt. Ltd.. </a:t>
            </a:r>
            <a:r>
              <a:rPr lang="en-US" sz="1200" u="sng" dirty="0">
                <a:solidFill>
                  <a:srgbClr val="0563C1"/>
                </a:solidFill>
                <a:effectLst/>
                <a:latin typeface="Times New Roman" panose="02020603050405020304" pitchFamily="18" charset="0"/>
                <a:ea typeface="Arial MT"/>
                <a:cs typeface="Arial MT"/>
                <a:hlinkClick r:id="rId9"/>
              </a:rPr>
              <a:t>https://books.google.com/books?id=mH6lEQAAQBAJ</a:t>
            </a:r>
            <a:r>
              <a:rPr lang="en-US" sz="1200" dirty="0">
                <a:effectLst/>
                <a:latin typeface="Times New Roman" panose="02020603050405020304" pitchFamily="18" charset="0"/>
                <a:ea typeface="Arial MT"/>
                <a:cs typeface="Arial MT"/>
              </a:rPr>
              <a:t> </a:t>
            </a:r>
          </a:p>
          <a:p>
            <a:pPr algn="just">
              <a:lnSpc>
                <a:spcPct val="150000"/>
              </a:lnSpc>
              <a:buNone/>
            </a:pPr>
            <a:r>
              <a:rPr lang="en-US" sz="1200" u="sng" dirty="0">
                <a:solidFill>
                  <a:srgbClr val="0563C1"/>
                </a:solidFill>
                <a:effectLst/>
                <a:latin typeface="Times New Roman" panose="02020603050405020304" pitchFamily="18" charset="0"/>
                <a:ea typeface="Arial MT"/>
                <a:cs typeface="Arial MT"/>
              </a:rPr>
              <a:t>Thuet, P.</a:t>
            </a:r>
            <a:r>
              <a:rPr lang="en-US" sz="1200" dirty="0">
                <a:effectLst/>
                <a:latin typeface="Times New Roman" panose="02020603050405020304" pitchFamily="18" charset="0"/>
                <a:ea typeface="Arial MT"/>
                <a:cs typeface="Arial MT"/>
              </a:rPr>
              <a:t> (2025) The Ethical Implications and Long-Term Consequences of Electroconvulsive Therapy and Lobotomies in 20th-Century US Psychiatric Institutions. </a:t>
            </a:r>
            <a:r>
              <a:rPr lang="en-US" sz="1200" i="1" dirty="0">
                <a:effectLst/>
                <a:latin typeface="Times New Roman" panose="02020603050405020304" pitchFamily="18" charset="0"/>
                <a:ea typeface="Arial MT"/>
                <a:cs typeface="Arial MT"/>
              </a:rPr>
              <a:t>HISTORICAL</a:t>
            </a:r>
            <a:r>
              <a:rPr lang="en-US" sz="1200" dirty="0">
                <a:effectLst/>
                <a:latin typeface="Times New Roman" panose="02020603050405020304" pitchFamily="18" charset="0"/>
                <a:ea typeface="Arial MT"/>
                <a:cs typeface="Arial MT"/>
              </a:rPr>
              <a:t>, p.61. </a:t>
            </a:r>
            <a:r>
              <a:rPr lang="en-US" sz="1200" u="sng" dirty="0">
                <a:solidFill>
                  <a:srgbClr val="0563C1"/>
                </a:solidFill>
                <a:effectLst/>
                <a:latin typeface="Times New Roman" panose="02020603050405020304" pitchFamily="18" charset="0"/>
                <a:ea typeface="Arial MT"/>
                <a:cs typeface="Arial MT"/>
                <a:hlinkClick r:id="rId10"/>
              </a:rPr>
              <a:t>https://www.torontomu.ca/content/dam/history/images/history-documents/endnotevol3opt.pdf</a:t>
            </a:r>
            <a:r>
              <a:rPr lang="en-US" sz="1200" dirty="0">
                <a:effectLst/>
                <a:latin typeface="Times New Roman" panose="02020603050405020304" pitchFamily="18" charset="0"/>
                <a:ea typeface="Arial MT"/>
                <a:cs typeface="Arial MT"/>
              </a:rPr>
              <a:t> </a:t>
            </a:r>
          </a:p>
          <a:p>
            <a:pPr algn="just">
              <a:lnSpc>
                <a:spcPct val="150000"/>
              </a:lnSpc>
              <a:buNone/>
            </a:pPr>
            <a:r>
              <a:rPr lang="en-US" sz="1200" u="sng" dirty="0">
                <a:solidFill>
                  <a:srgbClr val="0563C1"/>
                </a:solidFill>
                <a:effectLst/>
                <a:latin typeface="Times New Roman" panose="02020603050405020304" pitchFamily="18" charset="0"/>
                <a:ea typeface="Arial MT"/>
                <a:cs typeface="Arial MT"/>
              </a:rPr>
              <a:t>Vieira, F.F.P.</a:t>
            </a:r>
            <a:r>
              <a:rPr lang="en-US" sz="1200" dirty="0">
                <a:effectLst/>
                <a:latin typeface="Times New Roman" panose="02020603050405020304" pitchFamily="18" charset="0"/>
                <a:ea typeface="Arial MT"/>
                <a:cs typeface="Arial MT"/>
              </a:rPr>
              <a:t> (2025) Recent advances in psychiatry: a systematic review of biopsychosocial approaches in the treatment of common mental disorders. </a:t>
            </a:r>
            <a:r>
              <a:rPr lang="en-US" sz="1200" u="sng" dirty="0">
                <a:solidFill>
                  <a:srgbClr val="0563C1"/>
                </a:solidFill>
                <a:effectLst/>
                <a:latin typeface="Times New Roman" panose="02020603050405020304" pitchFamily="18" charset="0"/>
                <a:ea typeface="Arial MT"/>
                <a:cs typeface="Arial MT"/>
                <a:hlinkClick r:id="rId11"/>
              </a:rPr>
              <a:t>https://doi.org/10.21203/rs.3.rs-7576884/v1</a:t>
            </a:r>
            <a:r>
              <a:rPr lang="en-US" sz="1200" dirty="0">
                <a:effectLst/>
                <a:latin typeface="Times New Roman" panose="02020603050405020304" pitchFamily="18" charset="0"/>
                <a:ea typeface="Arial MT"/>
                <a:cs typeface="Arial MT"/>
              </a:rPr>
              <a:t> </a:t>
            </a:r>
          </a:p>
          <a:p>
            <a:pPr algn="just">
              <a:lnSpc>
                <a:spcPct val="150000"/>
              </a:lnSpc>
              <a:buNone/>
            </a:pPr>
            <a:r>
              <a:rPr lang="en-US" sz="1200" u="sng" dirty="0">
                <a:solidFill>
                  <a:srgbClr val="0563C1"/>
                </a:solidFill>
                <a:effectLst/>
                <a:latin typeface="Times New Roman" panose="02020603050405020304" pitchFamily="18" charset="0"/>
                <a:ea typeface="Arial MT"/>
                <a:cs typeface="Arial MT"/>
              </a:rPr>
              <a:t>Yao, R., Zhang, W., Evans, R., Cao, G., Rui, T. and Shen, L.</a:t>
            </a:r>
            <a:r>
              <a:rPr lang="en-US" sz="1200" dirty="0">
                <a:effectLst/>
                <a:latin typeface="Times New Roman" panose="02020603050405020304" pitchFamily="18" charset="0"/>
                <a:ea typeface="Arial MT"/>
                <a:cs typeface="Arial MT"/>
              </a:rPr>
              <a:t> (2022) Inequities in health care services caused by the adoption of digital health technologies: scoping review. </a:t>
            </a:r>
            <a:r>
              <a:rPr lang="en-US" sz="1200" i="1" dirty="0">
                <a:effectLst/>
                <a:latin typeface="Times New Roman" panose="02020603050405020304" pitchFamily="18" charset="0"/>
                <a:ea typeface="Arial MT"/>
                <a:cs typeface="Arial MT"/>
              </a:rPr>
              <a:t>Journal of medical Internet research</a:t>
            </a:r>
            <a:r>
              <a:rPr lang="en-US" sz="1200" dirty="0">
                <a:effectLst/>
                <a:latin typeface="Times New Roman" panose="02020603050405020304" pitchFamily="18" charset="0"/>
                <a:ea typeface="Arial MT"/>
                <a:cs typeface="Arial MT"/>
              </a:rPr>
              <a:t>, </a:t>
            </a:r>
            <a:r>
              <a:rPr lang="en-US" sz="1200" i="1" dirty="0">
                <a:effectLst/>
                <a:latin typeface="Times New Roman" panose="02020603050405020304" pitchFamily="18" charset="0"/>
                <a:ea typeface="Arial MT"/>
                <a:cs typeface="Arial MT"/>
              </a:rPr>
              <a:t>24</a:t>
            </a:r>
            <a:r>
              <a:rPr lang="en-US" sz="1200" dirty="0">
                <a:effectLst/>
                <a:latin typeface="Times New Roman" panose="02020603050405020304" pitchFamily="18" charset="0"/>
                <a:ea typeface="Arial MT"/>
                <a:cs typeface="Arial MT"/>
              </a:rPr>
              <a:t>(3), p.e34144. </a:t>
            </a:r>
            <a:r>
              <a:rPr lang="en-US" sz="1200" u="sng" dirty="0">
                <a:solidFill>
                  <a:srgbClr val="0563C1"/>
                </a:solidFill>
                <a:effectLst/>
                <a:latin typeface="Times New Roman" panose="02020603050405020304" pitchFamily="18" charset="0"/>
                <a:ea typeface="Arial MT"/>
                <a:cs typeface="Arial MT"/>
                <a:hlinkClick r:id="rId12"/>
              </a:rPr>
              <a:t>https://www.jmir.org/2022/3/e34144/</a:t>
            </a:r>
            <a:r>
              <a:rPr lang="en-US" sz="1200" dirty="0">
                <a:effectLst/>
                <a:latin typeface="Times New Roman" panose="02020603050405020304" pitchFamily="18" charset="0"/>
                <a:ea typeface="Arial MT"/>
                <a:cs typeface="Arial MT"/>
              </a:rPr>
              <a:t> </a:t>
            </a:r>
          </a:p>
          <a:p>
            <a:pPr marL="15875" algn="just">
              <a:lnSpc>
                <a:spcPct val="150000"/>
              </a:lnSpc>
              <a:buNone/>
            </a:pPr>
            <a:r>
              <a:rPr lang="en-US" sz="1200" b="1" kern="0" dirty="0">
                <a:effectLst/>
                <a:latin typeface="Times New Roman" panose="02020603050405020304" pitchFamily="18" charset="0"/>
                <a:ea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31191195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729</TotalTime>
  <Words>2410</Words>
  <Application>Microsoft Office PowerPoint</Application>
  <PresentationFormat>Custom</PresentationFormat>
  <Paragraphs>40</Paragraphs>
  <Slides>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Arial</vt:lpstr>
      <vt:lpstr>Calibri</vt:lpstr>
      <vt:lpstr>Calibri Light</vt:lpstr>
      <vt:lpstr>Times New Roman</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Hortense Assoh</dc:creator>
  <cp:lastModifiedBy>Hortense Assoh (2245799)</cp:lastModifiedBy>
  <cp:revision>1</cp:revision>
  <dcterms:created xsi:type="dcterms:W3CDTF">2026-02-24T08:52:17Z</dcterms:created>
  <dcterms:modified xsi:type="dcterms:W3CDTF">2026-07-04T23:36:32Z</dcterms:modified>
</cp:coreProperties>
</file>