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150"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7811B0-625F-4930-83FC-7649529A4340}" type="datetimeFigureOut">
              <a:rPr lang="en-GB" smtClean="0"/>
              <a:t>01/10/2013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00589CF-09CD-42F4-96CA-06553B4F5DBF}" type="slidenum">
              <a:rPr lang="en-GB" smtClean="0"/>
              <a:t>‹#›</a:t>
            </a:fld>
            <a:endParaRPr lang="en-GB"/>
          </a:p>
        </p:txBody>
      </p:sp>
    </p:spTree>
    <p:extLst>
      <p:ext uri="{BB962C8B-B14F-4D97-AF65-F5344CB8AC3E}">
        <p14:creationId xmlns:p14="http://schemas.microsoft.com/office/powerpoint/2010/main" val="31046634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16632"/>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403648" y="16288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0" y="6381328"/>
            <a:ext cx="2133600" cy="365125"/>
          </a:xfrm>
        </p:spPr>
        <p:txBody>
          <a:bodyPr/>
          <a:lstStyle>
            <a:lvl1pPr>
              <a:defRPr sz="1000"/>
            </a:lvl1pPr>
          </a:lstStyle>
          <a:p>
            <a:fld id="{3C23FCBA-C098-4280-AFAA-C33E06FD0F40}" type="datetime1">
              <a:rPr lang="en-GB" smtClean="0"/>
              <a:pPr/>
              <a:t>01/10/2013</a:t>
            </a:fld>
            <a:endParaRPr lang="en-GB" dirty="0"/>
          </a:p>
        </p:txBody>
      </p:sp>
      <p:sp>
        <p:nvSpPr>
          <p:cNvPr id="5" name="Footer Placeholder 4"/>
          <p:cNvSpPr>
            <a:spLocks noGrp="1"/>
          </p:cNvSpPr>
          <p:nvPr>
            <p:ph type="ftr" sz="quarter" idx="11"/>
          </p:nvPr>
        </p:nvSpPr>
        <p:spPr/>
        <p:txBody>
          <a:bodyPr/>
          <a:lstStyle>
            <a:lvl1pPr>
              <a:defRPr sz="1000"/>
            </a:lvl1pPr>
          </a:lstStyle>
          <a:p>
            <a:r>
              <a:rPr lang="en-GB" dirty="0" smtClean="0"/>
              <a:t>HNC Building Studies.   JT Roberts</a:t>
            </a:r>
            <a:endParaRPr lang="en-GB" dirty="0"/>
          </a:p>
        </p:txBody>
      </p:sp>
      <p:sp>
        <p:nvSpPr>
          <p:cNvPr id="6" name="Slide Number Placeholder 5"/>
          <p:cNvSpPr>
            <a:spLocks noGrp="1"/>
          </p:cNvSpPr>
          <p:nvPr>
            <p:ph type="sldNum" sz="quarter" idx="12"/>
          </p:nvPr>
        </p:nvSpPr>
        <p:spPr>
          <a:xfrm>
            <a:off x="7010400" y="6381328"/>
            <a:ext cx="2133600" cy="365125"/>
          </a:xfrm>
        </p:spPr>
        <p:txBody>
          <a:bodyPr/>
          <a:lstStyle/>
          <a:p>
            <a:fld id="{350AD202-547C-49ED-867B-3C7839670864}"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F944A15-8303-4D03-B703-A085D69AE0C8}" type="datetime1">
              <a:rPr lang="en-GB" smtClean="0"/>
              <a:t>01/10/2013</a:t>
            </a:fld>
            <a:endParaRPr lang="en-GB"/>
          </a:p>
        </p:txBody>
      </p:sp>
      <p:sp>
        <p:nvSpPr>
          <p:cNvPr id="5" name="Footer Placeholder 4"/>
          <p:cNvSpPr>
            <a:spLocks noGrp="1"/>
          </p:cNvSpPr>
          <p:nvPr>
            <p:ph type="ftr" sz="quarter" idx="11"/>
          </p:nvPr>
        </p:nvSpPr>
        <p:spPr/>
        <p:txBody>
          <a:bodyPr/>
          <a:lstStyle/>
          <a:p>
            <a:r>
              <a:rPr lang="en-GB" smtClean="0"/>
              <a:t>HNC Building Studies.   JT Roberts</a:t>
            </a:r>
            <a:endParaRPr lang="en-GB"/>
          </a:p>
        </p:txBody>
      </p:sp>
      <p:sp>
        <p:nvSpPr>
          <p:cNvPr id="6" name="Slide Number Placeholder 5"/>
          <p:cNvSpPr>
            <a:spLocks noGrp="1"/>
          </p:cNvSpPr>
          <p:nvPr>
            <p:ph type="sldNum" sz="quarter" idx="12"/>
          </p:nvPr>
        </p:nvSpPr>
        <p:spPr/>
        <p:txBody>
          <a:bodyPr/>
          <a:lstStyle/>
          <a:p>
            <a:fld id="{350AD202-547C-49ED-867B-3C7839670864}"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E1A8331-44D7-4518-854D-4049B359E24E}" type="datetime1">
              <a:rPr lang="en-GB" smtClean="0"/>
              <a:t>01/10/2013</a:t>
            </a:fld>
            <a:endParaRPr lang="en-GB"/>
          </a:p>
        </p:txBody>
      </p:sp>
      <p:sp>
        <p:nvSpPr>
          <p:cNvPr id="5" name="Footer Placeholder 4"/>
          <p:cNvSpPr>
            <a:spLocks noGrp="1"/>
          </p:cNvSpPr>
          <p:nvPr>
            <p:ph type="ftr" sz="quarter" idx="11"/>
          </p:nvPr>
        </p:nvSpPr>
        <p:spPr/>
        <p:txBody>
          <a:bodyPr/>
          <a:lstStyle/>
          <a:p>
            <a:r>
              <a:rPr lang="en-GB" smtClean="0"/>
              <a:t>HNC Building Studies.   JT Roberts</a:t>
            </a:r>
            <a:endParaRPr lang="en-GB"/>
          </a:p>
        </p:txBody>
      </p:sp>
      <p:sp>
        <p:nvSpPr>
          <p:cNvPr id="6" name="Slide Number Placeholder 5"/>
          <p:cNvSpPr>
            <a:spLocks noGrp="1"/>
          </p:cNvSpPr>
          <p:nvPr>
            <p:ph type="sldNum" sz="quarter" idx="12"/>
          </p:nvPr>
        </p:nvSpPr>
        <p:spPr/>
        <p:txBody>
          <a:bodyPr/>
          <a:lstStyle/>
          <a:p>
            <a:fld id="{350AD202-547C-49ED-867B-3C7839670864}"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ABF2EEC-D68B-49F6-93F5-318949D26A81}" type="datetime1">
              <a:rPr lang="en-GB" smtClean="0"/>
              <a:t>01/10/2013</a:t>
            </a:fld>
            <a:endParaRPr lang="en-GB"/>
          </a:p>
        </p:txBody>
      </p:sp>
      <p:sp>
        <p:nvSpPr>
          <p:cNvPr id="6" name="Footer Placeholder 5"/>
          <p:cNvSpPr>
            <a:spLocks noGrp="1"/>
          </p:cNvSpPr>
          <p:nvPr>
            <p:ph type="ftr" sz="quarter" idx="11"/>
          </p:nvPr>
        </p:nvSpPr>
        <p:spPr/>
        <p:txBody>
          <a:bodyPr/>
          <a:lstStyle/>
          <a:p>
            <a:r>
              <a:rPr lang="en-GB" smtClean="0"/>
              <a:t>HNC Building Studies.   JT Roberts</a:t>
            </a:r>
            <a:endParaRPr lang="en-GB"/>
          </a:p>
        </p:txBody>
      </p:sp>
      <p:sp>
        <p:nvSpPr>
          <p:cNvPr id="7" name="Slide Number Placeholder 6"/>
          <p:cNvSpPr>
            <a:spLocks noGrp="1"/>
          </p:cNvSpPr>
          <p:nvPr>
            <p:ph type="sldNum" sz="quarter" idx="12"/>
          </p:nvPr>
        </p:nvSpPr>
        <p:spPr/>
        <p:txBody>
          <a:bodyPr/>
          <a:lstStyle/>
          <a:p>
            <a:fld id="{350AD202-547C-49ED-867B-3C7839670864}"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7DE57C3-765F-40C7-B439-D6F50822B54C}" type="datetime1">
              <a:rPr lang="en-GB" smtClean="0"/>
              <a:t>01/10/2013</a:t>
            </a:fld>
            <a:endParaRPr lang="en-GB"/>
          </a:p>
        </p:txBody>
      </p:sp>
      <p:sp>
        <p:nvSpPr>
          <p:cNvPr id="8" name="Footer Placeholder 7"/>
          <p:cNvSpPr>
            <a:spLocks noGrp="1"/>
          </p:cNvSpPr>
          <p:nvPr>
            <p:ph type="ftr" sz="quarter" idx="11"/>
          </p:nvPr>
        </p:nvSpPr>
        <p:spPr/>
        <p:txBody>
          <a:bodyPr/>
          <a:lstStyle/>
          <a:p>
            <a:r>
              <a:rPr lang="en-GB" smtClean="0"/>
              <a:t>HNC Building Studies.   JT Roberts</a:t>
            </a:r>
            <a:endParaRPr lang="en-GB"/>
          </a:p>
        </p:txBody>
      </p:sp>
      <p:sp>
        <p:nvSpPr>
          <p:cNvPr id="9" name="Slide Number Placeholder 8"/>
          <p:cNvSpPr>
            <a:spLocks noGrp="1"/>
          </p:cNvSpPr>
          <p:nvPr>
            <p:ph type="sldNum" sz="quarter" idx="12"/>
          </p:nvPr>
        </p:nvSpPr>
        <p:spPr/>
        <p:txBody>
          <a:bodyPr/>
          <a:lstStyle/>
          <a:p>
            <a:fld id="{350AD202-547C-49ED-867B-3C7839670864}"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3CCCB54-EAC5-4A6E-AB4B-0BB0E991D68F}" type="datetime1">
              <a:rPr lang="en-GB" smtClean="0"/>
              <a:t>01/10/2013</a:t>
            </a:fld>
            <a:endParaRPr lang="en-GB"/>
          </a:p>
        </p:txBody>
      </p:sp>
      <p:sp>
        <p:nvSpPr>
          <p:cNvPr id="4" name="Footer Placeholder 3"/>
          <p:cNvSpPr>
            <a:spLocks noGrp="1"/>
          </p:cNvSpPr>
          <p:nvPr>
            <p:ph type="ftr" sz="quarter" idx="11"/>
          </p:nvPr>
        </p:nvSpPr>
        <p:spPr/>
        <p:txBody>
          <a:bodyPr/>
          <a:lstStyle/>
          <a:p>
            <a:r>
              <a:rPr lang="en-GB" smtClean="0"/>
              <a:t>HNC Building Studies.   JT Roberts</a:t>
            </a:r>
            <a:endParaRPr lang="en-GB"/>
          </a:p>
        </p:txBody>
      </p:sp>
      <p:sp>
        <p:nvSpPr>
          <p:cNvPr id="5" name="Slide Number Placeholder 4"/>
          <p:cNvSpPr>
            <a:spLocks noGrp="1"/>
          </p:cNvSpPr>
          <p:nvPr>
            <p:ph type="sldNum" sz="quarter" idx="12"/>
          </p:nvPr>
        </p:nvSpPr>
        <p:spPr/>
        <p:txBody>
          <a:bodyPr/>
          <a:lstStyle/>
          <a:p>
            <a:fld id="{350AD202-547C-49ED-867B-3C7839670864}"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DB75AB-EDCD-48E6-9802-822B57150289}" type="datetime1">
              <a:rPr lang="en-GB" smtClean="0"/>
              <a:t>01/10/2013</a:t>
            </a:fld>
            <a:endParaRPr lang="en-GB"/>
          </a:p>
        </p:txBody>
      </p:sp>
      <p:sp>
        <p:nvSpPr>
          <p:cNvPr id="3" name="Footer Placeholder 2"/>
          <p:cNvSpPr>
            <a:spLocks noGrp="1"/>
          </p:cNvSpPr>
          <p:nvPr>
            <p:ph type="ftr" sz="quarter" idx="11"/>
          </p:nvPr>
        </p:nvSpPr>
        <p:spPr/>
        <p:txBody>
          <a:bodyPr/>
          <a:lstStyle/>
          <a:p>
            <a:r>
              <a:rPr lang="en-GB" smtClean="0"/>
              <a:t>HNC Building Studies.   JT Roberts</a:t>
            </a:r>
            <a:endParaRPr lang="en-GB"/>
          </a:p>
        </p:txBody>
      </p:sp>
      <p:sp>
        <p:nvSpPr>
          <p:cNvPr id="4" name="Slide Number Placeholder 3"/>
          <p:cNvSpPr>
            <a:spLocks noGrp="1"/>
          </p:cNvSpPr>
          <p:nvPr>
            <p:ph type="sldNum" sz="quarter" idx="12"/>
          </p:nvPr>
        </p:nvSpPr>
        <p:spPr/>
        <p:txBody>
          <a:bodyPr/>
          <a:lstStyle/>
          <a:p>
            <a:fld id="{350AD202-547C-49ED-867B-3C7839670864}"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E9682E-819A-457A-8BE3-2C6332CD296D}" type="datetime1">
              <a:rPr lang="en-GB" smtClean="0"/>
              <a:t>01/10/2013</a:t>
            </a:fld>
            <a:endParaRPr lang="en-GB"/>
          </a:p>
        </p:txBody>
      </p:sp>
      <p:sp>
        <p:nvSpPr>
          <p:cNvPr id="6" name="Footer Placeholder 5"/>
          <p:cNvSpPr>
            <a:spLocks noGrp="1"/>
          </p:cNvSpPr>
          <p:nvPr>
            <p:ph type="ftr" sz="quarter" idx="11"/>
          </p:nvPr>
        </p:nvSpPr>
        <p:spPr/>
        <p:txBody>
          <a:bodyPr/>
          <a:lstStyle/>
          <a:p>
            <a:r>
              <a:rPr lang="en-GB" smtClean="0"/>
              <a:t>HNC Building Studies.   JT Roberts</a:t>
            </a:r>
            <a:endParaRPr lang="en-GB"/>
          </a:p>
        </p:txBody>
      </p:sp>
      <p:sp>
        <p:nvSpPr>
          <p:cNvPr id="7" name="Slide Number Placeholder 6"/>
          <p:cNvSpPr>
            <a:spLocks noGrp="1"/>
          </p:cNvSpPr>
          <p:nvPr>
            <p:ph type="sldNum" sz="quarter" idx="12"/>
          </p:nvPr>
        </p:nvSpPr>
        <p:spPr/>
        <p:txBody>
          <a:bodyPr/>
          <a:lstStyle/>
          <a:p>
            <a:fld id="{350AD202-547C-49ED-867B-3C7839670864}"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93B3B2F-1082-4675-84CB-1B423ECAB4CC}" type="datetime1">
              <a:rPr lang="en-GB" smtClean="0"/>
              <a:t>01/10/2013</a:t>
            </a:fld>
            <a:endParaRPr lang="en-GB"/>
          </a:p>
        </p:txBody>
      </p:sp>
      <p:sp>
        <p:nvSpPr>
          <p:cNvPr id="6" name="Footer Placeholder 5"/>
          <p:cNvSpPr>
            <a:spLocks noGrp="1"/>
          </p:cNvSpPr>
          <p:nvPr>
            <p:ph type="ftr" sz="quarter" idx="11"/>
          </p:nvPr>
        </p:nvSpPr>
        <p:spPr/>
        <p:txBody>
          <a:bodyPr/>
          <a:lstStyle/>
          <a:p>
            <a:r>
              <a:rPr lang="en-GB" smtClean="0"/>
              <a:t>HNC Building Studies.   JT Roberts</a:t>
            </a:r>
            <a:endParaRPr lang="en-GB"/>
          </a:p>
        </p:txBody>
      </p:sp>
      <p:sp>
        <p:nvSpPr>
          <p:cNvPr id="7" name="Slide Number Placeholder 6"/>
          <p:cNvSpPr>
            <a:spLocks noGrp="1"/>
          </p:cNvSpPr>
          <p:nvPr>
            <p:ph type="sldNum" sz="quarter" idx="12"/>
          </p:nvPr>
        </p:nvSpPr>
        <p:spPr/>
        <p:txBody>
          <a:bodyPr/>
          <a:lstStyle/>
          <a:p>
            <a:fld id="{350AD202-547C-49ED-867B-3C7839670864}"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86BE03D-8970-40AD-AAE5-09F76C24FAC9}" type="datetime1">
              <a:rPr lang="en-GB" smtClean="0"/>
              <a:t>01/10/2013</a:t>
            </a:fld>
            <a:endParaRPr lang="en-GB"/>
          </a:p>
        </p:txBody>
      </p:sp>
      <p:sp>
        <p:nvSpPr>
          <p:cNvPr id="5" name="Footer Placeholder 4"/>
          <p:cNvSpPr>
            <a:spLocks noGrp="1"/>
          </p:cNvSpPr>
          <p:nvPr>
            <p:ph type="ftr" sz="quarter" idx="11"/>
          </p:nvPr>
        </p:nvSpPr>
        <p:spPr/>
        <p:txBody>
          <a:bodyPr/>
          <a:lstStyle/>
          <a:p>
            <a:r>
              <a:rPr lang="en-GB" smtClean="0"/>
              <a:t>HNC Building Studies.   JT Roberts</a:t>
            </a:r>
            <a:endParaRPr lang="en-GB"/>
          </a:p>
        </p:txBody>
      </p:sp>
      <p:sp>
        <p:nvSpPr>
          <p:cNvPr id="6" name="Slide Number Placeholder 5"/>
          <p:cNvSpPr>
            <a:spLocks noGrp="1"/>
          </p:cNvSpPr>
          <p:nvPr>
            <p:ph type="sldNum" sz="quarter" idx="12"/>
          </p:nvPr>
        </p:nvSpPr>
        <p:spPr/>
        <p:txBody>
          <a:bodyPr/>
          <a:lstStyle/>
          <a:p>
            <a:fld id="{350AD202-547C-49ED-867B-3C7839670864}"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33854EB-9DE8-4E74-B7C2-0E0CFBAE5D78}" type="datetime1">
              <a:rPr lang="en-GB" smtClean="0"/>
              <a:t>01/10/2013</a:t>
            </a:fld>
            <a:endParaRPr lang="en-GB"/>
          </a:p>
        </p:txBody>
      </p:sp>
      <p:sp>
        <p:nvSpPr>
          <p:cNvPr id="5" name="Footer Placeholder 4"/>
          <p:cNvSpPr>
            <a:spLocks noGrp="1"/>
          </p:cNvSpPr>
          <p:nvPr>
            <p:ph type="ftr" sz="quarter" idx="11"/>
          </p:nvPr>
        </p:nvSpPr>
        <p:spPr/>
        <p:txBody>
          <a:bodyPr/>
          <a:lstStyle/>
          <a:p>
            <a:r>
              <a:rPr lang="en-GB" smtClean="0"/>
              <a:t>HNC Building Studies.   JT Roberts</a:t>
            </a:r>
            <a:endParaRPr lang="en-GB"/>
          </a:p>
        </p:txBody>
      </p:sp>
      <p:sp>
        <p:nvSpPr>
          <p:cNvPr id="6" name="Slide Number Placeholder 5"/>
          <p:cNvSpPr>
            <a:spLocks noGrp="1"/>
          </p:cNvSpPr>
          <p:nvPr>
            <p:ph type="sldNum" sz="quarter" idx="12"/>
          </p:nvPr>
        </p:nvSpPr>
        <p:spPr/>
        <p:txBody>
          <a:bodyPr/>
          <a:lstStyle/>
          <a:p>
            <a:fld id="{350AD202-547C-49ED-867B-3C7839670864}"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7E9067-D80E-4031-88B5-038938AEBBA0}" type="datetime1">
              <a:rPr lang="en-GB" smtClean="0"/>
              <a:t>01/10/2013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smtClean="0"/>
              <a:t>HNC Building Studies.   JT Roberts</a:t>
            </a: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0AD202-547C-49ED-867B-3C7839670864}"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116633"/>
            <a:ext cx="7772400" cy="864096"/>
          </a:xfrm>
          <a:effectLst>
            <a:outerShdw blurRad="50800" dist="38100" dir="2700000" algn="tl" rotWithShape="0">
              <a:prstClr val="black">
                <a:alpha val="40000"/>
              </a:prstClr>
            </a:outerShdw>
          </a:effectLst>
        </p:spPr>
        <p:txBody>
          <a:bodyPr/>
          <a:lstStyle/>
          <a:p>
            <a:r>
              <a:rPr lang="en-GB" dirty="0" smtClean="0">
                <a:solidFill>
                  <a:srgbClr val="FF0000"/>
                </a:solidFill>
              </a:rPr>
              <a:t>TECHNOLOGY ‘B’</a:t>
            </a:r>
            <a:endParaRPr lang="en-GB" dirty="0">
              <a:solidFill>
                <a:srgbClr val="FF0000"/>
              </a:solidFill>
            </a:endParaRPr>
          </a:p>
        </p:txBody>
      </p:sp>
      <p:sp>
        <p:nvSpPr>
          <p:cNvPr id="3" name="Subtitle 2"/>
          <p:cNvSpPr>
            <a:spLocks noGrp="1"/>
          </p:cNvSpPr>
          <p:nvPr>
            <p:ph type="subTitle" idx="1"/>
          </p:nvPr>
        </p:nvSpPr>
        <p:spPr>
          <a:xfrm>
            <a:off x="1475656" y="836712"/>
            <a:ext cx="6400800" cy="1752600"/>
          </a:xfrm>
        </p:spPr>
        <p:txBody>
          <a:bodyPr>
            <a:noAutofit/>
          </a:bodyPr>
          <a:lstStyle/>
          <a:p>
            <a:pPr algn="l"/>
            <a:r>
              <a:rPr lang="en-GB" sz="2000" b="1" dirty="0" smtClean="0">
                <a:solidFill>
                  <a:schemeClr val="tx1"/>
                </a:solidFill>
              </a:rPr>
              <a:t>Constructional Designs and Techniques Applicable to medium to high-rise buildings:-</a:t>
            </a:r>
          </a:p>
          <a:p>
            <a:pPr algn="l">
              <a:buFont typeface="Arial" pitchFamily="34" charset="0"/>
              <a:buChar char="•"/>
            </a:pPr>
            <a:r>
              <a:rPr lang="en-GB" sz="2000" dirty="0">
                <a:solidFill>
                  <a:schemeClr val="tx1">
                    <a:lumMod val="65000"/>
                    <a:lumOff val="35000"/>
                  </a:schemeClr>
                </a:solidFill>
              </a:rPr>
              <a:t>Structural Frames</a:t>
            </a:r>
          </a:p>
          <a:p>
            <a:pPr algn="l">
              <a:buFont typeface="Arial" pitchFamily="34" charset="0"/>
              <a:buChar char="•"/>
            </a:pPr>
            <a:r>
              <a:rPr lang="en-GB" sz="2000" dirty="0" smtClean="0">
                <a:solidFill>
                  <a:schemeClr val="tx1">
                    <a:lumMod val="65000"/>
                    <a:lumOff val="35000"/>
                  </a:schemeClr>
                </a:solidFill>
              </a:rPr>
              <a:t>Building Envelopes</a:t>
            </a:r>
          </a:p>
          <a:p>
            <a:pPr algn="l">
              <a:buFont typeface="Arial" pitchFamily="34" charset="0"/>
              <a:buChar char="•"/>
            </a:pPr>
            <a:r>
              <a:rPr lang="en-GB" sz="2000" dirty="0" smtClean="0">
                <a:solidFill>
                  <a:schemeClr val="tx1">
                    <a:lumMod val="65000"/>
                    <a:lumOff val="35000"/>
                  </a:schemeClr>
                </a:solidFill>
              </a:rPr>
              <a:t>Structural Floors</a:t>
            </a:r>
          </a:p>
          <a:p>
            <a:pPr algn="l">
              <a:buFont typeface="Arial" pitchFamily="34" charset="0"/>
              <a:buChar char="•"/>
            </a:pPr>
            <a:r>
              <a:rPr lang="en-GB" sz="2000" dirty="0" smtClean="0">
                <a:solidFill>
                  <a:schemeClr val="tx1">
                    <a:lumMod val="65000"/>
                    <a:lumOff val="35000"/>
                  </a:schemeClr>
                </a:solidFill>
              </a:rPr>
              <a:t>Material Selection</a:t>
            </a:r>
          </a:p>
          <a:p>
            <a:pPr algn="l"/>
            <a:r>
              <a:rPr lang="en-GB" sz="2000" b="1" dirty="0" smtClean="0">
                <a:solidFill>
                  <a:schemeClr val="tx1"/>
                </a:solidFill>
              </a:rPr>
              <a:t>The drive towards the production of intelligent buildings:-</a:t>
            </a:r>
          </a:p>
          <a:p>
            <a:pPr algn="l">
              <a:buFont typeface="Arial" pitchFamily="34" charset="0"/>
              <a:buChar char="•"/>
            </a:pPr>
            <a:r>
              <a:rPr lang="en-GB" sz="2000" dirty="0" smtClean="0">
                <a:solidFill>
                  <a:schemeClr val="tx1">
                    <a:lumMod val="65000"/>
                    <a:lumOff val="35000"/>
                  </a:schemeClr>
                </a:solidFill>
              </a:rPr>
              <a:t>Flexibility </a:t>
            </a:r>
            <a:r>
              <a:rPr lang="en-GB" sz="2000" dirty="0">
                <a:solidFill>
                  <a:schemeClr val="tx1">
                    <a:lumMod val="65000"/>
                    <a:lumOff val="35000"/>
                  </a:schemeClr>
                </a:solidFill>
              </a:rPr>
              <a:t>of </a:t>
            </a:r>
            <a:r>
              <a:rPr lang="en-GB" sz="2000" dirty="0" smtClean="0">
                <a:solidFill>
                  <a:schemeClr val="tx1">
                    <a:lumMod val="65000"/>
                    <a:lumOff val="35000"/>
                  </a:schemeClr>
                </a:solidFill>
              </a:rPr>
              <a:t>Design</a:t>
            </a:r>
          </a:p>
          <a:p>
            <a:pPr algn="l">
              <a:buFont typeface="Arial" pitchFamily="34" charset="0"/>
              <a:buChar char="•"/>
            </a:pPr>
            <a:r>
              <a:rPr lang="en-GB" sz="2000" dirty="0" smtClean="0">
                <a:solidFill>
                  <a:schemeClr val="tx1">
                    <a:lumMod val="65000"/>
                    <a:lumOff val="35000"/>
                  </a:schemeClr>
                </a:solidFill>
              </a:rPr>
              <a:t>Suspended ceiling systems, raised floors &amp; demountable partitioning</a:t>
            </a:r>
          </a:p>
          <a:p>
            <a:pPr algn="l">
              <a:buFont typeface="Arial" pitchFamily="34" charset="0"/>
              <a:buChar char="•"/>
            </a:pPr>
            <a:r>
              <a:rPr lang="en-GB" sz="2000" dirty="0" smtClean="0">
                <a:solidFill>
                  <a:schemeClr val="tx1">
                    <a:lumMod val="65000"/>
                    <a:lumOff val="35000"/>
                  </a:schemeClr>
                </a:solidFill>
              </a:rPr>
              <a:t>Services Provision</a:t>
            </a:r>
          </a:p>
          <a:p>
            <a:pPr algn="l">
              <a:buFont typeface="Arial" pitchFamily="34" charset="0"/>
              <a:buChar char="•"/>
            </a:pPr>
            <a:r>
              <a:rPr lang="en-GB" sz="2000" dirty="0" smtClean="0">
                <a:solidFill>
                  <a:schemeClr val="tx1">
                    <a:lumMod val="65000"/>
                    <a:lumOff val="35000"/>
                  </a:schemeClr>
                </a:solidFill>
              </a:rPr>
              <a:t>Sustainability &amp; building ecology</a:t>
            </a:r>
          </a:p>
          <a:p>
            <a:pPr algn="l">
              <a:buFont typeface="Arial" pitchFamily="34" charset="0"/>
              <a:buChar char="•"/>
            </a:pPr>
            <a:r>
              <a:rPr lang="en-GB" sz="2000" dirty="0" smtClean="0">
                <a:solidFill>
                  <a:schemeClr val="tx1">
                    <a:lumMod val="65000"/>
                    <a:lumOff val="35000"/>
                  </a:schemeClr>
                </a:solidFill>
              </a:rPr>
              <a:t>The concept of </a:t>
            </a:r>
            <a:r>
              <a:rPr lang="en-GB" sz="2000" dirty="0" err="1" smtClean="0">
                <a:solidFill>
                  <a:schemeClr val="tx1">
                    <a:lumMod val="65000"/>
                    <a:lumOff val="35000"/>
                  </a:schemeClr>
                </a:solidFill>
              </a:rPr>
              <a:t>buildability</a:t>
            </a:r>
            <a:endParaRPr lang="en-GB" sz="2000" dirty="0" smtClean="0">
              <a:solidFill>
                <a:schemeClr val="tx1">
                  <a:lumMod val="65000"/>
                  <a:lumOff val="35000"/>
                </a:schemeClr>
              </a:solidFill>
            </a:endParaRPr>
          </a:p>
          <a:p>
            <a:pPr algn="l">
              <a:buFont typeface="Arial" pitchFamily="34" charset="0"/>
              <a:buChar char="•"/>
            </a:pPr>
            <a:r>
              <a:rPr lang="en-GB" sz="2000" dirty="0" smtClean="0">
                <a:solidFill>
                  <a:schemeClr val="tx1">
                    <a:lumMod val="65000"/>
                    <a:lumOff val="35000"/>
                  </a:schemeClr>
                </a:solidFill>
              </a:rPr>
              <a:t>Building Refurbishment</a:t>
            </a:r>
          </a:p>
          <a:p>
            <a:pPr algn="l">
              <a:buFont typeface="Arial" pitchFamily="34" charset="0"/>
              <a:buChar char="•"/>
            </a:pPr>
            <a:r>
              <a:rPr lang="en-GB" sz="2000" dirty="0" smtClean="0">
                <a:solidFill>
                  <a:schemeClr val="tx1">
                    <a:lumMod val="65000"/>
                    <a:lumOff val="35000"/>
                  </a:schemeClr>
                </a:solidFill>
              </a:rPr>
              <a:t>Safe methods of working</a:t>
            </a:r>
          </a:p>
          <a:p>
            <a:pPr algn="l">
              <a:buFont typeface="Arial" pitchFamily="34" charset="0"/>
              <a:buChar char="•"/>
            </a:pPr>
            <a:endParaRPr lang="en-GB" sz="2000" dirty="0">
              <a:solidFill>
                <a:schemeClr val="bg1">
                  <a:lumMod val="50000"/>
                </a:schemeClr>
              </a:solidFill>
            </a:endParaRPr>
          </a:p>
        </p:txBody>
      </p:sp>
      <p:sp>
        <p:nvSpPr>
          <p:cNvPr id="4" name="Date Placeholder 3"/>
          <p:cNvSpPr>
            <a:spLocks noGrp="1"/>
          </p:cNvSpPr>
          <p:nvPr>
            <p:ph type="dt" sz="half" idx="10"/>
          </p:nvPr>
        </p:nvSpPr>
        <p:spPr/>
        <p:txBody>
          <a:bodyPr/>
          <a:lstStyle/>
          <a:p>
            <a:fld id="{E206E39D-F148-4780-91B1-849B7F576D3B}" type="datetime1">
              <a:rPr lang="en-GB" sz="1000" smtClean="0"/>
              <a:t>01/10/2013</a:t>
            </a:fld>
            <a:endParaRPr lang="en-GB" sz="1000" dirty="0"/>
          </a:p>
        </p:txBody>
      </p:sp>
      <p:sp>
        <p:nvSpPr>
          <p:cNvPr id="5" name="Slide Number Placeholder 4"/>
          <p:cNvSpPr>
            <a:spLocks noGrp="1"/>
          </p:cNvSpPr>
          <p:nvPr>
            <p:ph type="sldNum" sz="quarter" idx="12"/>
          </p:nvPr>
        </p:nvSpPr>
        <p:spPr/>
        <p:txBody>
          <a:bodyPr/>
          <a:lstStyle/>
          <a:p>
            <a:fld id="{350AD202-547C-49ED-867B-3C7839670864}" type="slidenum">
              <a:rPr lang="en-GB" smtClean="0"/>
              <a:t>1</a:t>
            </a:fld>
            <a:endParaRPr lang="en-GB" dirty="0"/>
          </a:p>
        </p:txBody>
      </p:sp>
      <p:sp>
        <p:nvSpPr>
          <p:cNvPr id="6" name="Footer Placeholder 5"/>
          <p:cNvSpPr>
            <a:spLocks noGrp="1"/>
          </p:cNvSpPr>
          <p:nvPr>
            <p:ph type="ftr" sz="quarter" idx="11"/>
          </p:nvPr>
        </p:nvSpPr>
        <p:spPr/>
        <p:txBody>
          <a:bodyPr/>
          <a:lstStyle/>
          <a:p>
            <a:r>
              <a:rPr lang="en-GB" sz="1000" dirty="0" smtClean="0"/>
              <a:t>HNC Building Studies.   JT Roberts</a:t>
            </a:r>
            <a:endParaRPr lang="en-GB" sz="10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188640"/>
            <a:ext cx="7772400" cy="1470025"/>
          </a:xfrm>
          <a:effectLst>
            <a:outerShdw blurRad="50800" dist="38100" dir="2700000" algn="tl" rotWithShape="0">
              <a:prstClr val="black">
                <a:alpha val="40000"/>
              </a:prstClr>
            </a:outerShdw>
          </a:effectLst>
        </p:spPr>
        <p:txBody>
          <a:bodyPr>
            <a:normAutofit/>
          </a:bodyPr>
          <a:lstStyle/>
          <a:p>
            <a:pPr algn="r"/>
            <a:r>
              <a:rPr lang="en-GB" sz="2800" dirty="0" smtClean="0">
                <a:solidFill>
                  <a:srgbClr val="FF0000"/>
                </a:solidFill>
              </a:rPr>
              <a:t>Functional Requirements of the Building Fabric</a:t>
            </a:r>
            <a:endParaRPr lang="en-GB" sz="2800" dirty="0">
              <a:solidFill>
                <a:srgbClr val="FF0000"/>
              </a:solidFill>
            </a:endParaRPr>
          </a:p>
        </p:txBody>
      </p:sp>
      <p:sp>
        <p:nvSpPr>
          <p:cNvPr id="4" name="Date Placeholder 3"/>
          <p:cNvSpPr>
            <a:spLocks noGrp="1"/>
          </p:cNvSpPr>
          <p:nvPr>
            <p:ph type="dt" sz="half" idx="10"/>
          </p:nvPr>
        </p:nvSpPr>
        <p:spPr/>
        <p:txBody>
          <a:bodyPr/>
          <a:lstStyle/>
          <a:p>
            <a:fld id="{DB525753-1D01-4237-ADDD-D307F433556C}" type="datetime1">
              <a:rPr lang="en-GB" smtClean="0"/>
              <a:t>01/10/2013</a:t>
            </a:fld>
            <a:endParaRPr lang="en-GB"/>
          </a:p>
        </p:txBody>
      </p:sp>
      <p:sp>
        <p:nvSpPr>
          <p:cNvPr id="5" name="Slide Number Placeholder 4"/>
          <p:cNvSpPr>
            <a:spLocks noGrp="1"/>
          </p:cNvSpPr>
          <p:nvPr>
            <p:ph type="sldNum" sz="quarter" idx="12"/>
          </p:nvPr>
        </p:nvSpPr>
        <p:spPr/>
        <p:txBody>
          <a:bodyPr/>
          <a:lstStyle/>
          <a:p>
            <a:fld id="{350AD202-547C-49ED-867B-3C7839670864}" type="slidenum">
              <a:rPr lang="en-GB" smtClean="0"/>
              <a:t>2</a:t>
            </a:fld>
            <a:endParaRPr lang="en-GB"/>
          </a:p>
        </p:txBody>
      </p:sp>
      <p:sp>
        <p:nvSpPr>
          <p:cNvPr id="6" name="Footer Placeholder 5"/>
          <p:cNvSpPr>
            <a:spLocks noGrp="1"/>
          </p:cNvSpPr>
          <p:nvPr>
            <p:ph type="ftr" sz="quarter" idx="11"/>
          </p:nvPr>
        </p:nvSpPr>
        <p:spPr/>
        <p:txBody>
          <a:bodyPr/>
          <a:lstStyle/>
          <a:p>
            <a:r>
              <a:rPr lang="en-GB" smtClean="0"/>
              <a:t>HNC Building Studies.   JT Roberts</a:t>
            </a:r>
            <a:endParaRPr lang="en-GB"/>
          </a:p>
        </p:txBody>
      </p:sp>
      <p:pic>
        <p:nvPicPr>
          <p:cNvPr id="7" name="Picture 6" descr="Functional Requirements of the Building Fabric (1).jpg"/>
          <p:cNvPicPr>
            <a:picLocks noChangeAspect="1"/>
          </p:cNvPicPr>
          <p:nvPr/>
        </p:nvPicPr>
        <p:blipFill>
          <a:blip r:embed="rId2" cstate="print"/>
          <a:stretch>
            <a:fillRect/>
          </a:stretch>
        </p:blipFill>
        <p:spPr>
          <a:xfrm>
            <a:off x="-252536" y="1772816"/>
            <a:ext cx="3923928" cy="2395938"/>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188640"/>
            <a:ext cx="7772400" cy="1470025"/>
          </a:xfrm>
          <a:effectLst>
            <a:outerShdw blurRad="50800" dist="38100" dir="2700000" algn="tl" rotWithShape="0">
              <a:prstClr val="black">
                <a:alpha val="40000"/>
              </a:prstClr>
            </a:outerShdw>
          </a:effectLst>
        </p:spPr>
        <p:txBody>
          <a:bodyPr>
            <a:normAutofit/>
          </a:bodyPr>
          <a:lstStyle/>
          <a:p>
            <a:pPr algn="r"/>
            <a:r>
              <a:rPr lang="en-GB" sz="2800" dirty="0" smtClean="0">
                <a:solidFill>
                  <a:srgbClr val="FF0000"/>
                </a:solidFill>
              </a:rPr>
              <a:t>Functional Requirements of the Building Fabric</a:t>
            </a:r>
            <a:endParaRPr lang="en-GB" sz="2800" dirty="0">
              <a:solidFill>
                <a:srgbClr val="FF0000"/>
              </a:solidFill>
            </a:endParaRPr>
          </a:p>
        </p:txBody>
      </p:sp>
      <p:sp>
        <p:nvSpPr>
          <p:cNvPr id="4" name="Date Placeholder 3"/>
          <p:cNvSpPr>
            <a:spLocks noGrp="1"/>
          </p:cNvSpPr>
          <p:nvPr>
            <p:ph type="dt" sz="half" idx="10"/>
          </p:nvPr>
        </p:nvSpPr>
        <p:spPr/>
        <p:txBody>
          <a:bodyPr/>
          <a:lstStyle/>
          <a:p>
            <a:fld id="{DB525753-1D01-4237-ADDD-D307F433556C}" type="datetime1">
              <a:rPr lang="en-GB" smtClean="0"/>
              <a:t>01/10/2013</a:t>
            </a:fld>
            <a:endParaRPr lang="en-GB"/>
          </a:p>
        </p:txBody>
      </p:sp>
      <p:sp>
        <p:nvSpPr>
          <p:cNvPr id="5" name="Slide Number Placeholder 4"/>
          <p:cNvSpPr>
            <a:spLocks noGrp="1"/>
          </p:cNvSpPr>
          <p:nvPr>
            <p:ph type="sldNum" sz="quarter" idx="12"/>
          </p:nvPr>
        </p:nvSpPr>
        <p:spPr/>
        <p:txBody>
          <a:bodyPr/>
          <a:lstStyle/>
          <a:p>
            <a:fld id="{350AD202-547C-49ED-867B-3C7839670864}" type="slidenum">
              <a:rPr lang="en-GB" smtClean="0"/>
              <a:t>3</a:t>
            </a:fld>
            <a:endParaRPr lang="en-GB"/>
          </a:p>
        </p:txBody>
      </p:sp>
      <p:sp>
        <p:nvSpPr>
          <p:cNvPr id="6" name="Footer Placeholder 5"/>
          <p:cNvSpPr>
            <a:spLocks noGrp="1"/>
          </p:cNvSpPr>
          <p:nvPr>
            <p:ph type="ftr" sz="quarter" idx="11"/>
          </p:nvPr>
        </p:nvSpPr>
        <p:spPr/>
        <p:txBody>
          <a:bodyPr/>
          <a:lstStyle/>
          <a:p>
            <a:r>
              <a:rPr lang="en-GB" smtClean="0"/>
              <a:t>HNC Building Studies.   JT Roberts</a:t>
            </a:r>
            <a:endParaRPr lang="en-GB"/>
          </a:p>
        </p:txBody>
      </p:sp>
      <p:pic>
        <p:nvPicPr>
          <p:cNvPr id="7" name="Picture 6" descr="Functional Requirements of the Building Fabric (1).jpg"/>
          <p:cNvPicPr>
            <a:picLocks noChangeAspect="1"/>
          </p:cNvPicPr>
          <p:nvPr/>
        </p:nvPicPr>
        <p:blipFill>
          <a:blip r:embed="rId2" cstate="print"/>
          <a:stretch>
            <a:fillRect/>
          </a:stretch>
        </p:blipFill>
        <p:spPr>
          <a:xfrm>
            <a:off x="-252536" y="1772816"/>
            <a:ext cx="3923928" cy="2395938"/>
          </a:xfrm>
          <a:prstGeom prst="rect">
            <a:avLst/>
          </a:prstGeom>
        </p:spPr>
      </p:pic>
      <p:pic>
        <p:nvPicPr>
          <p:cNvPr id="8" name="Picture 7" descr="Functional Requirements of the Building Fabric.jpg"/>
          <p:cNvPicPr>
            <a:picLocks noChangeAspect="1"/>
          </p:cNvPicPr>
          <p:nvPr/>
        </p:nvPicPr>
        <p:blipFill>
          <a:blip r:embed="rId3" cstate="print"/>
          <a:stretch>
            <a:fillRect/>
          </a:stretch>
        </p:blipFill>
        <p:spPr>
          <a:xfrm>
            <a:off x="3678330" y="2348880"/>
            <a:ext cx="5090606" cy="3026262"/>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188640"/>
            <a:ext cx="7772400" cy="1470025"/>
          </a:xfrm>
          <a:effectLst>
            <a:outerShdw blurRad="50800" dist="38100" dir="2700000" algn="tl" rotWithShape="0">
              <a:prstClr val="black">
                <a:alpha val="40000"/>
              </a:prstClr>
            </a:outerShdw>
          </a:effectLst>
        </p:spPr>
        <p:txBody>
          <a:bodyPr>
            <a:normAutofit/>
          </a:bodyPr>
          <a:lstStyle/>
          <a:p>
            <a:pPr algn="r"/>
            <a:r>
              <a:rPr lang="en-GB" sz="2800" dirty="0" smtClean="0">
                <a:solidFill>
                  <a:srgbClr val="FF0000"/>
                </a:solidFill>
              </a:rPr>
              <a:t>Functional Requirements of the Building Fabric</a:t>
            </a:r>
            <a:endParaRPr lang="en-GB" sz="2800" dirty="0">
              <a:solidFill>
                <a:srgbClr val="FF0000"/>
              </a:solidFill>
            </a:endParaRPr>
          </a:p>
        </p:txBody>
      </p:sp>
      <p:sp>
        <p:nvSpPr>
          <p:cNvPr id="4" name="Date Placeholder 3"/>
          <p:cNvSpPr>
            <a:spLocks noGrp="1"/>
          </p:cNvSpPr>
          <p:nvPr>
            <p:ph type="dt" sz="half" idx="10"/>
          </p:nvPr>
        </p:nvSpPr>
        <p:spPr/>
        <p:txBody>
          <a:bodyPr/>
          <a:lstStyle/>
          <a:p>
            <a:fld id="{DB525753-1D01-4237-ADDD-D307F433556C}" type="datetime1">
              <a:rPr lang="en-GB" smtClean="0"/>
              <a:t>01/10/2013</a:t>
            </a:fld>
            <a:endParaRPr lang="en-GB"/>
          </a:p>
        </p:txBody>
      </p:sp>
      <p:sp>
        <p:nvSpPr>
          <p:cNvPr id="5" name="Slide Number Placeholder 4"/>
          <p:cNvSpPr>
            <a:spLocks noGrp="1"/>
          </p:cNvSpPr>
          <p:nvPr>
            <p:ph type="sldNum" sz="quarter" idx="12"/>
          </p:nvPr>
        </p:nvSpPr>
        <p:spPr/>
        <p:txBody>
          <a:bodyPr/>
          <a:lstStyle/>
          <a:p>
            <a:fld id="{350AD202-547C-49ED-867B-3C7839670864}" type="slidenum">
              <a:rPr lang="en-GB" smtClean="0"/>
              <a:t>4</a:t>
            </a:fld>
            <a:endParaRPr lang="en-GB"/>
          </a:p>
        </p:txBody>
      </p:sp>
      <p:sp>
        <p:nvSpPr>
          <p:cNvPr id="6" name="Footer Placeholder 5"/>
          <p:cNvSpPr>
            <a:spLocks noGrp="1"/>
          </p:cNvSpPr>
          <p:nvPr>
            <p:ph type="ftr" sz="quarter" idx="11"/>
          </p:nvPr>
        </p:nvSpPr>
        <p:spPr/>
        <p:txBody>
          <a:bodyPr/>
          <a:lstStyle/>
          <a:p>
            <a:r>
              <a:rPr lang="en-GB" smtClean="0"/>
              <a:t>HNC Building Studies.   JT Roberts</a:t>
            </a:r>
            <a:endParaRPr lang="en-GB"/>
          </a:p>
        </p:txBody>
      </p:sp>
      <p:pic>
        <p:nvPicPr>
          <p:cNvPr id="7" name="Picture 6" descr="Functional Requirements of the Building Fabric (1).jpg"/>
          <p:cNvPicPr>
            <a:picLocks noChangeAspect="1"/>
          </p:cNvPicPr>
          <p:nvPr/>
        </p:nvPicPr>
        <p:blipFill>
          <a:blip r:embed="rId2" cstate="print"/>
          <a:stretch>
            <a:fillRect/>
          </a:stretch>
        </p:blipFill>
        <p:spPr>
          <a:xfrm>
            <a:off x="-252536" y="1772816"/>
            <a:ext cx="3923928" cy="2395938"/>
          </a:xfrm>
          <a:prstGeom prst="rect">
            <a:avLst/>
          </a:prstGeom>
        </p:spPr>
      </p:pic>
      <p:pic>
        <p:nvPicPr>
          <p:cNvPr id="9" name="Picture 8" descr="Functional Requirements of the Building Fabric (2).jpg"/>
          <p:cNvPicPr>
            <a:picLocks noChangeAspect="1"/>
          </p:cNvPicPr>
          <p:nvPr/>
        </p:nvPicPr>
        <p:blipFill>
          <a:blip r:embed="rId3" cstate="print"/>
          <a:stretch>
            <a:fillRect/>
          </a:stretch>
        </p:blipFill>
        <p:spPr>
          <a:xfrm>
            <a:off x="3347864" y="2276872"/>
            <a:ext cx="7245163" cy="3571779"/>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188640"/>
            <a:ext cx="7772400" cy="1470025"/>
          </a:xfrm>
          <a:effectLst>
            <a:outerShdw blurRad="50800" dist="38100" dir="2700000" algn="tl" rotWithShape="0">
              <a:prstClr val="black">
                <a:alpha val="40000"/>
              </a:prstClr>
            </a:outerShdw>
          </a:effectLst>
        </p:spPr>
        <p:txBody>
          <a:bodyPr>
            <a:normAutofit/>
          </a:bodyPr>
          <a:lstStyle/>
          <a:p>
            <a:pPr algn="r"/>
            <a:r>
              <a:rPr lang="en-GB" sz="2800" dirty="0" smtClean="0">
                <a:solidFill>
                  <a:srgbClr val="FF0000"/>
                </a:solidFill>
              </a:rPr>
              <a:t>Functional Requirements of the Building Fabric</a:t>
            </a:r>
            <a:endParaRPr lang="en-GB" sz="2800" dirty="0">
              <a:solidFill>
                <a:srgbClr val="FF0000"/>
              </a:solidFill>
            </a:endParaRPr>
          </a:p>
        </p:txBody>
      </p:sp>
      <p:sp>
        <p:nvSpPr>
          <p:cNvPr id="4" name="Date Placeholder 3"/>
          <p:cNvSpPr>
            <a:spLocks noGrp="1"/>
          </p:cNvSpPr>
          <p:nvPr>
            <p:ph type="dt" sz="half" idx="10"/>
          </p:nvPr>
        </p:nvSpPr>
        <p:spPr/>
        <p:txBody>
          <a:bodyPr/>
          <a:lstStyle/>
          <a:p>
            <a:fld id="{DB525753-1D01-4237-ADDD-D307F433556C}" type="datetime1">
              <a:rPr lang="en-GB" smtClean="0"/>
              <a:t>01/10/2013</a:t>
            </a:fld>
            <a:endParaRPr lang="en-GB"/>
          </a:p>
        </p:txBody>
      </p:sp>
      <p:sp>
        <p:nvSpPr>
          <p:cNvPr id="5" name="Slide Number Placeholder 4"/>
          <p:cNvSpPr>
            <a:spLocks noGrp="1"/>
          </p:cNvSpPr>
          <p:nvPr>
            <p:ph type="sldNum" sz="quarter" idx="12"/>
          </p:nvPr>
        </p:nvSpPr>
        <p:spPr/>
        <p:txBody>
          <a:bodyPr/>
          <a:lstStyle/>
          <a:p>
            <a:fld id="{350AD202-547C-49ED-867B-3C7839670864}" type="slidenum">
              <a:rPr lang="en-GB" smtClean="0"/>
              <a:t>5</a:t>
            </a:fld>
            <a:endParaRPr lang="en-GB"/>
          </a:p>
        </p:txBody>
      </p:sp>
      <p:sp>
        <p:nvSpPr>
          <p:cNvPr id="6" name="Footer Placeholder 5"/>
          <p:cNvSpPr>
            <a:spLocks noGrp="1"/>
          </p:cNvSpPr>
          <p:nvPr>
            <p:ph type="ftr" sz="quarter" idx="11"/>
          </p:nvPr>
        </p:nvSpPr>
        <p:spPr/>
        <p:txBody>
          <a:bodyPr/>
          <a:lstStyle/>
          <a:p>
            <a:r>
              <a:rPr lang="en-GB" smtClean="0"/>
              <a:t>HNC Building Studies.   JT Roberts</a:t>
            </a:r>
            <a:endParaRPr lang="en-GB"/>
          </a:p>
        </p:txBody>
      </p:sp>
      <p:pic>
        <p:nvPicPr>
          <p:cNvPr id="8" name="Picture 7" descr="Example of Building Fabric (1).jpg"/>
          <p:cNvPicPr>
            <a:picLocks noChangeAspect="1"/>
          </p:cNvPicPr>
          <p:nvPr/>
        </p:nvPicPr>
        <p:blipFill>
          <a:blip r:embed="rId2" cstate="print"/>
          <a:stretch>
            <a:fillRect/>
          </a:stretch>
        </p:blipFill>
        <p:spPr>
          <a:xfrm>
            <a:off x="323528" y="1628800"/>
            <a:ext cx="3855343" cy="2853840"/>
          </a:xfrm>
          <a:prstGeom prst="rect">
            <a:avLst/>
          </a:prstGeom>
        </p:spPr>
      </p:pic>
      <p:pic>
        <p:nvPicPr>
          <p:cNvPr id="10" name="Picture 9" descr="Example of Building Fabric (2).jpg"/>
          <p:cNvPicPr>
            <a:picLocks noChangeAspect="1"/>
          </p:cNvPicPr>
          <p:nvPr/>
        </p:nvPicPr>
        <p:blipFill>
          <a:blip r:embed="rId3" cstate="print"/>
          <a:stretch>
            <a:fillRect/>
          </a:stretch>
        </p:blipFill>
        <p:spPr>
          <a:xfrm>
            <a:off x="4067944" y="2708920"/>
            <a:ext cx="3960440" cy="3086002"/>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188640"/>
            <a:ext cx="7772400" cy="1470025"/>
          </a:xfrm>
          <a:effectLst>
            <a:outerShdw blurRad="50800" dist="38100" dir="2700000" algn="tl" rotWithShape="0">
              <a:prstClr val="black">
                <a:alpha val="40000"/>
              </a:prstClr>
            </a:outerShdw>
          </a:effectLst>
        </p:spPr>
        <p:txBody>
          <a:bodyPr>
            <a:normAutofit/>
          </a:bodyPr>
          <a:lstStyle/>
          <a:p>
            <a:pPr algn="r"/>
            <a:r>
              <a:rPr lang="en-GB" sz="2800" dirty="0" smtClean="0">
                <a:solidFill>
                  <a:srgbClr val="FF0000"/>
                </a:solidFill>
              </a:rPr>
              <a:t>Structural Concepts</a:t>
            </a:r>
            <a:br>
              <a:rPr lang="en-GB" sz="2800" dirty="0" smtClean="0">
                <a:solidFill>
                  <a:srgbClr val="FF0000"/>
                </a:solidFill>
              </a:rPr>
            </a:br>
            <a:endParaRPr lang="en-GB" sz="2800" dirty="0">
              <a:solidFill>
                <a:srgbClr val="FF0000"/>
              </a:solidFill>
            </a:endParaRPr>
          </a:p>
        </p:txBody>
      </p:sp>
      <p:sp>
        <p:nvSpPr>
          <p:cNvPr id="4" name="Date Placeholder 3"/>
          <p:cNvSpPr>
            <a:spLocks noGrp="1"/>
          </p:cNvSpPr>
          <p:nvPr>
            <p:ph type="dt" sz="half" idx="10"/>
          </p:nvPr>
        </p:nvSpPr>
        <p:spPr/>
        <p:txBody>
          <a:bodyPr/>
          <a:lstStyle/>
          <a:p>
            <a:fld id="{DB525753-1D01-4237-ADDD-D307F433556C}" type="datetime1">
              <a:rPr lang="en-GB" smtClean="0"/>
              <a:t>01/10/2013</a:t>
            </a:fld>
            <a:endParaRPr lang="en-GB"/>
          </a:p>
        </p:txBody>
      </p:sp>
      <p:sp>
        <p:nvSpPr>
          <p:cNvPr id="5" name="Slide Number Placeholder 4"/>
          <p:cNvSpPr>
            <a:spLocks noGrp="1"/>
          </p:cNvSpPr>
          <p:nvPr>
            <p:ph type="sldNum" sz="quarter" idx="12"/>
          </p:nvPr>
        </p:nvSpPr>
        <p:spPr/>
        <p:txBody>
          <a:bodyPr/>
          <a:lstStyle/>
          <a:p>
            <a:fld id="{350AD202-547C-49ED-867B-3C7839670864}" type="slidenum">
              <a:rPr lang="en-GB" smtClean="0"/>
              <a:t>6</a:t>
            </a:fld>
            <a:endParaRPr lang="en-GB"/>
          </a:p>
        </p:txBody>
      </p:sp>
      <p:sp>
        <p:nvSpPr>
          <p:cNvPr id="6" name="Footer Placeholder 5"/>
          <p:cNvSpPr>
            <a:spLocks noGrp="1"/>
          </p:cNvSpPr>
          <p:nvPr>
            <p:ph type="ftr" sz="quarter" idx="11"/>
          </p:nvPr>
        </p:nvSpPr>
        <p:spPr/>
        <p:txBody>
          <a:bodyPr/>
          <a:lstStyle/>
          <a:p>
            <a:r>
              <a:rPr lang="en-GB" smtClean="0"/>
              <a:t>HNC Building Studies.   JT Roberts</a:t>
            </a:r>
            <a:endParaRPr lang="en-GB"/>
          </a:p>
        </p:txBody>
      </p:sp>
      <p:sp>
        <p:nvSpPr>
          <p:cNvPr id="3" name="TextBox 2"/>
          <p:cNvSpPr txBox="1"/>
          <p:nvPr/>
        </p:nvSpPr>
        <p:spPr>
          <a:xfrm>
            <a:off x="827584" y="1340768"/>
            <a:ext cx="7920880" cy="2585323"/>
          </a:xfrm>
          <a:prstGeom prst="rect">
            <a:avLst/>
          </a:prstGeom>
          <a:noFill/>
        </p:spPr>
        <p:txBody>
          <a:bodyPr wrap="square" rtlCol="0">
            <a:spAutoFit/>
          </a:bodyPr>
          <a:lstStyle/>
          <a:p>
            <a:pPr marL="285750" indent="-285750">
              <a:buFont typeface="Arial" panose="020B0604020202020204" pitchFamily="34" charset="0"/>
              <a:buChar char="•"/>
            </a:pPr>
            <a:r>
              <a:rPr lang="en-GB" dirty="0" smtClean="0">
                <a:solidFill>
                  <a:schemeClr val="tx1">
                    <a:lumMod val="65000"/>
                    <a:lumOff val="35000"/>
                  </a:schemeClr>
                </a:solidFill>
              </a:rPr>
              <a:t>The building fabric must be of such nature that it can withstand, safely, all the forces to which the building is subjected.</a:t>
            </a:r>
          </a:p>
          <a:p>
            <a:pPr marL="285750" indent="-285750">
              <a:buFont typeface="Arial" panose="020B0604020202020204" pitchFamily="34" charset="0"/>
              <a:buChar char="•"/>
            </a:pPr>
            <a:r>
              <a:rPr lang="en-GB" dirty="0" smtClean="0">
                <a:solidFill>
                  <a:schemeClr val="tx1">
                    <a:lumMod val="65000"/>
                    <a:lumOff val="35000"/>
                  </a:schemeClr>
                </a:solidFill>
              </a:rPr>
              <a:t>Therefore it must be developed as a </a:t>
            </a:r>
            <a:r>
              <a:rPr lang="en-GB" i="1" dirty="0" smtClean="0">
                <a:solidFill>
                  <a:schemeClr val="tx1">
                    <a:lumMod val="65000"/>
                    <a:lumOff val="35000"/>
                  </a:schemeClr>
                </a:solidFill>
              </a:rPr>
              <a:t>structure</a:t>
            </a:r>
            <a:r>
              <a:rPr lang="en-GB" dirty="0" smtClean="0">
                <a:solidFill>
                  <a:schemeClr val="tx1">
                    <a:lumMod val="65000"/>
                    <a:lumOff val="35000"/>
                  </a:schemeClr>
                </a:solidFill>
              </a:rPr>
              <a:t>. </a:t>
            </a:r>
          </a:p>
          <a:p>
            <a:pPr marL="285750" indent="-285750">
              <a:buFont typeface="Arial" panose="020B0604020202020204" pitchFamily="34" charset="0"/>
              <a:buChar char="•"/>
            </a:pPr>
            <a:endParaRPr lang="en-GB" dirty="0">
              <a:solidFill>
                <a:schemeClr val="tx1">
                  <a:lumMod val="65000"/>
                  <a:lumOff val="35000"/>
                </a:schemeClr>
              </a:solidFill>
            </a:endParaRPr>
          </a:p>
          <a:p>
            <a:r>
              <a:rPr lang="en-GB" dirty="0" smtClean="0">
                <a:solidFill>
                  <a:schemeClr val="tx1">
                    <a:lumMod val="65000"/>
                    <a:lumOff val="35000"/>
                  </a:schemeClr>
                </a:solidFill>
              </a:rPr>
              <a:t>Throughout history, buildings vary widely in form and appearance but all have developed from 3 basic types of structures:-</a:t>
            </a:r>
          </a:p>
          <a:p>
            <a:pPr marL="285750" indent="-285750">
              <a:buFont typeface="Arial" panose="020B0604020202020204" pitchFamily="34" charset="0"/>
              <a:buChar char="•"/>
            </a:pPr>
            <a:r>
              <a:rPr lang="en-GB" b="1" dirty="0" smtClean="0"/>
              <a:t>Skeletal</a:t>
            </a:r>
          </a:p>
          <a:p>
            <a:pPr marL="285750" indent="-285750">
              <a:buFont typeface="Arial" panose="020B0604020202020204" pitchFamily="34" charset="0"/>
              <a:buChar char="•"/>
            </a:pPr>
            <a:r>
              <a:rPr lang="en-GB" b="1" dirty="0" smtClean="0"/>
              <a:t>Space Enclosure</a:t>
            </a:r>
          </a:p>
          <a:p>
            <a:pPr marL="285750" indent="-285750">
              <a:buFont typeface="Arial" panose="020B0604020202020204" pitchFamily="34" charset="0"/>
              <a:buChar char="•"/>
            </a:pPr>
            <a:r>
              <a:rPr lang="en-GB" b="1" dirty="0" smtClean="0"/>
              <a:t>Solid Structure</a:t>
            </a:r>
            <a:endParaRPr lang="en-GB" b="1" dirty="0"/>
          </a:p>
        </p:txBody>
      </p:sp>
    </p:spTree>
    <p:extLst>
      <p:ext uri="{BB962C8B-B14F-4D97-AF65-F5344CB8AC3E}">
        <p14:creationId xmlns:p14="http://schemas.microsoft.com/office/powerpoint/2010/main" val="33117144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188640"/>
            <a:ext cx="7772400" cy="1470025"/>
          </a:xfrm>
          <a:effectLst>
            <a:outerShdw blurRad="50800" dist="38100" dir="2700000" algn="tl" rotWithShape="0">
              <a:prstClr val="black">
                <a:alpha val="40000"/>
              </a:prstClr>
            </a:outerShdw>
          </a:effectLst>
        </p:spPr>
        <p:txBody>
          <a:bodyPr>
            <a:normAutofit/>
          </a:bodyPr>
          <a:lstStyle/>
          <a:p>
            <a:pPr algn="r"/>
            <a:r>
              <a:rPr lang="en-GB" sz="2800" dirty="0" smtClean="0">
                <a:solidFill>
                  <a:srgbClr val="FF0000"/>
                </a:solidFill>
              </a:rPr>
              <a:t>Structural Concepts</a:t>
            </a:r>
            <a:br>
              <a:rPr lang="en-GB" sz="2800" dirty="0" smtClean="0">
                <a:solidFill>
                  <a:srgbClr val="FF0000"/>
                </a:solidFill>
              </a:rPr>
            </a:br>
            <a:endParaRPr lang="en-GB" sz="2800" dirty="0">
              <a:solidFill>
                <a:srgbClr val="FF0000"/>
              </a:solidFill>
            </a:endParaRPr>
          </a:p>
        </p:txBody>
      </p:sp>
      <p:sp>
        <p:nvSpPr>
          <p:cNvPr id="4" name="Date Placeholder 3"/>
          <p:cNvSpPr>
            <a:spLocks noGrp="1"/>
          </p:cNvSpPr>
          <p:nvPr>
            <p:ph type="dt" sz="half" idx="10"/>
          </p:nvPr>
        </p:nvSpPr>
        <p:spPr/>
        <p:txBody>
          <a:bodyPr/>
          <a:lstStyle/>
          <a:p>
            <a:fld id="{DB525753-1D01-4237-ADDD-D307F433556C}" type="datetime1">
              <a:rPr lang="en-GB" smtClean="0"/>
              <a:t>01/10/2013</a:t>
            </a:fld>
            <a:endParaRPr lang="en-GB"/>
          </a:p>
        </p:txBody>
      </p:sp>
      <p:sp>
        <p:nvSpPr>
          <p:cNvPr id="5" name="Slide Number Placeholder 4"/>
          <p:cNvSpPr>
            <a:spLocks noGrp="1"/>
          </p:cNvSpPr>
          <p:nvPr>
            <p:ph type="sldNum" sz="quarter" idx="12"/>
          </p:nvPr>
        </p:nvSpPr>
        <p:spPr/>
        <p:txBody>
          <a:bodyPr/>
          <a:lstStyle/>
          <a:p>
            <a:fld id="{350AD202-547C-49ED-867B-3C7839670864}" type="slidenum">
              <a:rPr lang="en-GB" smtClean="0"/>
              <a:t>7</a:t>
            </a:fld>
            <a:endParaRPr lang="en-GB"/>
          </a:p>
        </p:txBody>
      </p:sp>
      <p:sp>
        <p:nvSpPr>
          <p:cNvPr id="6" name="Footer Placeholder 5"/>
          <p:cNvSpPr>
            <a:spLocks noGrp="1"/>
          </p:cNvSpPr>
          <p:nvPr>
            <p:ph type="ftr" sz="quarter" idx="11"/>
          </p:nvPr>
        </p:nvSpPr>
        <p:spPr/>
        <p:txBody>
          <a:bodyPr/>
          <a:lstStyle/>
          <a:p>
            <a:r>
              <a:rPr lang="en-GB" smtClean="0"/>
              <a:t>HNC Building Studies.   JT Roberts</a:t>
            </a:r>
            <a:endParaRPr lang="en-GB"/>
          </a:p>
        </p:txBody>
      </p:sp>
      <p:sp>
        <p:nvSpPr>
          <p:cNvPr id="3" name="TextBox 2"/>
          <p:cNvSpPr txBox="1"/>
          <p:nvPr/>
        </p:nvSpPr>
        <p:spPr>
          <a:xfrm>
            <a:off x="806300" y="1052736"/>
            <a:ext cx="7920880" cy="3139321"/>
          </a:xfrm>
          <a:prstGeom prst="rect">
            <a:avLst/>
          </a:prstGeom>
          <a:noFill/>
        </p:spPr>
        <p:txBody>
          <a:bodyPr wrap="square" rtlCol="0">
            <a:spAutoFit/>
          </a:bodyPr>
          <a:lstStyle/>
          <a:p>
            <a:pPr marL="285750" indent="-285750">
              <a:buFont typeface="Arial" panose="020B0604020202020204" pitchFamily="34" charset="0"/>
              <a:buChar char="•"/>
            </a:pPr>
            <a:r>
              <a:rPr lang="en-GB" b="1" dirty="0" smtClean="0"/>
              <a:t>Skeletal Structure</a:t>
            </a:r>
          </a:p>
          <a:p>
            <a:pPr lvl="1"/>
            <a:r>
              <a:rPr lang="en-GB" b="1" dirty="0" smtClean="0">
                <a:solidFill>
                  <a:schemeClr val="tx1">
                    <a:lumMod val="65000"/>
                    <a:lumOff val="35000"/>
                  </a:schemeClr>
                </a:solidFill>
              </a:rPr>
              <a:t>As the name suggests, this consists essentially of a skeleton or framework which supports all of the loads and resists all the forces acting upon it, and through which all loads are transferred to the ground on which the building rests.</a:t>
            </a:r>
          </a:p>
          <a:p>
            <a:pPr lvl="1"/>
            <a:r>
              <a:rPr lang="en-GB" b="1" dirty="0" smtClean="0">
                <a:solidFill>
                  <a:schemeClr val="tx1">
                    <a:lumMod val="65000"/>
                    <a:lumOff val="35000"/>
                  </a:schemeClr>
                </a:solidFill>
              </a:rPr>
              <a:t>This type of structure has a framework which consists of, essentially, pairs of uprights supporting some form of spanning member. These are spaced apart and tied together by longitudinal members to form the volume of the building.</a:t>
            </a:r>
          </a:p>
          <a:p>
            <a:pPr lvl="1"/>
            <a:r>
              <a:rPr lang="en-GB" b="1" dirty="0" smtClean="0">
                <a:solidFill>
                  <a:schemeClr val="tx1">
                    <a:lumMod val="65000"/>
                    <a:lumOff val="35000"/>
                  </a:schemeClr>
                </a:solidFill>
              </a:rPr>
              <a:t>Other forms of skeletal structure are the frameworks or lattices of interconnected members known as </a:t>
            </a:r>
            <a:r>
              <a:rPr lang="en-GB" b="1" i="1" dirty="0" smtClean="0">
                <a:solidFill>
                  <a:schemeClr val="tx1">
                    <a:lumMod val="65000"/>
                    <a:lumOff val="35000"/>
                  </a:schemeClr>
                </a:solidFill>
              </a:rPr>
              <a:t>grid structures</a:t>
            </a:r>
            <a:r>
              <a:rPr lang="en-GB" b="1" dirty="0" smtClean="0">
                <a:solidFill>
                  <a:schemeClr val="tx1">
                    <a:lumMod val="65000"/>
                    <a:lumOff val="35000"/>
                  </a:schemeClr>
                </a:solidFill>
              </a:rPr>
              <a:t>.</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7920" y="4077072"/>
            <a:ext cx="2117080" cy="2603542"/>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46777" y="3871654"/>
            <a:ext cx="2203608" cy="2942938"/>
          </a:xfrm>
          <a:prstGeom prst="rect">
            <a:avLst/>
          </a:prstGeom>
        </p:spPr>
      </p:pic>
    </p:spTree>
    <p:extLst>
      <p:ext uri="{BB962C8B-B14F-4D97-AF65-F5344CB8AC3E}">
        <p14:creationId xmlns:p14="http://schemas.microsoft.com/office/powerpoint/2010/main" val="8953692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188640"/>
            <a:ext cx="7772400" cy="1470025"/>
          </a:xfrm>
          <a:effectLst>
            <a:outerShdw blurRad="50800" dist="38100" dir="2700000" algn="tl" rotWithShape="0">
              <a:prstClr val="black">
                <a:alpha val="40000"/>
              </a:prstClr>
            </a:outerShdw>
          </a:effectLst>
        </p:spPr>
        <p:txBody>
          <a:bodyPr>
            <a:normAutofit/>
          </a:bodyPr>
          <a:lstStyle/>
          <a:p>
            <a:pPr algn="r"/>
            <a:r>
              <a:rPr lang="en-GB" sz="2800" dirty="0" smtClean="0">
                <a:solidFill>
                  <a:srgbClr val="FF0000"/>
                </a:solidFill>
              </a:rPr>
              <a:t>Structural Concepts</a:t>
            </a:r>
            <a:br>
              <a:rPr lang="en-GB" sz="2800" dirty="0" smtClean="0">
                <a:solidFill>
                  <a:srgbClr val="FF0000"/>
                </a:solidFill>
              </a:rPr>
            </a:br>
            <a:endParaRPr lang="en-GB" sz="2800" dirty="0">
              <a:solidFill>
                <a:srgbClr val="FF0000"/>
              </a:solidFill>
            </a:endParaRPr>
          </a:p>
        </p:txBody>
      </p:sp>
      <p:sp>
        <p:nvSpPr>
          <p:cNvPr id="4" name="Date Placeholder 3"/>
          <p:cNvSpPr>
            <a:spLocks noGrp="1"/>
          </p:cNvSpPr>
          <p:nvPr>
            <p:ph type="dt" sz="half" idx="10"/>
          </p:nvPr>
        </p:nvSpPr>
        <p:spPr/>
        <p:txBody>
          <a:bodyPr/>
          <a:lstStyle/>
          <a:p>
            <a:fld id="{DB525753-1D01-4237-ADDD-D307F433556C}" type="datetime1">
              <a:rPr lang="en-GB" smtClean="0"/>
              <a:t>01/10/2013</a:t>
            </a:fld>
            <a:endParaRPr lang="en-GB"/>
          </a:p>
        </p:txBody>
      </p:sp>
      <p:sp>
        <p:nvSpPr>
          <p:cNvPr id="5" name="Slide Number Placeholder 4"/>
          <p:cNvSpPr>
            <a:spLocks noGrp="1"/>
          </p:cNvSpPr>
          <p:nvPr>
            <p:ph type="sldNum" sz="quarter" idx="12"/>
          </p:nvPr>
        </p:nvSpPr>
        <p:spPr/>
        <p:txBody>
          <a:bodyPr/>
          <a:lstStyle/>
          <a:p>
            <a:fld id="{350AD202-547C-49ED-867B-3C7839670864}" type="slidenum">
              <a:rPr lang="en-GB" smtClean="0"/>
              <a:t>8</a:t>
            </a:fld>
            <a:endParaRPr lang="en-GB"/>
          </a:p>
        </p:txBody>
      </p:sp>
      <p:sp>
        <p:nvSpPr>
          <p:cNvPr id="6" name="Footer Placeholder 5"/>
          <p:cNvSpPr>
            <a:spLocks noGrp="1"/>
          </p:cNvSpPr>
          <p:nvPr>
            <p:ph type="ftr" sz="quarter" idx="11"/>
          </p:nvPr>
        </p:nvSpPr>
        <p:spPr/>
        <p:txBody>
          <a:bodyPr/>
          <a:lstStyle/>
          <a:p>
            <a:r>
              <a:rPr lang="en-GB" smtClean="0"/>
              <a:t>HNC Building Studies.   JT Roberts</a:t>
            </a:r>
            <a:endParaRPr lang="en-GB"/>
          </a:p>
        </p:txBody>
      </p:sp>
      <p:sp>
        <p:nvSpPr>
          <p:cNvPr id="3" name="TextBox 2"/>
          <p:cNvSpPr txBox="1"/>
          <p:nvPr/>
        </p:nvSpPr>
        <p:spPr>
          <a:xfrm>
            <a:off x="827584" y="1340768"/>
            <a:ext cx="7920880" cy="2031325"/>
          </a:xfrm>
          <a:prstGeom prst="rect">
            <a:avLst/>
          </a:prstGeom>
          <a:noFill/>
        </p:spPr>
        <p:txBody>
          <a:bodyPr wrap="square" rtlCol="0">
            <a:spAutoFit/>
          </a:bodyPr>
          <a:lstStyle/>
          <a:p>
            <a:pPr marL="285750" indent="-285750">
              <a:buFont typeface="Arial" panose="020B0604020202020204" pitchFamily="34" charset="0"/>
              <a:buChar char="•"/>
            </a:pPr>
            <a:r>
              <a:rPr lang="en-GB" b="1" dirty="0" smtClean="0"/>
              <a:t>Space Enclosure</a:t>
            </a:r>
          </a:p>
          <a:p>
            <a:pPr lvl="1"/>
            <a:r>
              <a:rPr lang="en-GB" b="1" dirty="0" smtClean="0">
                <a:solidFill>
                  <a:schemeClr val="tx1">
                    <a:lumMod val="65000"/>
                    <a:lumOff val="35000"/>
                  </a:schemeClr>
                </a:solidFill>
              </a:rPr>
              <a:t>By its very nature the skeletal structure cannot enclose the space within its envelope.</a:t>
            </a:r>
          </a:p>
          <a:p>
            <a:pPr lvl="1"/>
            <a:r>
              <a:rPr lang="en-GB" b="1" dirty="0" smtClean="0">
                <a:solidFill>
                  <a:schemeClr val="tx1">
                    <a:lumMod val="65000"/>
                    <a:lumOff val="35000"/>
                  </a:schemeClr>
                </a:solidFill>
              </a:rPr>
              <a:t>The space enclosure element can be made very light and thin and is not fixed in its position relative to the skeletal frame – it may be placed outside or inside the frame or may fit into the panels of the frame as often seen in contemporary steel or concrete structures.</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3501008"/>
            <a:ext cx="3276954" cy="176976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27983" y="3362274"/>
            <a:ext cx="4150767" cy="2947045"/>
          </a:xfrm>
          <a:prstGeom prst="rect">
            <a:avLst/>
          </a:prstGeom>
        </p:spPr>
      </p:pic>
    </p:spTree>
    <p:extLst>
      <p:ext uri="{BB962C8B-B14F-4D97-AF65-F5344CB8AC3E}">
        <p14:creationId xmlns:p14="http://schemas.microsoft.com/office/powerpoint/2010/main" val="23359590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188640"/>
            <a:ext cx="7772400" cy="1470025"/>
          </a:xfrm>
          <a:effectLst>
            <a:outerShdw blurRad="50800" dist="38100" dir="2700000" algn="tl" rotWithShape="0">
              <a:prstClr val="black">
                <a:alpha val="40000"/>
              </a:prstClr>
            </a:outerShdw>
          </a:effectLst>
        </p:spPr>
        <p:txBody>
          <a:bodyPr>
            <a:normAutofit/>
          </a:bodyPr>
          <a:lstStyle/>
          <a:p>
            <a:pPr algn="r"/>
            <a:r>
              <a:rPr lang="en-GB" sz="2800" dirty="0" smtClean="0">
                <a:solidFill>
                  <a:srgbClr val="FF0000"/>
                </a:solidFill>
              </a:rPr>
              <a:t>Structural Concepts</a:t>
            </a:r>
            <a:br>
              <a:rPr lang="en-GB" sz="2800" dirty="0" smtClean="0">
                <a:solidFill>
                  <a:srgbClr val="FF0000"/>
                </a:solidFill>
              </a:rPr>
            </a:br>
            <a:endParaRPr lang="en-GB" sz="2800" dirty="0">
              <a:solidFill>
                <a:srgbClr val="FF0000"/>
              </a:solidFill>
            </a:endParaRPr>
          </a:p>
        </p:txBody>
      </p:sp>
      <p:sp>
        <p:nvSpPr>
          <p:cNvPr id="4" name="Date Placeholder 3"/>
          <p:cNvSpPr>
            <a:spLocks noGrp="1"/>
          </p:cNvSpPr>
          <p:nvPr>
            <p:ph type="dt" sz="half" idx="10"/>
          </p:nvPr>
        </p:nvSpPr>
        <p:spPr/>
        <p:txBody>
          <a:bodyPr/>
          <a:lstStyle/>
          <a:p>
            <a:fld id="{DB525753-1D01-4237-ADDD-D307F433556C}" type="datetime1">
              <a:rPr lang="en-GB" smtClean="0"/>
              <a:t>01/10/2013</a:t>
            </a:fld>
            <a:endParaRPr lang="en-GB"/>
          </a:p>
        </p:txBody>
      </p:sp>
      <p:sp>
        <p:nvSpPr>
          <p:cNvPr id="5" name="Slide Number Placeholder 4"/>
          <p:cNvSpPr>
            <a:spLocks noGrp="1"/>
          </p:cNvSpPr>
          <p:nvPr>
            <p:ph type="sldNum" sz="quarter" idx="12"/>
          </p:nvPr>
        </p:nvSpPr>
        <p:spPr/>
        <p:txBody>
          <a:bodyPr/>
          <a:lstStyle/>
          <a:p>
            <a:fld id="{350AD202-547C-49ED-867B-3C7839670864}" type="slidenum">
              <a:rPr lang="en-GB" smtClean="0"/>
              <a:t>9</a:t>
            </a:fld>
            <a:endParaRPr lang="en-GB"/>
          </a:p>
        </p:txBody>
      </p:sp>
      <p:sp>
        <p:nvSpPr>
          <p:cNvPr id="6" name="Footer Placeholder 5"/>
          <p:cNvSpPr>
            <a:spLocks noGrp="1"/>
          </p:cNvSpPr>
          <p:nvPr>
            <p:ph type="ftr" sz="quarter" idx="11"/>
          </p:nvPr>
        </p:nvSpPr>
        <p:spPr/>
        <p:txBody>
          <a:bodyPr/>
          <a:lstStyle/>
          <a:p>
            <a:r>
              <a:rPr lang="en-GB" smtClean="0"/>
              <a:t>HNC Building Studies.   JT Roberts</a:t>
            </a:r>
            <a:endParaRPr lang="en-GB"/>
          </a:p>
        </p:txBody>
      </p:sp>
      <p:sp>
        <p:nvSpPr>
          <p:cNvPr id="3" name="TextBox 2"/>
          <p:cNvSpPr txBox="1"/>
          <p:nvPr/>
        </p:nvSpPr>
        <p:spPr>
          <a:xfrm>
            <a:off x="827584" y="1340768"/>
            <a:ext cx="7920880" cy="3139321"/>
          </a:xfrm>
          <a:prstGeom prst="rect">
            <a:avLst/>
          </a:prstGeom>
          <a:noFill/>
        </p:spPr>
        <p:txBody>
          <a:bodyPr wrap="square" rtlCol="0">
            <a:spAutoFit/>
          </a:bodyPr>
          <a:lstStyle/>
          <a:p>
            <a:pPr marL="285750" indent="-285750">
              <a:buFont typeface="Arial" panose="020B0604020202020204" pitchFamily="34" charset="0"/>
              <a:buChar char="•"/>
            </a:pPr>
            <a:r>
              <a:rPr lang="en-GB" b="1" dirty="0" smtClean="0"/>
              <a:t>Solid Structure</a:t>
            </a:r>
          </a:p>
          <a:p>
            <a:pPr lvl="1"/>
            <a:r>
              <a:rPr lang="en-GB" b="1" dirty="0" smtClean="0">
                <a:solidFill>
                  <a:schemeClr val="tx1">
                    <a:lumMod val="65000"/>
                    <a:lumOff val="35000"/>
                  </a:schemeClr>
                </a:solidFill>
              </a:rPr>
              <a:t>In this form of structure the wall acts as both the enclosure and supporting element. </a:t>
            </a:r>
            <a:endParaRPr lang="en-GB" b="1" dirty="0">
              <a:solidFill>
                <a:schemeClr val="tx1">
                  <a:lumMod val="65000"/>
                  <a:lumOff val="35000"/>
                </a:schemeClr>
              </a:solidFill>
            </a:endParaRPr>
          </a:p>
          <a:p>
            <a:pPr lvl="1"/>
            <a:r>
              <a:rPr lang="en-GB" b="1" dirty="0" smtClean="0">
                <a:solidFill>
                  <a:schemeClr val="tx1">
                    <a:lumMod val="65000"/>
                    <a:lumOff val="35000"/>
                  </a:schemeClr>
                </a:solidFill>
              </a:rPr>
              <a:t>It falls, therefore, within the category of loadbearing wall structures.</a:t>
            </a:r>
          </a:p>
          <a:p>
            <a:pPr lvl="1"/>
            <a:r>
              <a:rPr lang="en-GB" b="1" dirty="0" smtClean="0">
                <a:solidFill>
                  <a:schemeClr val="tx1">
                    <a:lumMod val="65000"/>
                    <a:lumOff val="35000"/>
                  </a:schemeClr>
                </a:solidFill>
              </a:rPr>
              <a:t>This is an inclusive term implying a structure in which all loads are transmitted to the ground through the walls.</a:t>
            </a:r>
          </a:p>
          <a:p>
            <a:pPr lvl="1"/>
            <a:r>
              <a:rPr lang="en-GB" b="1" dirty="0" smtClean="0">
                <a:solidFill>
                  <a:schemeClr val="tx1">
                    <a:lumMod val="65000"/>
                    <a:lumOff val="35000"/>
                  </a:schemeClr>
                </a:solidFill>
              </a:rPr>
              <a:t>The characteristic of this type is a wall of substantial thickness and the manner in which they are used, such as in masonry and mass concrete work. </a:t>
            </a:r>
          </a:p>
          <a:p>
            <a:pPr lvl="1"/>
            <a:r>
              <a:rPr lang="en-GB" b="1" dirty="0" smtClean="0">
                <a:solidFill>
                  <a:schemeClr val="tx1">
                    <a:lumMod val="65000"/>
                    <a:lumOff val="35000"/>
                  </a:schemeClr>
                </a:solidFill>
              </a:rPr>
              <a:t>Solid construction in the form of brick and stone wall buildings has been used over the centuries and is still a valid and economic type of construction.</a:t>
            </a:r>
          </a:p>
          <a:p>
            <a:pPr lvl="1"/>
            <a:endParaRPr lang="en-GB" b="1" dirty="0" smtClean="0">
              <a:solidFill>
                <a:schemeClr val="bg1">
                  <a:lumMod val="50000"/>
                </a:schemeClr>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52120" y="4437112"/>
            <a:ext cx="2861797" cy="2213421"/>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527" y="4797152"/>
            <a:ext cx="2492585" cy="1656184"/>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19883" y="4207019"/>
            <a:ext cx="2128169" cy="1418225"/>
          </a:xfrm>
          <a:prstGeom prst="rect">
            <a:avLst/>
          </a:prstGeom>
        </p:spPr>
      </p:pic>
    </p:spTree>
    <p:extLst>
      <p:ext uri="{BB962C8B-B14F-4D97-AF65-F5344CB8AC3E}">
        <p14:creationId xmlns:p14="http://schemas.microsoft.com/office/powerpoint/2010/main" val="19717653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B525753-1D01-4237-ADDD-D307F433556C}" type="datetime1">
              <a:rPr lang="en-GB" smtClean="0"/>
              <a:t>01/10/2013</a:t>
            </a:fld>
            <a:endParaRPr lang="en-GB"/>
          </a:p>
        </p:txBody>
      </p:sp>
      <p:sp>
        <p:nvSpPr>
          <p:cNvPr id="5" name="Slide Number Placeholder 4"/>
          <p:cNvSpPr>
            <a:spLocks noGrp="1"/>
          </p:cNvSpPr>
          <p:nvPr>
            <p:ph type="sldNum" sz="quarter" idx="12"/>
          </p:nvPr>
        </p:nvSpPr>
        <p:spPr/>
        <p:txBody>
          <a:bodyPr/>
          <a:lstStyle/>
          <a:p>
            <a:fld id="{350AD202-547C-49ED-867B-3C7839670864}" type="slidenum">
              <a:rPr lang="en-GB" smtClean="0"/>
              <a:t>10</a:t>
            </a:fld>
            <a:endParaRPr lang="en-GB"/>
          </a:p>
        </p:txBody>
      </p:sp>
      <p:sp>
        <p:nvSpPr>
          <p:cNvPr id="6" name="Footer Placeholder 5"/>
          <p:cNvSpPr>
            <a:spLocks noGrp="1"/>
          </p:cNvSpPr>
          <p:nvPr>
            <p:ph type="ftr" sz="quarter" idx="11"/>
          </p:nvPr>
        </p:nvSpPr>
        <p:spPr/>
        <p:txBody>
          <a:bodyPr/>
          <a:lstStyle/>
          <a:p>
            <a:r>
              <a:rPr lang="en-GB" smtClean="0"/>
              <a:t>HNC Building Studies.   JT Roberts</a:t>
            </a:r>
            <a:endParaRPr lang="en-GB"/>
          </a:p>
        </p:txBody>
      </p:sp>
      <p:sp>
        <p:nvSpPr>
          <p:cNvPr id="3" name="TextBox 2"/>
          <p:cNvSpPr txBox="1"/>
          <p:nvPr/>
        </p:nvSpPr>
        <p:spPr>
          <a:xfrm>
            <a:off x="-468560" y="402928"/>
            <a:ext cx="2592288" cy="1200329"/>
          </a:xfrm>
          <a:prstGeom prst="rect">
            <a:avLst/>
          </a:prstGeom>
          <a:noFill/>
        </p:spPr>
        <p:txBody>
          <a:bodyPr wrap="square" rtlCol="0">
            <a:spAutoFit/>
          </a:bodyPr>
          <a:lstStyle/>
          <a:p>
            <a:pPr marL="742950" lvl="1" indent="-285750">
              <a:buFont typeface="Arial" panose="020B0604020202020204" pitchFamily="34" charset="0"/>
              <a:buChar char="•"/>
            </a:pPr>
            <a:r>
              <a:rPr lang="en-GB" b="1" dirty="0" smtClean="0"/>
              <a:t>Identify the various types </a:t>
            </a:r>
          </a:p>
          <a:p>
            <a:pPr marL="742950" lvl="1" indent="-285750">
              <a:buFont typeface="Arial" panose="020B0604020202020204" pitchFamily="34" charset="0"/>
              <a:buChar char="•"/>
            </a:pPr>
            <a:r>
              <a:rPr lang="en-GB" b="1" dirty="0" smtClean="0"/>
              <a:t>of structure</a:t>
            </a:r>
          </a:p>
          <a:p>
            <a:pPr lvl="1"/>
            <a:endParaRPr lang="en-GB" dirty="0" smtClean="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4688" y="27432"/>
            <a:ext cx="5754624" cy="6803136"/>
          </a:xfrm>
          <a:prstGeom prst="rect">
            <a:avLst/>
          </a:prstGeom>
        </p:spPr>
      </p:pic>
    </p:spTree>
    <p:extLst>
      <p:ext uri="{BB962C8B-B14F-4D97-AF65-F5344CB8AC3E}">
        <p14:creationId xmlns:p14="http://schemas.microsoft.com/office/powerpoint/2010/main" val="16250265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178</TotalTime>
  <Words>521</Words>
  <Application>Microsoft Office PowerPoint</Application>
  <PresentationFormat>On-screen Show (4:3)</PresentationFormat>
  <Paragraphs>74</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TECHNOLOGY ‘B’</vt:lpstr>
      <vt:lpstr>Functional Requirements of the Building Fabric</vt:lpstr>
      <vt:lpstr>Functional Requirements of the Building Fabric</vt:lpstr>
      <vt:lpstr>Functional Requirements of the Building Fabric</vt:lpstr>
      <vt:lpstr>Functional Requirements of the Building Fabric</vt:lpstr>
      <vt:lpstr>Structural Concepts </vt:lpstr>
      <vt:lpstr>Structural Concepts </vt:lpstr>
      <vt:lpstr>Structural Concepts </vt:lpstr>
      <vt:lpstr>Structural Concepts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TECHNOLOGY ‘B’</dc:title>
  <dc:creator>Jeff</dc:creator>
  <cp:lastModifiedBy>robejef</cp:lastModifiedBy>
  <cp:revision>21</cp:revision>
  <dcterms:created xsi:type="dcterms:W3CDTF">2013-09-30T15:28:50Z</dcterms:created>
  <dcterms:modified xsi:type="dcterms:W3CDTF">2013-10-01T16:08:46Z</dcterms:modified>
</cp:coreProperties>
</file>