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7"/>
  </p:notesMasterIdLst>
  <p:handoutMasterIdLst>
    <p:handoutMasterId r:id="rId58"/>
  </p:handoutMasterIdLst>
  <p:sldIdLst>
    <p:sldId id="277" r:id="rId2"/>
    <p:sldId id="280" r:id="rId3"/>
    <p:sldId id="318" r:id="rId4"/>
    <p:sldId id="281" r:id="rId5"/>
    <p:sldId id="283" r:id="rId6"/>
    <p:sldId id="284" r:id="rId7"/>
    <p:sldId id="285" r:id="rId8"/>
    <p:sldId id="286" r:id="rId9"/>
    <p:sldId id="319" r:id="rId10"/>
    <p:sldId id="287" r:id="rId11"/>
    <p:sldId id="289" r:id="rId12"/>
    <p:sldId id="290" r:id="rId13"/>
    <p:sldId id="291" r:id="rId14"/>
    <p:sldId id="292" r:id="rId15"/>
    <p:sldId id="331" r:id="rId16"/>
    <p:sldId id="332" r:id="rId17"/>
    <p:sldId id="333" r:id="rId18"/>
    <p:sldId id="293" r:id="rId19"/>
    <p:sldId id="294" r:id="rId20"/>
    <p:sldId id="321" r:id="rId21"/>
    <p:sldId id="295" r:id="rId22"/>
    <p:sldId id="296" r:id="rId23"/>
    <p:sldId id="297" r:id="rId24"/>
    <p:sldId id="298" r:id="rId25"/>
    <p:sldId id="330" r:id="rId26"/>
    <p:sldId id="300" r:id="rId27"/>
    <p:sldId id="322" r:id="rId28"/>
    <p:sldId id="301" r:id="rId29"/>
    <p:sldId id="302" r:id="rId30"/>
    <p:sldId id="323" r:id="rId31"/>
    <p:sldId id="303" r:id="rId32"/>
    <p:sldId id="304" r:id="rId33"/>
    <p:sldId id="334" r:id="rId34"/>
    <p:sldId id="335" r:id="rId35"/>
    <p:sldId id="336" r:id="rId36"/>
    <p:sldId id="337" r:id="rId37"/>
    <p:sldId id="305" r:id="rId38"/>
    <p:sldId id="306" r:id="rId39"/>
    <p:sldId id="338" r:id="rId40"/>
    <p:sldId id="308" r:id="rId41"/>
    <p:sldId id="309" r:id="rId42"/>
    <p:sldId id="324" r:id="rId43"/>
    <p:sldId id="310" r:id="rId44"/>
    <p:sldId id="311" r:id="rId45"/>
    <p:sldId id="325" r:id="rId46"/>
    <p:sldId id="312" r:id="rId47"/>
    <p:sldId id="326" r:id="rId48"/>
    <p:sldId id="313" r:id="rId49"/>
    <p:sldId id="327" r:id="rId50"/>
    <p:sldId id="314" r:id="rId51"/>
    <p:sldId id="328" r:id="rId52"/>
    <p:sldId id="315" r:id="rId53"/>
    <p:sldId id="329" r:id="rId54"/>
    <p:sldId id="316" r:id="rId55"/>
    <p:sldId id="317" r:id="rId5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115" d="100"/>
          <a:sy n="115" d="100"/>
        </p:scale>
        <p:origin x="138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2B8F156-B7CA-408E-8104-43AF349B8A1D}" type="slidenum">
              <a:rPr lang="ar-SA" altLang="en-US" sz="1200"/>
              <a:pPr/>
              <a:t>2</a:t>
            </a:fld>
            <a:endParaRPr lang="en-US" altLang="en-US" sz="120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Chapter 2: Project Selection and Approval</a:t>
            </a:r>
          </a:p>
          <a:p>
            <a:endParaRPr lang="en-US" altLang="en-US"/>
          </a:p>
        </p:txBody>
      </p:sp>
    </p:spTree>
    <p:extLst>
      <p:ext uri="{BB962C8B-B14F-4D97-AF65-F5344CB8AC3E}">
        <p14:creationId xmlns:p14="http://schemas.microsoft.com/office/powerpoint/2010/main" val="991179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4DE4318-E4BE-49A8-80E2-9AEFB83AE894}" type="slidenum">
              <a:rPr lang="en-US" smtClean="0"/>
              <a:pPr>
                <a:defRPr/>
              </a:pPr>
              <a:t>3</a:t>
            </a:fld>
            <a:endParaRPr lang="en-US" dirty="0"/>
          </a:p>
        </p:txBody>
      </p:sp>
    </p:spTree>
    <p:extLst>
      <p:ext uri="{BB962C8B-B14F-4D97-AF65-F5344CB8AC3E}">
        <p14:creationId xmlns:p14="http://schemas.microsoft.com/office/powerpoint/2010/main" val="847943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F14DC49-EBB1-44B8-8B0D-6A7A4A07BF70}" type="slidenum">
              <a:rPr lang="ar-SA" altLang="en-US" sz="1200"/>
              <a:pPr/>
              <a:t>6</a:t>
            </a:fld>
            <a:endParaRPr lang="en-US" altLang="en-US" sz="120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IS projects are driven by a number of motivations</a:t>
            </a:r>
          </a:p>
          <a:p>
            <a:r>
              <a:rPr lang="en-US" altLang="en-US"/>
              <a:t>Major motivations are listed</a:t>
            </a:r>
          </a:p>
          <a:p>
            <a:r>
              <a:rPr lang="en-US" altLang="en-US"/>
              <a:t>data mining is a rapidly developing application of statistics and other quantitative analyses to answer many questions, including developing  intelligent marketing plans</a:t>
            </a:r>
          </a:p>
        </p:txBody>
      </p:sp>
    </p:spTree>
    <p:extLst>
      <p:ext uri="{BB962C8B-B14F-4D97-AF65-F5344CB8AC3E}">
        <p14:creationId xmlns:p14="http://schemas.microsoft.com/office/powerpoint/2010/main" val="1165524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86D88D0-56C8-462B-8589-42DB66880450}" type="slidenum">
              <a:rPr lang="ar-SA" altLang="en-US" sz="1200"/>
              <a:pPr/>
              <a:t>7</a:t>
            </a:fld>
            <a:endParaRPr lang="en-US" altLang="en-US" sz="120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Estimating the resources, time, and budget of IS projects is very difficult, due to the factors listed.</a:t>
            </a:r>
          </a:p>
        </p:txBody>
      </p:sp>
    </p:spTree>
    <p:extLst>
      <p:ext uri="{BB962C8B-B14F-4D97-AF65-F5344CB8AC3E}">
        <p14:creationId xmlns:p14="http://schemas.microsoft.com/office/powerpoint/2010/main" val="1670847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56565A4-4916-4140-AC87-0ABB740226C6}" type="slidenum">
              <a:rPr lang="ar-SA" altLang="en-US" sz="1200"/>
              <a:pPr/>
              <a:t>12</a:t>
            </a:fld>
            <a:endParaRPr lang="en-US" altLang="en-US" sz="120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Aspects of IS projects involving risks</a:t>
            </a:r>
          </a:p>
        </p:txBody>
      </p:sp>
    </p:spTree>
    <p:extLst>
      <p:ext uri="{BB962C8B-B14F-4D97-AF65-F5344CB8AC3E}">
        <p14:creationId xmlns:p14="http://schemas.microsoft.com/office/powerpoint/2010/main" val="377539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B052A2C-DFB5-4632-AE3A-3A1F5189B246}" type="slidenum">
              <a:rPr lang="ar-SA" altLang="en-US" sz="1200"/>
              <a:pPr/>
              <a:t>13</a:t>
            </a:fld>
            <a:endParaRPr lang="en-US" altLang="en-US" sz="120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Techniques used by organizations for IS projects, based on Cabral-Cardoso &amp; Payne, IEEE Transactions on Engineering Management, 43:4, 1996, pp. 402-410.</a:t>
            </a:r>
          </a:p>
        </p:txBody>
      </p:sp>
    </p:spTree>
    <p:extLst>
      <p:ext uri="{BB962C8B-B14F-4D97-AF65-F5344CB8AC3E}">
        <p14:creationId xmlns:p14="http://schemas.microsoft.com/office/powerpoint/2010/main" val="2914372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5F4E5B1-EE3F-4654-8A52-40627020E02E}" type="slidenum">
              <a:rPr lang="ar-SA" altLang="en-US" sz="1200"/>
              <a:pPr/>
              <a:t>22</a:t>
            </a:fld>
            <a:endParaRPr lang="en-US" altLang="en-US" sz="120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evaluation criteria and subcriteria typically considered</a:t>
            </a:r>
          </a:p>
        </p:txBody>
      </p:sp>
    </p:spTree>
    <p:extLst>
      <p:ext uri="{BB962C8B-B14F-4D97-AF65-F5344CB8AC3E}">
        <p14:creationId xmlns:p14="http://schemas.microsoft.com/office/powerpoint/2010/main" val="2412796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FE919D0-2E72-4008-A6EE-7D6B46C5131C}" type="slidenum">
              <a:rPr lang="ar-SA" altLang="en-US" sz="1200"/>
              <a:pPr/>
              <a:t>24</a:t>
            </a:fld>
            <a:endParaRPr lang="en-US" altLang="en-US" sz="120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Screening is a commonly applied means to quickly evaluate IS project proposals.</a:t>
            </a:r>
          </a:p>
        </p:txBody>
      </p:sp>
    </p:spTree>
    <p:extLst>
      <p:ext uri="{BB962C8B-B14F-4D97-AF65-F5344CB8AC3E}">
        <p14:creationId xmlns:p14="http://schemas.microsoft.com/office/powerpoint/2010/main" val="484342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45BE129-9BC9-4868-9B29-D5356BD80DE0}" type="slidenum">
              <a:rPr lang="ar-SA" altLang="en-US" sz="1200"/>
              <a:pPr/>
              <a:t>28</a:t>
            </a:fld>
            <a:endParaRPr lang="en-US" altLang="en-US" sz="120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Cost-benefit analysis is the soundest theoretical approach, but often highly suspect numbers are the only estimates available for benefits, or even costs.</a:t>
            </a:r>
          </a:p>
        </p:txBody>
      </p:sp>
    </p:spTree>
    <p:extLst>
      <p:ext uri="{BB962C8B-B14F-4D97-AF65-F5344CB8AC3E}">
        <p14:creationId xmlns:p14="http://schemas.microsoft.com/office/powerpoint/2010/main" val="41766403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3A958F0-2901-4507-868F-8C2DDEE27AA2}" type="slidenum">
              <a:rPr lang="ar-SA" altLang="en-US" sz="1200"/>
              <a:pPr/>
              <a:t>29</a:t>
            </a:fld>
            <a:endParaRPr lang="en-US" altLang="en-US" sz="120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Payback is a quick way to apply quantitative profit data.</a:t>
            </a:r>
          </a:p>
        </p:txBody>
      </p:sp>
    </p:spTree>
    <p:extLst>
      <p:ext uri="{BB962C8B-B14F-4D97-AF65-F5344CB8AC3E}">
        <p14:creationId xmlns:p14="http://schemas.microsoft.com/office/powerpoint/2010/main" val="17498690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3A958F0-2901-4507-868F-8C2DDEE27AA2}" type="slidenum">
              <a:rPr lang="ar-SA" altLang="en-US" sz="1200"/>
              <a:pPr/>
              <a:t>30</a:t>
            </a:fld>
            <a:endParaRPr lang="en-US" altLang="en-US" sz="120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Payback is a quick way to apply quantitative profit data.</a:t>
            </a:r>
          </a:p>
        </p:txBody>
      </p:sp>
    </p:spTree>
    <p:extLst>
      <p:ext uri="{BB962C8B-B14F-4D97-AF65-F5344CB8AC3E}">
        <p14:creationId xmlns:p14="http://schemas.microsoft.com/office/powerpoint/2010/main" val="27250846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14BEDAA-AA56-4109-90A0-AF92E1CF60FF}" type="slidenum">
              <a:rPr lang="ar-SA" altLang="en-US" sz="1200"/>
              <a:pPr/>
              <a:t>40</a:t>
            </a:fld>
            <a:endParaRPr lang="en-US" altLang="en-US" sz="120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Value analysis was proposed by Keen (MIS Quarterly, 5:1, 1981, pp. 1-16).</a:t>
            </a:r>
          </a:p>
          <a:p>
            <a:r>
              <a:rPr lang="en-US" altLang="en-US"/>
              <a:t>It assumes that benefits cannot be quantified in monetary terms, but that costs can.  Therefore, the problem is converted to a consumer-purchase decision:  Is the manager willing to pay this price for this set of subjective benefits?  (Are you willing to pay $40,000 for a Lexus?)</a:t>
            </a:r>
          </a:p>
        </p:txBody>
      </p:sp>
    </p:spTree>
    <p:extLst>
      <p:ext uri="{BB962C8B-B14F-4D97-AF65-F5344CB8AC3E}">
        <p14:creationId xmlns:p14="http://schemas.microsoft.com/office/powerpoint/2010/main" val="16894554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90EAFB5-C6DE-4498-BF8A-78AC67AB7ECB}" type="slidenum">
              <a:rPr lang="ar-SA" altLang="en-US" sz="1200"/>
              <a:pPr/>
              <a:t>41</a:t>
            </a:fld>
            <a:endParaRPr lang="en-US" altLang="en-US" sz="120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SMART is a very simple means of quantitatively combining diverse sets of benefits by converting them all to an abstract measure of value. </a:t>
            </a:r>
          </a:p>
        </p:txBody>
      </p:sp>
    </p:spTree>
    <p:extLst>
      <p:ext uri="{BB962C8B-B14F-4D97-AF65-F5344CB8AC3E}">
        <p14:creationId xmlns:p14="http://schemas.microsoft.com/office/powerpoint/2010/main" val="21666628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90EAFB5-C6DE-4498-BF8A-78AC67AB7ECB}" type="slidenum">
              <a:rPr lang="ar-SA" altLang="en-US" sz="1200"/>
              <a:pPr/>
              <a:t>42</a:t>
            </a:fld>
            <a:endParaRPr lang="en-US" altLang="en-US" sz="120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SMART is a very simple means of quantitatively combining diverse sets of benefits by converting them all to an abstract measure of value. </a:t>
            </a:r>
          </a:p>
        </p:txBody>
      </p:sp>
    </p:spTree>
    <p:extLst>
      <p:ext uri="{BB962C8B-B14F-4D97-AF65-F5344CB8AC3E}">
        <p14:creationId xmlns:p14="http://schemas.microsoft.com/office/powerpoint/2010/main" val="13533057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07/08/2019</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07/08/2019</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07/08/2019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07/08/2019</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07/08/2019</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07/08/2019</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07/08/2019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07/08/2019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Table Placeholder 2"/>
          <p:cNvSpPr>
            <a:spLocks noGrp="1"/>
          </p:cNvSpPr>
          <p:nvPr>
            <p:ph type="tbl" idx="1"/>
          </p:nvPr>
        </p:nvSpPr>
        <p:spPr>
          <a:xfrm>
            <a:off x="457200" y="1600200"/>
            <a:ext cx="8229600" cy="4525963"/>
          </a:xfrm>
          <a:prstGeom prst="rect">
            <a:avLst/>
          </a:prstGeom>
        </p:spPr>
        <p:txBody>
          <a:bodyPr/>
          <a:lstStyle/>
          <a:p>
            <a:pPr lvl="0"/>
            <a:endParaRPr lang="en-US" noProof="0"/>
          </a:p>
        </p:txBody>
      </p:sp>
    </p:spTree>
    <p:extLst>
      <p:ext uri="{BB962C8B-B14F-4D97-AF65-F5344CB8AC3E}">
        <p14:creationId xmlns:p14="http://schemas.microsoft.com/office/powerpoint/2010/main" val="781098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a:t>Module Code: BMSK 5004</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GB" altLang="en-US" dirty="0">
                <a:solidFill>
                  <a:schemeClr val="tx1"/>
                </a:solidFill>
              </a:rPr>
              <a:t>Project Selection and Approval</a:t>
            </a:r>
          </a:p>
          <a:p>
            <a:pPr eaLnBrk="1" hangingPunct="1"/>
            <a:r>
              <a:rPr lang="en-US" altLang="en-US" dirty="0"/>
              <a:t>.</a:t>
            </a:r>
          </a:p>
          <a:p>
            <a:pPr eaLnBrk="1" hangingPunct="1"/>
            <a:endParaRPr lang="en-US" altLang="en-US" dirty="0">
              <a:solidFill>
                <a:schemeClr val="tx1"/>
              </a:solidFill>
            </a:endParaRPr>
          </a:p>
          <a:p>
            <a:pPr eaLnBrk="1" hangingPunct="1"/>
            <a:r>
              <a:rPr lang="en-US" altLang="en-US" dirty="0" err="1">
                <a:solidFill>
                  <a:schemeClr val="tx1"/>
                </a:solidFill>
              </a:rPr>
              <a:t>Rexon</a:t>
            </a:r>
            <a:r>
              <a:rPr lang="en-US" altLang="en-US" dirty="0">
                <a:solidFill>
                  <a:schemeClr val="tx1"/>
                </a:solidFill>
              </a:rPr>
              <a:t> </a:t>
            </a:r>
            <a:r>
              <a:rPr lang="en-US" altLang="en-US" dirty="0" err="1">
                <a:solidFill>
                  <a:schemeClr val="tx1"/>
                </a:solidFill>
              </a:rPr>
              <a:t>Nting</a:t>
            </a:r>
            <a:r>
              <a:rPr lang="en-US" altLang="en-US" dirty="0">
                <a:solidFill>
                  <a:schemeClr val="tx1"/>
                </a:solidFill>
              </a:rPr>
              <a:t>, PhD</a:t>
            </a:r>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bwMode="auto">
          <a:xfrm>
            <a:off x="685800" y="2286000"/>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rPr>
              <a:t>Project Selection &amp; Approval</a:t>
            </a:r>
          </a:p>
        </p:txBody>
      </p:sp>
      <p:sp>
        <p:nvSpPr>
          <p:cNvPr id="2051" name="Rectangle 3"/>
          <p:cNvSpPr>
            <a:spLocks noGrp="1" noChangeArrowheads="1"/>
          </p:cNvSpPr>
          <p:nvPr>
            <p:ph type="subTitle"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t>Important factors</a:t>
            </a:r>
          </a:p>
          <a:p>
            <a:r>
              <a:rPr lang="en-US" altLang="en-US"/>
              <a:t>Selection Methods</a:t>
            </a:r>
          </a:p>
          <a:p>
            <a:r>
              <a:rPr lang="en-US" altLang="en-US"/>
              <a:t>Value Analysis, Optimization</a:t>
            </a:r>
          </a:p>
        </p:txBody>
      </p:sp>
    </p:spTree>
    <p:extLst>
      <p:ext uri="{BB962C8B-B14F-4D97-AF65-F5344CB8AC3E}">
        <p14:creationId xmlns:p14="http://schemas.microsoft.com/office/powerpoint/2010/main" val="3524643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4"/>
          <p:cNvSpPr>
            <a:spLocks noGrp="1" noChangeArrowheads="1"/>
          </p:cNvSpPr>
          <p:nvPr>
            <p:ph idx="1"/>
          </p:nvPr>
        </p:nvSpPr>
        <p:spPr>
          <a:xfrm>
            <a:off x="107504" y="1052736"/>
            <a:ext cx="8579296" cy="4464497"/>
          </a:xfrm>
        </p:spPr>
        <p:txBody>
          <a:bodyPr/>
          <a:lstStyle/>
          <a:p>
            <a:r>
              <a:rPr lang="en-US" dirty="0"/>
              <a:t>Understand the various issues that needs to be considered before selecting and approving projects.</a:t>
            </a:r>
          </a:p>
          <a:p>
            <a:r>
              <a:rPr lang="en-US" dirty="0"/>
              <a:t>Explain basic risk that needs to be identified as part of the project selection and approval process.</a:t>
            </a:r>
          </a:p>
          <a:p>
            <a:r>
              <a:rPr lang="en-US" dirty="0"/>
              <a:t>Describe the intangibles that may create value for the project. </a:t>
            </a:r>
          </a:p>
        </p:txBody>
      </p:sp>
      <p:sp>
        <p:nvSpPr>
          <p:cNvPr id="21506" name="Rectangle 2"/>
          <p:cNvSpPr>
            <a:spLocks noGrp="1" noChangeArrowheads="1"/>
          </p:cNvSpPr>
          <p:nvPr>
            <p:ph type="title"/>
          </p:nvPr>
        </p:nvSpPr>
        <p:spPr>
          <a:xfrm>
            <a:off x="457200" y="274638"/>
            <a:ext cx="8229600" cy="778098"/>
          </a:xfrm>
        </p:spPr>
        <p:txBody>
          <a:bodyPr/>
          <a:lstStyle/>
          <a:p>
            <a:r>
              <a:rPr lang="en-US" dirty="0"/>
              <a:t>Learning Objectives</a:t>
            </a:r>
          </a:p>
        </p:txBody>
      </p:sp>
      <p:sp>
        <p:nvSpPr>
          <p:cNvPr id="2150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p>
        </p:txBody>
      </p:sp>
      <p:sp>
        <p:nvSpPr>
          <p:cNvPr id="6" name="Slide Number Placeholder 5"/>
          <p:cNvSpPr>
            <a:spLocks noGrp="1"/>
          </p:cNvSpPr>
          <p:nvPr>
            <p:ph type="sldNum" sz="quarter" idx="11"/>
          </p:nvPr>
        </p:nvSpPr>
        <p:spPr/>
        <p:txBody>
          <a:bodyPr/>
          <a:lstStyle/>
          <a:p>
            <a:pPr>
              <a:defRPr/>
            </a:pPr>
            <a:fld id="{14FE848D-4656-45B6-9A98-5B95985B24C3}" type="slidenum">
              <a:rPr lang="en-US" smtClean="0"/>
              <a:pPr>
                <a:defRPr/>
              </a:pPr>
              <a:t>3</a:t>
            </a:fld>
            <a:endParaRPr lang="en-US" dirty="0"/>
          </a:p>
        </p:txBody>
      </p:sp>
    </p:spTree>
    <p:extLst>
      <p:ext uri="{BB962C8B-B14F-4D97-AF65-F5344CB8AC3E}">
        <p14:creationId xmlns:p14="http://schemas.microsoft.com/office/powerpoint/2010/main" val="1689179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107504" y="116632"/>
            <a:ext cx="8579296"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t>Project selection – Planning Process</a:t>
            </a:r>
          </a:p>
        </p:txBody>
      </p:sp>
      <p:sp>
        <p:nvSpPr>
          <p:cNvPr id="3075" name="Rectangle 3"/>
          <p:cNvSpPr>
            <a:spLocks noGrp="1" noChangeArrowheads="1"/>
          </p:cNvSpPr>
          <p:nvPr>
            <p:ph type="body" idx="1"/>
          </p:nvPr>
        </p:nvSpPr>
        <p:spPr bwMode="auto">
          <a:xfrm>
            <a:off x="51515" y="764704"/>
            <a:ext cx="9092485" cy="48965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solidFill>
                  <a:srgbClr val="CC3300"/>
                </a:solidFill>
              </a:rPr>
              <a:t>Strategic planning</a:t>
            </a:r>
            <a:r>
              <a:rPr lang="en-US" altLang="en-US" sz="2800" dirty="0"/>
              <a:t> – this involves determining the organization's strategy, goals and objectives.</a:t>
            </a:r>
          </a:p>
          <a:p>
            <a:r>
              <a:rPr lang="en-US" altLang="en-US" sz="2800" dirty="0">
                <a:solidFill>
                  <a:srgbClr val="CC3300"/>
                </a:solidFill>
              </a:rPr>
              <a:t>Business area analysis </a:t>
            </a:r>
            <a:r>
              <a:rPr lang="en-US" altLang="en-US" sz="2800" dirty="0"/>
              <a:t>– this involves analyzing the business process that are required to achieve strategic goals like the improvement of sales, manufacturing, engineering, IT, etc. </a:t>
            </a:r>
          </a:p>
          <a:p>
            <a:r>
              <a:rPr lang="en-US" altLang="en-US" sz="2800" dirty="0">
                <a:solidFill>
                  <a:srgbClr val="CC3300"/>
                </a:solidFill>
              </a:rPr>
              <a:t>Project planning</a:t>
            </a:r>
            <a:r>
              <a:rPr lang="en-US" altLang="en-US" sz="2800" dirty="0"/>
              <a:t> – as part of this process, we should define the projects that address the organizational strategies. </a:t>
            </a:r>
          </a:p>
          <a:p>
            <a:r>
              <a:rPr lang="en-US" altLang="en-US" sz="2800" dirty="0">
                <a:solidFill>
                  <a:srgbClr val="CC3300"/>
                </a:solidFill>
              </a:rPr>
              <a:t>Resource allocation</a:t>
            </a:r>
            <a:r>
              <a:rPr lang="en-US" altLang="en-US" sz="2800" dirty="0"/>
              <a:t> – this involves choosing which projects to do and assigning the resources to them. </a:t>
            </a:r>
          </a:p>
        </p:txBody>
      </p:sp>
    </p:spTree>
    <p:extLst>
      <p:ext uri="{BB962C8B-B14F-4D97-AF65-F5344CB8AC3E}">
        <p14:creationId xmlns:p14="http://schemas.microsoft.com/office/powerpoint/2010/main" val="1521838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cs typeface="Times New Roman" panose="02020603050405020304" pitchFamily="18" charset="0"/>
              </a:rPr>
              <a:t>Quotes…..</a:t>
            </a:r>
          </a:p>
        </p:txBody>
      </p:sp>
      <p:sp>
        <p:nvSpPr>
          <p:cNvPr id="512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i="1" dirty="0"/>
              <a:t>If you always blame others for your mistakes, you will never improve.</a:t>
            </a:r>
            <a:r>
              <a:rPr lang="en-US" altLang="en-US" dirty="0"/>
              <a:t> </a:t>
            </a:r>
          </a:p>
          <a:p>
            <a:r>
              <a:rPr lang="en-US" altLang="en-US" i="1" dirty="0"/>
              <a:t>To get a </a:t>
            </a:r>
            <a:r>
              <a:rPr lang="en-US" altLang="en-US" b="1" i="1" dirty="0"/>
              <a:t>project</a:t>
            </a:r>
            <a:r>
              <a:rPr lang="en-US" altLang="en-US" i="1" dirty="0"/>
              <a:t> off the ground, tell a colleague it was their idea. They will put their heart and soul into making it successful.</a:t>
            </a:r>
            <a:r>
              <a:rPr lang="en-US" altLang="en-US" dirty="0"/>
              <a:t> </a:t>
            </a:r>
            <a:endParaRPr lang="ar-JO" altLang="en-US" dirty="0">
              <a:cs typeface="Times New Roman" panose="02020603050405020304" pitchFamily="18" charset="0"/>
            </a:endParaRPr>
          </a:p>
          <a:p>
            <a:endParaRPr lang="en-US" altLang="en-US" dirty="0">
              <a:cs typeface="Times New Roman" panose="02020603050405020304" pitchFamily="18" charset="0"/>
            </a:endParaRPr>
          </a:p>
        </p:txBody>
      </p:sp>
    </p:spTree>
    <p:extLst>
      <p:ext uri="{BB962C8B-B14F-4D97-AF65-F5344CB8AC3E}">
        <p14:creationId xmlns:p14="http://schemas.microsoft.com/office/powerpoint/2010/main" val="1927407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0" y="116632"/>
            <a:ext cx="9036496" cy="7920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latin typeface="Arial Rounded MT Bold" pitchFamily="34" charset="0"/>
              </a:rPr>
              <a:t>What are the Motivation for a Project?</a:t>
            </a:r>
            <a:endParaRPr lang="en-US" altLang="en-US" sz="4000" dirty="0">
              <a:solidFill>
                <a:srgbClr val="CC3300"/>
              </a:solidFill>
              <a:latin typeface="Arial Rounded MT Bold" pitchFamily="34" charset="0"/>
            </a:endParaRPr>
          </a:p>
        </p:txBody>
      </p:sp>
      <p:sp>
        <p:nvSpPr>
          <p:cNvPr id="6147" name="Rectangle 3"/>
          <p:cNvSpPr>
            <a:spLocks noGrp="1" noChangeArrowheads="1"/>
          </p:cNvSpPr>
          <p:nvPr>
            <p:ph type="body" idx="1"/>
          </p:nvPr>
        </p:nvSpPr>
        <p:spPr bwMode="auto">
          <a:xfrm>
            <a:off x="107504" y="1052736"/>
            <a:ext cx="8928992" cy="504326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400" dirty="0"/>
              <a:t>Cost cutting/avoidance</a:t>
            </a:r>
          </a:p>
          <a:p>
            <a:r>
              <a:rPr lang="en-US" altLang="en-US" sz="4400" dirty="0"/>
              <a:t>Revenue maintenance and/or enhancement</a:t>
            </a:r>
          </a:p>
          <a:p>
            <a:r>
              <a:rPr lang="en-US" altLang="en-US" sz="4400" dirty="0"/>
              <a:t>Entering new market</a:t>
            </a:r>
          </a:p>
          <a:p>
            <a:r>
              <a:rPr lang="en-US" altLang="en-US" sz="4400" dirty="0"/>
              <a:t>Gaining market share</a:t>
            </a:r>
          </a:p>
        </p:txBody>
      </p:sp>
    </p:spTree>
    <p:extLst>
      <p:ext uri="{BB962C8B-B14F-4D97-AF65-F5344CB8AC3E}">
        <p14:creationId xmlns:p14="http://schemas.microsoft.com/office/powerpoint/2010/main" val="3808695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107504" y="116632"/>
            <a:ext cx="8928992" cy="1152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Rounded MT Bold" pitchFamily="34" charset="0"/>
              </a:rPr>
              <a:t>Difficulties in the Measurement of a project effect</a:t>
            </a:r>
            <a:br>
              <a:rPr lang="en-US" altLang="en-US" sz="3600" dirty="0">
                <a:latin typeface="Arial Rounded MT Bold" pitchFamily="34" charset="0"/>
              </a:rPr>
            </a:br>
            <a:endParaRPr lang="en-US" altLang="en-US" sz="2400" dirty="0">
              <a:solidFill>
                <a:srgbClr val="3333FF"/>
              </a:solidFill>
              <a:latin typeface="Arial Rounded MT Bold" pitchFamily="34" charset="0"/>
            </a:endParaRPr>
          </a:p>
        </p:txBody>
      </p:sp>
      <p:sp>
        <p:nvSpPr>
          <p:cNvPr id="7171" name="Rectangle 3"/>
          <p:cNvSpPr>
            <a:spLocks noGrp="1" noChangeArrowheads="1"/>
          </p:cNvSpPr>
          <p:nvPr>
            <p:ph type="body" idx="1"/>
          </p:nvPr>
        </p:nvSpPr>
        <p:spPr bwMode="auto">
          <a:xfrm>
            <a:off x="107504" y="1268760"/>
            <a:ext cx="8928992" cy="482724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400" dirty="0">
                <a:solidFill>
                  <a:srgbClr val="CC0000"/>
                </a:solidFill>
                <a:cs typeface="Times New Roman" panose="02020603050405020304" pitchFamily="18" charset="0"/>
              </a:rPr>
              <a:t>INTANGIBLES</a:t>
            </a:r>
            <a:endParaRPr lang="en-US" altLang="en-US" sz="2400" dirty="0">
              <a:cs typeface="Times New Roman" panose="02020603050405020304" pitchFamily="18" charset="0"/>
            </a:endParaRPr>
          </a:p>
          <a:p>
            <a:pPr lvl="1"/>
            <a:r>
              <a:rPr lang="en-US" altLang="en-US" sz="2400" dirty="0">
                <a:cs typeface="Times New Roman" panose="02020603050405020304" pitchFamily="18" charset="0"/>
              </a:rPr>
              <a:t>Difficult to measure cost and benefits of intangibles</a:t>
            </a:r>
          </a:p>
          <a:p>
            <a:r>
              <a:rPr lang="en-US" altLang="en-US" sz="2400" dirty="0">
                <a:solidFill>
                  <a:srgbClr val="CC0000"/>
                </a:solidFill>
                <a:cs typeface="Times New Roman" panose="02020603050405020304" pitchFamily="18" charset="0"/>
              </a:rPr>
              <a:t>HIDDEN OUTCOMES</a:t>
            </a:r>
            <a:endParaRPr lang="en-US" altLang="en-US" sz="2400" dirty="0">
              <a:cs typeface="Times New Roman" panose="02020603050405020304" pitchFamily="18" charset="0"/>
            </a:endParaRPr>
          </a:p>
          <a:p>
            <a:pPr lvl="1"/>
            <a:r>
              <a:rPr lang="en-US" altLang="en-US" sz="2400" dirty="0">
                <a:cs typeface="Times New Roman" panose="02020603050405020304" pitchFamily="18" charset="0"/>
              </a:rPr>
              <a:t>time, budget subject to great error in measurement</a:t>
            </a:r>
          </a:p>
          <a:p>
            <a:r>
              <a:rPr lang="en-US" altLang="en-US" sz="2400" dirty="0">
                <a:solidFill>
                  <a:srgbClr val="CC0000"/>
                </a:solidFill>
                <a:cs typeface="Times New Roman" panose="02020603050405020304" pitchFamily="18" charset="0"/>
              </a:rPr>
              <a:t>CHANGE of Information technology</a:t>
            </a:r>
            <a:endParaRPr lang="en-US" altLang="en-US" sz="2400" dirty="0">
              <a:cs typeface="Times New Roman" panose="02020603050405020304" pitchFamily="18" charset="0"/>
            </a:endParaRPr>
          </a:p>
          <a:p>
            <a:pPr lvl="1"/>
            <a:r>
              <a:rPr lang="en-US" altLang="en-US" sz="2400" dirty="0">
                <a:cs typeface="Times New Roman" panose="02020603050405020304" pitchFamily="18" charset="0"/>
              </a:rPr>
              <a:t>technology changes rapidly</a:t>
            </a:r>
          </a:p>
          <a:p>
            <a:pPr lvl="2"/>
            <a:r>
              <a:rPr lang="en-US" altLang="en-US" dirty="0">
                <a:cs typeface="Times New Roman" panose="02020603050405020304" pitchFamily="18" charset="0"/>
              </a:rPr>
              <a:t>outdating many good project idea</a:t>
            </a:r>
          </a:p>
          <a:p>
            <a:pPr lvl="2"/>
            <a:r>
              <a:rPr lang="en-US" altLang="en-US" dirty="0">
                <a:cs typeface="Times New Roman" panose="02020603050405020304" pitchFamily="18" charset="0"/>
              </a:rPr>
              <a:t>Technology is highly dynamic</a:t>
            </a:r>
          </a:p>
        </p:txBody>
      </p:sp>
    </p:spTree>
    <p:extLst>
      <p:ext uri="{BB962C8B-B14F-4D97-AF65-F5344CB8AC3E}">
        <p14:creationId xmlns:p14="http://schemas.microsoft.com/office/powerpoint/2010/main" val="2525178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bwMode="auto">
          <a:xfrm>
            <a:off x="107504" y="0"/>
            <a:ext cx="8856984" cy="14176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latin typeface="Arial Rounded MT Bold" pitchFamily="34" charset="0"/>
              </a:rPr>
              <a:t>Measurement of project effect</a:t>
            </a:r>
            <a:br>
              <a:rPr lang="en-US" altLang="en-US" sz="3200" dirty="0">
                <a:latin typeface="Arial Rounded MT Bold" pitchFamily="34" charset="0"/>
              </a:rPr>
            </a:br>
            <a:r>
              <a:rPr lang="en-US" altLang="en-US" sz="3200" dirty="0">
                <a:solidFill>
                  <a:srgbClr val="3333FF"/>
                </a:solidFill>
                <a:latin typeface="Arial Rounded MT Bold" pitchFamily="34" charset="0"/>
              </a:rPr>
              <a:t>Estimation pitfalls  (difficulties) continued…</a:t>
            </a:r>
          </a:p>
        </p:txBody>
      </p:sp>
      <p:sp>
        <p:nvSpPr>
          <p:cNvPr id="8195" name="Rectangle 3"/>
          <p:cNvSpPr>
            <a:spLocks noGrp="1" noChangeArrowheads="1"/>
          </p:cNvSpPr>
          <p:nvPr>
            <p:ph type="body" idx="1"/>
          </p:nvPr>
        </p:nvSpPr>
        <p:spPr bwMode="auto">
          <a:xfrm>
            <a:off x="107504" y="1124744"/>
            <a:ext cx="8856984" cy="46085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b="1" dirty="0"/>
              <a:t>Allowing non-technical staffers to give estimates.</a:t>
            </a:r>
            <a:r>
              <a:rPr lang="en-US" altLang="en-US" sz="2800" dirty="0"/>
              <a:t> </a:t>
            </a:r>
          </a:p>
          <a:p>
            <a:pPr>
              <a:lnSpc>
                <a:spcPct val="80000"/>
              </a:lnSpc>
            </a:pPr>
            <a:r>
              <a:rPr lang="en-US" altLang="en-US" sz="2800" b="1" dirty="0"/>
              <a:t>Underestimating design time and debugging time</a:t>
            </a:r>
            <a:r>
              <a:rPr lang="en-US" altLang="en-US" sz="2800" dirty="0"/>
              <a:t> </a:t>
            </a:r>
          </a:p>
          <a:p>
            <a:pPr>
              <a:lnSpc>
                <a:spcPct val="80000"/>
              </a:lnSpc>
            </a:pPr>
            <a:r>
              <a:rPr lang="en-US" altLang="en-US" sz="2800" b="1" dirty="0"/>
              <a:t>Inadequate/unclear requirements.</a:t>
            </a:r>
            <a:r>
              <a:rPr lang="en-US" altLang="en-US" sz="2800" dirty="0"/>
              <a:t> </a:t>
            </a:r>
          </a:p>
          <a:p>
            <a:pPr>
              <a:lnSpc>
                <a:spcPct val="80000"/>
              </a:lnSpc>
            </a:pPr>
            <a:r>
              <a:rPr lang="en-US" altLang="en-US" sz="2800" b="1" dirty="0"/>
              <a:t>Poorly defined scope of work.</a:t>
            </a:r>
            <a:r>
              <a:rPr lang="en-US" altLang="en-US" sz="2800" dirty="0"/>
              <a:t> This can occur when the work is not broken down far enough or individual elements of work are misinterpreted.</a:t>
            </a:r>
            <a:endParaRPr lang="en-US" altLang="en-US" sz="2800" b="1" dirty="0"/>
          </a:p>
          <a:p>
            <a:pPr>
              <a:lnSpc>
                <a:spcPct val="80000"/>
              </a:lnSpc>
            </a:pPr>
            <a:r>
              <a:rPr lang="en-US" altLang="en-US" sz="2800" b="1" dirty="0"/>
              <a:t>Omissions.</a:t>
            </a:r>
            <a:r>
              <a:rPr lang="en-US" altLang="en-US" sz="2800" dirty="0"/>
              <a:t> Simply put, you forget something.</a:t>
            </a:r>
            <a:endParaRPr lang="en-US" altLang="en-US" sz="2800" b="1" dirty="0"/>
          </a:p>
          <a:p>
            <a:pPr>
              <a:lnSpc>
                <a:spcPct val="80000"/>
              </a:lnSpc>
            </a:pPr>
            <a:r>
              <a:rPr lang="en-US" altLang="en-US" sz="2800" b="1" dirty="0"/>
              <a:t>Optimism.</a:t>
            </a:r>
            <a:r>
              <a:rPr lang="en-US" altLang="en-US" sz="2800" dirty="0"/>
              <a:t> This is the rose-colored glasses syndrome, when the all-success scenario is used as the basis for the estimate.</a:t>
            </a:r>
            <a:endParaRPr lang="en-US" altLang="en-US" sz="2800" b="1" dirty="0"/>
          </a:p>
          <a:p>
            <a:pPr marL="0" indent="0">
              <a:lnSpc>
                <a:spcPct val="80000"/>
              </a:lnSpc>
              <a:buNone/>
            </a:pPr>
            <a:r>
              <a:rPr lang="en-US" altLang="en-US" sz="1800" dirty="0"/>
              <a:t> </a:t>
            </a:r>
          </a:p>
        </p:txBody>
      </p:sp>
    </p:spTree>
    <p:extLst>
      <p:ext uri="{BB962C8B-B14F-4D97-AF65-F5344CB8AC3E}">
        <p14:creationId xmlns:p14="http://schemas.microsoft.com/office/powerpoint/2010/main" val="2561741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bwMode="auto">
          <a:xfrm>
            <a:off x="107504" y="116632"/>
            <a:ext cx="8928992" cy="10081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latin typeface="Arial Rounded MT Bold" pitchFamily="34" charset="0"/>
              </a:rPr>
              <a:t>Measurement of project effect</a:t>
            </a:r>
            <a:br>
              <a:rPr lang="en-US" altLang="en-US" sz="3200" dirty="0">
                <a:latin typeface="Arial Rounded MT Bold" pitchFamily="34" charset="0"/>
              </a:rPr>
            </a:br>
            <a:r>
              <a:rPr lang="en-US" altLang="en-US" sz="3200" dirty="0">
                <a:solidFill>
                  <a:srgbClr val="3333FF"/>
                </a:solidFill>
                <a:latin typeface="Arial Rounded MT Bold" pitchFamily="34" charset="0"/>
              </a:rPr>
              <a:t>Estimation pitfalls  (difficulties) continued…</a:t>
            </a:r>
          </a:p>
        </p:txBody>
      </p:sp>
      <p:sp>
        <p:nvSpPr>
          <p:cNvPr id="8195" name="Rectangle 3"/>
          <p:cNvSpPr>
            <a:spLocks noGrp="1" noChangeArrowheads="1"/>
          </p:cNvSpPr>
          <p:nvPr>
            <p:ph type="body" idx="1"/>
          </p:nvPr>
        </p:nvSpPr>
        <p:spPr bwMode="auto">
          <a:xfrm>
            <a:off x="107504" y="1268760"/>
            <a:ext cx="8928992" cy="424847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b="1" dirty="0"/>
              <a:t>Failure to assess risk and uncertainty.</a:t>
            </a:r>
            <a:r>
              <a:rPr lang="en-US" altLang="en-US" sz="2800" dirty="0"/>
              <a:t> Neglecting or ignoring risk and uncertainty can result in estimates that are unrealistic.</a:t>
            </a:r>
            <a:endParaRPr lang="en-US" altLang="en-US" sz="2800" b="1" dirty="0"/>
          </a:p>
          <a:p>
            <a:pPr>
              <a:lnSpc>
                <a:spcPct val="80000"/>
              </a:lnSpc>
            </a:pPr>
            <a:r>
              <a:rPr lang="en-US" altLang="en-US" sz="2800" b="1" dirty="0"/>
              <a:t>Time pressure.</a:t>
            </a:r>
            <a:r>
              <a:rPr lang="en-US" altLang="en-US" sz="2800" dirty="0"/>
              <a:t> </a:t>
            </a:r>
          </a:p>
          <a:p>
            <a:pPr>
              <a:lnSpc>
                <a:spcPct val="80000"/>
              </a:lnSpc>
            </a:pPr>
            <a:r>
              <a:rPr lang="en-US" altLang="en-US" sz="2800" b="1" dirty="0"/>
              <a:t>The task performer and the estimator are at two different skill levels</a:t>
            </a:r>
          </a:p>
          <a:p>
            <a:pPr>
              <a:lnSpc>
                <a:spcPct val="80000"/>
              </a:lnSpc>
            </a:pPr>
            <a:r>
              <a:rPr lang="en-US" altLang="en-US" sz="2800" b="1" dirty="0"/>
              <a:t>External pressure.</a:t>
            </a:r>
          </a:p>
          <a:p>
            <a:pPr>
              <a:lnSpc>
                <a:spcPct val="80000"/>
              </a:lnSpc>
            </a:pPr>
            <a:r>
              <a:rPr lang="en-US" altLang="en-US" sz="2800" b="1" dirty="0"/>
              <a:t>Failure to involve task performers.</a:t>
            </a:r>
            <a:r>
              <a:rPr lang="en-US" altLang="en-US" sz="2800" dirty="0"/>
              <a:t> </a:t>
            </a:r>
          </a:p>
        </p:txBody>
      </p:sp>
    </p:spTree>
    <p:extLst>
      <p:ext uri="{BB962C8B-B14F-4D97-AF65-F5344CB8AC3E}">
        <p14:creationId xmlns:p14="http://schemas.microsoft.com/office/powerpoint/2010/main" val="4190711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bwMode="auto">
          <a:xfrm>
            <a:off x="107504" y="116632"/>
            <a:ext cx="8856984" cy="108012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b="1" dirty="0">
                <a:solidFill>
                  <a:srgbClr val="FF0000"/>
                </a:solidFill>
                <a:latin typeface="Arial" panose="020B0604020202020204" pitchFamily="34" charset="0"/>
              </a:rPr>
              <a:t>Organizational Treatment of technology Projects</a:t>
            </a:r>
          </a:p>
        </p:txBody>
      </p:sp>
      <p:sp>
        <p:nvSpPr>
          <p:cNvPr id="9219" name="Rectangle 3"/>
          <p:cNvSpPr>
            <a:spLocks noGrp="1" noChangeArrowheads="1"/>
          </p:cNvSpPr>
          <p:nvPr>
            <p:ph type="body" idx="1"/>
          </p:nvPr>
        </p:nvSpPr>
        <p:spPr bwMode="auto">
          <a:xfrm>
            <a:off x="0" y="1196752"/>
            <a:ext cx="9144000" cy="492941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t>Focusing on bottom line justification misleads companies with respect to evaluation of Information technology investment, by treating </a:t>
            </a:r>
            <a:r>
              <a:rPr lang="en-US" altLang="en-US" sz="2800" b="1" dirty="0">
                <a:solidFill>
                  <a:srgbClr val="CC3300"/>
                </a:solidFill>
              </a:rPr>
              <a:t>the project as capital</a:t>
            </a:r>
            <a:r>
              <a:rPr lang="en-US" altLang="en-US" sz="2800" dirty="0"/>
              <a:t> which requires a rigid cost/benefit analysis.</a:t>
            </a:r>
          </a:p>
          <a:p>
            <a:r>
              <a:rPr lang="en-US" altLang="en-US" sz="2800" dirty="0"/>
              <a:t>The most common </a:t>
            </a:r>
            <a:r>
              <a:rPr lang="en-US" altLang="en-US" sz="2800" dirty="0">
                <a:solidFill>
                  <a:srgbClr val="3333FF"/>
                </a:solidFill>
              </a:rPr>
              <a:t>justification</a:t>
            </a:r>
            <a:r>
              <a:rPr lang="en-US" altLang="en-US" sz="2800" dirty="0"/>
              <a:t> for project adoption:</a:t>
            </a:r>
          </a:p>
          <a:p>
            <a:pPr>
              <a:buFontTx/>
              <a:buNone/>
            </a:pPr>
            <a:r>
              <a:rPr lang="en-US" altLang="en-US" sz="2800" dirty="0"/>
              <a:t>   - </a:t>
            </a:r>
            <a:r>
              <a:rPr lang="en-US" altLang="en-US" sz="2800" dirty="0">
                <a:solidFill>
                  <a:srgbClr val="CC3300"/>
                </a:solidFill>
              </a:rPr>
              <a:t>reduction of payroll</a:t>
            </a:r>
          </a:p>
          <a:p>
            <a:pPr>
              <a:buFontTx/>
              <a:buNone/>
            </a:pPr>
            <a:r>
              <a:rPr lang="en-US" altLang="en-US" sz="2800" dirty="0">
                <a:solidFill>
                  <a:srgbClr val="CC3300"/>
                </a:solidFill>
              </a:rPr>
              <a:t>   </a:t>
            </a:r>
            <a:r>
              <a:rPr lang="en-US" altLang="en-US" sz="2800" dirty="0"/>
              <a:t>- </a:t>
            </a:r>
            <a:r>
              <a:rPr lang="en-US" altLang="en-US" sz="2800" dirty="0">
                <a:solidFill>
                  <a:srgbClr val="CC3300"/>
                </a:solidFill>
              </a:rPr>
              <a:t>accomplishing a strategic objective</a:t>
            </a:r>
            <a:r>
              <a:rPr lang="en-US" altLang="en-US" sz="2800" dirty="0"/>
              <a:t> (often disregarded because it is difficult to measure)</a:t>
            </a:r>
            <a:endParaRPr lang="ar-SA" altLang="en-US" sz="2800" dirty="0">
              <a:cs typeface="Times New Roman" panose="02020603050405020304" pitchFamily="18" charset="0"/>
            </a:endParaRPr>
          </a:p>
          <a:p>
            <a:endParaRPr lang="en-US" altLang="en-US" dirty="0">
              <a:cs typeface="Times New Roman" panose="02020603050405020304" pitchFamily="18" charset="0"/>
            </a:endParaRPr>
          </a:p>
        </p:txBody>
      </p:sp>
    </p:spTree>
    <p:extLst>
      <p:ext uri="{BB962C8B-B14F-4D97-AF65-F5344CB8AC3E}">
        <p14:creationId xmlns:p14="http://schemas.microsoft.com/office/powerpoint/2010/main" val="1829106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107504" y="116632"/>
            <a:ext cx="8928992" cy="108012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panose="020B0604020202020204" pitchFamily="34" charset="0"/>
              </a:rPr>
              <a:t>Organizational Treatment of technology Projects</a:t>
            </a:r>
          </a:p>
        </p:txBody>
      </p:sp>
      <p:sp>
        <p:nvSpPr>
          <p:cNvPr id="11267" name="Rectangle 3"/>
          <p:cNvSpPr>
            <a:spLocks noGrp="1" noChangeArrowheads="1"/>
          </p:cNvSpPr>
          <p:nvPr>
            <p:ph type="body" idx="1"/>
          </p:nvPr>
        </p:nvSpPr>
        <p:spPr bwMode="auto">
          <a:xfrm>
            <a:off x="107504" y="1268760"/>
            <a:ext cx="8928992" cy="424847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latin typeface="Arial" panose="020B0604020202020204" pitchFamily="34" charset="0"/>
              </a:rPr>
              <a:t>Cost benefit analysis should consider cost over the entire life cycle of the project.</a:t>
            </a:r>
          </a:p>
          <a:p>
            <a:pPr>
              <a:buFontTx/>
              <a:buNone/>
            </a:pPr>
            <a:r>
              <a:rPr lang="en-US" altLang="en-US" dirty="0">
                <a:solidFill>
                  <a:srgbClr val="CC3300"/>
                </a:solidFill>
                <a:cs typeface="Times New Roman" panose="02020603050405020304" pitchFamily="18" charset="0"/>
              </a:rPr>
              <a:t>Who does estimate the project?</a:t>
            </a:r>
          </a:p>
          <a:p>
            <a:pPr>
              <a:buFontTx/>
              <a:buNone/>
            </a:pPr>
            <a:r>
              <a:rPr lang="en-US" altLang="en-US" dirty="0">
                <a:cs typeface="Times New Roman" panose="02020603050405020304" pitchFamily="18" charset="0"/>
              </a:rPr>
              <a:t>- Developer who estimate their project tend to be optimistic, so having one group estimate and other develop the project is a good practice.   </a:t>
            </a:r>
          </a:p>
        </p:txBody>
      </p:sp>
    </p:spTree>
    <p:extLst>
      <p:ext uri="{BB962C8B-B14F-4D97-AF65-F5344CB8AC3E}">
        <p14:creationId xmlns:p14="http://schemas.microsoft.com/office/powerpoint/2010/main" val="3545192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bwMode="auto">
          <a:xfrm>
            <a:off x="685800" y="116632"/>
            <a:ext cx="7772400" cy="7920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Rounded MT Bold" pitchFamily="34" charset="0"/>
              </a:rPr>
              <a:t>Initial </a:t>
            </a:r>
            <a:r>
              <a:rPr lang="en-US" altLang="en-US" sz="3600" dirty="0">
                <a:solidFill>
                  <a:srgbClr val="CC3300"/>
                </a:solidFill>
                <a:latin typeface="Arial Rounded MT Bold" pitchFamily="34" charset="0"/>
              </a:rPr>
              <a:t>Risk</a:t>
            </a:r>
            <a:r>
              <a:rPr lang="en-US" altLang="en-US" sz="3600" dirty="0">
                <a:latin typeface="Arial Rounded MT Bold" pitchFamily="34" charset="0"/>
              </a:rPr>
              <a:t> Evaluation</a:t>
            </a:r>
          </a:p>
        </p:txBody>
      </p:sp>
      <p:sp>
        <p:nvSpPr>
          <p:cNvPr id="12291" name="Rectangle 3"/>
          <p:cNvSpPr>
            <a:spLocks noGrp="1" noChangeArrowheads="1"/>
          </p:cNvSpPr>
          <p:nvPr>
            <p:ph type="body" idx="1"/>
          </p:nvPr>
        </p:nvSpPr>
        <p:spPr bwMode="auto">
          <a:xfrm>
            <a:off x="107504" y="764704"/>
            <a:ext cx="8928992" cy="53312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buFontTx/>
              <a:buNone/>
            </a:pPr>
            <a:r>
              <a:rPr lang="en-US" altLang="en-US" sz="2800" dirty="0">
                <a:cs typeface="Times New Roman" panose="02020603050405020304" pitchFamily="18" charset="0"/>
              </a:rPr>
              <a:t>Most risks have to do with </a:t>
            </a:r>
            <a:r>
              <a:rPr lang="en-US" altLang="en-US" sz="2800" dirty="0">
                <a:solidFill>
                  <a:srgbClr val="CC3300"/>
                </a:solidFill>
                <a:cs typeface="Times New Roman" panose="02020603050405020304" pitchFamily="18" charset="0"/>
              </a:rPr>
              <a:t>estimating the time</a:t>
            </a:r>
            <a:r>
              <a:rPr lang="en-US" altLang="en-US" sz="2800" dirty="0">
                <a:cs typeface="Times New Roman" panose="02020603050405020304" pitchFamily="18" charset="0"/>
              </a:rPr>
              <a:t>, which depends on a number of factors: </a:t>
            </a:r>
          </a:p>
          <a:p>
            <a:pPr>
              <a:lnSpc>
                <a:spcPct val="80000"/>
              </a:lnSpc>
            </a:pPr>
            <a:r>
              <a:rPr lang="en-US" altLang="en-US" sz="2800" dirty="0">
                <a:cs typeface="Times New Roman" panose="02020603050405020304" pitchFamily="18" charset="0"/>
              </a:rPr>
              <a:t>Project manager ability</a:t>
            </a:r>
          </a:p>
          <a:p>
            <a:pPr>
              <a:lnSpc>
                <a:spcPct val="80000"/>
              </a:lnSpc>
            </a:pPr>
            <a:r>
              <a:rPr lang="en-US" altLang="en-US" sz="2800" dirty="0">
                <a:cs typeface="Times New Roman" panose="02020603050405020304" pitchFamily="18" charset="0"/>
              </a:rPr>
              <a:t>experience with application, environment, language</a:t>
            </a:r>
          </a:p>
          <a:p>
            <a:pPr>
              <a:lnSpc>
                <a:spcPct val="80000"/>
              </a:lnSpc>
            </a:pPr>
            <a:r>
              <a:rPr lang="en-US" altLang="en-US" sz="2800" dirty="0">
                <a:cs typeface="Times New Roman" panose="02020603050405020304" pitchFamily="18" charset="0"/>
              </a:rPr>
              <a:t>familiarity with modern programming practice</a:t>
            </a:r>
          </a:p>
          <a:p>
            <a:pPr>
              <a:lnSpc>
                <a:spcPct val="80000"/>
              </a:lnSpc>
            </a:pPr>
            <a:r>
              <a:rPr lang="en-US" altLang="en-US" sz="2800" dirty="0">
                <a:cs typeface="Times New Roman" panose="02020603050405020304" pitchFamily="18" charset="0"/>
              </a:rPr>
              <a:t>availability of critical equipment, software</a:t>
            </a:r>
          </a:p>
          <a:p>
            <a:pPr>
              <a:lnSpc>
                <a:spcPct val="80000"/>
              </a:lnSpc>
            </a:pPr>
            <a:r>
              <a:rPr lang="en-US" altLang="en-US" sz="2800" dirty="0">
                <a:cs typeface="Times New Roman" panose="02020603050405020304" pitchFamily="18" charset="0"/>
              </a:rPr>
              <a:t>completeness of project team</a:t>
            </a:r>
          </a:p>
          <a:p>
            <a:pPr>
              <a:lnSpc>
                <a:spcPct val="80000"/>
              </a:lnSpc>
            </a:pPr>
            <a:r>
              <a:rPr lang="en-US" altLang="en-US" sz="2800" dirty="0">
                <a:cs typeface="Times New Roman" panose="02020603050405020304" pitchFamily="18" charset="0"/>
              </a:rPr>
              <a:t>personnel turnover</a:t>
            </a:r>
          </a:p>
          <a:p>
            <a:pPr>
              <a:lnSpc>
                <a:spcPct val="80000"/>
              </a:lnSpc>
            </a:pPr>
            <a:r>
              <a:rPr lang="en-US" altLang="en-US" sz="2800" dirty="0">
                <a:cs typeface="Times New Roman" panose="02020603050405020304" pitchFamily="18" charset="0"/>
              </a:rPr>
              <a:t>project team size</a:t>
            </a:r>
          </a:p>
          <a:p>
            <a:pPr>
              <a:lnSpc>
                <a:spcPct val="80000"/>
              </a:lnSpc>
            </a:pPr>
            <a:r>
              <a:rPr lang="en-US" altLang="en-US" sz="2800" dirty="0">
                <a:cs typeface="Times New Roman" panose="02020603050405020304" pitchFamily="18" charset="0"/>
              </a:rPr>
              <a:t>relative control of project manager over project team</a:t>
            </a:r>
          </a:p>
        </p:txBody>
      </p:sp>
    </p:spTree>
    <p:extLst>
      <p:ext uri="{BB962C8B-B14F-4D97-AF65-F5344CB8AC3E}">
        <p14:creationId xmlns:p14="http://schemas.microsoft.com/office/powerpoint/2010/main" val="3293258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107504" y="0"/>
            <a:ext cx="8856984" cy="9807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b="1" dirty="0">
                <a:solidFill>
                  <a:srgbClr val="CC3300"/>
                </a:solidFill>
                <a:cs typeface="Times New Roman" panose="02020603050405020304" pitchFamily="18" charset="0"/>
              </a:rPr>
              <a:t>Common methods</a:t>
            </a:r>
            <a:r>
              <a:rPr lang="en-US" altLang="en-US" sz="3200" b="1" dirty="0">
                <a:cs typeface="Times New Roman" panose="02020603050405020304" pitchFamily="18" charset="0"/>
              </a:rPr>
              <a:t> used in Project Selection Decision</a:t>
            </a:r>
          </a:p>
        </p:txBody>
      </p:sp>
      <p:sp>
        <p:nvSpPr>
          <p:cNvPr id="13315" name="Rectangle 3"/>
          <p:cNvSpPr>
            <a:spLocks noGrp="1" noChangeArrowheads="1"/>
          </p:cNvSpPr>
          <p:nvPr>
            <p:ph type="body" idx="1"/>
          </p:nvPr>
        </p:nvSpPr>
        <p:spPr bwMode="auto">
          <a:xfrm>
            <a:off x="107504" y="980728"/>
            <a:ext cx="9036496" cy="54962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sz="2400" dirty="0">
                <a:solidFill>
                  <a:srgbClr val="008000"/>
                </a:solidFill>
              </a:rPr>
              <a:t>Economic &amp; Financial</a:t>
            </a:r>
            <a:endParaRPr lang="en-US" altLang="en-US" sz="2400" dirty="0"/>
          </a:p>
          <a:p>
            <a:pPr lvl="1">
              <a:lnSpc>
                <a:spcPct val="90000"/>
              </a:lnSpc>
            </a:pPr>
            <a:r>
              <a:rPr lang="en-US" altLang="en-US" sz="2000" dirty="0"/>
              <a:t>payback					68%</a:t>
            </a:r>
          </a:p>
          <a:p>
            <a:pPr lvl="1">
              <a:lnSpc>
                <a:spcPct val="90000"/>
              </a:lnSpc>
            </a:pPr>
            <a:r>
              <a:rPr lang="en-US" altLang="en-US" sz="2000" dirty="0"/>
              <a:t>cost-benefit				63%</a:t>
            </a:r>
          </a:p>
          <a:p>
            <a:pPr lvl="1">
              <a:lnSpc>
                <a:spcPct val="90000"/>
              </a:lnSpc>
            </a:pPr>
            <a:r>
              <a:rPr lang="en-US" altLang="en-US" sz="2000" dirty="0" err="1"/>
              <a:t>npv</a:t>
            </a:r>
            <a:r>
              <a:rPr lang="en-US" altLang="en-US" sz="2000" dirty="0"/>
              <a:t>/</a:t>
            </a:r>
            <a:r>
              <a:rPr lang="en-US" altLang="en-US" sz="2000" dirty="0" err="1"/>
              <a:t>irr</a:t>
            </a:r>
            <a:r>
              <a:rPr lang="en-US" altLang="en-US" sz="2000" dirty="0"/>
              <a:t>					40%</a:t>
            </a:r>
          </a:p>
          <a:p>
            <a:pPr>
              <a:lnSpc>
                <a:spcPct val="90000"/>
              </a:lnSpc>
            </a:pPr>
            <a:r>
              <a:rPr lang="en-US" altLang="en-US" sz="2400" dirty="0">
                <a:solidFill>
                  <a:srgbClr val="CC3300"/>
                </a:solidFill>
              </a:rPr>
              <a:t>Multifactor</a:t>
            </a:r>
            <a:endParaRPr lang="en-US" altLang="en-US" sz="2400" dirty="0"/>
          </a:p>
          <a:p>
            <a:pPr lvl="1">
              <a:lnSpc>
                <a:spcPct val="90000"/>
              </a:lnSpc>
            </a:pPr>
            <a:r>
              <a:rPr lang="en-US" altLang="en-US" sz="2000" dirty="0"/>
              <a:t>Checklist- minimum acceptable level of </a:t>
            </a:r>
          </a:p>
          <a:p>
            <a:pPr lvl="1">
              <a:lnSpc>
                <a:spcPct val="90000"/>
              </a:lnSpc>
              <a:buFontTx/>
              <a:buNone/>
            </a:pPr>
            <a:r>
              <a:rPr lang="en-US" altLang="en-US" sz="2000" dirty="0"/>
              <a:t>      requirements				38%</a:t>
            </a:r>
          </a:p>
          <a:p>
            <a:pPr lvl="1">
              <a:lnSpc>
                <a:spcPct val="90000"/>
              </a:lnSpc>
            </a:pPr>
            <a:r>
              <a:rPr lang="en-US" altLang="en-US" sz="2000" dirty="0"/>
              <a:t>project profile- strength and weakness	26%</a:t>
            </a:r>
          </a:p>
          <a:p>
            <a:pPr lvl="1">
              <a:lnSpc>
                <a:spcPct val="90000"/>
              </a:lnSpc>
            </a:pPr>
            <a:r>
              <a:rPr lang="en-US" altLang="en-US" sz="2000" dirty="0"/>
              <a:t>scoring/rating models			26%</a:t>
            </a:r>
          </a:p>
          <a:p>
            <a:pPr lvl="1">
              <a:lnSpc>
                <a:spcPct val="90000"/>
              </a:lnSpc>
            </a:pPr>
            <a:r>
              <a:rPr lang="en-US" altLang="en-US" sz="2000" dirty="0" err="1"/>
              <a:t>multicriteria</a:t>
            </a:r>
            <a:r>
              <a:rPr lang="en-US" altLang="en-US" sz="2000" dirty="0"/>
              <a:t>				11%</a:t>
            </a:r>
          </a:p>
          <a:p>
            <a:pPr>
              <a:lnSpc>
                <a:spcPct val="90000"/>
              </a:lnSpc>
            </a:pPr>
            <a:r>
              <a:rPr lang="en-US" altLang="en-US" sz="2400" dirty="0"/>
              <a:t>Mathematical Programming- optimal </a:t>
            </a:r>
          </a:p>
          <a:p>
            <a:pPr>
              <a:lnSpc>
                <a:spcPct val="90000"/>
              </a:lnSpc>
              <a:buFontTx/>
              <a:buNone/>
            </a:pPr>
            <a:r>
              <a:rPr lang="en-US" altLang="en-US" sz="2400" dirty="0"/>
              <a:t>     solution for projects			18%</a:t>
            </a:r>
          </a:p>
          <a:p>
            <a:pPr>
              <a:lnSpc>
                <a:spcPct val="90000"/>
              </a:lnSpc>
            </a:pPr>
            <a:r>
              <a:rPr lang="en-US" altLang="en-US" sz="2400" dirty="0"/>
              <a:t>Expert Systems- systematic manner	6%</a:t>
            </a:r>
          </a:p>
        </p:txBody>
      </p:sp>
    </p:spTree>
    <p:extLst>
      <p:ext uri="{BB962C8B-B14F-4D97-AF65-F5344CB8AC3E}">
        <p14:creationId xmlns:p14="http://schemas.microsoft.com/office/powerpoint/2010/main" val="3325083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bwMode="auto">
          <a:xfrm>
            <a:off x="457200" y="116632"/>
            <a:ext cx="8229600" cy="72008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ROI and IRR</a:t>
            </a:r>
          </a:p>
        </p:txBody>
      </p:sp>
      <p:sp>
        <p:nvSpPr>
          <p:cNvPr id="14339" name="Rectangle 3"/>
          <p:cNvSpPr>
            <a:spLocks noGrp="1" noChangeArrowheads="1"/>
          </p:cNvSpPr>
          <p:nvPr>
            <p:ph type="body" idx="1"/>
          </p:nvPr>
        </p:nvSpPr>
        <p:spPr bwMode="auto">
          <a:xfrm>
            <a:off x="107504" y="836712"/>
            <a:ext cx="8579296" cy="468052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sz="2400" dirty="0"/>
              <a:t>Return on investment, is the result of subtracting the project cost from the benefit and then dividing by the cost.</a:t>
            </a:r>
          </a:p>
          <a:p>
            <a:pPr>
              <a:lnSpc>
                <a:spcPct val="90000"/>
              </a:lnSpc>
              <a:buFontTx/>
              <a:buNone/>
            </a:pPr>
            <a:r>
              <a:rPr lang="en-US" altLang="en-US" sz="2400" dirty="0"/>
              <a:t>  ROI = (total discount benefit – total discount costs) / discount cost</a:t>
            </a:r>
          </a:p>
          <a:p>
            <a:pPr>
              <a:lnSpc>
                <a:spcPct val="90000"/>
              </a:lnSpc>
              <a:buFontTx/>
              <a:buNone/>
            </a:pPr>
            <a:endParaRPr lang="en-US" altLang="en-US" sz="2400" dirty="0"/>
          </a:p>
          <a:p>
            <a:pPr>
              <a:lnSpc>
                <a:spcPct val="90000"/>
              </a:lnSpc>
            </a:pPr>
            <a:r>
              <a:rPr lang="en-US" altLang="en-US" sz="2400" dirty="0"/>
              <a:t>IRR (Internal rate of return), find what discount rate result in an NPV (net present value) of zero for the project. There is no direct formula for calculating IRR return. It is found using an iterative process using NPV. The closest thing to a formula is the following:</a:t>
            </a:r>
            <a:br>
              <a:rPr lang="en-US" altLang="en-US" sz="2400" dirty="0"/>
            </a:br>
            <a:r>
              <a:rPr lang="en-US" altLang="en-US" sz="2400" dirty="0"/>
              <a:t>If NPV=0 then IRR=discount rate used to calculate the NPV. So we calculate NPV with different discount interest rates, zeroing in on NPV=0 to find the IRR. </a:t>
            </a:r>
          </a:p>
          <a:p>
            <a:pPr>
              <a:lnSpc>
                <a:spcPct val="90000"/>
              </a:lnSpc>
              <a:buFontTx/>
              <a:buNone/>
            </a:pPr>
            <a:r>
              <a:rPr lang="en-US" altLang="en-US" sz="2000" dirty="0"/>
              <a:t> </a:t>
            </a:r>
          </a:p>
        </p:txBody>
      </p:sp>
    </p:spTree>
    <p:extLst>
      <p:ext uri="{BB962C8B-B14F-4D97-AF65-F5344CB8AC3E}">
        <p14:creationId xmlns:p14="http://schemas.microsoft.com/office/powerpoint/2010/main" val="2581297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139CF-F8B4-4C5A-8FCD-F59D14A88942}"/>
              </a:ext>
            </a:extLst>
          </p:cNvPr>
          <p:cNvSpPr>
            <a:spLocks noGrp="1"/>
          </p:cNvSpPr>
          <p:nvPr>
            <p:ph type="title"/>
          </p:nvPr>
        </p:nvSpPr>
        <p:spPr/>
        <p:txBody>
          <a:bodyPr/>
          <a:lstStyle/>
          <a:p>
            <a:r>
              <a:rPr lang="en-GB" dirty="0"/>
              <a:t>Discount Rate </a:t>
            </a:r>
          </a:p>
        </p:txBody>
      </p:sp>
      <p:sp>
        <p:nvSpPr>
          <p:cNvPr id="3" name="Content Placeholder 2">
            <a:extLst>
              <a:ext uri="{FF2B5EF4-FFF2-40B4-BE49-F238E27FC236}">
                <a16:creationId xmlns:a16="http://schemas.microsoft.com/office/drawing/2014/main" id="{4434CB87-52DC-4F7C-B379-5C2247EAF358}"/>
              </a:ext>
            </a:extLst>
          </p:cNvPr>
          <p:cNvSpPr>
            <a:spLocks noGrp="1"/>
          </p:cNvSpPr>
          <p:nvPr>
            <p:ph idx="1"/>
          </p:nvPr>
        </p:nvSpPr>
        <p:spPr/>
        <p:txBody>
          <a:bodyPr/>
          <a:lstStyle/>
          <a:p>
            <a:r>
              <a:rPr lang="en-GB" sz="2800" dirty="0"/>
              <a:t>In simple terms, if a project needs a certain investment now (as well as in future months) and predictions are available about the future returns it will generate, then - using the discount rate - it is possible to calculate the current value of all such cash flows. If the net present value is positive, the project is considered viable. Otherwise, it is considered financially unfeasible.</a:t>
            </a:r>
          </a:p>
        </p:txBody>
      </p:sp>
      <p:sp>
        <p:nvSpPr>
          <p:cNvPr id="4" name="Date Placeholder 3">
            <a:extLst>
              <a:ext uri="{FF2B5EF4-FFF2-40B4-BE49-F238E27FC236}">
                <a16:creationId xmlns:a16="http://schemas.microsoft.com/office/drawing/2014/main" id="{6D939A33-E131-4031-9A07-2F1FC52EC107}"/>
              </a:ext>
            </a:extLst>
          </p:cNvPr>
          <p:cNvSpPr>
            <a:spLocks noGrp="1"/>
          </p:cNvSpPr>
          <p:nvPr>
            <p:ph type="dt" sz="half" idx="10"/>
          </p:nvPr>
        </p:nvSpPr>
        <p:spPr/>
        <p:txBody>
          <a:bodyPr/>
          <a:lstStyle/>
          <a:p>
            <a:pPr>
              <a:defRPr/>
            </a:pPr>
            <a:fld id="{2303D31F-598B-47EE-BA37-93F097A3D676}" type="datetime1">
              <a:rPr lang="en-GB" altLang="en-US" smtClean="0"/>
              <a:pPr>
                <a:defRPr/>
              </a:pPr>
              <a:t>07/08/2019</a:t>
            </a:fld>
            <a:endParaRPr lang="en-GB" altLang="en-US"/>
          </a:p>
        </p:txBody>
      </p:sp>
      <p:sp>
        <p:nvSpPr>
          <p:cNvPr id="5" name="Slide Number Placeholder 4">
            <a:extLst>
              <a:ext uri="{FF2B5EF4-FFF2-40B4-BE49-F238E27FC236}">
                <a16:creationId xmlns:a16="http://schemas.microsoft.com/office/drawing/2014/main" id="{29062754-584A-4023-887A-B4787623CAF3}"/>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4233033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4E6AD-1ABE-4E68-8A21-093822A30D36}"/>
              </a:ext>
            </a:extLst>
          </p:cNvPr>
          <p:cNvSpPr>
            <a:spLocks noGrp="1"/>
          </p:cNvSpPr>
          <p:nvPr>
            <p:ph type="title"/>
          </p:nvPr>
        </p:nvSpPr>
        <p:spPr/>
        <p:txBody>
          <a:bodyPr/>
          <a:lstStyle/>
          <a:p>
            <a:r>
              <a:rPr lang="en-GB" dirty="0"/>
              <a:t>Net Present value </a:t>
            </a:r>
          </a:p>
        </p:txBody>
      </p:sp>
      <p:sp>
        <p:nvSpPr>
          <p:cNvPr id="3" name="Content Placeholder 2">
            <a:extLst>
              <a:ext uri="{FF2B5EF4-FFF2-40B4-BE49-F238E27FC236}">
                <a16:creationId xmlns:a16="http://schemas.microsoft.com/office/drawing/2014/main" id="{B86D5C3A-33F0-4897-B2E3-64D2FF7BFF96}"/>
              </a:ext>
            </a:extLst>
          </p:cNvPr>
          <p:cNvSpPr>
            <a:spLocks noGrp="1"/>
          </p:cNvSpPr>
          <p:nvPr>
            <p:ph idx="1"/>
          </p:nvPr>
        </p:nvSpPr>
        <p:spPr/>
        <p:txBody>
          <a:bodyPr/>
          <a:lstStyle/>
          <a:p>
            <a:pPr marL="0" indent="0">
              <a:buNone/>
            </a:pPr>
            <a:r>
              <a:rPr lang="en-GB" dirty="0"/>
              <a:t>Net present value (NPV) is the difference between the present value of cash inflows and the present value of cash outflows over a period of time. NPV is used in capital budgeting and investment planning to analyse the profitability of a projected investment or project.</a:t>
            </a:r>
          </a:p>
        </p:txBody>
      </p:sp>
      <p:sp>
        <p:nvSpPr>
          <p:cNvPr id="4" name="Date Placeholder 3">
            <a:extLst>
              <a:ext uri="{FF2B5EF4-FFF2-40B4-BE49-F238E27FC236}">
                <a16:creationId xmlns:a16="http://schemas.microsoft.com/office/drawing/2014/main" id="{6F3794B4-8863-475D-8A1F-647B00788B4E}"/>
              </a:ext>
            </a:extLst>
          </p:cNvPr>
          <p:cNvSpPr>
            <a:spLocks noGrp="1"/>
          </p:cNvSpPr>
          <p:nvPr>
            <p:ph type="dt" sz="half" idx="10"/>
          </p:nvPr>
        </p:nvSpPr>
        <p:spPr/>
        <p:txBody>
          <a:bodyPr/>
          <a:lstStyle/>
          <a:p>
            <a:pPr>
              <a:defRPr/>
            </a:pPr>
            <a:fld id="{2303D31F-598B-47EE-BA37-93F097A3D676}" type="datetime1">
              <a:rPr lang="en-GB" altLang="en-US" smtClean="0"/>
              <a:pPr>
                <a:defRPr/>
              </a:pPr>
              <a:t>07/08/2019</a:t>
            </a:fld>
            <a:endParaRPr lang="en-GB" altLang="en-US"/>
          </a:p>
        </p:txBody>
      </p:sp>
      <p:sp>
        <p:nvSpPr>
          <p:cNvPr id="5" name="Slide Number Placeholder 4">
            <a:extLst>
              <a:ext uri="{FF2B5EF4-FFF2-40B4-BE49-F238E27FC236}">
                <a16:creationId xmlns:a16="http://schemas.microsoft.com/office/drawing/2014/main" id="{78B87B34-4C1E-4152-9E9F-FFF4DAA04E22}"/>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8517749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7C5B0-F57E-495A-808D-A07E9A9586C1}"/>
              </a:ext>
            </a:extLst>
          </p:cNvPr>
          <p:cNvSpPr>
            <a:spLocks noGrp="1"/>
          </p:cNvSpPr>
          <p:nvPr>
            <p:ph type="title"/>
          </p:nvPr>
        </p:nvSpPr>
        <p:spPr/>
        <p:txBody>
          <a:bodyPr/>
          <a:lstStyle/>
          <a:p>
            <a:r>
              <a:rPr lang="en-GB" dirty="0"/>
              <a:t>Internal Rate of Return </a:t>
            </a:r>
          </a:p>
        </p:txBody>
      </p:sp>
      <p:sp>
        <p:nvSpPr>
          <p:cNvPr id="3" name="Content Placeholder 2">
            <a:extLst>
              <a:ext uri="{FF2B5EF4-FFF2-40B4-BE49-F238E27FC236}">
                <a16:creationId xmlns:a16="http://schemas.microsoft.com/office/drawing/2014/main" id="{7D6BF039-4D39-4F71-AD95-9A0AD65DEB1F}"/>
              </a:ext>
            </a:extLst>
          </p:cNvPr>
          <p:cNvSpPr>
            <a:spLocks noGrp="1"/>
          </p:cNvSpPr>
          <p:nvPr>
            <p:ph idx="1"/>
          </p:nvPr>
        </p:nvSpPr>
        <p:spPr/>
        <p:txBody>
          <a:bodyPr/>
          <a:lstStyle/>
          <a:p>
            <a:pPr marL="0" indent="0">
              <a:buNone/>
            </a:pPr>
            <a:r>
              <a:rPr lang="en-GB" dirty="0"/>
              <a:t>The internal rate of return (IRR) is a metric used in capital budgeting to estimate the profitability of potential investments. The internal rate of return is a discount rate that makes the net present value (NPV) of all cash flows from a particular project equal to zero. IRR calculations rely on the same formula as NPV does.</a:t>
            </a:r>
          </a:p>
        </p:txBody>
      </p:sp>
      <p:sp>
        <p:nvSpPr>
          <p:cNvPr id="4" name="Date Placeholder 3">
            <a:extLst>
              <a:ext uri="{FF2B5EF4-FFF2-40B4-BE49-F238E27FC236}">
                <a16:creationId xmlns:a16="http://schemas.microsoft.com/office/drawing/2014/main" id="{210172A3-467D-40C6-957D-2F5A0327B1C1}"/>
              </a:ext>
            </a:extLst>
          </p:cNvPr>
          <p:cNvSpPr>
            <a:spLocks noGrp="1"/>
          </p:cNvSpPr>
          <p:nvPr>
            <p:ph type="dt" sz="half" idx="10"/>
          </p:nvPr>
        </p:nvSpPr>
        <p:spPr/>
        <p:txBody>
          <a:bodyPr/>
          <a:lstStyle/>
          <a:p>
            <a:pPr>
              <a:defRPr/>
            </a:pPr>
            <a:fld id="{2303D31F-598B-47EE-BA37-93F097A3D676}" type="datetime1">
              <a:rPr lang="en-GB" altLang="en-US" smtClean="0"/>
              <a:pPr>
                <a:defRPr/>
              </a:pPr>
              <a:t>07/08/2019</a:t>
            </a:fld>
            <a:endParaRPr lang="en-GB" altLang="en-US"/>
          </a:p>
        </p:txBody>
      </p:sp>
      <p:sp>
        <p:nvSpPr>
          <p:cNvPr id="5" name="Slide Number Placeholder 4">
            <a:extLst>
              <a:ext uri="{FF2B5EF4-FFF2-40B4-BE49-F238E27FC236}">
                <a16:creationId xmlns:a16="http://schemas.microsoft.com/office/drawing/2014/main" id="{D80D2947-A2E3-43DC-9565-A98867E20DC3}"/>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9391188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bwMode="auto">
          <a:xfrm>
            <a:off x="457200" y="274638"/>
            <a:ext cx="8229600" cy="63408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Quotes</a:t>
            </a:r>
          </a:p>
        </p:txBody>
      </p:sp>
      <p:sp>
        <p:nvSpPr>
          <p:cNvPr id="15363" name="Rectangle 3"/>
          <p:cNvSpPr>
            <a:spLocks noGrp="1" noChangeArrowheads="1"/>
          </p:cNvSpPr>
          <p:nvPr>
            <p:ph type="body" idx="1"/>
          </p:nvPr>
        </p:nvSpPr>
        <p:spPr bwMode="auto">
          <a:xfrm>
            <a:off x="457200" y="980728"/>
            <a:ext cx="8229600"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400" i="1" dirty="0"/>
              <a:t>What you don't know hurts you. </a:t>
            </a:r>
          </a:p>
          <a:p>
            <a:r>
              <a:rPr lang="en-US" altLang="en-US" sz="2400" i="1" dirty="0"/>
              <a:t>The sooner you begin coding the later you finish. </a:t>
            </a:r>
          </a:p>
          <a:p>
            <a:r>
              <a:rPr lang="en-US" altLang="en-US" sz="2400" i="1" dirty="0"/>
              <a:t>If everything is going exactly to plan, something somewhere is going massively wrong. </a:t>
            </a:r>
          </a:p>
          <a:p>
            <a:r>
              <a:rPr lang="en-US" altLang="en-US" sz="2400" i="1" dirty="0"/>
              <a:t>The first 90% of a project takes 10% of the time the last 10% takes the other 90%</a:t>
            </a:r>
            <a:endParaRPr lang="ar-JO" altLang="en-US" sz="2400" i="1" dirty="0">
              <a:cs typeface="Times New Roman" panose="02020603050405020304" pitchFamily="18" charset="0"/>
            </a:endParaRPr>
          </a:p>
          <a:p>
            <a:r>
              <a:rPr lang="en-US" altLang="en-US" sz="2400" i="1" dirty="0"/>
              <a:t> A minute saved at the start is just as effective as one saved at the end. </a:t>
            </a:r>
          </a:p>
          <a:p>
            <a:r>
              <a:rPr lang="en-US" altLang="en-US" sz="2400" i="1" dirty="0"/>
              <a:t>Projects happen in two ways: a) Planned and then executed or b) Executed, stopped, planned and then executed. </a:t>
            </a:r>
          </a:p>
        </p:txBody>
      </p:sp>
    </p:spTree>
    <p:extLst>
      <p:ext uri="{BB962C8B-B14F-4D97-AF65-F5344CB8AC3E}">
        <p14:creationId xmlns:p14="http://schemas.microsoft.com/office/powerpoint/2010/main" val="3998127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bwMode="auto">
          <a:xfrm>
            <a:off x="457200" y="274638"/>
            <a:ext cx="8229600" cy="70609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a:t>Selection Methods</a:t>
            </a:r>
          </a:p>
        </p:txBody>
      </p:sp>
      <p:sp>
        <p:nvSpPr>
          <p:cNvPr id="16387" name="Rectangle 3"/>
          <p:cNvSpPr>
            <a:spLocks noGrp="1" noChangeArrowheads="1"/>
          </p:cNvSpPr>
          <p:nvPr>
            <p:ph type="body" idx="1"/>
          </p:nvPr>
        </p:nvSpPr>
        <p:spPr bwMode="auto">
          <a:xfrm>
            <a:off x="107504" y="980728"/>
            <a:ext cx="8928992"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nSpc>
                <a:spcPct val="80000"/>
              </a:lnSpc>
              <a:buNone/>
            </a:pPr>
            <a:endParaRPr lang="en-US" altLang="en-US" sz="2000" dirty="0">
              <a:solidFill>
                <a:srgbClr val="CC3300"/>
              </a:solidFill>
            </a:endParaRPr>
          </a:p>
          <a:p>
            <a:pPr>
              <a:lnSpc>
                <a:spcPct val="80000"/>
              </a:lnSpc>
            </a:pPr>
            <a:r>
              <a:rPr lang="en-US" altLang="en-US" sz="2800" dirty="0">
                <a:solidFill>
                  <a:srgbClr val="CC3300"/>
                </a:solidFill>
              </a:rPr>
              <a:t>The comparative approach</a:t>
            </a:r>
            <a:r>
              <a:rPr lang="en-US" altLang="en-US" sz="2800" dirty="0"/>
              <a:t>, the value of one </a:t>
            </a:r>
            <a:r>
              <a:rPr lang="en-US" altLang="en-US" sz="2800" b="1" dirty="0"/>
              <a:t>project</a:t>
            </a:r>
            <a:r>
              <a:rPr lang="en-US" altLang="en-US" sz="2800" dirty="0"/>
              <a:t> would need to be compared against the other projects, you could use the benefit measurement </a:t>
            </a:r>
            <a:r>
              <a:rPr lang="en-US" altLang="en-US" sz="2800" b="1" dirty="0"/>
              <a:t>methods</a:t>
            </a:r>
            <a:r>
              <a:rPr lang="en-US" altLang="en-US" sz="2800" dirty="0"/>
              <a:t>. This could include various techniques, of which the following are the most common.</a:t>
            </a:r>
          </a:p>
          <a:p>
            <a:pPr>
              <a:lnSpc>
                <a:spcPct val="80000"/>
              </a:lnSpc>
              <a:buFontTx/>
              <a:buNone/>
            </a:pPr>
            <a:r>
              <a:rPr lang="en-US" altLang="en-US" sz="2800" dirty="0"/>
              <a:t>	- You and your team could come up with certain criteria that you want your ideal </a:t>
            </a:r>
            <a:r>
              <a:rPr lang="en-US" altLang="en-US" sz="2800" b="1" dirty="0"/>
              <a:t>project</a:t>
            </a:r>
            <a:r>
              <a:rPr lang="en-US" altLang="en-US" sz="2800" dirty="0"/>
              <a:t> objectives to meet. You could then give each </a:t>
            </a:r>
            <a:r>
              <a:rPr lang="en-US" altLang="en-US" sz="2800" b="1" dirty="0"/>
              <a:t>project</a:t>
            </a:r>
            <a:r>
              <a:rPr lang="en-US" altLang="en-US" sz="2800" dirty="0"/>
              <a:t> scores based on how they rate in each of these criteria, and then choose the </a:t>
            </a:r>
            <a:r>
              <a:rPr lang="en-US" altLang="en-US" sz="2800" b="1" dirty="0"/>
              <a:t>project</a:t>
            </a:r>
            <a:r>
              <a:rPr lang="en-US" altLang="en-US" sz="2800" dirty="0"/>
              <a:t> with the highest score.</a:t>
            </a:r>
          </a:p>
        </p:txBody>
      </p:sp>
    </p:spTree>
    <p:extLst>
      <p:ext uri="{BB962C8B-B14F-4D97-AF65-F5344CB8AC3E}">
        <p14:creationId xmlns:p14="http://schemas.microsoft.com/office/powerpoint/2010/main" val="22993470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bwMode="auto">
          <a:xfrm>
            <a:off x="457200" y="274638"/>
            <a:ext cx="8229600" cy="70609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a:t>Selection Methods</a:t>
            </a:r>
          </a:p>
        </p:txBody>
      </p:sp>
      <p:sp>
        <p:nvSpPr>
          <p:cNvPr id="16387" name="Rectangle 3"/>
          <p:cNvSpPr>
            <a:spLocks noGrp="1" noChangeArrowheads="1"/>
          </p:cNvSpPr>
          <p:nvPr>
            <p:ph type="body" idx="1"/>
          </p:nvPr>
        </p:nvSpPr>
        <p:spPr bwMode="auto">
          <a:xfrm>
            <a:off x="107504" y="980728"/>
            <a:ext cx="8928992"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dirty="0"/>
              <a:t>- When it comes to the Discounted Cash flow method, the future value of a </a:t>
            </a:r>
            <a:r>
              <a:rPr lang="en-US" altLang="en-US" sz="2800" b="1" dirty="0"/>
              <a:t>project</a:t>
            </a:r>
            <a:r>
              <a:rPr lang="en-US" altLang="en-US" sz="2800" dirty="0"/>
              <a:t> is ascertained by considering the present value and the interest earned on the money. The higher the present value of the </a:t>
            </a:r>
            <a:r>
              <a:rPr lang="en-US" altLang="en-US" sz="2800" b="1" dirty="0"/>
              <a:t>project</a:t>
            </a:r>
            <a:r>
              <a:rPr lang="en-US" altLang="en-US" sz="2800" dirty="0"/>
              <a:t>, the better it would be for your organization.</a:t>
            </a:r>
          </a:p>
          <a:p>
            <a:pPr>
              <a:lnSpc>
                <a:spcPct val="80000"/>
              </a:lnSpc>
              <a:buFontTx/>
              <a:buNone/>
            </a:pPr>
            <a:r>
              <a:rPr lang="en-US" altLang="en-US" sz="2800" dirty="0"/>
              <a:t>    - The rate of return received from the money is what is known as the IRR. Here again, you need to be looking for a high rate of return from the </a:t>
            </a:r>
            <a:r>
              <a:rPr lang="en-US" altLang="en-US" sz="2800" b="1" dirty="0"/>
              <a:t>project</a:t>
            </a:r>
            <a:r>
              <a:rPr lang="en-US" altLang="en-US" sz="2800" dirty="0"/>
              <a:t>.</a:t>
            </a:r>
          </a:p>
          <a:p>
            <a:pPr>
              <a:lnSpc>
                <a:spcPct val="80000"/>
              </a:lnSpc>
            </a:pPr>
            <a:r>
              <a:rPr lang="en-US" altLang="en-US" sz="2400" dirty="0">
                <a:solidFill>
                  <a:srgbClr val="CC3300"/>
                </a:solidFill>
              </a:rPr>
              <a:t>The mathematical approach</a:t>
            </a:r>
            <a:r>
              <a:rPr lang="en-US" altLang="en-US" sz="2400" dirty="0"/>
              <a:t> is commonly used for larger projects. The constrained optimization </a:t>
            </a:r>
            <a:r>
              <a:rPr lang="en-US" altLang="en-US" sz="2400" b="1" dirty="0"/>
              <a:t>methods</a:t>
            </a:r>
            <a:r>
              <a:rPr lang="en-US" altLang="en-US" sz="2400" dirty="0"/>
              <a:t> require several calculations in order to decide on whether or not a </a:t>
            </a:r>
            <a:r>
              <a:rPr lang="en-US" altLang="en-US" sz="2400" b="1" dirty="0"/>
              <a:t>project</a:t>
            </a:r>
            <a:r>
              <a:rPr lang="en-US" altLang="en-US" sz="2400" dirty="0"/>
              <a:t> should be rejected.</a:t>
            </a:r>
          </a:p>
        </p:txBody>
      </p:sp>
    </p:spTree>
    <p:extLst>
      <p:ext uri="{BB962C8B-B14F-4D97-AF65-F5344CB8AC3E}">
        <p14:creationId xmlns:p14="http://schemas.microsoft.com/office/powerpoint/2010/main" val="2616491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b="1"/>
              <a:t>Selection Methods</a:t>
            </a:r>
            <a:br>
              <a:rPr lang="en-US" altLang="en-US" sz="4000" b="1"/>
            </a:br>
            <a:endParaRPr lang="en-US" altLang="en-US" sz="4000" b="1"/>
          </a:p>
        </p:txBody>
      </p:sp>
      <p:sp>
        <p:nvSpPr>
          <p:cNvPr id="1741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buFontTx/>
              <a:buNone/>
            </a:pPr>
            <a:r>
              <a:rPr lang="en-US" altLang="en-US" sz="2000"/>
              <a:t>  - Following is an illustration of two of </a:t>
            </a:r>
            <a:r>
              <a:rPr lang="en-US" altLang="en-US" sz="2000" b="1"/>
              <a:t>methods</a:t>
            </a:r>
            <a:r>
              <a:rPr lang="en-US" altLang="en-US" sz="2000"/>
              <a:t> (Benefit Measurement and Constrained Optimization </a:t>
            </a:r>
            <a:r>
              <a:rPr lang="en-US" altLang="en-US" sz="2000" b="1"/>
              <a:t>methods</a:t>
            </a:r>
            <a:r>
              <a:rPr lang="en-US" altLang="en-US" sz="2000"/>
              <a:t>). </a:t>
            </a:r>
          </a:p>
        </p:txBody>
      </p:sp>
      <p:pic>
        <p:nvPicPr>
          <p:cNvPr id="17412" name="Picture 5" descr="Project Selection Method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2438400"/>
            <a:ext cx="73914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14048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bwMode="auto">
          <a:xfrm>
            <a:off x="107504" y="188640"/>
            <a:ext cx="8856984" cy="72008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Rounded MT Bold" pitchFamily="34" charset="0"/>
              </a:rPr>
              <a:t>IT project approval </a:t>
            </a:r>
            <a:r>
              <a:rPr lang="en-US" altLang="en-US" sz="3600" dirty="0">
                <a:solidFill>
                  <a:srgbClr val="CC3300"/>
                </a:solidFill>
                <a:latin typeface="Arial Rounded MT Bold" pitchFamily="34" charset="0"/>
              </a:rPr>
              <a:t>Criteria</a:t>
            </a:r>
          </a:p>
        </p:txBody>
      </p:sp>
      <p:sp>
        <p:nvSpPr>
          <p:cNvPr id="18435" name="Rectangle 3"/>
          <p:cNvSpPr>
            <a:spLocks noGrp="1" noChangeArrowheads="1"/>
          </p:cNvSpPr>
          <p:nvPr>
            <p:ph type="body" idx="1"/>
          </p:nvPr>
        </p:nvSpPr>
        <p:spPr bwMode="auto">
          <a:xfrm>
            <a:off x="228600" y="836712"/>
            <a:ext cx="8915400" cy="48965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000" dirty="0">
                <a:solidFill>
                  <a:srgbClr val="008000"/>
                </a:solidFill>
              </a:rPr>
              <a:t>Financial</a:t>
            </a:r>
            <a:endParaRPr lang="en-US" altLang="en-US" sz="2000" dirty="0"/>
          </a:p>
          <a:p>
            <a:pPr lvl="1"/>
            <a:r>
              <a:rPr lang="en-US" altLang="en-US" sz="2000" dirty="0"/>
              <a:t>net present value/internal rate of return</a:t>
            </a:r>
          </a:p>
          <a:p>
            <a:pPr lvl="1"/>
            <a:r>
              <a:rPr lang="en-US" altLang="en-US" sz="2000" dirty="0"/>
              <a:t>payback</a:t>
            </a:r>
          </a:p>
          <a:p>
            <a:pPr lvl="1"/>
            <a:r>
              <a:rPr lang="en-US" altLang="en-US" sz="2000" dirty="0"/>
              <a:t>profitability index/budgetary constraint</a:t>
            </a:r>
          </a:p>
          <a:p>
            <a:r>
              <a:rPr lang="en-US" altLang="en-US" sz="2400" dirty="0">
                <a:solidFill>
                  <a:srgbClr val="CC3300"/>
                </a:solidFill>
              </a:rPr>
              <a:t>Management</a:t>
            </a:r>
            <a:endParaRPr lang="en-US" altLang="en-US" sz="2400" dirty="0"/>
          </a:p>
          <a:p>
            <a:pPr lvl="1"/>
            <a:r>
              <a:rPr lang="en-US" altLang="en-US" sz="2400" dirty="0"/>
              <a:t>support business objectives</a:t>
            </a:r>
          </a:p>
          <a:p>
            <a:pPr lvl="1"/>
            <a:r>
              <a:rPr lang="en-US" altLang="en-US" sz="2400" dirty="0"/>
              <a:t>respond to competition</a:t>
            </a:r>
          </a:p>
          <a:p>
            <a:pPr lvl="1"/>
            <a:r>
              <a:rPr lang="en-US" altLang="en-US" sz="2400" dirty="0"/>
              <a:t>better decision making</a:t>
            </a:r>
          </a:p>
          <a:p>
            <a:pPr lvl="1"/>
            <a:r>
              <a:rPr lang="en-US" altLang="en-US" sz="2400" dirty="0"/>
              <a:t>satisfy legal requirements</a:t>
            </a:r>
          </a:p>
          <a:p>
            <a:r>
              <a:rPr lang="en-US" altLang="en-US" sz="2000" dirty="0">
                <a:solidFill>
                  <a:schemeClr val="accent2"/>
                </a:solidFill>
              </a:rPr>
              <a:t>Development</a:t>
            </a:r>
            <a:endParaRPr lang="en-US" altLang="en-US" sz="2000" dirty="0"/>
          </a:p>
          <a:p>
            <a:pPr lvl="1"/>
            <a:r>
              <a:rPr lang="en-US" altLang="en-US" sz="2000" dirty="0"/>
              <a:t>Project needed for effective operation</a:t>
            </a:r>
          </a:p>
          <a:p>
            <a:pPr lvl="1"/>
            <a:r>
              <a:rPr lang="en-US" altLang="en-US" sz="2000" dirty="0"/>
              <a:t>Introduction of new technology</a:t>
            </a:r>
          </a:p>
        </p:txBody>
      </p:sp>
    </p:spTree>
    <p:extLst>
      <p:ext uri="{BB962C8B-B14F-4D97-AF65-F5344CB8AC3E}">
        <p14:creationId xmlns:p14="http://schemas.microsoft.com/office/powerpoint/2010/main" val="1928190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bwMode="auto">
          <a:xfrm>
            <a:off x="457200" y="0"/>
            <a:ext cx="8229600" cy="76470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solidFill>
                  <a:srgbClr val="CC3300"/>
                </a:solidFill>
                <a:latin typeface="Arial Rounded MT Bold" pitchFamily="34" charset="0"/>
              </a:rPr>
              <a:t>Screening</a:t>
            </a:r>
          </a:p>
        </p:txBody>
      </p:sp>
      <p:sp>
        <p:nvSpPr>
          <p:cNvPr id="19459" name="Rectangle 3"/>
          <p:cNvSpPr>
            <a:spLocks noGrp="1" noChangeArrowheads="1"/>
          </p:cNvSpPr>
          <p:nvPr>
            <p:ph type="body" idx="1"/>
          </p:nvPr>
        </p:nvSpPr>
        <p:spPr bwMode="auto">
          <a:xfrm>
            <a:off x="457200" y="764704"/>
            <a:ext cx="8507288" cy="475252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dirty="0"/>
              <a:t>Identifying the </a:t>
            </a:r>
            <a:r>
              <a:rPr lang="en-US" altLang="en-US" dirty="0">
                <a:solidFill>
                  <a:srgbClr val="CC3300"/>
                </a:solidFill>
              </a:rPr>
              <a:t>factors </a:t>
            </a:r>
            <a:r>
              <a:rPr lang="en-US" altLang="en-US" dirty="0"/>
              <a:t>that are important</a:t>
            </a:r>
          </a:p>
          <a:p>
            <a:pPr>
              <a:lnSpc>
                <a:spcPct val="90000"/>
              </a:lnSpc>
            </a:pPr>
            <a:r>
              <a:rPr lang="en-US" altLang="en-US" dirty="0"/>
              <a:t>Establishing a minimum of </a:t>
            </a:r>
            <a:r>
              <a:rPr lang="en-US" altLang="en-US" dirty="0">
                <a:solidFill>
                  <a:srgbClr val="3333FF"/>
                </a:solidFill>
              </a:rPr>
              <a:t>acceptable levels</a:t>
            </a:r>
            <a:r>
              <a:rPr lang="en-US" altLang="en-US" dirty="0"/>
              <a:t> of requirements and eliminate projects that fail on any one of these standards. </a:t>
            </a:r>
          </a:p>
          <a:p>
            <a:pPr>
              <a:lnSpc>
                <a:spcPct val="90000"/>
              </a:lnSpc>
            </a:pPr>
            <a:r>
              <a:rPr lang="en-US" altLang="en-US" dirty="0"/>
              <a:t>This is appropriate if the </a:t>
            </a:r>
            <a:r>
              <a:rPr lang="en-US" altLang="en-US" dirty="0">
                <a:solidFill>
                  <a:srgbClr val="3333FF"/>
                </a:solidFill>
              </a:rPr>
              <a:t>minimum standards</a:t>
            </a:r>
            <a:r>
              <a:rPr lang="en-US" altLang="en-US" dirty="0"/>
              <a:t> reflect what management demands in return for its investment.</a:t>
            </a:r>
          </a:p>
          <a:p>
            <a:pPr>
              <a:lnSpc>
                <a:spcPct val="90000"/>
              </a:lnSpc>
            </a:pPr>
            <a:r>
              <a:rPr lang="en-US" altLang="en-US" dirty="0"/>
              <a:t>a way to implement screening assure implementation of policy limits</a:t>
            </a:r>
          </a:p>
          <a:p>
            <a:pPr>
              <a:lnSpc>
                <a:spcPct val="90000"/>
              </a:lnSpc>
              <a:buFontTx/>
              <a:buNone/>
            </a:pPr>
            <a:endParaRPr lang="en-US" altLang="en-US" dirty="0"/>
          </a:p>
        </p:txBody>
      </p:sp>
    </p:spTree>
    <p:extLst>
      <p:ext uri="{BB962C8B-B14F-4D97-AF65-F5344CB8AC3E}">
        <p14:creationId xmlns:p14="http://schemas.microsoft.com/office/powerpoint/2010/main" val="16554322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bwMode="auto">
          <a:xfrm>
            <a:off x="685800" y="188640"/>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b="1" dirty="0">
                <a:solidFill>
                  <a:srgbClr val="CC3300"/>
                </a:solidFill>
                <a:cs typeface="Times New Roman" panose="02020603050405020304" pitchFamily="18" charset="0"/>
              </a:rPr>
              <a:t>SCREENING</a:t>
            </a:r>
          </a:p>
        </p:txBody>
      </p:sp>
      <p:sp>
        <p:nvSpPr>
          <p:cNvPr id="20483" name="Rectangle 3"/>
          <p:cNvSpPr>
            <a:spLocks noGrp="1" noChangeArrowheads="1"/>
          </p:cNvSpPr>
          <p:nvPr>
            <p:ph type="body" idx="1"/>
          </p:nvPr>
        </p:nvSpPr>
        <p:spPr bwMode="auto">
          <a:xfrm>
            <a:off x="107504" y="836712"/>
            <a:ext cx="8350696" cy="52592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Eliminate proposals not meeting minimum requirements, weeding out projects with unacceptable features.</a:t>
            </a:r>
          </a:p>
          <a:p>
            <a:pPr>
              <a:buFontTx/>
              <a:buNone/>
            </a:pPr>
            <a:endParaRPr lang="en-US" altLang="en-US" dirty="0"/>
          </a:p>
          <a:p>
            <a:endParaRPr lang="en-US" altLang="en-US" dirty="0"/>
          </a:p>
        </p:txBody>
      </p:sp>
    </p:spTree>
    <p:extLst>
      <p:ext uri="{BB962C8B-B14F-4D97-AF65-F5344CB8AC3E}">
        <p14:creationId xmlns:p14="http://schemas.microsoft.com/office/powerpoint/2010/main" val="7515208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07E42-94DF-4660-B07B-3360E903637A}"/>
              </a:ext>
            </a:extLst>
          </p:cNvPr>
          <p:cNvSpPr>
            <a:spLocks noGrp="1"/>
          </p:cNvSpPr>
          <p:nvPr>
            <p:ph type="title"/>
          </p:nvPr>
        </p:nvSpPr>
        <p:spPr/>
        <p:txBody>
          <a:bodyPr/>
          <a:lstStyle/>
          <a:p>
            <a:r>
              <a:rPr lang="en-US" altLang="en-US" dirty="0">
                <a:latin typeface="Arial Rounded MT Bold" pitchFamily="34" charset="0"/>
              </a:rPr>
              <a:t>PROJECT PROFILE</a:t>
            </a:r>
            <a:endParaRPr lang="en-GB" dirty="0"/>
          </a:p>
        </p:txBody>
      </p:sp>
      <p:sp>
        <p:nvSpPr>
          <p:cNvPr id="3" name="Content Placeholder 2">
            <a:extLst>
              <a:ext uri="{FF2B5EF4-FFF2-40B4-BE49-F238E27FC236}">
                <a16:creationId xmlns:a16="http://schemas.microsoft.com/office/drawing/2014/main" id="{812E7978-8387-4ED3-AFD5-CA54C79D9AB3}"/>
              </a:ext>
            </a:extLst>
          </p:cNvPr>
          <p:cNvSpPr>
            <a:spLocks noGrp="1"/>
          </p:cNvSpPr>
          <p:nvPr>
            <p:ph idx="1"/>
          </p:nvPr>
        </p:nvSpPr>
        <p:spPr/>
        <p:txBody>
          <a:bodyPr/>
          <a:lstStyle/>
          <a:p>
            <a:r>
              <a:rPr lang="en-US" altLang="en-US" dirty="0">
                <a:solidFill>
                  <a:srgbClr val="3333FF"/>
                </a:solidFill>
              </a:rPr>
              <a:t>Project Profile</a:t>
            </a:r>
            <a:r>
              <a:rPr lang="en-US" altLang="en-US" dirty="0"/>
              <a:t> is to display how the project proposal compares with standards, as well as how it compares with other proposals.</a:t>
            </a:r>
            <a:endParaRPr lang="en-GB" dirty="0"/>
          </a:p>
        </p:txBody>
      </p:sp>
      <p:sp>
        <p:nvSpPr>
          <p:cNvPr id="4" name="Date Placeholder 3">
            <a:extLst>
              <a:ext uri="{FF2B5EF4-FFF2-40B4-BE49-F238E27FC236}">
                <a16:creationId xmlns:a16="http://schemas.microsoft.com/office/drawing/2014/main" id="{E4DE7146-EAF6-436B-8B9F-D0731F44DA0D}"/>
              </a:ext>
            </a:extLst>
          </p:cNvPr>
          <p:cNvSpPr>
            <a:spLocks noGrp="1"/>
          </p:cNvSpPr>
          <p:nvPr>
            <p:ph type="dt" sz="half" idx="10"/>
          </p:nvPr>
        </p:nvSpPr>
        <p:spPr/>
        <p:txBody>
          <a:bodyPr/>
          <a:lstStyle/>
          <a:p>
            <a:pPr>
              <a:defRPr/>
            </a:pPr>
            <a:fld id="{2303D31F-598B-47EE-BA37-93F097A3D676}" type="datetime1">
              <a:rPr lang="en-GB" altLang="en-US" smtClean="0"/>
              <a:pPr>
                <a:defRPr/>
              </a:pPr>
              <a:t>07/08/2019</a:t>
            </a:fld>
            <a:endParaRPr lang="en-GB" altLang="en-US"/>
          </a:p>
        </p:txBody>
      </p:sp>
      <p:sp>
        <p:nvSpPr>
          <p:cNvPr id="5" name="Slide Number Placeholder 4">
            <a:extLst>
              <a:ext uri="{FF2B5EF4-FFF2-40B4-BE49-F238E27FC236}">
                <a16:creationId xmlns:a16="http://schemas.microsoft.com/office/drawing/2014/main" id="{2D014A64-D952-4869-9026-2209E8C41B94}"/>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0530070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bwMode="auto">
          <a:xfrm>
            <a:off x="457200" y="0"/>
            <a:ext cx="8229600" cy="620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rPr>
              <a:t>Cost Benefit Analysis</a:t>
            </a:r>
          </a:p>
        </p:txBody>
      </p:sp>
      <p:sp>
        <p:nvSpPr>
          <p:cNvPr id="22531" name="Rectangle 3"/>
          <p:cNvSpPr>
            <a:spLocks noGrp="1" noChangeArrowheads="1"/>
          </p:cNvSpPr>
          <p:nvPr>
            <p:ph type="body" idx="1"/>
          </p:nvPr>
        </p:nvSpPr>
        <p:spPr bwMode="auto">
          <a:xfrm>
            <a:off x="107504" y="620688"/>
            <a:ext cx="8928992" cy="489654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b="1" dirty="0"/>
              <a:t>Cost-benefit analysis</a:t>
            </a:r>
            <a:r>
              <a:rPr lang="en-US" altLang="en-US" dirty="0"/>
              <a:t> (</a:t>
            </a:r>
            <a:r>
              <a:rPr lang="en-US" altLang="en-US" b="1" dirty="0"/>
              <a:t>CBA</a:t>
            </a:r>
            <a:r>
              <a:rPr lang="en-US" altLang="en-US" dirty="0"/>
              <a:t>), sometimes called </a:t>
            </a:r>
            <a:r>
              <a:rPr lang="en-US" altLang="en-US" b="1" dirty="0"/>
              <a:t>benefit-cost analysis</a:t>
            </a:r>
            <a:r>
              <a:rPr lang="en-US" altLang="en-US" dirty="0"/>
              <a:t> (</a:t>
            </a:r>
            <a:r>
              <a:rPr lang="en-US" altLang="en-US" b="1" dirty="0"/>
              <a:t>BCA</a:t>
            </a:r>
            <a:r>
              <a:rPr lang="en-US" altLang="en-US" dirty="0"/>
              <a:t>), is an economic decision-making approach, used particularly in government and business. </a:t>
            </a:r>
          </a:p>
          <a:p>
            <a:pPr>
              <a:lnSpc>
                <a:spcPct val="80000"/>
              </a:lnSpc>
            </a:pPr>
            <a:r>
              <a:rPr lang="en-US" altLang="en-US" dirty="0"/>
              <a:t>CBA is used in the assessment of whether a proposed project program or policy is worth doing, or to choose between several alternative ones. </a:t>
            </a:r>
          </a:p>
          <a:p>
            <a:pPr>
              <a:lnSpc>
                <a:spcPct val="80000"/>
              </a:lnSpc>
            </a:pPr>
            <a:r>
              <a:rPr lang="en-US" altLang="en-US" dirty="0"/>
              <a:t>It involves comparing the total expected costs of each option against the total expected benefits, to see whether the benefits outweigh the costs, and by how much. </a:t>
            </a:r>
          </a:p>
        </p:txBody>
      </p:sp>
    </p:spTree>
    <p:extLst>
      <p:ext uri="{BB962C8B-B14F-4D97-AF65-F5344CB8AC3E}">
        <p14:creationId xmlns:p14="http://schemas.microsoft.com/office/powerpoint/2010/main" val="25003036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rPr>
              <a:t>Cost Benefit Analysis Continued</a:t>
            </a:r>
          </a:p>
        </p:txBody>
      </p:sp>
      <p:sp>
        <p:nvSpPr>
          <p:cNvPr id="22531" name="Rectangle 3"/>
          <p:cNvSpPr>
            <a:spLocks noGrp="1" noChangeArrowheads="1"/>
          </p:cNvSpPr>
          <p:nvPr>
            <p:ph type="body" idx="1"/>
          </p:nvPr>
        </p:nvSpPr>
        <p:spPr bwMode="auto">
          <a:xfrm>
            <a:off x="457200" y="1196752"/>
            <a:ext cx="8229600" cy="432048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3600" dirty="0"/>
              <a:t>In CBA, benefits and costs are expressed in money terms, and are adjusted for the time value of money so that all flows of benefits and flows of project costs over time (which tend to occur at different points in time) are expressed on a common basis in terms of their "present value." </a:t>
            </a:r>
          </a:p>
        </p:txBody>
      </p:sp>
    </p:spTree>
    <p:extLst>
      <p:ext uri="{BB962C8B-B14F-4D97-AF65-F5344CB8AC3E}">
        <p14:creationId xmlns:p14="http://schemas.microsoft.com/office/powerpoint/2010/main" val="29896934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bwMode="auto">
          <a:xfrm>
            <a:off x="179512" y="188640"/>
            <a:ext cx="8278688" cy="8640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latin typeface="Arial Rounded MT Bold" pitchFamily="34" charset="0"/>
              </a:rPr>
              <a:t>Cost-Benefit Analysis</a:t>
            </a:r>
          </a:p>
        </p:txBody>
      </p:sp>
      <p:sp>
        <p:nvSpPr>
          <p:cNvPr id="23555" name="Rectangle 3"/>
          <p:cNvSpPr>
            <a:spLocks noGrp="1" noChangeArrowheads="1"/>
          </p:cNvSpPr>
          <p:nvPr>
            <p:ph type="body" idx="1"/>
          </p:nvPr>
        </p:nvSpPr>
        <p:spPr bwMode="auto">
          <a:xfrm>
            <a:off x="179512" y="1052736"/>
            <a:ext cx="8964488" cy="534806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dirty="0"/>
              <a:t>Accurately estimate all benefits </a:t>
            </a:r>
          </a:p>
          <a:p>
            <a:pPr lvl="1">
              <a:lnSpc>
                <a:spcPct val="90000"/>
              </a:lnSpc>
            </a:pPr>
            <a:r>
              <a:rPr lang="en-US" altLang="en-US" dirty="0"/>
              <a:t>identify overall profit impact</a:t>
            </a:r>
          </a:p>
          <a:p>
            <a:pPr lvl="1">
              <a:lnSpc>
                <a:spcPct val="90000"/>
              </a:lnSpc>
            </a:pPr>
            <a:r>
              <a:rPr lang="en-US" altLang="en-US" dirty="0"/>
              <a:t>in net present terms</a:t>
            </a:r>
          </a:p>
          <a:p>
            <a:pPr>
              <a:lnSpc>
                <a:spcPct val="90000"/>
              </a:lnSpc>
            </a:pPr>
            <a:r>
              <a:rPr lang="en-US" altLang="en-US" dirty="0"/>
              <a:t>Accurately estimate all costs</a:t>
            </a:r>
          </a:p>
          <a:p>
            <a:pPr lvl="1">
              <a:lnSpc>
                <a:spcPct val="90000"/>
              </a:lnSpc>
            </a:pPr>
            <a:r>
              <a:rPr lang="en-US" altLang="en-US" dirty="0"/>
              <a:t>overall profit impact, in net present terms</a:t>
            </a:r>
          </a:p>
          <a:p>
            <a:pPr>
              <a:lnSpc>
                <a:spcPct val="90000"/>
              </a:lnSpc>
            </a:pPr>
            <a:r>
              <a:rPr lang="en-US" altLang="en-US" dirty="0"/>
              <a:t>RATIO: </a:t>
            </a:r>
            <a:r>
              <a:rPr lang="en-US" altLang="en-US" b="1" dirty="0">
                <a:solidFill>
                  <a:srgbClr val="3333FF"/>
                </a:solidFill>
              </a:rPr>
              <a:t>benefits/costs</a:t>
            </a:r>
          </a:p>
          <a:p>
            <a:pPr>
              <a:lnSpc>
                <a:spcPct val="90000"/>
              </a:lnSpc>
              <a:buFontTx/>
              <a:buNone/>
            </a:pPr>
            <a:r>
              <a:rPr lang="en-US" altLang="en-US" dirty="0"/>
              <a:t>	&lt;=1, don’t adopt &gt;1, profitable can adopt by highest ratio</a:t>
            </a:r>
            <a:endParaRPr lang="en-US" altLang="en-US" sz="3600" dirty="0"/>
          </a:p>
        </p:txBody>
      </p:sp>
    </p:spTree>
    <p:extLst>
      <p:ext uri="{BB962C8B-B14F-4D97-AF65-F5344CB8AC3E}">
        <p14:creationId xmlns:p14="http://schemas.microsoft.com/office/powerpoint/2010/main" val="42927474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685800" y="116632"/>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latin typeface="Arial Rounded MT Bold" pitchFamily="34" charset="0"/>
              </a:rPr>
              <a:t>Payback</a:t>
            </a:r>
          </a:p>
        </p:txBody>
      </p:sp>
      <p:sp>
        <p:nvSpPr>
          <p:cNvPr id="24579" name="Rectangle 3"/>
          <p:cNvSpPr>
            <a:spLocks noGrp="1" noChangeArrowheads="1"/>
          </p:cNvSpPr>
          <p:nvPr>
            <p:ph type="body" idx="1"/>
          </p:nvPr>
        </p:nvSpPr>
        <p:spPr bwMode="auto">
          <a:xfrm>
            <a:off x="0" y="980728"/>
            <a:ext cx="9144000" cy="58772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dirty="0"/>
              <a:t>Refers to the period of time required for the return on an investment to "repay" the sum of the original investment </a:t>
            </a:r>
          </a:p>
          <a:p>
            <a:pPr>
              <a:lnSpc>
                <a:spcPct val="80000"/>
              </a:lnSpc>
            </a:pPr>
            <a:r>
              <a:rPr lang="en-US" altLang="en-US" sz="2800" dirty="0"/>
              <a:t>For example, a $1000 investment which returned $500 per year would have a two year payback period. The </a:t>
            </a:r>
            <a:r>
              <a:rPr lang="en-US" altLang="en-US" sz="2800" dirty="0">
                <a:solidFill>
                  <a:srgbClr val="CC3300"/>
                </a:solidFill>
              </a:rPr>
              <a:t>time value of money</a:t>
            </a:r>
            <a:r>
              <a:rPr lang="en-US" altLang="en-US" sz="2800" dirty="0"/>
              <a:t> is not taken into account. </a:t>
            </a:r>
          </a:p>
          <a:p>
            <a:pPr>
              <a:lnSpc>
                <a:spcPct val="80000"/>
              </a:lnSpc>
            </a:pPr>
            <a:r>
              <a:rPr lang="en-US" altLang="en-US" sz="2800" dirty="0"/>
              <a:t>Payback period intuitively measures how long something takes to "pay for itself." Shorter payback periods are preferable to longer payback periods.  </a:t>
            </a:r>
          </a:p>
          <a:p>
            <a:pPr>
              <a:lnSpc>
                <a:spcPct val="80000"/>
              </a:lnSpc>
            </a:pPr>
            <a:r>
              <a:rPr lang="en-US" altLang="en-US" sz="2800" dirty="0"/>
              <a:t>Payback period as a tool of analysis is often used because it is easy to apply and easy to understand for most individuals. When used carefully or to compare similar investments, it can be quite useful. </a:t>
            </a:r>
          </a:p>
        </p:txBody>
      </p:sp>
    </p:spTree>
    <p:extLst>
      <p:ext uri="{BB962C8B-B14F-4D97-AF65-F5344CB8AC3E}">
        <p14:creationId xmlns:p14="http://schemas.microsoft.com/office/powerpoint/2010/main" val="4084711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685800" y="116632"/>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latin typeface="Arial Rounded MT Bold" pitchFamily="34" charset="0"/>
              </a:rPr>
              <a:t>Payback Continued</a:t>
            </a:r>
          </a:p>
        </p:txBody>
      </p:sp>
      <p:sp>
        <p:nvSpPr>
          <p:cNvPr id="24579" name="Rectangle 3"/>
          <p:cNvSpPr>
            <a:spLocks noGrp="1" noChangeArrowheads="1"/>
          </p:cNvSpPr>
          <p:nvPr>
            <p:ph type="body" idx="1"/>
          </p:nvPr>
        </p:nvSpPr>
        <p:spPr bwMode="auto">
          <a:xfrm>
            <a:off x="0" y="980728"/>
            <a:ext cx="9144000" cy="58772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dirty="0"/>
              <a:t>The most basic method of financial evaluation is simply to compare the income that will be generated with the initial investment.</a:t>
            </a:r>
          </a:p>
          <a:p>
            <a:pPr>
              <a:lnSpc>
                <a:spcPct val="80000"/>
              </a:lnSpc>
            </a:pPr>
            <a:r>
              <a:rPr lang="en-US" altLang="en-US" dirty="0"/>
              <a:t>Identify the time needed (rough estimate of time) for costs to be recovered</a:t>
            </a:r>
          </a:p>
          <a:p>
            <a:pPr lvl="1">
              <a:lnSpc>
                <a:spcPct val="80000"/>
              </a:lnSpc>
            </a:pPr>
            <a:r>
              <a:rPr lang="en-US" altLang="en-US" sz="3200" dirty="0"/>
              <a:t>simple</a:t>
            </a:r>
          </a:p>
          <a:p>
            <a:pPr lvl="1">
              <a:lnSpc>
                <a:spcPct val="80000"/>
              </a:lnSpc>
            </a:pPr>
            <a:r>
              <a:rPr lang="en-US" altLang="en-US" sz="3200" dirty="0"/>
              <a:t>doesn’t consider negative cash flow in early period.</a:t>
            </a:r>
          </a:p>
          <a:p>
            <a:pPr>
              <a:lnSpc>
                <a:spcPct val="80000"/>
              </a:lnSpc>
            </a:pPr>
            <a:r>
              <a:rPr lang="en-US" altLang="en-US" dirty="0"/>
              <a:t>The most common reasons for company failure in US is lack of cash flow.</a:t>
            </a:r>
          </a:p>
        </p:txBody>
      </p:sp>
    </p:spTree>
    <p:extLst>
      <p:ext uri="{BB962C8B-B14F-4D97-AF65-F5344CB8AC3E}">
        <p14:creationId xmlns:p14="http://schemas.microsoft.com/office/powerpoint/2010/main" val="39905997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3"/>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b="1">
                <a:solidFill>
                  <a:srgbClr val="CC3300"/>
                </a:solidFill>
              </a:rPr>
              <a:t>Payback </a:t>
            </a:r>
            <a:r>
              <a:rPr lang="en-US" altLang="en-US" sz="3600">
                <a:solidFill>
                  <a:srgbClr val="CC3300"/>
                </a:solidFill>
              </a:rPr>
              <a:t>(example)</a:t>
            </a:r>
          </a:p>
        </p:txBody>
      </p:sp>
      <p:graphicFrame>
        <p:nvGraphicFramePr>
          <p:cNvPr id="55493" name="Group 197"/>
          <p:cNvGraphicFramePr>
            <a:graphicFrameLocks noGrp="1"/>
          </p:cNvGraphicFramePr>
          <p:nvPr>
            <p:ph idx="1"/>
          </p:nvPr>
        </p:nvGraphicFramePr>
        <p:xfrm>
          <a:off x="609600" y="1828800"/>
          <a:ext cx="7467600" cy="3276601"/>
        </p:xfrm>
        <a:graphic>
          <a:graphicData uri="http://schemas.openxmlformats.org/drawingml/2006/table">
            <a:tbl>
              <a:tblPr/>
              <a:tblGrid>
                <a:gridCol w="1157288">
                  <a:extLst>
                    <a:ext uri="{9D8B030D-6E8A-4147-A177-3AD203B41FA5}">
                      <a16:colId xmlns:a16="http://schemas.microsoft.com/office/drawing/2014/main" val="20000"/>
                    </a:ext>
                  </a:extLst>
                </a:gridCol>
                <a:gridCol w="1517650">
                  <a:extLst>
                    <a:ext uri="{9D8B030D-6E8A-4147-A177-3AD203B41FA5}">
                      <a16:colId xmlns:a16="http://schemas.microsoft.com/office/drawing/2014/main" val="20001"/>
                    </a:ext>
                  </a:extLst>
                </a:gridCol>
                <a:gridCol w="1665287">
                  <a:extLst>
                    <a:ext uri="{9D8B030D-6E8A-4147-A177-3AD203B41FA5}">
                      <a16:colId xmlns:a16="http://schemas.microsoft.com/office/drawing/2014/main" val="20002"/>
                    </a:ext>
                  </a:extLst>
                </a:gridCol>
                <a:gridCol w="1517650">
                  <a:extLst>
                    <a:ext uri="{9D8B030D-6E8A-4147-A177-3AD203B41FA5}">
                      <a16:colId xmlns:a16="http://schemas.microsoft.com/office/drawing/2014/main" val="20003"/>
                    </a:ext>
                  </a:extLst>
                </a:gridCol>
                <a:gridCol w="1609725">
                  <a:extLst>
                    <a:ext uri="{9D8B030D-6E8A-4147-A177-3AD203B41FA5}">
                      <a16:colId xmlns:a16="http://schemas.microsoft.com/office/drawing/2014/main" val="20004"/>
                    </a:ext>
                  </a:extLst>
                </a:gridCol>
              </a:tblGrid>
              <a:tr h="69056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000" b="1" i="0" u="none" strike="noStrike" cap="none" normalizeH="0" baseline="0">
                        <a:ln>
                          <a:noFill/>
                        </a:ln>
                        <a:solidFill>
                          <a:schemeClr val="tx1"/>
                        </a:solidFill>
                        <a:effectLst/>
                        <a:latin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In house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cumulative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Out source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cumulative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699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(380,000)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(380,000)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(520,000)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(520,000)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381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70,000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(310,000)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190,000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(330,000)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3976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150,000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(160,000)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270,000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(60,000)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381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225,000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2"/>
                          </a:solidFill>
                          <a:effectLst/>
                          <a:latin typeface="Times New Roman" pitchFamily="18" charset="0"/>
                        </a:rPr>
                        <a:t>65,000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340,000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280,000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5174471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a:solidFill>
                  <a:srgbClr val="CC3300"/>
                </a:solidFill>
              </a:rPr>
              <a:t>Net Present Value</a:t>
            </a:r>
          </a:p>
        </p:txBody>
      </p:sp>
      <p:sp>
        <p:nvSpPr>
          <p:cNvPr id="26627" name="Rectangle 3"/>
          <p:cNvSpPr>
            <a:spLocks noGrp="1" noChangeArrowheads="1"/>
          </p:cNvSpPr>
          <p:nvPr>
            <p:ph type="body" idx="1"/>
          </p:nvPr>
        </p:nvSpPr>
        <p:spPr bwMode="auto">
          <a:xfrm>
            <a:off x="457200" y="980728"/>
            <a:ext cx="8579296"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NPV compares the </a:t>
            </a:r>
            <a:r>
              <a:rPr lang="en-US" altLang="en-US" b="1" dirty="0"/>
              <a:t>value</a:t>
            </a:r>
            <a:r>
              <a:rPr lang="en-US" altLang="en-US" dirty="0"/>
              <a:t> of a dollar today to the </a:t>
            </a:r>
            <a:r>
              <a:rPr lang="en-US" altLang="en-US" b="1" dirty="0"/>
              <a:t>value</a:t>
            </a:r>
            <a:r>
              <a:rPr lang="en-US" altLang="en-US" dirty="0"/>
              <a:t> of that same dollar in the future, taking inflation and returns into account. </a:t>
            </a:r>
          </a:p>
          <a:p>
            <a:r>
              <a:rPr lang="en-US" altLang="en-US" dirty="0"/>
              <a:t>The basic calculation is applied to the benefit, which must then be offset against the cost. This figure is called the Net Present Value (NPV) which equals to present value of benefit – present value of cost. </a:t>
            </a:r>
          </a:p>
        </p:txBody>
      </p:sp>
    </p:spTree>
    <p:extLst>
      <p:ext uri="{BB962C8B-B14F-4D97-AF65-F5344CB8AC3E}">
        <p14:creationId xmlns:p14="http://schemas.microsoft.com/office/powerpoint/2010/main" val="31497676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NPV</a:t>
            </a:r>
            <a:endParaRPr lang="en-GB" dirty="0"/>
          </a:p>
        </p:txBody>
      </p:sp>
      <p:pic>
        <p:nvPicPr>
          <p:cNvPr id="5" name="Picture 4"/>
          <p:cNvPicPr>
            <a:picLocks noChangeAspect="1"/>
          </p:cNvPicPr>
          <p:nvPr/>
        </p:nvPicPr>
        <p:blipFill>
          <a:blip r:embed="rId2"/>
          <a:stretch>
            <a:fillRect/>
          </a:stretch>
        </p:blipFill>
        <p:spPr>
          <a:xfrm>
            <a:off x="1115616" y="1832518"/>
            <a:ext cx="6840759" cy="3159704"/>
          </a:xfrm>
          <a:prstGeom prst="rect">
            <a:avLst/>
          </a:prstGeom>
        </p:spPr>
      </p:pic>
    </p:spTree>
    <p:extLst>
      <p:ext uri="{BB962C8B-B14F-4D97-AF65-F5344CB8AC3E}">
        <p14:creationId xmlns:p14="http://schemas.microsoft.com/office/powerpoint/2010/main" val="16233835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NPV</a:t>
            </a:r>
            <a:endParaRPr lang="en-GB" dirty="0"/>
          </a:p>
        </p:txBody>
      </p:sp>
      <p:pic>
        <p:nvPicPr>
          <p:cNvPr id="4" name="Picture 3"/>
          <p:cNvPicPr>
            <a:picLocks noChangeAspect="1"/>
          </p:cNvPicPr>
          <p:nvPr/>
        </p:nvPicPr>
        <p:blipFill rotWithShape="1">
          <a:blip r:embed="rId2"/>
          <a:srcRect r="2388"/>
          <a:stretch/>
        </p:blipFill>
        <p:spPr>
          <a:xfrm>
            <a:off x="611560" y="1700808"/>
            <a:ext cx="7726866" cy="2952327"/>
          </a:xfrm>
          <a:prstGeom prst="rect">
            <a:avLst/>
          </a:prstGeom>
        </p:spPr>
      </p:pic>
    </p:spTree>
    <p:extLst>
      <p:ext uri="{BB962C8B-B14F-4D97-AF65-F5344CB8AC3E}">
        <p14:creationId xmlns:p14="http://schemas.microsoft.com/office/powerpoint/2010/main" val="14536926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1</a:t>
            </a:r>
            <a:endParaRPr lang="en-GB" dirty="0"/>
          </a:p>
        </p:txBody>
      </p:sp>
      <p:sp>
        <p:nvSpPr>
          <p:cNvPr id="4" name="Rectangle 3"/>
          <p:cNvSpPr/>
          <p:nvPr/>
        </p:nvSpPr>
        <p:spPr>
          <a:xfrm>
            <a:off x="606388" y="1772816"/>
            <a:ext cx="7931224" cy="3108543"/>
          </a:xfrm>
          <a:prstGeom prst="rect">
            <a:avLst/>
          </a:prstGeom>
        </p:spPr>
        <p:txBody>
          <a:bodyPr wrap="square">
            <a:spAutoFit/>
          </a:bodyPr>
          <a:lstStyle/>
          <a:p>
            <a:r>
              <a:rPr lang="en-GB" sz="2800" dirty="0"/>
              <a:t>Project X requires an initial investment of $35,000 but is expected to generate revenues of $10,000, $27,000 and $19,000 for the first, second, and third years, respectively. The target rate of return is 12%. Since the cash inflows are uneven, the NPV formula is broken out by individual cash flows.</a:t>
            </a:r>
          </a:p>
        </p:txBody>
      </p:sp>
    </p:spTree>
    <p:extLst>
      <p:ext uri="{BB962C8B-B14F-4D97-AF65-F5344CB8AC3E}">
        <p14:creationId xmlns:p14="http://schemas.microsoft.com/office/powerpoint/2010/main" val="898562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b="32720"/>
          <a:stretch/>
        </p:blipFill>
        <p:spPr>
          <a:xfrm>
            <a:off x="1266548" y="2492897"/>
            <a:ext cx="7420252" cy="1080120"/>
          </a:xfrm>
          <a:prstGeom prst="rect">
            <a:avLst/>
          </a:prstGeom>
        </p:spPr>
      </p:pic>
      <p:pic>
        <p:nvPicPr>
          <p:cNvPr id="5" name="Picture 4"/>
          <p:cNvPicPr>
            <a:picLocks noChangeAspect="1"/>
          </p:cNvPicPr>
          <p:nvPr/>
        </p:nvPicPr>
        <p:blipFill rotWithShape="1">
          <a:blip r:embed="rId3"/>
          <a:srcRect t="14329"/>
          <a:stretch/>
        </p:blipFill>
        <p:spPr>
          <a:xfrm>
            <a:off x="1305979" y="3969062"/>
            <a:ext cx="2169490" cy="648072"/>
          </a:xfrm>
          <a:prstGeom prst="rect">
            <a:avLst/>
          </a:prstGeom>
        </p:spPr>
      </p:pic>
      <p:pic>
        <p:nvPicPr>
          <p:cNvPr id="6" name="Picture 5"/>
          <p:cNvPicPr>
            <a:picLocks noChangeAspect="1"/>
          </p:cNvPicPr>
          <p:nvPr/>
        </p:nvPicPr>
        <p:blipFill>
          <a:blip r:embed="rId4"/>
          <a:stretch>
            <a:fillRect/>
          </a:stretch>
        </p:blipFill>
        <p:spPr>
          <a:xfrm>
            <a:off x="419833" y="1772816"/>
            <a:ext cx="2495983" cy="971550"/>
          </a:xfrm>
          <a:prstGeom prst="rect">
            <a:avLst/>
          </a:prstGeom>
        </p:spPr>
      </p:pic>
    </p:spTree>
    <p:extLst>
      <p:ext uri="{BB962C8B-B14F-4D97-AF65-F5344CB8AC3E}">
        <p14:creationId xmlns:p14="http://schemas.microsoft.com/office/powerpoint/2010/main" val="41036500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3"/>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t>NPV - Example</a:t>
            </a:r>
          </a:p>
        </p:txBody>
      </p:sp>
      <p:graphicFrame>
        <p:nvGraphicFramePr>
          <p:cNvPr id="66617" name="Group 57"/>
          <p:cNvGraphicFramePr>
            <a:graphicFrameLocks noGrp="1"/>
          </p:cNvGraphicFramePr>
          <p:nvPr>
            <p:ph idx="1"/>
          </p:nvPr>
        </p:nvGraphicFramePr>
        <p:xfrm>
          <a:off x="457200" y="1600200"/>
          <a:ext cx="8229600" cy="4191001"/>
        </p:xfrm>
        <a:graphic>
          <a:graphicData uri="http://schemas.openxmlformats.org/drawingml/2006/table">
            <a:tbl>
              <a:tblPr/>
              <a:tblGrid>
                <a:gridCol w="1646238">
                  <a:extLst>
                    <a:ext uri="{9D8B030D-6E8A-4147-A177-3AD203B41FA5}">
                      <a16:colId xmlns:a16="http://schemas.microsoft.com/office/drawing/2014/main" val="20000"/>
                    </a:ext>
                  </a:extLst>
                </a:gridCol>
                <a:gridCol w="1644650">
                  <a:extLst>
                    <a:ext uri="{9D8B030D-6E8A-4147-A177-3AD203B41FA5}">
                      <a16:colId xmlns:a16="http://schemas.microsoft.com/office/drawing/2014/main" val="20001"/>
                    </a:ext>
                  </a:extLst>
                </a:gridCol>
                <a:gridCol w="1647825">
                  <a:extLst>
                    <a:ext uri="{9D8B030D-6E8A-4147-A177-3AD203B41FA5}">
                      <a16:colId xmlns:a16="http://schemas.microsoft.com/office/drawing/2014/main" val="20002"/>
                    </a:ext>
                  </a:extLst>
                </a:gridCol>
                <a:gridCol w="1644650">
                  <a:extLst>
                    <a:ext uri="{9D8B030D-6E8A-4147-A177-3AD203B41FA5}">
                      <a16:colId xmlns:a16="http://schemas.microsoft.com/office/drawing/2014/main" val="20003"/>
                    </a:ext>
                  </a:extLst>
                </a:gridCol>
                <a:gridCol w="1646237">
                  <a:extLst>
                    <a:ext uri="{9D8B030D-6E8A-4147-A177-3AD203B41FA5}">
                      <a16:colId xmlns:a16="http://schemas.microsoft.com/office/drawing/2014/main" val="20004"/>
                    </a:ext>
                  </a:extLst>
                </a:gridCol>
              </a:tblGrid>
              <a:tr h="8001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Now</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Year 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Year 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Year 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001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Startup 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01688">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Running 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30,000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45,000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001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revenues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60,000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98901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Sales  of business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70,000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494574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NPV - Example</a:t>
            </a:r>
          </a:p>
        </p:txBody>
      </p:sp>
      <p:sp>
        <p:nvSpPr>
          <p:cNvPr id="2867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buNone/>
            </a:pPr>
            <a:r>
              <a:rPr lang="en-US" altLang="en-US" sz="2400" dirty="0" smtClean="0"/>
              <a:t>= </a:t>
            </a:r>
            <a:r>
              <a:rPr lang="en-US" altLang="en-US" sz="2400" dirty="0"/>
              <a:t>-50000 + ((-30000+40000)/(1+0.12)**1) +</a:t>
            </a:r>
          </a:p>
          <a:p>
            <a:pPr>
              <a:buFontTx/>
              <a:buNone/>
            </a:pPr>
            <a:r>
              <a:rPr lang="en-US" altLang="en-US" sz="2400" dirty="0"/>
              <a:t>                              ((-45000+50000)/(1+0.12)**2) +</a:t>
            </a:r>
          </a:p>
          <a:p>
            <a:pPr>
              <a:buFontTx/>
              <a:buNone/>
            </a:pPr>
            <a:r>
              <a:rPr lang="en-US" altLang="en-US" sz="2400" dirty="0"/>
              <a:t>                              ((-45000+60000+70000)/(1+0.12)**3</a:t>
            </a:r>
          </a:p>
          <a:p>
            <a:pPr>
              <a:buFontTx/>
              <a:buNone/>
            </a:pPr>
            <a:r>
              <a:rPr lang="en-US" altLang="en-US" sz="2400" dirty="0"/>
              <a:t>          = -50000 </a:t>
            </a:r>
            <a:r>
              <a:rPr lang="en-US" altLang="en-US" sz="2400" dirty="0" smtClean="0"/>
              <a:t>+8928+4000+60714</a:t>
            </a:r>
            <a:endParaRPr lang="en-US" altLang="en-US" sz="2400" dirty="0"/>
          </a:p>
          <a:p>
            <a:pPr>
              <a:buFontTx/>
              <a:buNone/>
            </a:pPr>
            <a:r>
              <a:rPr lang="en-US" altLang="en-US" sz="2400" dirty="0"/>
              <a:t>          = </a:t>
            </a:r>
            <a:r>
              <a:rPr lang="en-US" altLang="en-US" sz="2400" dirty="0" smtClean="0"/>
              <a:t>23642   </a:t>
            </a:r>
            <a:endParaRPr lang="en-US" altLang="en-US" sz="2400" dirty="0"/>
          </a:p>
          <a:p>
            <a:pPr>
              <a:buFontTx/>
              <a:buNone/>
            </a:pPr>
            <a:r>
              <a:rPr lang="en-US" altLang="en-US" sz="2400" dirty="0"/>
              <a:t>         So , the project on this basis is worth pursuing.</a:t>
            </a:r>
            <a:endParaRPr lang="en-US" altLang="en-US" sz="2400" dirty="0">
              <a:cs typeface="Times New Roman" panose="02020603050405020304" pitchFamily="18" charset="0"/>
            </a:endParaRPr>
          </a:p>
        </p:txBody>
      </p:sp>
    </p:spTree>
    <p:extLst>
      <p:ext uri="{BB962C8B-B14F-4D97-AF65-F5344CB8AC3E}">
        <p14:creationId xmlns:p14="http://schemas.microsoft.com/office/powerpoint/2010/main" val="33760427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603" y="116632"/>
            <a:ext cx="8229600" cy="1143000"/>
          </a:xfrm>
        </p:spPr>
        <p:txBody>
          <a:bodyPr/>
          <a:lstStyle/>
          <a:p>
            <a:r>
              <a:rPr lang="en-GB" dirty="0" smtClean="0"/>
              <a:t>Exercise </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
        <p:nvSpPr>
          <p:cNvPr id="6" name="Rectangle 5"/>
          <p:cNvSpPr/>
          <p:nvPr/>
        </p:nvSpPr>
        <p:spPr>
          <a:xfrm>
            <a:off x="517955" y="1124744"/>
            <a:ext cx="8064896" cy="3785652"/>
          </a:xfrm>
          <a:prstGeom prst="rect">
            <a:avLst/>
          </a:prstGeom>
        </p:spPr>
        <p:txBody>
          <a:bodyPr wrap="square">
            <a:spAutoFit/>
          </a:bodyPr>
          <a:lstStyle/>
          <a:p>
            <a:pPr algn="just"/>
            <a:r>
              <a:rPr lang="en-GB" sz="2400" dirty="0" smtClean="0"/>
              <a:t>The company Shoes </a:t>
            </a:r>
            <a:r>
              <a:rPr lang="en-GB" sz="2400" dirty="0"/>
              <a:t>For </a:t>
            </a:r>
            <a:r>
              <a:rPr lang="en-GB" sz="2400" dirty="0" smtClean="0"/>
              <a:t>You is </a:t>
            </a:r>
            <a:r>
              <a:rPr lang="en-GB" sz="2400" dirty="0"/>
              <a:t>determining whether they should invest in a new project. Shoes for </a:t>
            </a:r>
            <a:r>
              <a:rPr lang="en-GB" sz="2400" dirty="0" smtClean="0"/>
              <a:t>You </a:t>
            </a:r>
            <a:r>
              <a:rPr lang="en-GB" sz="2400" dirty="0"/>
              <a:t>will expect to invest </a:t>
            </a:r>
            <a:r>
              <a:rPr lang="en-GB" sz="2400" dirty="0" smtClean="0"/>
              <a:t>£500,000 </a:t>
            </a:r>
            <a:r>
              <a:rPr lang="en-GB" sz="2400" dirty="0"/>
              <a:t>for the development of their new product. The company estimates that the first year cash flow will be </a:t>
            </a:r>
            <a:r>
              <a:rPr lang="en-GB" sz="2400" dirty="0" smtClean="0"/>
              <a:t>£200,000</a:t>
            </a:r>
            <a:r>
              <a:rPr lang="en-GB" sz="2400" dirty="0"/>
              <a:t>, the second year cash flow will be </a:t>
            </a:r>
            <a:r>
              <a:rPr lang="en-GB" sz="2400" dirty="0" smtClean="0"/>
              <a:t>£300,000</a:t>
            </a:r>
            <a:r>
              <a:rPr lang="en-GB" sz="2400" dirty="0"/>
              <a:t>, and the third year cash flow to be </a:t>
            </a:r>
            <a:r>
              <a:rPr lang="en-GB" sz="2400" dirty="0" smtClean="0"/>
              <a:t>£200,000</a:t>
            </a:r>
            <a:r>
              <a:rPr lang="en-GB" sz="2400" dirty="0"/>
              <a:t>. The expected return of 10% is used as the discount rate</a:t>
            </a:r>
            <a:r>
              <a:rPr lang="en-GB" sz="2400" dirty="0" smtClean="0"/>
              <a:t>.</a:t>
            </a:r>
          </a:p>
          <a:p>
            <a:pPr algn="just"/>
            <a:endParaRPr lang="en-GB" sz="2400" dirty="0"/>
          </a:p>
          <a:p>
            <a:pPr algn="just"/>
            <a:r>
              <a:rPr lang="en-GB" sz="2400" dirty="0" smtClean="0"/>
              <a:t>Calculate the Net </a:t>
            </a:r>
            <a:r>
              <a:rPr lang="en-GB" sz="2400" dirty="0"/>
              <a:t>P</a:t>
            </a:r>
            <a:r>
              <a:rPr lang="en-GB" sz="2400" dirty="0" smtClean="0"/>
              <a:t>resent </a:t>
            </a:r>
            <a:r>
              <a:rPr lang="en-GB" sz="2400" dirty="0"/>
              <a:t>V</a:t>
            </a:r>
            <a:r>
              <a:rPr lang="en-GB" sz="2400" dirty="0" smtClean="0"/>
              <a:t>alue </a:t>
            </a:r>
            <a:endParaRPr lang="en-GB" sz="2400" dirty="0"/>
          </a:p>
          <a:p>
            <a:pPr algn="just"/>
            <a:endParaRPr lang="en-GB" sz="2400" dirty="0"/>
          </a:p>
        </p:txBody>
      </p:sp>
    </p:spTree>
    <p:extLst>
      <p:ext uri="{BB962C8B-B14F-4D97-AF65-F5344CB8AC3E}">
        <p14:creationId xmlns:p14="http://schemas.microsoft.com/office/powerpoint/2010/main" val="13111104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bwMode="auto">
          <a:xfrm>
            <a:off x="107504" y="116632"/>
            <a:ext cx="8856984" cy="10081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solidFill>
                  <a:srgbClr val="CC3300"/>
                </a:solidFill>
                <a:latin typeface="Arial Rounded MT Bold" pitchFamily="34" charset="0"/>
              </a:rPr>
              <a:t>Value Analysis</a:t>
            </a:r>
            <a:br>
              <a:rPr lang="en-US" altLang="en-US" sz="2800" dirty="0">
                <a:solidFill>
                  <a:srgbClr val="CC3300"/>
                </a:solidFill>
                <a:latin typeface="Arial Rounded MT Bold" pitchFamily="34" charset="0"/>
              </a:rPr>
            </a:br>
            <a:r>
              <a:rPr lang="en-US" altLang="en-US" sz="2800" dirty="0">
                <a:solidFill>
                  <a:srgbClr val="CC3300"/>
                </a:solidFill>
                <a:latin typeface="Arial Rounded MT Bold" pitchFamily="34" charset="0"/>
              </a:rPr>
              <a:t>(is an alternative to cost/benefit analysis)</a:t>
            </a:r>
          </a:p>
        </p:txBody>
      </p:sp>
      <p:sp>
        <p:nvSpPr>
          <p:cNvPr id="30723" name="Rectangle 3"/>
          <p:cNvSpPr>
            <a:spLocks noGrp="1" noChangeArrowheads="1"/>
          </p:cNvSpPr>
          <p:nvPr>
            <p:ph type="body" idx="1"/>
          </p:nvPr>
        </p:nvSpPr>
        <p:spPr bwMode="auto">
          <a:xfrm>
            <a:off x="0" y="1124744"/>
            <a:ext cx="9144000" cy="52760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t>Decision Support System benefits usually very vague.</a:t>
            </a:r>
          </a:p>
          <a:p>
            <a:r>
              <a:rPr lang="en-US" altLang="en-US" sz="2800" dirty="0"/>
              <a:t>Unfair to apply cost-benefit analysis</a:t>
            </a:r>
          </a:p>
          <a:p>
            <a:pPr lvl="1"/>
            <a:r>
              <a:rPr lang="en-US" altLang="en-US" dirty="0"/>
              <a:t>benefit estimates unreliable</a:t>
            </a:r>
          </a:p>
          <a:p>
            <a:r>
              <a:rPr lang="en-US" altLang="en-US" sz="2800" dirty="0"/>
              <a:t>Costs - identify as in cost-benefit</a:t>
            </a:r>
          </a:p>
          <a:p>
            <a:r>
              <a:rPr lang="en-US" altLang="en-US" sz="2800" dirty="0"/>
              <a:t>Benefits - leave in subjective terms</a:t>
            </a:r>
          </a:p>
          <a:p>
            <a:r>
              <a:rPr lang="en-US" altLang="en-US" sz="2800" dirty="0">
                <a:solidFill>
                  <a:srgbClr val="CC3300"/>
                </a:solidFill>
              </a:rPr>
              <a:t>Managerial decision</a:t>
            </a:r>
            <a:r>
              <a:rPr lang="en-US" altLang="en-US" sz="2800" dirty="0"/>
              <a:t>: </a:t>
            </a:r>
            <a:r>
              <a:rPr lang="en-US" altLang="en-US" sz="2800" dirty="0">
                <a:solidFill>
                  <a:srgbClr val="3333FF"/>
                </a:solidFill>
              </a:rPr>
              <a:t>are you willing to pay this much for that set of benefits?</a:t>
            </a:r>
          </a:p>
          <a:p>
            <a:r>
              <a:rPr lang="en-US" altLang="en-US" sz="2800" dirty="0"/>
              <a:t>Quantify the intangible in terms of value not in dollars.</a:t>
            </a:r>
          </a:p>
        </p:txBody>
      </p:sp>
    </p:spTree>
    <p:extLst>
      <p:ext uri="{BB962C8B-B14F-4D97-AF65-F5344CB8AC3E}">
        <p14:creationId xmlns:p14="http://schemas.microsoft.com/office/powerpoint/2010/main" val="38890994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bwMode="auto">
          <a:xfrm>
            <a:off x="685800" y="116632"/>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solidFill>
                  <a:srgbClr val="CC3300"/>
                </a:solidFill>
                <a:latin typeface="Arial Rounded MT Bold" pitchFamily="34" charset="0"/>
              </a:rPr>
              <a:t>Multi-criteria analysis</a:t>
            </a:r>
            <a:endParaRPr lang="en-US" altLang="en-US" sz="3200" dirty="0">
              <a:solidFill>
                <a:srgbClr val="CC3300"/>
              </a:solidFill>
            </a:endParaRPr>
          </a:p>
        </p:txBody>
      </p:sp>
      <p:sp>
        <p:nvSpPr>
          <p:cNvPr id="31747" name="Rectangle 3"/>
          <p:cNvSpPr>
            <a:spLocks noGrp="1" noChangeArrowheads="1"/>
          </p:cNvSpPr>
          <p:nvPr>
            <p:ph type="body" idx="1"/>
          </p:nvPr>
        </p:nvSpPr>
        <p:spPr bwMode="auto">
          <a:xfrm>
            <a:off x="179512" y="764704"/>
            <a:ext cx="8964488" cy="57122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dirty="0"/>
              <a:t>Multi-Criteria Analysis (MCA)</a:t>
            </a:r>
            <a:r>
              <a:rPr lang="en-US" altLang="en-US" dirty="0"/>
              <a:t> is a decision-making tool developed for complex problems.  </a:t>
            </a:r>
          </a:p>
          <a:p>
            <a:r>
              <a:rPr lang="en-US" altLang="en-US" dirty="0"/>
              <a:t>By using MCA the members don't have to agree on the relative importance of the </a:t>
            </a:r>
            <a:r>
              <a:rPr lang="en-US" altLang="en-US" b="1" dirty="0"/>
              <a:t>Criteria</a:t>
            </a:r>
            <a:r>
              <a:rPr lang="en-US" altLang="en-US" dirty="0"/>
              <a:t> or the rankings of the alternatives. Each member enters his or her own judgment, and makes a distinct, identifiable contribution to a jointly reached conclusion. </a:t>
            </a:r>
            <a:endParaRPr lang="en-US" altLang="en-US" dirty="0">
              <a:cs typeface="Times New Roman" panose="02020603050405020304" pitchFamily="18" charset="0"/>
            </a:endParaRPr>
          </a:p>
          <a:p>
            <a:pPr lvl="1">
              <a:buFontTx/>
              <a:buNone/>
            </a:pPr>
            <a:endParaRPr lang="en-US" altLang="en-US" sz="1800" dirty="0">
              <a:cs typeface="Times New Roman" panose="02020603050405020304" pitchFamily="18" charset="0"/>
            </a:endParaRPr>
          </a:p>
        </p:txBody>
      </p:sp>
    </p:spTree>
    <p:extLst>
      <p:ext uri="{BB962C8B-B14F-4D97-AF65-F5344CB8AC3E}">
        <p14:creationId xmlns:p14="http://schemas.microsoft.com/office/powerpoint/2010/main" val="19203978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bwMode="auto">
          <a:xfrm>
            <a:off x="685800" y="260648"/>
            <a:ext cx="7772400" cy="88235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solidFill>
                  <a:srgbClr val="CC3300"/>
                </a:solidFill>
                <a:latin typeface="Arial Rounded MT Bold" pitchFamily="34" charset="0"/>
              </a:rPr>
              <a:t>Multi-criteria analysis</a:t>
            </a:r>
            <a:endParaRPr lang="en-US" altLang="en-US" sz="3600" dirty="0">
              <a:solidFill>
                <a:srgbClr val="CC3300"/>
              </a:solidFill>
            </a:endParaRPr>
          </a:p>
        </p:txBody>
      </p:sp>
      <p:sp>
        <p:nvSpPr>
          <p:cNvPr id="31747" name="Rectangle 3"/>
          <p:cNvSpPr>
            <a:spLocks noGrp="1" noChangeArrowheads="1"/>
          </p:cNvSpPr>
          <p:nvPr>
            <p:ph type="body" idx="1"/>
          </p:nvPr>
        </p:nvSpPr>
        <p:spPr bwMode="auto">
          <a:xfrm>
            <a:off x="0" y="980728"/>
            <a:ext cx="9144000" cy="54962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cs typeface="Times New Roman" panose="02020603050405020304" pitchFamily="18" charset="0"/>
              </a:rPr>
              <a:t>SMART is a very simple means of quantitatively combining diverse sets of benefits by converting them all to an abstract measure of value. (two factors here are weight and score)</a:t>
            </a:r>
          </a:p>
          <a:p>
            <a:r>
              <a:rPr lang="en-US" altLang="en-US" sz="2800" dirty="0">
                <a:cs typeface="Times New Roman" panose="02020603050405020304" pitchFamily="18" charset="0"/>
              </a:rPr>
              <a:t>SMART Simple Multi-Attribute Theory </a:t>
            </a:r>
          </a:p>
          <a:p>
            <a:pPr lvl="1"/>
            <a:r>
              <a:rPr lang="en-US" altLang="en-US" dirty="0">
                <a:cs typeface="Times New Roman" panose="02020603050405020304" pitchFamily="18" charset="0"/>
              </a:rPr>
              <a:t>identify criteria (risk, market share…)</a:t>
            </a:r>
          </a:p>
          <a:p>
            <a:pPr lvl="1"/>
            <a:r>
              <a:rPr lang="en-US" altLang="en-US" dirty="0">
                <a:cs typeface="Times New Roman" panose="02020603050405020304" pitchFamily="18" charset="0"/>
              </a:rPr>
              <a:t>measure utilities of alternatives over each criterion</a:t>
            </a:r>
          </a:p>
          <a:p>
            <a:pPr lvl="1"/>
            <a:r>
              <a:rPr lang="en-US" altLang="en-US" dirty="0">
                <a:cs typeface="Times New Roman" panose="02020603050405020304" pitchFamily="18" charset="0"/>
              </a:rPr>
              <a:t>elicit preference weights</a:t>
            </a:r>
          </a:p>
          <a:p>
            <a:pPr lvl="2"/>
            <a:r>
              <a:rPr lang="en-US" altLang="en-US" sz="2800" dirty="0">
                <a:cs typeface="Times New Roman" panose="02020603050405020304" pitchFamily="18" charset="0"/>
              </a:rPr>
              <a:t>From the most important to the least important</a:t>
            </a:r>
          </a:p>
          <a:p>
            <a:pPr lvl="1">
              <a:buFontTx/>
              <a:buNone/>
            </a:pPr>
            <a:r>
              <a:rPr lang="en-US" altLang="en-US" dirty="0">
                <a:cs typeface="Times New Roman" panose="02020603050405020304" pitchFamily="18" charset="0"/>
              </a:rPr>
              <a:t>		value = S of weights times scores</a:t>
            </a:r>
          </a:p>
          <a:p>
            <a:pPr lvl="1">
              <a:buFontTx/>
              <a:buNone/>
            </a:pPr>
            <a:endParaRPr lang="en-US" altLang="en-US" sz="1800" dirty="0">
              <a:cs typeface="Times New Roman" panose="02020603050405020304" pitchFamily="18" charset="0"/>
            </a:endParaRPr>
          </a:p>
        </p:txBody>
      </p:sp>
    </p:spTree>
    <p:extLst>
      <p:ext uri="{BB962C8B-B14F-4D97-AF65-F5344CB8AC3E}">
        <p14:creationId xmlns:p14="http://schemas.microsoft.com/office/powerpoint/2010/main" val="42054086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9"/>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t>Weighted scoring model</a:t>
            </a:r>
          </a:p>
        </p:txBody>
      </p:sp>
      <p:graphicFrame>
        <p:nvGraphicFramePr>
          <p:cNvPr id="80949" name="Group 53"/>
          <p:cNvGraphicFramePr>
            <a:graphicFrameLocks noGrp="1"/>
          </p:cNvGraphicFramePr>
          <p:nvPr>
            <p:ph idx="1"/>
            <p:extLst>
              <p:ext uri="{D42A27DB-BD31-4B8C-83A1-F6EECF244321}">
                <p14:modId xmlns:p14="http://schemas.microsoft.com/office/powerpoint/2010/main" val="479336698"/>
              </p:ext>
            </p:extLst>
          </p:nvPr>
        </p:nvGraphicFramePr>
        <p:xfrm>
          <a:off x="539552" y="1196752"/>
          <a:ext cx="8229600" cy="4525963"/>
        </p:xfrm>
        <a:graphic>
          <a:graphicData uri="http://schemas.openxmlformats.org/drawingml/2006/table">
            <a:tbl>
              <a:tblPr/>
              <a:tblGrid>
                <a:gridCol w="1646238">
                  <a:extLst>
                    <a:ext uri="{9D8B030D-6E8A-4147-A177-3AD203B41FA5}">
                      <a16:colId xmlns:a16="http://schemas.microsoft.com/office/drawing/2014/main" val="20000"/>
                    </a:ext>
                  </a:extLst>
                </a:gridCol>
                <a:gridCol w="1646237">
                  <a:extLst>
                    <a:ext uri="{9D8B030D-6E8A-4147-A177-3AD203B41FA5}">
                      <a16:colId xmlns:a16="http://schemas.microsoft.com/office/drawing/2014/main" val="20001"/>
                    </a:ext>
                  </a:extLst>
                </a:gridCol>
                <a:gridCol w="1644650">
                  <a:extLst>
                    <a:ext uri="{9D8B030D-6E8A-4147-A177-3AD203B41FA5}">
                      <a16:colId xmlns:a16="http://schemas.microsoft.com/office/drawing/2014/main" val="20002"/>
                    </a:ext>
                  </a:extLst>
                </a:gridCol>
                <a:gridCol w="1646238">
                  <a:extLst>
                    <a:ext uri="{9D8B030D-6E8A-4147-A177-3AD203B41FA5}">
                      <a16:colId xmlns:a16="http://schemas.microsoft.com/office/drawing/2014/main" val="20003"/>
                    </a:ext>
                  </a:extLst>
                </a:gridCol>
                <a:gridCol w="1646237">
                  <a:extLst>
                    <a:ext uri="{9D8B030D-6E8A-4147-A177-3AD203B41FA5}">
                      <a16:colId xmlns:a16="http://schemas.microsoft.com/office/drawing/2014/main" val="20004"/>
                    </a:ext>
                  </a:extLst>
                </a:gridCol>
              </a:tblGrid>
              <a:tr h="7556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Times New Roman" pitchFamily="18" charset="0"/>
                        </a:rPr>
                        <a:t>Weight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Project 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Project2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project3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524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25%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556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30%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70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5406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80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60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524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80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556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0" i="0" u="none" strike="noStrike" cap="none" normalizeH="0" baseline="0">
                          <a:ln>
                            <a:noFill/>
                          </a:ln>
                          <a:solidFill>
                            <a:schemeClr val="tx1"/>
                          </a:solidFill>
                          <a:effectLst/>
                          <a:latin typeface="Times New Roman" pitchFamily="18" charset="0"/>
                        </a:rPr>
                        <a:t>Weighted project score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100%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67.5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rgbClr val="CC3300"/>
                          </a:solidFill>
                          <a:effectLst/>
                          <a:latin typeface="Times New Roman" pitchFamily="18" charset="0"/>
                        </a:rPr>
                        <a:t>86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Times New Roman" pitchFamily="18" charset="0"/>
                        </a:rPr>
                        <a:t>54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3935520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bwMode="auto">
          <a:xfrm>
            <a:off x="107504" y="188640"/>
            <a:ext cx="8856984" cy="122899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dirty="0">
                <a:ea typeface="SimSun" panose="02010600030101010101" pitchFamily="2" charset="-122"/>
              </a:rPr>
              <a:t>Questions to Help You</a:t>
            </a:r>
            <a:br>
              <a:rPr lang="en-US" altLang="zh-CN" sz="4000" b="1" dirty="0">
                <a:ea typeface="SimSun" panose="02010600030101010101" pitchFamily="2" charset="-122"/>
              </a:rPr>
            </a:br>
            <a:r>
              <a:rPr lang="en-US" altLang="zh-CN" sz="4000" b="1" dirty="0">
                <a:ea typeface="SimSun" panose="02010600030101010101" pitchFamily="2" charset="-122"/>
              </a:rPr>
              <a:t>Plan Your Project</a:t>
            </a:r>
            <a:endParaRPr lang="en-US" altLang="en-US" sz="4000" b="1" dirty="0"/>
          </a:p>
        </p:txBody>
      </p:sp>
      <p:sp>
        <p:nvSpPr>
          <p:cNvPr id="33795" name="Rectangle 3"/>
          <p:cNvSpPr>
            <a:spLocks noGrp="1" noChangeArrowheads="1"/>
          </p:cNvSpPr>
          <p:nvPr>
            <p:ph type="body" idx="1"/>
          </p:nvPr>
        </p:nvSpPr>
        <p:spPr bwMode="auto">
          <a:xfrm>
            <a:off x="457200" y="1600200"/>
            <a:ext cx="8686800"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dirty="0">
                <a:ea typeface="SimSun" panose="02010600030101010101" pitchFamily="2" charset="-122"/>
              </a:rPr>
              <a:t>When you begin a project, you always feel the pressure to jump in and start working to meet the aggressive time schedules. You want to be sure it’s planned out before you start, but you’re not quite sure where to begin, and you’re always under pressure to start producing results. Answer the following questions in this chapter to be sure you’ve completely identified all the work your project will require.</a:t>
            </a:r>
          </a:p>
        </p:txBody>
      </p:sp>
    </p:spTree>
    <p:extLst>
      <p:ext uri="{BB962C8B-B14F-4D97-AF65-F5344CB8AC3E}">
        <p14:creationId xmlns:p14="http://schemas.microsoft.com/office/powerpoint/2010/main" val="42344378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3600" b="1" dirty="0">
                <a:ea typeface="SimSun" panose="02010600030101010101" pitchFamily="2" charset="-122"/>
              </a:rPr>
              <a:t>Questions to Help You</a:t>
            </a:r>
            <a:br>
              <a:rPr lang="en-US" altLang="zh-CN" sz="3600" b="1" dirty="0">
                <a:ea typeface="SimSun" panose="02010600030101010101" pitchFamily="2" charset="-122"/>
              </a:rPr>
            </a:br>
            <a:r>
              <a:rPr lang="en-US" altLang="zh-CN" sz="3600" b="1" dirty="0">
                <a:ea typeface="SimSun" panose="02010600030101010101" pitchFamily="2" charset="-122"/>
              </a:rPr>
              <a:t>Plan Your Project</a:t>
            </a:r>
            <a:endParaRPr lang="en-US" altLang="en-US" sz="3600" b="1" dirty="0"/>
          </a:p>
        </p:txBody>
      </p:sp>
      <p:sp>
        <p:nvSpPr>
          <p:cNvPr id="33795" name="Rectangle 3"/>
          <p:cNvSpPr>
            <a:spLocks noGrp="1" noChangeArrowheads="1"/>
          </p:cNvSpPr>
          <p:nvPr>
            <p:ph type="body" idx="1"/>
          </p:nvPr>
        </p:nvSpPr>
        <p:spPr bwMode="auto">
          <a:xfrm>
            <a:off x="107504" y="1417638"/>
            <a:ext cx="9036496" cy="5440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800" b="1" dirty="0">
                <a:solidFill>
                  <a:srgbClr val="CC3300"/>
                </a:solidFill>
                <a:ea typeface="SimSun" panose="02010600030101010101" pitchFamily="2" charset="-122"/>
              </a:rPr>
              <a:t>What’s the Purpose of Your Project?</a:t>
            </a:r>
            <a:r>
              <a:rPr lang="en-US" altLang="zh-CN" sz="2800" b="1" dirty="0">
                <a:ea typeface="SimSun" panose="02010600030101010101" pitchFamily="2" charset="-122"/>
              </a:rPr>
              <a:t> </a:t>
            </a:r>
            <a:r>
              <a:rPr lang="en-US" altLang="zh-CN" sz="2800" dirty="0">
                <a:ea typeface="SimSun" panose="02010600030101010101" pitchFamily="2" charset="-122"/>
              </a:rPr>
              <a:t>As soon as you’re assigned to your project, get a clear and complete picture of its significance. Determine the following:</a:t>
            </a:r>
          </a:p>
          <a:p>
            <a:pPr>
              <a:lnSpc>
                <a:spcPct val="80000"/>
              </a:lnSpc>
              <a:buFontTx/>
              <a:buNone/>
            </a:pPr>
            <a:r>
              <a:rPr lang="en-US" altLang="zh-CN" sz="2800" dirty="0">
                <a:ea typeface="SimSun" panose="02010600030101010101" pitchFamily="2" charset="-122"/>
              </a:rPr>
              <a:t>      -  What situation(s) led to your project?</a:t>
            </a:r>
          </a:p>
          <a:p>
            <a:pPr>
              <a:lnSpc>
                <a:spcPct val="80000"/>
              </a:lnSpc>
              <a:buFontTx/>
              <a:buNone/>
            </a:pPr>
            <a:r>
              <a:rPr lang="en-US" altLang="zh-CN" sz="2800" dirty="0">
                <a:ea typeface="SimSun" panose="02010600030101010101" pitchFamily="2" charset="-122"/>
              </a:rPr>
              <a:t>      -  Who had the original idea?</a:t>
            </a:r>
          </a:p>
          <a:p>
            <a:pPr>
              <a:lnSpc>
                <a:spcPct val="80000"/>
              </a:lnSpc>
              <a:buFontTx/>
              <a:buNone/>
            </a:pPr>
            <a:r>
              <a:rPr lang="en-US" altLang="zh-CN" sz="2800" dirty="0">
                <a:ea typeface="SimSun" panose="02010600030101010101" pitchFamily="2" charset="-122"/>
              </a:rPr>
              <a:t>      -  Who else hopes to benefit from it?</a:t>
            </a:r>
          </a:p>
          <a:p>
            <a:pPr>
              <a:lnSpc>
                <a:spcPct val="80000"/>
              </a:lnSpc>
              <a:buFontTx/>
              <a:buNone/>
            </a:pPr>
            <a:r>
              <a:rPr lang="en-US" altLang="zh-CN" sz="2800" dirty="0">
                <a:ea typeface="SimSun" panose="02010600030101010101" pitchFamily="2" charset="-122"/>
              </a:rPr>
              <a:t>      -  What would happen if your project weren’t done?</a:t>
            </a:r>
          </a:p>
          <a:p>
            <a:pPr>
              <a:lnSpc>
                <a:spcPct val="80000"/>
              </a:lnSpc>
              <a:buFontTx/>
              <a:buNone/>
            </a:pPr>
            <a:r>
              <a:rPr lang="en-US" altLang="zh-CN" sz="2800" dirty="0">
                <a:ea typeface="SimSun" panose="02010600030101010101" pitchFamily="2" charset="-122"/>
              </a:rPr>
              <a:t>An accurate appreciation of your project’s purpose can lead to better plans, a greater sense of team-member commitment, and improved performance. </a:t>
            </a:r>
          </a:p>
          <a:p>
            <a:pPr>
              <a:lnSpc>
                <a:spcPct val="80000"/>
              </a:lnSpc>
            </a:pPr>
            <a:endParaRPr lang="en-US" altLang="en-US" sz="2000" dirty="0">
              <a:cs typeface="Times New Roman" panose="02020603050405020304" pitchFamily="18" charset="0"/>
            </a:endParaRPr>
          </a:p>
        </p:txBody>
      </p:sp>
    </p:spTree>
    <p:extLst>
      <p:ext uri="{BB962C8B-B14F-4D97-AF65-F5344CB8AC3E}">
        <p14:creationId xmlns:p14="http://schemas.microsoft.com/office/powerpoint/2010/main" val="7816111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4819" name="Rectangle 3"/>
          <p:cNvSpPr>
            <a:spLocks noGrp="1" noChangeArrowheads="1"/>
          </p:cNvSpPr>
          <p:nvPr>
            <p:ph type="body" idx="1"/>
          </p:nvPr>
        </p:nvSpPr>
        <p:spPr bwMode="auto">
          <a:xfrm>
            <a:off x="179512" y="1600200"/>
            <a:ext cx="8964488"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400" b="1" dirty="0">
                <a:solidFill>
                  <a:srgbClr val="CC3300"/>
                </a:solidFill>
                <a:ea typeface="SimSun" panose="02010600030101010101" pitchFamily="2" charset="-122"/>
              </a:rPr>
              <a:t>Whom Do You Need to Involve?</a:t>
            </a:r>
            <a:r>
              <a:rPr lang="en-US" altLang="zh-CN" sz="2400" dirty="0">
                <a:ea typeface="SimSun" panose="02010600030101010101" pitchFamily="2" charset="-122"/>
              </a:rPr>
              <a:t> Knowing early whom you need to involve allows you to plan for their participation at the appropriate times. Involving these people in a timely manner ensures their input will be available when it’s needed and lets them know that you value and respect their contributions. As you determine who may play a role in your project’s success, categorize them as follows:</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Drivers: </a:t>
            </a:r>
            <a:r>
              <a:rPr lang="en-US" altLang="zh-CN" sz="2400" dirty="0">
                <a:ea typeface="SimSun" panose="02010600030101010101" pitchFamily="2" charset="-122"/>
              </a:rPr>
              <a:t>People looking for your project’s results.</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Supporters: </a:t>
            </a:r>
            <a:r>
              <a:rPr lang="en-US" altLang="zh-CN" sz="2400" dirty="0">
                <a:ea typeface="SimSun" panose="02010600030101010101" pitchFamily="2" charset="-122"/>
              </a:rPr>
              <a:t>People who can help your project succeed.</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Observers: </a:t>
            </a:r>
            <a:r>
              <a:rPr lang="en-US" altLang="zh-CN" sz="2400" dirty="0">
                <a:ea typeface="SimSun" panose="02010600030101010101" pitchFamily="2" charset="-122"/>
              </a:rPr>
              <a:t>People interested in your project.</a:t>
            </a:r>
          </a:p>
          <a:p>
            <a:pPr>
              <a:lnSpc>
                <a:spcPct val="80000"/>
              </a:lnSpc>
              <a:buFontTx/>
              <a:buNone/>
            </a:pPr>
            <a:r>
              <a:rPr lang="en-US" altLang="zh-CN" sz="2400" dirty="0">
                <a:ea typeface="SimSun" panose="02010600030101010101" pitchFamily="2" charset="-122"/>
              </a:rPr>
              <a:t>After you have this comprehensive list, decide whom to involve and when and how you want to involve them.  </a:t>
            </a:r>
          </a:p>
        </p:txBody>
      </p:sp>
    </p:spTree>
    <p:extLst>
      <p:ext uri="{BB962C8B-B14F-4D97-AF65-F5344CB8AC3E}">
        <p14:creationId xmlns:p14="http://schemas.microsoft.com/office/powerpoint/2010/main" val="42345987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4819" name="Rectangle 3"/>
          <p:cNvSpPr>
            <a:spLocks noGrp="1" noChangeArrowheads="1"/>
          </p:cNvSpPr>
          <p:nvPr>
            <p:ph type="body" idx="1"/>
          </p:nvPr>
        </p:nvSpPr>
        <p:spPr bwMode="auto">
          <a:xfrm>
            <a:off x="107504" y="1600200"/>
            <a:ext cx="9036496"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3600" b="1" dirty="0">
                <a:solidFill>
                  <a:srgbClr val="CC3300"/>
                </a:solidFill>
                <a:ea typeface="SimSun" panose="02010600030101010101" pitchFamily="2" charset="-122"/>
              </a:rPr>
              <a:t>What Results Will You Produce?</a:t>
            </a:r>
            <a:r>
              <a:rPr lang="en-US" altLang="zh-CN" sz="3600" dirty="0">
                <a:ea typeface="SimSun" panose="02010600030101010101" pitchFamily="2" charset="-122"/>
              </a:rPr>
              <a:t> Specify all the outcomes you expect your project to produce. Be sure that you describe clearly each product, service, or impact; make the outcomes measurable and include performance targets. Confirm that your project’s drivers  believe these outcomes meet their needs and expectations.  </a:t>
            </a:r>
            <a:endParaRPr lang="en-US" altLang="en-US" sz="3600" dirty="0"/>
          </a:p>
        </p:txBody>
      </p:sp>
    </p:spTree>
    <p:extLst>
      <p:ext uri="{BB962C8B-B14F-4D97-AF65-F5344CB8AC3E}">
        <p14:creationId xmlns:p14="http://schemas.microsoft.com/office/powerpoint/2010/main" val="35233684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5843" name="Rectangle 3"/>
          <p:cNvSpPr>
            <a:spLocks noGrp="1" noChangeArrowheads="1"/>
          </p:cNvSpPr>
          <p:nvPr>
            <p:ph type="body" idx="1"/>
          </p:nvPr>
        </p:nvSpPr>
        <p:spPr bwMode="auto">
          <a:xfrm>
            <a:off x="107504" y="1600200"/>
            <a:ext cx="9036496"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800" b="1" dirty="0">
                <a:solidFill>
                  <a:srgbClr val="CC3300"/>
                </a:solidFill>
                <a:ea typeface="SimSun" panose="02010600030101010101" pitchFamily="2" charset="-122"/>
              </a:rPr>
              <a:t>What Constraints Must You Satisfy?</a:t>
            </a:r>
            <a:r>
              <a:rPr lang="en-US" altLang="zh-CN" sz="2800" dirty="0">
                <a:ea typeface="SimSun" panose="02010600030101010101" pitchFamily="2" charset="-122"/>
              </a:rPr>
              <a:t> Identify all information, processes, and guidelines that may restrict your project activities and your performance. Distinguish between the following:</a:t>
            </a:r>
          </a:p>
          <a:p>
            <a:pPr>
              <a:lnSpc>
                <a:spcPct val="80000"/>
              </a:lnSpc>
              <a:buFontTx/>
              <a:buNone/>
            </a:pPr>
            <a:r>
              <a:rPr lang="en-US" altLang="zh-CN" sz="2800" dirty="0">
                <a:ea typeface="SimSun" panose="02010600030101010101" pitchFamily="2" charset="-122"/>
              </a:rPr>
              <a:t> 	-  </a:t>
            </a:r>
            <a:r>
              <a:rPr lang="en-US" altLang="zh-CN" sz="2800" b="1" dirty="0">
                <a:ea typeface="SimSun" panose="02010600030101010101" pitchFamily="2" charset="-122"/>
              </a:rPr>
              <a:t>Limitations: </a:t>
            </a:r>
            <a:r>
              <a:rPr lang="en-US" altLang="zh-CN" sz="2800" dirty="0">
                <a:ea typeface="SimSun" panose="02010600030101010101" pitchFamily="2" charset="-122"/>
              </a:rPr>
              <a:t>Restrictions that people outside your project team set.</a:t>
            </a:r>
          </a:p>
          <a:p>
            <a:pPr>
              <a:lnSpc>
                <a:spcPct val="80000"/>
              </a:lnSpc>
              <a:buFontTx/>
              <a:buNone/>
            </a:pPr>
            <a:r>
              <a:rPr lang="en-US" altLang="zh-CN" sz="2800" dirty="0">
                <a:ea typeface="SimSun" panose="02010600030101010101" pitchFamily="2" charset="-122"/>
              </a:rPr>
              <a:t>	-  </a:t>
            </a:r>
            <a:r>
              <a:rPr lang="en-US" altLang="zh-CN" sz="2800" b="1" dirty="0">
                <a:ea typeface="SimSun" panose="02010600030101010101" pitchFamily="2" charset="-122"/>
              </a:rPr>
              <a:t>Needs: </a:t>
            </a:r>
            <a:r>
              <a:rPr lang="en-US" altLang="zh-CN" sz="2800" dirty="0">
                <a:ea typeface="SimSun" panose="02010600030101010101" pitchFamily="2" charset="-122"/>
              </a:rPr>
              <a:t>Restrictions that you and your project team members establish.</a:t>
            </a:r>
          </a:p>
          <a:p>
            <a:pPr>
              <a:lnSpc>
                <a:spcPct val="80000"/>
              </a:lnSpc>
              <a:buFontTx/>
              <a:buNone/>
            </a:pPr>
            <a:r>
              <a:rPr lang="en-US" altLang="zh-CN" sz="2800" dirty="0">
                <a:ea typeface="SimSun" panose="02010600030101010101" pitchFamily="2" charset="-122"/>
              </a:rPr>
              <a:t>   When you know your constraints, then you can plan to minimize their effect on your project.  </a:t>
            </a:r>
          </a:p>
        </p:txBody>
      </p:sp>
    </p:spTree>
    <p:extLst>
      <p:ext uri="{BB962C8B-B14F-4D97-AF65-F5344CB8AC3E}">
        <p14:creationId xmlns:p14="http://schemas.microsoft.com/office/powerpoint/2010/main" val="8301023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5843" name="Rectangle 3"/>
          <p:cNvSpPr>
            <a:spLocks noGrp="1" noChangeArrowheads="1"/>
          </p:cNvSpPr>
          <p:nvPr>
            <p:ph type="body" idx="1"/>
          </p:nvPr>
        </p:nvSpPr>
        <p:spPr bwMode="auto">
          <a:xfrm>
            <a:off x="179512" y="1600200"/>
            <a:ext cx="8964488"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b="1" dirty="0">
                <a:solidFill>
                  <a:srgbClr val="CC3300"/>
                </a:solidFill>
                <a:ea typeface="SimSun" panose="02010600030101010101" pitchFamily="2" charset="-122"/>
              </a:rPr>
              <a:t>What Assumptions Are You Making?</a:t>
            </a:r>
            <a:r>
              <a:rPr lang="en-US" altLang="zh-CN" dirty="0">
                <a:ea typeface="SimSun" panose="02010600030101010101" pitchFamily="2" charset="-122"/>
              </a:rPr>
              <a:t> As soon as you begin thinking about your project, document all assumptions about its key information because each of these assumptions leads to one or more project risks that you may choose to plan for in advance. Continue adding to your list of assumptions as you develop the parts of your plan. Update your plans whenever an assumption changes or you find out its actual value.  </a:t>
            </a:r>
            <a:endParaRPr lang="en-US" altLang="en-US" dirty="0"/>
          </a:p>
        </p:txBody>
      </p:sp>
    </p:spTree>
    <p:extLst>
      <p:ext uri="{BB962C8B-B14F-4D97-AF65-F5344CB8AC3E}">
        <p14:creationId xmlns:p14="http://schemas.microsoft.com/office/powerpoint/2010/main" val="21465716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bwMode="auto">
          <a:xfrm>
            <a:off x="457200" y="274638"/>
            <a:ext cx="8229600" cy="9445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6867" name="Rectangle 3"/>
          <p:cNvSpPr>
            <a:spLocks noGrp="1" noChangeArrowheads="1"/>
          </p:cNvSpPr>
          <p:nvPr>
            <p:ph type="body" idx="1"/>
          </p:nvPr>
        </p:nvSpPr>
        <p:spPr bwMode="auto">
          <a:xfrm>
            <a:off x="685800" y="1484784"/>
            <a:ext cx="8458200" cy="537321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000" b="1" dirty="0">
                <a:solidFill>
                  <a:srgbClr val="CC3300"/>
                </a:solidFill>
                <a:ea typeface="SimSun" panose="02010600030101010101" pitchFamily="2" charset="-122"/>
              </a:rPr>
              <a:t>What Work Must Be Done?</a:t>
            </a:r>
            <a:r>
              <a:rPr lang="en-US" altLang="zh-CN" sz="2000" dirty="0">
                <a:ea typeface="SimSun" panose="02010600030101010101" pitchFamily="2" charset="-122"/>
              </a:rPr>
              <a:t> Identify all the activities required to complete your project so you can assign responsibilities for them, develop schedules, estimate resource needs, give specific tasks to team members, and track your project during performance. For each activity, specify</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The work to be done: </a:t>
            </a:r>
            <a:r>
              <a:rPr lang="en-US" altLang="zh-CN" sz="2000" dirty="0">
                <a:ea typeface="SimSun" panose="02010600030101010101" pitchFamily="2" charset="-122"/>
              </a:rPr>
              <a:t>The processes and steps that each activity requires.</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Inputs: </a:t>
            </a:r>
            <a:r>
              <a:rPr lang="en-US" altLang="zh-CN" sz="2000" dirty="0">
                <a:ea typeface="SimSun" panose="02010600030101010101" pitchFamily="2" charset="-122"/>
              </a:rPr>
              <a:t>All people, facilities, equipment, supplies, raw materials, funds, and information necessary to perform each activity.</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Results you expect: </a:t>
            </a:r>
            <a:r>
              <a:rPr lang="en-US" altLang="zh-CN" sz="2000" dirty="0">
                <a:ea typeface="SimSun" panose="02010600030101010101" pitchFamily="2" charset="-122"/>
              </a:rPr>
              <a:t>Products, services, or situations that you expect each activity to produce.</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Interdependencies: </a:t>
            </a:r>
            <a:r>
              <a:rPr lang="en-US" altLang="zh-CN" sz="2000" dirty="0">
                <a:ea typeface="SimSun" panose="02010600030101010101" pitchFamily="2" charset="-122"/>
              </a:rPr>
              <a:t>Activities that you must complete before you can start the next one; activities you can start after you’ve completed the current one.</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Duration: </a:t>
            </a:r>
            <a:r>
              <a:rPr lang="en-US" altLang="zh-CN" sz="2000" dirty="0">
                <a:ea typeface="SimSun" panose="02010600030101010101" pitchFamily="2" charset="-122"/>
              </a:rPr>
              <a:t>The actual calendar time to perform each activity.</a:t>
            </a:r>
          </a:p>
        </p:txBody>
      </p:sp>
    </p:spTree>
    <p:extLst>
      <p:ext uri="{BB962C8B-B14F-4D97-AF65-F5344CB8AC3E}">
        <p14:creationId xmlns:p14="http://schemas.microsoft.com/office/powerpoint/2010/main" val="41318144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bwMode="auto">
          <a:xfrm>
            <a:off x="179512" y="116632"/>
            <a:ext cx="8784976" cy="110256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dirty="0">
                <a:ea typeface="SimSun" panose="02010600030101010101" pitchFamily="2" charset="-122"/>
              </a:rPr>
              <a:t>Questions to Help You</a:t>
            </a:r>
            <a:br>
              <a:rPr lang="en-US" altLang="zh-CN" sz="4000" b="1" dirty="0">
                <a:ea typeface="SimSun" panose="02010600030101010101" pitchFamily="2" charset="-122"/>
              </a:rPr>
            </a:br>
            <a:r>
              <a:rPr lang="en-US" altLang="zh-CN" sz="4000" b="1" dirty="0">
                <a:ea typeface="SimSun" panose="02010600030101010101" pitchFamily="2" charset="-122"/>
              </a:rPr>
              <a:t>Plan Your Project</a:t>
            </a:r>
            <a:endParaRPr lang="en-US" altLang="en-US" sz="4000" b="1" dirty="0"/>
          </a:p>
        </p:txBody>
      </p:sp>
      <p:sp>
        <p:nvSpPr>
          <p:cNvPr id="36867" name="Rectangle 3"/>
          <p:cNvSpPr>
            <a:spLocks noGrp="1" noChangeArrowheads="1"/>
          </p:cNvSpPr>
          <p:nvPr>
            <p:ph type="body" idx="1"/>
          </p:nvPr>
        </p:nvSpPr>
        <p:spPr bwMode="auto">
          <a:xfrm>
            <a:off x="179512" y="1484784"/>
            <a:ext cx="8964488" cy="537321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400" b="1" dirty="0">
                <a:solidFill>
                  <a:srgbClr val="CC3300"/>
                </a:solidFill>
                <a:ea typeface="SimSun" panose="02010600030101010101" pitchFamily="2" charset="-122"/>
              </a:rPr>
              <a:t>When Does Each Activity Start and End?</a:t>
            </a:r>
            <a:r>
              <a:rPr lang="en-US" altLang="zh-CN" sz="2400" dirty="0">
                <a:ea typeface="SimSun" panose="02010600030101010101" pitchFamily="2" charset="-122"/>
              </a:rPr>
              <a:t> Develop a detailed schedule with clearly defined activities and frequent intermediate milestones. Having this information allows you to give team members precise guidance on when to perform their assignments. This information also supports your ongoing monitoring and control of work in progress. Take the following into account when you create your schedule:</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Duration: </a:t>
            </a:r>
            <a:r>
              <a:rPr lang="en-US" altLang="zh-CN" sz="2400" dirty="0">
                <a:ea typeface="SimSun" panose="02010600030101010101" pitchFamily="2" charset="-122"/>
              </a:rPr>
              <a:t>The actual calendar time to perform each individual activity.</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Interdependencies: </a:t>
            </a:r>
            <a:r>
              <a:rPr lang="en-US" altLang="zh-CN" sz="2400" dirty="0">
                <a:ea typeface="SimSun" panose="02010600030101010101" pitchFamily="2" charset="-122"/>
              </a:rPr>
              <a:t>What you must finish before you can begin your activity.</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Resource availability: </a:t>
            </a:r>
            <a:r>
              <a:rPr lang="en-US" altLang="zh-CN" sz="2400" dirty="0">
                <a:ea typeface="SimSun" panose="02010600030101010101" pitchFamily="2" charset="-122"/>
              </a:rPr>
              <a:t>When you need particular resources and when they’re available.</a:t>
            </a:r>
            <a:endParaRPr lang="en-US" altLang="en-US" sz="2400" dirty="0"/>
          </a:p>
        </p:txBody>
      </p:sp>
    </p:spTree>
    <p:extLst>
      <p:ext uri="{BB962C8B-B14F-4D97-AF65-F5344CB8AC3E}">
        <p14:creationId xmlns:p14="http://schemas.microsoft.com/office/powerpoint/2010/main" val="12530320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7891" name="Rectangle 3"/>
          <p:cNvSpPr>
            <a:spLocks noGrp="1" noChangeArrowheads="1"/>
          </p:cNvSpPr>
          <p:nvPr>
            <p:ph type="body" idx="1"/>
          </p:nvPr>
        </p:nvSpPr>
        <p:spPr bwMode="auto">
          <a:xfrm>
            <a:off x="0" y="1600200"/>
            <a:ext cx="9036496" cy="4724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dirty="0">
                <a:solidFill>
                  <a:srgbClr val="CC3300"/>
                </a:solidFill>
                <a:ea typeface="SimSun" panose="02010600030101010101" pitchFamily="2" charset="-122"/>
              </a:rPr>
              <a:t>Who Will Perform the Project Work?</a:t>
            </a:r>
            <a:r>
              <a:rPr lang="en-US" altLang="zh-CN" dirty="0">
                <a:ea typeface="SimSun" panose="02010600030101010101" pitchFamily="2" charset="-122"/>
              </a:rPr>
              <a:t> Knowing who will perform each task and how much effort they’ll have to devote allows you to plan for their availability and more accurately estimate the overall project budget. Specify the following information for all people who need to work on your project:</a:t>
            </a:r>
          </a:p>
          <a:p>
            <a:pPr>
              <a:lnSpc>
                <a:spcPct val="80000"/>
              </a:lnSpc>
              <a:buFontTx/>
              <a:buNone/>
            </a:pPr>
            <a:r>
              <a:rPr lang="en-US" altLang="zh-CN" dirty="0">
                <a:ea typeface="SimSun" panose="02010600030101010101" pitchFamily="2" charset="-122"/>
              </a:rPr>
              <a:t>	Identify each person by name, by position description or title, or by the skills and knowledge required to do the assignment.</a:t>
            </a:r>
          </a:p>
          <a:p>
            <a:pPr>
              <a:lnSpc>
                <a:spcPct val="80000"/>
              </a:lnSpc>
              <a:buFontTx/>
              <a:buNone/>
            </a:pPr>
            <a:endParaRPr lang="en-US" altLang="zh-CN" sz="2400" dirty="0">
              <a:ea typeface="SimSun" panose="02010600030101010101" pitchFamily="2" charset="-122"/>
            </a:endParaRPr>
          </a:p>
        </p:txBody>
      </p:sp>
    </p:spTree>
    <p:extLst>
      <p:ext uri="{BB962C8B-B14F-4D97-AF65-F5344CB8AC3E}">
        <p14:creationId xmlns:p14="http://schemas.microsoft.com/office/powerpoint/2010/main" val="23096236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7891" name="Rectangle 3"/>
          <p:cNvSpPr>
            <a:spLocks noGrp="1" noChangeArrowheads="1"/>
          </p:cNvSpPr>
          <p:nvPr>
            <p:ph type="body" idx="1"/>
          </p:nvPr>
        </p:nvSpPr>
        <p:spPr bwMode="auto">
          <a:xfrm>
            <a:off x="107504" y="1556792"/>
            <a:ext cx="8928992" cy="476780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dirty="0">
                <a:solidFill>
                  <a:srgbClr val="CC3300"/>
                </a:solidFill>
                <a:ea typeface="SimSun" panose="02010600030101010101" pitchFamily="2" charset="-122"/>
              </a:rPr>
              <a:t>Who Will Perform the Project Work?</a:t>
            </a:r>
            <a:r>
              <a:rPr lang="en-US" altLang="zh-CN" dirty="0">
                <a:ea typeface="SimSun" panose="02010600030101010101" pitchFamily="2" charset="-122"/>
              </a:rPr>
              <a:t> When more than one person must work on the same activity, describe the specific roles and how these people can coordinate their efforts.</a:t>
            </a:r>
          </a:p>
          <a:p>
            <a:pPr>
              <a:lnSpc>
                <a:spcPct val="80000"/>
              </a:lnSpc>
              <a:buFontTx/>
              <a:buNone/>
            </a:pPr>
            <a:r>
              <a:rPr lang="en-US" altLang="zh-CN" dirty="0">
                <a:ea typeface="SimSun" panose="02010600030101010101" pitchFamily="2" charset="-122"/>
              </a:rPr>
              <a:t>	_ Specify the level of effort each person has to invest.</a:t>
            </a:r>
          </a:p>
          <a:p>
            <a:pPr>
              <a:lnSpc>
                <a:spcPct val="80000"/>
              </a:lnSpc>
              <a:buFontTx/>
              <a:buNone/>
            </a:pPr>
            <a:r>
              <a:rPr lang="en-US" altLang="zh-CN" dirty="0">
                <a:ea typeface="SimSun" panose="02010600030101010101" pitchFamily="2" charset="-122"/>
              </a:rPr>
              <a:t>	_ If a person will work less than full time on an activity, specify exactly when she will work. Consult with the people who’ll perform the project tasks to develop this information.  </a:t>
            </a:r>
          </a:p>
        </p:txBody>
      </p:sp>
    </p:spTree>
    <p:extLst>
      <p:ext uri="{BB962C8B-B14F-4D97-AF65-F5344CB8AC3E}">
        <p14:creationId xmlns:p14="http://schemas.microsoft.com/office/powerpoint/2010/main" val="22511889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891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b="1" dirty="0">
                <a:solidFill>
                  <a:srgbClr val="CC3300"/>
                </a:solidFill>
                <a:ea typeface="SimSun" panose="02010600030101010101" pitchFamily="2" charset="-122"/>
              </a:rPr>
              <a:t>What Other Resources Do You Need?</a:t>
            </a:r>
            <a:r>
              <a:rPr lang="en-US" altLang="zh-CN" sz="2800" dirty="0">
                <a:ea typeface="SimSun" panose="02010600030101010101" pitchFamily="2" charset="-122"/>
              </a:rPr>
              <a:t> </a:t>
            </a:r>
            <a:r>
              <a:rPr lang="en-US" altLang="zh-CN" sz="2400" dirty="0">
                <a:ea typeface="SimSun" panose="02010600030101010101" pitchFamily="2" charset="-122"/>
              </a:rPr>
              <a:t>Identify all equipment, facilities, services, supplies, and funds that you need to perform your project work. Specify how much of each resource you’ll need and when</a:t>
            </a:r>
            <a:r>
              <a:rPr lang="en-US" altLang="zh-CN" sz="2800" dirty="0">
                <a:ea typeface="SimSun" panose="02010600030101010101" pitchFamily="2" charset="-122"/>
              </a:rPr>
              <a:t>.  </a:t>
            </a:r>
            <a:endParaRPr lang="en-US" altLang="en-US" sz="2800" dirty="0"/>
          </a:p>
          <a:p>
            <a:r>
              <a:rPr lang="en-US" altLang="zh-CN" sz="2800" b="1" dirty="0">
                <a:solidFill>
                  <a:srgbClr val="CC3300"/>
                </a:solidFill>
                <a:ea typeface="SimSun" panose="02010600030101010101" pitchFamily="2" charset="-122"/>
              </a:rPr>
              <a:t>What Can Go Wrong?</a:t>
            </a:r>
            <a:r>
              <a:rPr lang="en-US" altLang="zh-CN" sz="2800" dirty="0">
                <a:ea typeface="SimSun" panose="02010600030101010101" pitchFamily="2" charset="-122"/>
              </a:rPr>
              <a:t> </a:t>
            </a:r>
            <a:r>
              <a:rPr lang="en-US" altLang="zh-CN" sz="2400" dirty="0">
                <a:ea typeface="SimSun" panose="02010600030101010101" pitchFamily="2" charset="-122"/>
              </a:rPr>
              <a:t>Identify those parts of your project that may not go according to plan. Decide which risks pose the greatest dangers to your project’s success and develop plans to minimize their negative effects.  </a:t>
            </a:r>
            <a:endParaRPr lang="en-US" altLang="en-US" sz="2400" dirty="0"/>
          </a:p>
        </p:txBody>
      </p:sp>
    </p:spTree>
    <p:extLst>
      <p:ext uri="{BB962C8B-B14F-4D97-AF65-F5344CB8AC3E}">
        <p14:creationId xmlns:p14="http://schemas.microsoft.com/office/powerpoint/2010/main" val="74987639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bwMode="auto">
          <a:xfrm>
            <a:off x="678022" y="404664"/>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latin typeface="Arial Rounded MT Bold" pitchFamily="34" charset="0"/>
              </a:rPr>
              <a:t>Summary</a:t>
            </a:r>
          </a:p>
        </p:txBody>
      </p:sp>
      <p:sp>
        <p:nvSpPr>
          <p:cNvPr id="39939" name="Rectangle 3"/>
          <p:cNvSpPr>
            <a:spLocks noGrp="1" noChangeArrowheads="1"/>
          </p:cNvSpPr>
          <p:nvPr>
            <p:ph type="body" idx="1"/>
          </p:nvPr>
        </p:nvSpPr>
        <p:spPr bwMode="auto">
          <a:xfrm>
            <a:off x="755576" y="1268760"/>
            <a:ext cx="7772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Initial evaluation of projects is where most are eliminated</a:t>
            </a:r>
          </a:p>
          <a:p>
            <a:r>
              <a:rPr lang="en-US" altLang="en-US" dirty="0"/>
              <a:t>Companies need to avoid non profitable</a:t>
            </a:r>
          </a:p>
          <a:p>
            <a:pPr lvl="1"/>
            <a:r>
              <a:rPr lang="en-US" altLang="en-US" dirty="0"/>
              <a:t>if budget scarce, select most profitable</a:t>
            </a:r>
          </a:p>
          <a:p>
            <a:r>
              <a:rPr lang="en-US" altLang="en-US" dirty="0"/>
              <a:t>Many risks need to be considered</a:t>
            </a:r>
          </a:p>
          <a:p>
            <a:r>
              <a:rPr lang="en-US" altLang="en-US" dirty="0"/>
              <a:t>ideally identify net present costs, benefits</a:t>
            </a:r>
          </a:p>
          <a:p>
            <a:r>
              <a:rPr lang="en-US" altLang="en-US" dirty="0"/>
              <a:t>practically need to consider intangibles</a:t>
            </a:r>
          </a:p>
        </p:txBody>
      </p:sp>
    </p:spTree>
    <p:extLst>
      <p:ext uri="{BB962C8B-B14F-4D97-AF65-F5344CB8AC3E}">
        <p14:creationId xmlns:p14="http://schemas.microsoft.com/office/powerpoint/2010/main" val="5908493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3212</TotalTime>
  <Words>2636</Words>
  <Application>Microsoft Office PowerPoint</Application>
  <PresentationFormat>On-screen Show (4:3)</PresentationFormat>
  <Paragraphs>367</Paragraphs>
  <Slides>55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55</vt:i4>
      </vt:variant>
    </vt:vector>
  </HeadingPairs>
  <TitlesOfParts>
    <vt:vector size="62" baseType="lpstr">
      <vt:lpstr>SimSun</vt:lpstr>
      <vt:lpstr>Arial</vt:lpstr>
      <vt:lpstr>Arial Rounded MT Bold</vt:lpstr>
      <vt:lpstr>Myriad Pro</vt:lpstr>
      <vt:lpstr>Times New Roman</vt:lpstr>
      <vt:lpstr>Verdana</vt:lpstr>
      <vt:lpstr>20140311PresentationUWTSDTemplate</vt:lpstr>
      <vt:lpstr>Module Code: BMSK 5004</vt:lpstr>
      <vt:lpstr>Project Selection &amp; Approval</vt:lpstr>
      <vt:lpstr>Learning Objectives</vt:lpstr>
      <vt:lpstr>Project selection – Planning Process</vt:lpstr>
      <vt:lpstr>Quotes…..</vt:lpstr>
      <vt:lpstr>What are the Motivation for a Project?</vt:lpstr>
      <vt:lpstr>Difficulties in the Measurement of a project effect </vt:lpstr>
      <vt:lpstr>Measurement of project effect Estimation pitfalls  (difficulties) continued…</vt:lpstr>
      <vt:lpstr>Measurement of project effect Estimation pitfalls  (difficulties) continued…</vt:lpstr>
      <vt:lpstr>Organizational Treatment of technology Projects</vt:lpstr>
      <vt:lpstr>Organizational Treatment of technology Projects</vt:lpstr>
      <vt:lpstr>Initial Risk Evaluation</vt:lpstr>
      <vt:lpstr>Common methods used in Project Selection Decision</vt:lpstr>
      <vt:lpstr>ROI and IRR</vt:lpstr>
      <vt:lpstr>Discount Rate </vt:lpstr>
      <vt:lpstr>Net Present value </vt:lpstr>
      <vt:lpstr>Internal Rate of Return </vt:lpstr>
      <vt:lpstr>Quotes</vt:lpstr>
      <vt:lpstr>Selection Methods</vt:lpstr>
      <vt:lpstr>Selection Methods</vt:lpstr>
      <vt:lpstr>Selection Methods </vt:lpstr>
      <vt:lpstr>IT project approval Criteria</vt:lpstr>
      <vt:lpstr>Screening</vt:lpstr>
      <vt:lpstr>SCREENING</vt:lpstr>
      <vt:lpstr>PROJECT PROFILE</vt:lpstr>
      <vt:lpstr>Cost Benefit Analysis</vt:lpstr>
      <vt:lpstr>Cost Benefit Analysis Continued</vt:lpstr>
      <vt:lpstr>Cost-Benefit Analysis</vt:lpstr>
      <vt:lpstr>Payback</vt:lpstr>
      <vt:lpstr>Payback Continued</vt:lpstr>
      <vt:lpstr>Payback (example)</vt:lpstr>
      <vt:lpstr>Net Present Value</vt:lpstr>
      <vt:lpstr>NPV</vt:lpstr>
      <vt:lpstr>NPV</vt:lpstr>
      <vt:lpstr>Example 1</vt:lpstr>
      <vt:lpstr>PowerPoint Presentation</vt:lpstr>
      <vt:lpstr>NPV - Example</vt:lpstr>
      <vt:lpstr>NPV - Example</vt:lpstr>
      <vt:lpstr>Exercise </vt:lpstr>
      <vt:lpstr>Value Analysis (is an alternative to cost/benefit analysis)</vt:lpstr>
      <vt:lpstr>Multi-criteria analysis</vt:lpstr>
      <vt:lpstr>Multi-criteria analysis</vt:lpstr>
      <vt:lpstr>Weighted scoring model</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Joy Botu</cp:lastModifiedBy>
  <cp:revision>119</cp:revision>
  <cp:lastPrinted>2018-07-09T15:27:01Z</cp:lastPrinted>
  <dcterms:created xsi:type="dcterms:W3CDTF">2002-10-07T19:43:58Z</dcterms:created>
  <dcterms:modified xsi:type="dcterms:W3CDTF">2019-08-07T17:31:24Z</dcterms:modified>
</cp:coreProperties>
</file>