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5" r:id="rId5"/>
    <p:sldId id="266" r:id="rId6"/>
    <p:sldId id="267" r:id="rId7"/>
    <p:sldId id="268" r:id="rId8"/>
    <p:sldId id="276" r:id="rId9"/>
    <p:sldId id="277" r:id="rId10"/>
    <p:sldId id="25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59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260" r:id="rId31"/>
    <p:sldId id="309" r:id="rId32"/>
    <p:sldId id="310" r:id="rId33"/>
    <p:sldId id="311" r:id="rId34"/>
    <p:sldId id="312" r:id="rId35"/>
    <p:sldId id="313" r:id="rId36"/>
    <p:sldId id="314" r:id="rId37"/>
    <p:sldId id="315" r:id="rId38"/>
    <p:sldId id="316" r:id="rId39"/>
    <p:sldId id="292" r:id="rId40"/>
    <p:sldId id="261" r:id="rId41"/>
    <p:sldId id="262" r:id="rId42"/>
    <p:sldId id="289" r:id="rId43"/>
    <p:sldId id="290" r:id="rId44"/>
    <p:sldId id="291" r:id="rId45"/>
    <p:sldId id="293" r:id="rId46"/>
    <p:sldId id="295" r:id="rId47"/>
    <p:sldId id="296" r:id="rId48"/>
    <p:sldId id="297" r:id="rId49"/>
    <p:sldId id="294" r:id="rId50"/>
    <p:sldId id="307" r:id="rId51"/>
    <p:sldId id="308" r:id="rId52"/>
    <p:sldId id="298" r:id="rId53"/>
    <p:sldId id="299" r:id="rId54"/>
    <p:sldId id="263" r:id="rId55"/>
    <p:sldId id="300" r:id="rId56"/>
    <p:sldId id="301" r:id="rId57"/>
    <p:sldId id="302" r:id="rId58"/>
    <p:sldId id="303" r:id="rId59"/>
    <p:sldId id="304" r:id="rId60"/>
    <p:sldId id="305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1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4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AE5CF-7AA9-44B2-B9F4-44E8F493D9CD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9BBC-571D-4400-AAD5-CD0506022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279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AE5CF-7AA9-44B2-B9F4-44E8F493D9CD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9BBC-571D-4400-AAD5-CD0506022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683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AE5CF-7AA9-44B2-B9F4-44E8F493D9CD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9BBC-571D-4400-AAD5-CD0506022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36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AE5CF-7AA9-44B2-B9F4-44E8F493D9CD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9BBC-571D-4400-AAD5-CD0506022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881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AE5CF-7AA9-44B2-B9F4-44E8F493D9CD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9BBC-571D-4400-AAD5-CD0506022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195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AE5CF-7AA9-44B2-B9F4-44E8F493D9CD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9BBC-571D-4400-AAD5-CD0506022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100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AE5CF-7AA9-44B2-B9F4-44E8F493D9CD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9BBC-571D-4400-AAD5-CD0506022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86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AE5CF-7AA9-44B2-B9F4-44E8F493D9CD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9BBC-571D-4400-AAD5-CD0506022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720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AE5CF-7AA9-44B2-B9F4-44E8F493D9CD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9BBC-571D-4400-AAD5-CD0506022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155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AE5CF-7AA9-44B2-B9F4-44E8F493D9CD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9BBC-571D-4400-AAD5-CD0506022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878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AE5CF-7AA9-44B2-B9F4-44E8F493D9CD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A9BBC-571D-4400-AAD5-CD0506022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929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AE5CF-7AA9-44B2-B9F4-44E8F493D9CD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9A9BBC-571D-4400-AAD5-CD0506022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24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Models of Change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By</a:t>
            </a:r>
          </a:p>
          <a:p>
            <a:r>
              <a:rPr lang="en-GB" sz="2800" dirty="0" smtClean="0"/>
              <a:t>Andrew Thorn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688191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McKinsey 7S Model</a:t>
            </a:r>
            <a:endParaRPr lang="en-GB" dirty="0"/>
          </a:p>
        </p:txBody>
      </p:sp>
      <p:pic>
        <p:nvPicPr>
          <p:cNvPr id="1026" name="Picture 2" descr="Related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725" y="1825625"/>
            <a:ext cx="9869935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686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McKinsey 7S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9594" y="1825625"/>
            <a:ext cx="9171921" cy="4351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goal of the model is to show how 7 elements of the company can be aligned together to achieve effectiveness in a company</a:t>
            </a:r>
          </a:p>
          <a:p>
            <a:r>
              <a:rPr lang="en-GB" sz="3200" dirty="0" smtClean="0"/>
              <a:t>The key point of the model is that all the seven areas are interconnected and a change in one area requires change in the rest of a company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014907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7S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Strategy</a:t>
            </a:r>
            <a:r>
              <a:rPr lang="en-GB" sz="3200" dirty="0" smtClean="0"/>
              <a:t>: - is a plan developed to achieve sustained competitive advantage and successfully compete in the market</a:t>
            </a:r>
            <a:endParaRPr lang="en-GB" sz="3200" b="1" u="sng" dirty="0" smtClean="0"/>
          </a:p>
          <a:p>
            <a:r>
              <a:rPr lang="en-GB" sz="3200" b="1" u="sng" dirty="0" smtClean="0"/>
              <a:t>Structure</a:t>
            </a:r>
            <a:r>
              <a:rPr lang="en-GB" sz="3200" dirty="0" smtClean="0"/>
              <a:t>: - represents the way businesses are organised and who is accountable to whom.  Structure is the organisational chart</a:t>
            </a:r>
          </a:p>
          <a:p>
            <a:r>
              <a:rPr lang="en-GB" sz="3200" b="1" u="sng" dirty="0" smtClean="0"/>
              <a:t>Systems</a:t>
            </a:r>
            <a:r>
              <a:rPr lang="en-GB" sz="3200" dirty="0" smtClean="0"/>
              <a:t>: - are the processes and procedures of the company which reveal business’ daily activities and how decisions are made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660224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7S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Systems</a:t>
            </a:r>
            <a:r>
              <a:rPr lang="en-GB" sz="3200" dirty="0" smtClean="0"/>
              <a:t>: - are the area of the business that determines how business is done and it should be the main focus for managers during organisational change.</a:t>
            </a:r>
            <a:endParaRPr lang="en-GB" sz="3200" b="1" u="sng" dirty="0" smtClean="0"/>
          </a:p>
          <a:p>
            <a:r>
              <a:rPr lang="en-GB" sz="3200" b="1" u="sng" dirty="0" smtClean="0"/>
              <a:t>Skills</a:t>
            </a:r>
            <a:r>
              <a:rPr lang="en-GB" sz="3200" dirty="0" smtClean="0"/>
              <a:t>: - are the activities that employees perform very well.  They also include capabilities and competences</a:t>
            </a:r>
            <a:endParaRPr lang="en-GB" sz="3200" b="1" u="sng" dirty="0" smtClean="0"/>
          </a:p>
          <a:p>
            <a:r>
              <a:rPr lang="en-GB" sz="3200" b="1" u="sng" dirty="0" smtClean="0"/>
              <a:t>Staff</a:t>
            </a:r>
            <a:r>
              <a:rPr lang="en-GB" sz="3200" dirty="0" smtClean="0"/>
              <a:t>: - is concerned with what type and how many employees an organisation will need and how they will be recruited, trained, motivated and rewarded.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823044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7S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Style</a:t>
            </a:r>
            <a:r>
              <a:rPr lang="en-GB" sz="3200" dirty="0" smtClean="0"/>
              <a:t>: - represents the way the company is managed by top-level managers, how they interact, what actions do they take and their symbolic value.  It is the management style of company’s leaders</a:t>
            </a:r>
            <a:endParaRPr lang="en-GB" sz="3200" b="1" u="sng" dirty="0" smtClean="0"/>
          </a:p>
          <a:p>
            <a:r>
              <a:rPr lang="en-GB" sz="3200" b="1" u="sng" dirty="0" smtClean="0"/>
              <a:t>Shared values</a:t>
            </a:r>
            <a:r>
              <a:rPr lang="en-GB" sz="3200" dirty="0" smtClean="0"/>
              <a:t>: they are norms and standards that guide employee behaviour and company actions and thus, are the foundation of every organisation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099209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Using the 7S Framework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Step 1</a:t>
            </a:r>
            <a:r>
              <a:rPr lang="en-GB" sz="3200" dirty="0" smtClean="0"/>
              <a:t>: Identify the areas that are not affectively aligned</a:t>
            </a:r>
            <a:endParaRPr lang="en-GB" sz="3200" b="1" u="sng" dirty="0" smtClean="0"/>
          </a:p>
          <a:p>
            <a:pPr marL="0" indent="0">
              <a:buNone/>
            </a:pPr>
            <a:r>
              <a:rPr lang="en-GB" sz="3200" b="1" u="sng" dirty="0" smtClean="0"/>
              <a:t>Step 2</a:t>
            </a:r>
            <a:r>
              <a:rPr lang="en-GB" sz="3200" dirty="0" smtClean="0"/>
              <a:t>: Determine the optimal organisation design</a:t>
            </a:r>
            <a:endParaRPr lang="en-GB" sz="3200" b="1" u="sng" dirty="0" smtClean="0"/>
          </a:p>
          <a:p>
            <a:pPr marL="0" indent="0">
              <a:buNone/>
            </a:pPr>
            <a:r>
              <a:rPr lang="en-GB" sz="3200" b="1" u="sng" dirty="0" smtClean="0"/>
              <a:t>Step 3</a:t>
            </a:r>
            <a:r>
              <a:rPr lang="en-GB" sz="3200" dirty="0" smtClean="0"/>
              <a:t>: Decide where and what changes should be made</a:t>
            </a:r>
            <a:endParaRPr lang="en-GB" sz="3200" b="1" u="sng" dirty="0" smtClean="0"/>
          </a:p>
          <a:p>
            <a:pPr marL="0" indent="0">
              <a:buNone/>
            </a:pPr>
            <a:r>
              <a:rPr lang="en-GB" sz="3200" b="1" u="sng" dirty="0" smtClean="0"/>
              <a:t>Step 4</a:t>
            </a:r>
            <a:r>
              <a:rPr lang="en-GB" sz="3200" dirty="0" smtClean="0"/>
              <a:t>: Make the necessary changes</a:t>
            </a:r>
            <a:endParaRPr lang="en-GB" sz="3200" b="1" u="sng" dirty="0" smtClean="0"/>
          </a:p>
          <a:p>
            <a:pPr marL="0" indent="0">
              <a:buNone/>
            </a:pPr>
            <a:r>
              <a:rPr lang="en-GB" sz="3200" b="1" u="sng" dirty="0" smtClean="0"/>
              <a:t>Step 5</a:t>
            </a:r>
            <a:r>
              <a:rPr lang="en-GB" sz="3200" dirty="0" smtClean="0"/>
              <a:t>: Continuously review the 7S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209439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McKinsey 7S Benefit of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Offers ways to understand an organisation and get a deep insight into the way it works</a:t>
            </a:r>
          </a:p>
          <a:p>
            <a:r>
              <a:rPr lang="en-GB" sz="3200" dirty="0" smtClean="0"/>
              <a:t>Integrates both the emotional as well as the practical components of change</a:t>
            </a:r>
          </a:p>
          <a:p>
            <a:r>
              <a:rPr lang="en-GB" sz="3200" dirty="0" smtClean="0"/>
              <a:t>Considers all parts to be important and equally worth addressing and thus does not leave out some aspects that can be of importance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337141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McKinsey 7S Disadvantages of the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Since all the factors are interrelated and interdependent on one another, the failing of one part means the failing of all</a:t>
            </a:r>
          </a:p>
          <a:p>
            <a:r>
              <a:rPr lang="en-GB" sz="3200" dirty="0" smtClean="0"/>
              <a:t>Is complex as compared to the other models and differences are not focused upon in it</a:t>
            </a:r>
          </a:p>
          <a:p>
            <a:r>
              <a:rPr lang="en-GB" sz="3200" dirty="0" smtClean="0"/>
              <a:t>Organisations that have used this model have experienced more cases of failure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22436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Kubler</a:t>
            </a:r>
            <a:r>
              <a:rPr lang="en-GB" dirty="0"/>
              <a:t>-</a:t>
            </a:r>
            <a:r>
              <a:rPr lang="en-GB" dirty="0" smtClean="0"/>
              <a:t>Ross Model</a:t>
            </a:r>
            <a:endParaRPr lang="en-GB" dirty="0"/>
          </a:p>
        </p:txBody>
      </p:sp>
      <p:pic>
        <p:nvPicPr>
          <p:cNvPr id="2050" name="Picture 2" descr="Image result for change management model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420" y="1825625"/>
            <a:ext cx="1044638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7928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Kubler</a:t>
            </a:r>
            <a:r>
              <a:rPr lang="en-GB" dirty="0" smtClean="0"/>
              <a:t>-Ross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The “Five Stages” model is used to understand how people react to change at different times</a:t>
            </a:r>
          </a:p>
          <a:p>
            <a:pPr marL="0" indent="0">
              <a:buNone/>
            </a:pPr>
            <a:r>
              <a:rPr lang="en-GB" sz="3200" dirty="0" smtClean="0"/>
              <a:t>The five stages are: -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Denial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Anger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Bargaining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Depression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Acceptance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17389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Reactions to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Are often referred to as defence or coping mechanisms that we need to move through in order to manage change</a:t>
            </a:r>
          </a:p>
          <a:p>
            <a:r>
              <a:rPr lang="en-GB" sz="3200" dirty="0" smtClean="0"/>
              <a:t>We don’t move through the stages one at a time, in a neat, linear, step by step manner</a:t>
            </a:r>
          </a:p>
          <a:p>
            <a:r>
              <a:rPr lang="en-GB" sz="3200" dirty="0" smtClean="0"/>
              <a:t>What happens is that we occupy different stages at different times and can even move back to stages we have been in before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504992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Five Stages of Change Denial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5090" y="1825625"/>
            <a:ext cx="9625631" cy="4351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Is usually a temporary defence that gives us time to absorb news of change before moving onto other stages</a:t>
            </a:r>
          </a:p>
          <a:p>
            <a:r>
              <a:rPr lang="en-GB" sz="3200" dirty="0" smtClean="0"/>
              <a:t>It is the initial stage of numbness and shock</a:t>
            </a:r>
          </a:p>
          <a:p>
            <a:r>
              <a:rPr lang="en-GB" sz="3200" dirty="0" smtClean="0"/>
              <a:t>We don’t want to believe the change is happening</a:t>
            </a:r>
          </a:p>
          <a:p>
            <a:r>
              <a:rPr lang="en-GB" sz="3200" dirty="0" smtClean="0"/>
              <a:t>If we pretend that the change is not happening then maybe it will go away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064598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Five Stages of Change Anger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3156" y="1825625"/>
            <a:ext cx="8829893" cy="4351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When we realise that the change is real and will effect us our denial usually turns to anger</a:t>
            </a:r>
          </a:p>
          <a:p>
            <a:r>
              <a:rPr lang="en-GB" sz="3200" dirty="0" smtClean="0"/>
              <a:t>Now we get angry and look to blame someone or something else for making this happen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178162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Five Stages of Change Bargaining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0336" y="1825625"/>
            <a:ext cx="8955536" cy="4351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It’s an attempt to postpone what is inevitable</a:t>
            </a:r>
          </a:p>
          <a:p>
            <a:r>
              <a:rPr lang="en-GB" sz="3200" dirty="0" smtClean="0"/>
              <a:t>We start bargaining in order to put off the change or find a way out of the situation</a:t>
            </a:r>
          </a:p>
          <a:p>
            <a:r>
              <a:rPr lang="en-GB" sz="3200" dirty="0" smtClean="0"/>
              <a:t>People might work harder and put in lots of overtime to prove themselves invaluable in order to avoid retrenchment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450435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Five Stages of Change Depression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When we realise that bargaining is not going to work the reality of the change sets in</a:t>
            </a:r>
          </a:p>
          <a:p>
            <a:r>
              <a:rPr lang="en-GB" sz="3200" dirty="0" smtClean="0"/>
              <a:t>At this point we become aware of the losses associated with the change and what we have to leave behind</a:t>
            </a:r>
          </a:p>
          <a:p>
            <a:r>
              <a:rPr lang="en-GB" sz="3200" dirty="0" smtClean="0"/>
              <a:t>This has the potential to move people towards a sad state, feeling down and depressed with low energy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714884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Five Steps of Change Acceptance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As people realise that fighting the change is not going to make it go away they move into a stage of acceptance</a:t>
            </a:r>
          </a:p>
          <a:p>
            <a:r>
              <a:rPr lang="en-GB" sz="3200" dirty="0" smtClean="0"/>
              <a:t>It is not a happy space, but rather a resigned attitude towards the change and a sense that they must get on with it</a:t>
            </a:r>
          </a:p>
          <a:p>
            <a:r>
              <a:rPr lang="en-GB" sz="3200" dirty="0" smtClean="0"/>
              <a:t>For the first time people start considering their options</a:t>
            </a:r>
          </a:p>
          <a:p>
            <a:r>
              <a:rPr lang="en-GB" sz="3200" dirty="0" smtClean="0"/>
              <a:t>This can be a creative space as it forces people to explore and look for new possibilities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831053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ADKAR Model</a:t>
            </a:r>
            <a:endParaRPr lang="en-GB" dirty="0"/>
          </a:p>
        </p:txBody>
      </p:sp>
      <p:pic>
        <p:nvPicPr>
          <p:cNvPr id="3074" name="Picture 2" descr="Image result for change management model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9567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ADKAR Model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Awareness</a:t>
            </a:r>
            <a:r>
              <a:rPr lang="en-GB" sz="3200" dirty="0" smtClean="0"/>
              <a:t> of the need for change</a:t>
            </a:r>
            <a:endParaRPr lang="en-GB" sz="3200" b="1" u="sng" dirty="0" smtClean="0"/>
          </a:p>
          <a:p>
            <a:r>
              <a:rPr lang="en-GB" sz="3200" b="1" u="sng" dirty="0" smtClean="0"/>
              <a:t>Desire</a:t>
            </a:r>
            <a:r>
              <a:rPr lang="en-GB" sz="3200" dirty="0" smtClean="0"/>
              <a:t> to participate and support the change</a:t>
            </a:r>
            <a:endParaRPr lang="en-GB" sz="3200" b="1" u="sng" dirty="0" smtClean="0"/>
          </a:p>
          <a:p>
            <a:r>
              <a:rPr lang="en-GB" sz="3200" b="1" u="sng" dirty="0" smtClean="0"/>
              <a:t>Knowledge</a:t>
            </a:r>
            <a:r>
              <a:rPr lang="en-GB" sz="3200" dirty="0" smtClean="0"/>
              <a:t> on how to change</a:t>
            </a:r>
            <a:endParaRPr lang="en-GB" sz="3200" b="1" u="sng" dirty="0" smtClean="0"/>
          </a:p>
          <a:p>
            <a:r>
              <a:rPr lang="en-GB" sz="3200" b="1" u="sng" dirty="0" smtClean="0"/>
              <a:t>Ability</a:t>
            </a:r>
            <a:r>
              <a:rPr lang="en-GB" sz="3200" dirty="0" smtClean="0"/>
              <a:t> to implement required skills and behaviours</a:t>
            </a:r>
            <a:endParaRPr lang="en-GB" sz="3200" b="1" u="sng" dirty="0" smtClean="0"/>
          </a:p>
          <a:p>
            <a:r>
              <a:rPr lang="en-GB" sz="3200" b="1" u="sng" dirty="0" smtClean="0"/>
              <a:t>Reinforcement</a:t>
            </a:r>
            <a:r>
              <a:rPr lang="en-GB" sz="3200" dirty="0" smtClean="0"/>
              <a:t> to sustain the change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6595355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ADKAR Model 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Factors influencing success</a:t>
            </a:r>
          </a:p>
          <a:p>
            <a:r>
              <a:rPr lang="en-GB" sz="3200" dirty="0" smtClean="0"/>
              <a:t>A person’s view of the current state</a:t>
            </a:r>
          </a:p>
          <a:p>
            <a:r>
              <a:rPr lang="en-GB" sz="3200" dirty="0" smtClean="0"/>
              <a:t>How a person perceive problems</a:t>
            </a:r>
          </a:p>
          <a:p>
            <a:r>
              <a:rPr lang="en-GB" sz="3200" dirty="0" smtClean="0"/>
              <a:t>Credibility of the sender of awareness messages</a:t>
            </a:r>
          </a:p>
          <a:p>
            <a:r>
              <a:rPr lang="en-GB" sz="3200" dirty="0" smtClean="0"/>
              <a:t>The contestability of the reasons for change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573903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ADKAR Model 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Resisting Factors</a:t>
            </a:r>
          </a:p>
          <a:p>
            <a:r>
              <a:rPr lang="en-GB" sz="3200" dirty="0" smtClean="0"/>
              <a:t>Comfort with status quo</a:t>
            </a:r>
          </a:p>
          <a:p>
            <a:r>
              <a:rPr lang="en-GB" sz="3200" dirty="0" smtClean="0"/>
              <a:t>Credibility of messenger/instigator</a:t>
            </a:r>
          </a:p>
          <a:p>
            <a:r>
              <a:rPr lang="en-GB" sz="3200" dirty="0" smtClean="0"/>
              <a:t>Debate or denial that change is needed</a:t>
            </a:r>
          </a:p>
          <a:p>
            <a:r>
              <a:rPr lang="en-GB" sz="3200" dirty="0" smtClean="0"/>
              <a:t>Rumour machines and misinformation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196567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ADKAR Model Desire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Factors influencing success</a:t>
            </a:r>
          </a:p>
          <a:p>
            <a:r>
              <a:rPr lang="en-GB" sz="3200" dirty="0" smtClean="0"/>
              <a:t>The nature of the change- what it is and how it will impact each person</a:t>
            </a:r>
          </a:p>
          <a:p>
            <a:r>
              <a:rPr lang="en-GB" sz="3200" dirty="0" smtClean="0"/>
              <a:t>Each individual person’s situation</a:t>
            </a:r>
          </a:p>
          <a:p>
            <a:r>
              <a:rPr lang="en-GB" sz="3200" dirty="0" smtClean="0"/>
              <a:t>What motivates a person</a:t>
            </a:r>
          </a:p>
          <a:p>
            <a:r>
              <a:rPr lang="en-GB" sz="3200" dirty="0" smtClean="0"/>
              <a:t>The organisation or environmental context for the change- their perception of the change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120689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ADKAR Model Desire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Resisting Factors</a:t>
            </a:r>
          </a:p>
          <a:p>
            <a:r>
              <a:rPr lang="en-GB" sz="3200" dirty="0" smtClean="0"/>
              <a:t>In comfort zone</a:t>
            </a:r>
          </a:p>
          <a:p>
            <a:r>
              <a:rPr lang="en-GB" sz="3200" dirty="0" smtClean="0"/>
              <a:t>Fear of unknown</a:t>
            </a:r>
          </a:p>
          <a:p>
            <a:r>
              <a:rPr lang="en-GB" sz="3200" dirty="0" smtClean="0"/>
              <a:t>Change not in individual’s self-interest or values</a:t>
            </a:r>
          </a:p>
          <a:p>
            <a:r>
              <a:rPr lang="en-GB" sz="3200" dirty="0" smtClean="0"/>
              <a:t>No answer to what’s in it for me?</a:t>
            </a:r>
          </a:p>
          <a:p>
            <a:r>
              <a:rPr lang="en-GB" sz="3200" dirty="0" smtClean="0"/>
              <a:t>Individual situation</a:t>
            </a:r>
          </a:p>
          <a:p>
            <a:r>
              <a:rPr lang="en-GB" sz="3200" dirty="0" smtClean="0"/>
              <a:t>Negative history of change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575678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ADKAR Model </a:t>
            </a:r>
            <a:r>
              <a:rPr lang="en-GB" dirty="0" smtClean="0"/>
              <a:t>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Factors influencing success</a:t>
            </a:r>
          </a:p>
          <a:p>
            <a:r>
              <a:rPr lang="en-GB" sz="3200" dirty="0" smtClean="0"/>
              <a:t>The current knowledge base of an individual</a:t>
            </a:r>
          </a:p>
          <a:p>
            <a:r>
              <a:rPr lang="en-GB" sz="3200" dirty="0" smtClean="0"/>
              <a:t>The capability of this person to gain additional knowledge</a:t>
            </a:r>
          </a:p>
          <a:p>
            <a:r>
              <a:rPr lang="en-GB" sz="3200" dirty="0" smtClean="0"/>
              <a:t>Resources available for education &amp; training</a:t>
            </a:r>
          </a:p>
          <a:p>
            <a:r>
              <a:rPr lang="en-GB" sz="3200" dirty="0" smtClean="0"/>
              <a:t>Access to or existence of the required knowledge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570484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ADKAR Model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Resisting </a:t>
            </a:r>
            <a:r>
              <a:rPr lang="en-GB" sz="3200" b="1" dirty="0" smtClean="0"/>
              <a:t>Factors</a:t>
            </a:r>
          </a:p>
          <a:p>
            <a:r>
              <a:rPr lang="en-GB" sz="3200" dirty="0" smtClean="0"/>
              <a:t>Gap between current and required knowledge</a:t>
            </a:r>
          </a:p>
          <a:p>
            <a:r>
              <a:rPr lang="en-GB" sz="3200" dirty="0" smtClean="0"/>
              <a:t>Insufficient time</a:t>
            </a:r>
          </a:p>
          <a:p>
            <a:r>
              <a:rPr lang="en-GB" sz="3200" dirty="0" smtClean="0"/>
              <a:t>Insufficient resources</a:t>
            </a:r>
          </a:p>
          <a:p>
            <a:r>
              <a:rPr lang="en-GB" sz="3200" dirty="0" smtClean="0"/>
              <a:t>Capacity to learn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077271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ADKAR Model </a:t>
            </a:r>
            <a:r>
              <a:rPr lang="en-GB" dirty="0" smtClean="0"/>
              <a:t>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Factors influencing </a:t>
            </a:r>
            <a:r>
              <a:rPr lang="en-GB" sz="3200" b="1" dirty="0" smtClean="0"/>
              <a:t>success</a:t>
            </a:r>
          </a:p>
          <a:p>
            <a:r>
              <a:rPr lang="en-GB" sz="3200" dirty="0" smtClean="0"/>
              <a:t>Psychological blocks</a:t>
            </a:r>
          </a:p>
          <a:p>
            <a:r>
              <a:rPr lang="en-GB" sz="3200" dirty="0" smtClean="0"/>
              <a:t>Physical capabilities</a:t>
            </a:r>
          </a:p>
          <a:p>
            <a:r>
              <a:rPr lang="en-GB" sz="3200" dirty="0" smtClean="0"/>
              <a:t>Intellectual capability</a:t>
            </a:r>
          </a:p>
          <a:p>
            <a:r>
              <a:rPr lang="en-GB" sz="3200" dirty="0" smtClean="0"/>
              <a:t>The time available to develop the needed skills</a:t>
            </a:r>
          </a:p>
          <a:p>
            <a:r>
              <a:rPr lang="en-GB" sz="3200" dirty="0" smtClean="0"/>
              <a:t>The availability of resources to support the development of new abilities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986616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ADKAR Model 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/>
              <a:t>Resisting </a:t>
            </a:r>
            <a:r>
              <a:rPr lang="en-GB" sz="3200" b="1" dirty="0" smtClean="0"/>
              <a:t>Factors</a:t>
            </a:r>
          </a:p>
          <a:p>
            <a:r>
              <a:rPr lang="en-GB" sz="3200" dirty="0" smtClean="0"/>
              <a:t>Lack of time to develop skills</a:t>
            </a:r>
          </a:p>
          <a:p>
            <a:r>
              <a:rPr lang="en-GB" sz="3200" dirty="0" smtClean="0"/>
              <a:t>Lack of support</a:t>
            </a:r>
          </a:p>
          <a:p>
            <a:r>
              <a:rPr lang="en-GB" sz="3200" dirty="0" smtClean="0"/>
              <a:t>Psychological block- existing behaviour</a:t>
            </a:r>
          </a:p>
          <a:p>
            <a:r>
              <a:rPr lang="en-GB" sz="3200" dirty="0" smtClean="0"/>
              <a:t>Limitations of individual ability</a:t>
            </a:r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9307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ADKAR Model </a:t>
            </a:r>
            <a:r>
              <a:rPr lang="en-GB" dirty="0" smtClean="0"/>
              <a:t>Reinforcement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Factors influencing </a:t>
            </a:r>
            <a:r>
              <a:rPr lang="en-GB" sz="3200" b="1" dirty="0" smtClean="0"/>
              <a:t>success</a:t>
            </a:r>
          </a:p>
          <a:p>
            <a:r>
              <a:rPr lang="en-GB" sz="3200" dirty="0" smtClean="0"/>
              <a:t>The degree to which reinforcement is meaningful and specific to the person impacted by the change</a:t>
            </a:r>
          </a:p>
          <a:p>
            <a:r>
              <a:rPr lang="en-GB" sz="3200" dirty="0" smtClean="0"/>
              <a:t>The association of the reinforcement with actual demonstrated progress on accomplishment</a:t>
            </a:r>
          </a:p>
          <a:p>
            <a:r>
              <a:rPr lang="en-GB" sz="3200" dirty="0" smtClean="0"/>
              <a:t>The absence of negative consequences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142650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ADKAR Model Reinforcement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/>
              <a:t>Resisting </a:t>
            </a:r>
            <a:r>
              <a:rPr lang="en-GB" sz="3200" b="1" dirty="0" smtClean="0"/>
              <a:t>Factors</a:t>
            </a:r>
            <a:endParaRPr lang="en-GB" sz="3200" dirty="0" smtClean="0"/>
          </a:p>
          <a:p>
            <a:r>
              <a:rPr lang="en-GB" sz="3200" dirty="0" smtClean="0"/>
              <a:t>Reward not meaningful or associated with achievement</a:t>
            </a:r>
          </a:p>
          <a:p>
            <a:r>
              <a:rPr lang="en-GB" sz="3200" dirty="0" smtClean="0"/>
              <a:t>Absence of reinforcement</a:t>
            </a:r>
          </a:p>
          <a:p>
            <a:r>
              <a:rPr lang="en-GB" sz="3200" dirty="0" smtClean="0"/>
              <a:t>Negative peer pressure to revert to old ways</a:t>
            </a:r>
          </a:p>
          <a:p>
            <a:r>
              <a:rPr lang="en-GB" sz="3200" dirty="0" smtClean="0"/>
              <a:t>Incentives that directly oppose change</a:t>
            </a:r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1849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Kotter’s Eight Steps</a:t>
            </a:r>
            <a:endParaRPr lang="en-GB" dirty="0"/>
          </a:p>
        </p:txBody>
      </p:sp>
      <p:pic>
        <p:nvPicPr>
          <p:cNvPr id="4098" name="Picture 2" descr="Related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99" y="1825625"/>
            <a:ext cx="1046266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93788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Step 1: Create Urgency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Identify potential threats and develop scenarios explaining the context and how and why change is necessary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Work together to examine opportunities that should be, or could be, exploited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Encourage honest discussions and give dynamic and convincing reasons to get people talking and thinking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137319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Step 2: Form a Powerful Coalition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Identify the true leaders, allies and supporters in your organisation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Actively engage with key people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Work on using the strengths within your team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Identify any skills gaps and make a plan to mitigate these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236758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Step 3: Create a </a:t>
            </a:r>
            <a:r>
              <a:rPr lang="en-GB" dirty="0"/>
              <a:t>V</a:t>
            </a:r>
            <a:r>
              <a:rPr lang="en-GB" dirty="0" smtClean="0"/>
              <a:t>ision for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Determines the values that are central to the change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Use the vision to help the team plan for the change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Ensure that your change coalition can describe the vision in five minutes or less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Refer to the vision often</a:t>
            </a:r>
          </a:p>
          <a:p>
            <a:pPr marL="514350" indent="-514350">
              <a:buAutoNum type="arabicPeriod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259098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Step 4: Communicate the 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Talk often about your change vision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Address people’s concerns and anxieties, openly and honestly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Apply your vision to all aspects of operations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Lead by example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732502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Step 5: Remove Obstacles and Encourage Broad Based 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Identify change champions whose main roles are to deliver the change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Look at the structure of your team; roles, responsibilities, processes and systems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Recognise people for making change happen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Identify people who are resisting the change, and support and motivate them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Take action to quickly remove barriers and seek support as required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919693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Step 6: Create Short-term Wins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Look for quick-win projects that you can implement without help from any strong critics of the </a:t>
            </a:r>
            <a:r>
              <a:rPr lang="en-GB" sz="3200" dirty="0" smtClean="0"/>
              <a:t>change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Thoroughly analyse the potential </a:t>
            </a:r>
            <a:r>
              <a:rPr lang="en-GB" sz="3200" dirty="0" err="1" smtClean="0"/>
              <a:t>prosa</a:t>
            </a:r>
            <a:r>
              <a:rPr lang="en-GB" sz="3200" dirty="0" smtClean="0"/>
              <a:t> </a:t>
            </a:r>
            <a:r>
              <a:rPr lang="en-GB" sz="3200" dirty="0" err="1" smtClean="0"/>
              <a:t>nd</a:t>
            </a:r>
            <a:r>
              <a:rPr lang="en-GB" sz="3200" dirty="0" smtClean="0"/>
              <a:t> cons of your targets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Recognise the people who help you meet your goals</a:t>
            </a:r>
            <a:endParaRPr lang="en-GB" sz="3200" dirty="0" smtClean="0"/>
          </a:p>
          <a:p>
            <a:pPr marL="514350" indent="-514350">
              <a:buAutoNum type="arabicPeriod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2620585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Step 7: Build on the Change and Never Let 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After every win, analyse what went right, and what needs improving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Set goals and continue building on the momentum you’ve achieved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Learn about the idea of continuous improvement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Keep ideas fresh by encouraging new ideas and innovative process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93047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Step 8: Anchor the Changes in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Talk about progress every chance you get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Include the change ideas and values when recruiting and training new staff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Ensure all staff new and old have their </a:t>
            </a:r>
            <a:r>
              <a:rPr lang="en-GB" sz="3200" smtClean="0"/>
              <a:t>contributions recognised</a:t>
            </a: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321260378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Bridge’s Transition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Focuses on transition not change</a:t>
            </a:r>
          </a:p>
          <a:p>
            <a:r>
              <a:rPr lang="en-GB" sz="3200" dirty="0" smtClean="0"/>
              <a:t>The difference between these is subtle but important</a:t>
            </a:r>
          </a:p>
          <a:p>
            <a:r>
              <a:rPr lang="en-GB" sz="3200" dirty="0" smtClean="0"/>
              <a:t>Change is something that happens to people, even if they don’t agree with it</a:t>
            </a:r>
          </a:p>
          <a:p>
            <a:r>
              <a:rPr lang="en-GB" sz="3200" dirty="0" smtClean="0"/>
              <a:t>Transition on the other hand, is internal: it’s what happens in people minds as they go through change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2384464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Bridge’s Transition Model</a:t>
            </a:r>
            <a:endParaRPr lang="en-GB" dirty="0"/>
          </a:p>
        </p:txBody>
      </p:sp>
      <p:pic>
        <p:nvPicPr>
          <p:cNvPr id="5122" name="Picture 2" descr="Related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58614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Bridge’s Transition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Stage 1</a:t>
            </a:r>
            <a:r>
              <a:rPr lang="en-GB" sz="3200" dirty="0" smtClean="0"/>
              <a:t>: Transitions start with endings</a:t>
            </a:r>
          </a:p>
          <a:p>
            <a:pPr marL="0" indent="0">
              <a:buNone/>
            </a:pPr>
            <a:endParaRPr lang="en-GB" sz="3200" b="1" u="sng" dirty="0" smtClean="0"/>
          </a:p>
          <a:p>
            <a:pPr marL="0" indent="0">
              <a:buNone/>
            </a:pPr>
            <a:r>
              <a:rPr lang="en-GB" sz="3200" b="1" u="sng" dirty="0" smtClean="0"/>
              <a:t>Stage 2</a:t>
            </a:r>
            <a:r>
              <a:rPr lang="en-GB" sz="3200" dirty="0" smtClean="0"/>
              <a:t>: Transitions have neutral zones</a:t>
            </a:r>
          </a:p>
          <a:p>
            <a:pPr marL="0" indent="0">
              <a:buNone/>
            </a:pPr>
            <a:endParaRPr lang="en-GB" sz="3200" b="1" u="sng" dirty="0" smtClean="0"/>
          </a:p>
          <a:p>
            <a:pPr marL="0" indent="0">
              <a:buNone/>
            </a:pPr>
            <a:r>
              <a:rPr lang="en-GB" sz="3200" b="1" u="sng" dirty="0" smtClean="0"/>
              <a:t>Stage 3</a:t>
            </a:r>
            <a:r>
              <a:rPr lang="en-GB" sz="3200" dirty="0" smtClean="0"/>
              <a:t>: Transitions end with new beginnings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52778686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Bridge’s Transition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Stage 1 </a:t>
            </a:r>
            <a:r>
              <a:rPr lang="en-GB" sz="3200" b="1" u="sng" dirty="0" smtClean="0"/>
              <a:t>Transitions start with endings</a:t>
            </a:r>
            <a:endParaRPr lang="en-GB" sz="3200" dirty="0" smtClean="0"/>
          </a:p>
          <a:p>
            <a:pPr marL="514350" indent="-514350">
              <a:buAutoNum type="arabicPeriod"/>
            </a:pPr>
            <a:r>
              <a:rPr lang="en-GB" sz="3200" dirty="0" smtClean="0"/>
              <a:t>Identify who is losing what: - describe the change specifically and who will be affected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Accept the reality and importance of subjective losses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Acknowledge losses openly and sympathetically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8708336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Bridge’s Transition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Stage 1 </a:t>
            </a:r>
            <a:r>
              <a:rPr lang="en-GB" sz="3200" b="1" u="sng" dirty="0" smtClean="0"/>
              <a:t>Transitions start with endings</a:t>
            </a:r>
            <a:endParaRPr lang="en-GB" sz="3200" dirty="0" smtClean="0"/>
          </a:p>
          <a:p>
            <a:pPr marL="514350" indent="-514350">
              <a:buAutoNum type="arabicPeriod" startAt="4"/>
            </a:pPr>
            <a:r>
              <a:rPr lang="en-GB" sz="3200" dirty="0" smtClean="0"/>
              <a:t>Be proactive- compensate for the loses</a:t>
            </a:r>
          </a:p>
          <a:p>
            <a:pPr marL="514350" indent="-514350">
              <a:buAutoNum type="arabicPeriod" startAt="4"/>
            </a:pPr>
            <a:r>
              <a:rPr lang="en-GB" sz="3200" dirty="0" smtClean="0"/>
              <a:t>Define what’s over and what is not: - people get confused in change, they are asked to do some new things and stop doing some old things- but which ones?</a:t>
            </a:r>
          </a:p>
          <a:p>
            <a:pPr marL="514350" indent="-514350">
              <a:buAutoNum type="arabicPeriod" startAt="4"/>
            </a:pPr>
            <a:r>
              <a:rPr lang="en-GB" sz="3200" dirty="0" smtClean="0"/>
              <a:t>Mark the endings</a:t>
            </a:r>
          </a:p>
          <a:p>
            <a:pPr marL="514350" indent="-514350">
              <a:buAutoNum type="arabicPeriod" startAt="4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287369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Bridge’s Transition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Stage 2</a:t>
            </a:r>
            <a:r>
              <a:rPr lang="en-GB" sz="3200" dirty="0" smtClean="0"/>
              <a:t> – </a:t>
            </a:r>
            <a:r>
              <a:rPr lang="en-GB" sz="3200" b="1" u="sng" dirty="0" smtClean="0"/>
              <a:t>Transitions have neutral zone</a:t>
            </a:r>
          </a:p>
          <a:p>
            <a:r>
              <a:rPr lang="en-GB" sz="3200" dirty="0" smtClean="0"/>
              <a:t>In this area people are often confused, impatient while waiting for new to start and old to end</a:t>
            </a:r>
          </a:p>
          <a:p>
            <a:r>
              <a:rPr lang="en-GB" sz="3200" dirty="0" smtClean="0"/>
              <a:t>It is natural to be uncertain or scared</a:t>
            </a:r>
          </a:p>
          <a:p>
            <a:r>
              <a:rPr lang="en-GB" sz="3200" dirty="0" smtClean="0"/>
              <a:t>People’s outlooks, attitudes, values may have to change, so think about how you can support this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400556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Bridge’s Transition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Stage 2</a:t>
            </a:r>
            <a:r>
              <a:rPr lang="en-GB" sz="3200" dirty="0"/>
              <a:t> – </a:t>
            </a:r>
            <a:r>
              <a:rPr lang="en-GB" sz="3200" b="1" u="sng" dirty="0"/>
              <a:t>Transitions have neutral </a:t>
            </a:r>
            <a:r>
              <a:rPr lang="en-GB" sz="3200" b="1" u="sng" dirty="0" smtClean="0"/>
              <a:t>zone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Create temporary systems for the neutral zone: Consider the following three areas</a:t>
            </a:r>
          </a:p>
          <a:p>
            <a:pPr marL="571500" indent="-571500">
              <a:buAutoNum type="romanLcParenBoth"/>
            </a:pPr>
            <a:r>
              <a:rPr lang="en-GB" sz="3200" dirty="0" smtClean="0"/>
              <a:t>What should you carry on doing/What should you not forget to do?</a:t>
            </a:r>
          </a:p>
          <a:p>
            <a:pPr marL="571500" indent="-571500">
              <a:buAutoNum type="romanLcParenBoth"/>
            </a:pPr>
            <a:r>
              <a:rPr lang="en-GB" sz="3200" dirty="0" smtClean="0"/>
              <a:t>What might you need to do differently?</a:t>
            </a:r>
          </a:p>
          <a:p>
            <a:pPr marL="571500" indent="-571500">
              <a:buAutoNum type="romanLcParenBoth"/>
            </a:pPr>
            <a:r>
              <a:rPr lang="en-GB" sz="3200" dirty="0" smtClean="0"/>
              <a:t>What new things might you need to do or put in place?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3835099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Bridge’s Transition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Stage 2</a:t>
            </a:r>
            <a:r>
              <a:rPr lang="en-GB" sz="3200" dirty="0"/>
              <a:t> – </a:t>
            </a:r>
            <a:r>
              <a:rPr lang="en-GB" sz="3200" b="1" u="sng" dirty="0"/>
              <a:t>Transitions have neutral zone</a:t>
            </a:r>
          </a:p>
          <a:p>
            <a:pPr marL="514350" indent="-514350">
              <a:buAutoNum type="arabicPeriod" startAt="2"/>
            </a:pPr>
            <a:r>
              <a:rPr lang="en-GB" sz="3200" dirty="0" smtClean="0"/>
              <a:t>Strengthen group relations and sense of “connectedness”- make sure teams are working together and individuals feel they have access to information</a:t>
            </a:r>
          </a:p>
          <a:p>
            <a:pPr marL="514350" indent="-514350">
              <a:buAutoNum type="arabicPeriod" startAt="2"/>
            </a:pPr>
            <a:r>
              <a:rPr lang="en-GB" sz="3200" dirty="0" smtClean="0"/>
              <a:t>Understand the impact change is having- make sure communication is broad and be prepared to hear what you don’t want to hear</a:t>
            </a:r>
          </a:p>
          <a:p>
            <a:pPr marL="514350" indent="-514350">
              <a:buAutoNum type="arabicPeriod" startAt="2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0508967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Bridge’s Transition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Stage 2</a:t>
            </a:r>
            <a:r>
              <a:rPr lang="en-GB" sz="3200" dirty="0"/>
              <a:t> – </a:t>
            </a:r>
            <a:r>
              <a:rPr lang="en-GB" sz="3200" b="1" u="sng" dirty="0"/>
              <a:t>Transitions have neutral </a:t>
            </a:r>
            <a:r>
              <a:rPr lang="en-GB" sz="3200" b="1" u="sng" dirty="0" smtClean="0"/>
              <a:t>zone</a:t>
            </a:r>
          </a:p>
          <a:p>
            <a:pPr marL="0" indent="0">
              <a:buNone/>
            </a:pPr>
            <a:r>
              <a:rPr lang="en-GB" sz="3200" dirty="0" smtClean="0"/>
              <a:t>4. Get creative</a:t>
            </a:r>
          </a:p>
          <a:p>
            <a:pPr marL="571500" indent="-571500">
              <a:buAutoNum type="romanLcParenBoth"/>
            </a:pPr>
            <a:r>
              <a:rPr lang="en-GB" sz="3200" dirty="0" smtClean="0"/>
              <a:t>Establish the neutral zone is a great time to step back, take stock, and question the usual way of doing things</a:t>
            </a:r>
          </a:p>
          <a:p>
            <a:pPr marL="571500" indent="-571500">
              <a:buAutoNum type="romanLcParenBoth"/>
            </a:pPr>
            <a:r>
              <a:rPr lang="en-GB" sz="3200" dirty="0" smtClean="0"/>
              <a:t>Train them to be innovative and support them put new ideas into practice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2113491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Bridge’s Transition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Stage 3 – </a:t>
            </a:r>
            <a:r>
              <a:rPr lang="en-GB" sz="3200" b="1" u="sng" dirty="0" smtClean="0"/>
              <a:t>Transitions end with new beginning</a:t>
            </a:r>
          </a:p>
          <a:p>
            <a:pPr marL="0" indent="0">
              <a:buNone/>
            </a:pPr>
            <a:r>
              <a:rPr lang="en-GB" sz="3200" dirty="0" smtClean="0"/>
              <a:t>Challenging because: -</a:t>
            </a:r>
          </a:p>
          <a:p>
            <a:r>
              <a:rPr lang="en-GB" sz="3200" dirty="0" smtClean="0"/>
              <a:t>It makes us realise the change is real- we are really going to do this</a:t>
            </a:r>
          </a:p>
          <a:p>
            <a:r>
              <a:rPr lang="en-GB" sz="3200" dirty="0" smtClean="0"/>
              <a:t>It might not work</a:t>
            </a:r>
          </a:p>
          <a:p>
            <a:r>
              <a:rPr lang="en-GB" sz="3200" dirty="0" smtClean="0"/>
              <a:t>It might trigger old memories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6920168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Bridge’s Transition Model</a:t>
            </a:r>
          </a:p>
        </p:txBody>
      </p:sp>
      <p:pic>
        <p:nvPicPr>
          <p:cNvPr id="2050" name="Picture 2" descr="change management models - bridg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825625"/>
            <a:ext cx="10515600" cy="451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21805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Advantages of Bridge’s </a:t>
            </a:r>
            <a:r>
              <a:rPr lang="en-GB" dirty="0"/>
              <a:t>Transition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model closes the gap between management and rank-and-file employees</a:t>
            </a:r>
          </a:p>
          <a:p>
            <a:r>
              <a:rPr lang="en-GB" sz="3200" dirty="0" smtClean="0"/>
              <a:t>It helps everyone adapt to changes by considering their emotions and reactions</a:t>
            </a:r>
          </a:p>
          <a:p>
            <a:r>
              <a:rPr lang="en-GB" sz="3200" dirty="0" smtClean="0"/>
              <a:t>The consideration for your team encourages loyalty and better performance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4983318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Disadvantages </a:t>
            </a:r>
            <a:r>
              <a:rPr lang="en-GB" dirty="0"/>
              <a:t>of Bridge’s Transition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Contains no real actionable steps, and no set conditions for moving from one stage to another</a:t>
            </a:r>
          </a:p>
          <a:p>
            <a:r>
              <a:rPr lang="en-GB" sz="3200" dirty="0" smtClean="0"/>
              <a:t>It is really more of a checklist or guidance to help manage your employees than a step-by-step guide on implementing change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1779657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Nudge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Is that “nudging” change along is much more effective than trying to enforce it in a traditional sense</a:t>
            </a:r>
          </a:p>
          <a:p>
            <a:pPr marL="0" indent="0">
              <a:buNone/>
            </a:pPr>
            <a:endParaRPr lang="en-GB" sz="3200" dirty="0" smtClean="0"/>
          </a:p>
          <a:p>
            <a:r>
              <a:rPr lang="en-GB" sz="3200" dirty="0" smtClean="0"/>
              <a:t>You pave the way for them to choose to do so by themselves</a:t>
            </a:r>
          </a:p>
          <a:p>
            <a:pPr marL="0" indent="0">
              <a:buNone/>
            </a:pPr>
            <a:endParaRPr lang="en-GB" sz="3200" dirty="0" smtClean="0"/>
          </a:p>
          <a:p>
            <a:r>
              <a:rPr lang="en-GB" sz="3200" dirty="0" smtClean="0"/>
              <a:t>The trick is knowing how to present these nudges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9227822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Nudge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Basic principles to follow when nudging changes are: -</a:t>
            </a:r>
          </a:p>
          <a:p>
            <a:r>
              <a:rPr lang="en-GB" sz="3200" dirty="0" smtClean="0"/>
              <a:t>Clearly define your changes</a:t>
            </a:r>
          </a:p>
          <a:p>
            <a:r>
              <a:rPr lang="en-GB" sz="3200" dirty="0" smtClean="0"/>
              <a:t>Consider changes from your employees’ point of view</a:t>
            </a:r>
          </a:p>
          <a:p>
            <a:r>
              <a:rPr lang="en-GB" sz="3200" dirty="0" smtClean="0"/>
              <a:t>Use evidence to show the best option</a:t>
            </a:r>
          </a:p>
          <a:p>
            <a:r>
              <a:rPr lang="en-GB" sz="3200" dirty="0" smtClean="0"/>
              <a:t>Present the change as a choice</a:t>
            </a:r>
          </a:p>
          <a:p>
            <a:r>
              <a:rPr lang="en-GB" sz="3200" dirty="0" smtClean="0"/>
              <a:t>Listen to feedback</a:t>
            </a:r>
          </a:p>
          <a:p>
            <a:r>
              <a:rPr lang="en-GB" sz="3200" dirty="0" smtClean="0"/>
              <a:t>Limit obstacles</a:t>
            </a:r>
          </a:p>
          <a:p>
            <a:r>
              <a:rPr lang="en-GB" sz="3200" dirty="0" smtClean="0"/>
              <a:t>Keep momentum up with short-term wins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2882275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Nudge Theory</a:t>
            </a:r>
          </a:p>
        </p:txBody>
      </p:sp>
      <p:pic>
        <p:nvPicPr>
          <p:cNvPr id="1026" name="Picture 2" descr="change management models - nudge theory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662" y="1825625"/>
            <a:ext cx="8702676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204457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Nudge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Clearly define your changes</a:t>
            </a:r>
            <a:r>
              <a:rPr lang="en-GB" sz="3200" dirty="0" smtClean="0"/>
              <a:t>: - they need to know exactly what they’re signing up for</a:t>
            </a:r>
          </a:p>
          <a:p>
            <a:r>
              <a:rPr lang="en-GB" sz="3200" b="1" u="sng" dirty="0" smtClean="0"/>
              <a:t>Consider changes from your employees point of view</a:t>
            </a:r>
            <a:r>
              <a:rPr lang="en-GB" sz="3200" dirty="0" smtClean="0"/>
              <a:t>: - take what you know about the team’s culture and structure, along with their responsibilities and skills in order to gauge their reaction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89196923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Nudge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Use evidence to show the best option</a:t>
            </a:r>
            <a:r>
              <a:rPr lang="en-GB" sz="3200" dirty="0" smtClean="0"/>
              <a:t>: - gather information about their current performance and structure, compare that with the predicted effects of the change</a:t>
            </a:r>
          </a:p>
          <a:p>
            <a:r>
              <a:rPr lang="en-GB" sz="3200" dirty="0"/>
              <a:t>S</a:t>
            </a:r>
            <a:r>
              <a:rPr lang="en-GB" sz="3200" dirty="0" smtClean="0"/>
              <a:t>how them why  it’s necessary in the first place, and why this is the best course of action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9278552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Nudge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Present the change as a choice</a:t>
            </a:r>
            <a:r>
              <a:rPr lang="en-GB" sz="3200" dirty="0" smtClean="0"/>
              <a:t>: - You can’t force the change on your team, present change in a way that the team will understand, use evidence to back it up</a:t>
            </a:r>
          </a:p>
          <a:p>
            <a:r>
              <a:rPr lang="en-GB" sz="3200" b="1" u="sng" dirty="0" smtClean="0"/>
              <a:t>Listen to feedback</a:t>
            </a:r>
            <a:r>
              <a:rPr lang="en-GB" sz="3200" dirty="0" smtClean="0"/>
              <a:t>: - be open to whatever feedback they have and show them that they are valued as people and their opinion matters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8692258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Nudge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9938" y="1825625"/>
            <a:ext cx="8725191" cy="4351338"/>
          </a:xfrm>
        </p:spPr>
        <p:txBody>
          <a:bodyPr>
            <a:normAutofit/>
          </a:bodyPr>
          <a:lstStyle/>
          <a:p>
            <a:r>
              <a:rPr lang="en-GB" sz="3200" b="1" u="sng" dirty="0" smtClean="0"/>
              <a:t>Limit obstacles</a:t>
            </a:r>
            <a:r>
              <a:rPr lang="en-GB" sz="3200" dirty="0" smtClean="0"/>
              <a:t>: - assess what might get in the way of the change and tackle these issues as soon as possible.  Talk to the team to identify obstacles</a:t>
            </a:r>
          </a:p>
          <a:p>
            <a:r>
              <a:rPr lang="en-GB" sz="3200" b="1" u="sng" dirty="0" smtClean="0"/>
              <a:t>Keep momentum going with short-term wins</a:t>
            </a:r>
            <a:r>
              <a:rPr lang="en-GB" sz="3200" dirty="0" smtClean="0"/>
              <a:t>: - set short-term goals and milestones to recognise achievements.</a:t>
            </a:r>
            <a:endParaRPr lang="en-GB" sz="3200" b="1" u="sng" dirty="0" smtClean="0"/>
          </a:p>
          <a:p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11317039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Advantages of Nudge </a:t>
            </a:r>
            <a:r>
              <a:rPr lang="en-GB" dirty="0"/>
              <a:t>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Deals with change on the employee’s side of things</a:t>
            </a:r>
          </a:p>
          <a:p>
            <a:r>
              <a:rPr lang="en-GB" sz="3200" dirty="0" smtClean="0"/>
              <a:t>Helps employees realise the importance of the issue</a:t>
            </a:r>
          </a:p>
          <a:p>
            <a:r>
              <a:rPr lang="en-GB" sz="3200" dirty="0" smtClean="0"/>
              <a:t>Letting them choose the solution gives a sense of ownership</a:t>
            </a:r>
          </a:p>
          <a:p>
            <a:r>
              <a:rPr lang="en-GB" sz="3200" dirty="0" smtClean="0"/>
              <a:t>Can lead to greater loyalty and lower employee turnover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6742488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Disadvantages of Nudge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nudge theory on its own doesn’t provide a model capable of analysing, managing, deploying, and maintaining change</a:t>
            </a:r>
          </a:p>
          <a:p>
            <a:r>
              <a:rPr lang="en-GB" sz="3200" dirty="0" smtClean="0"/>
              <a:t>Extra time and effort involved in providing attractive changes for employees</a:t>
            </a:r>
          </a:p>
          <a:p>
            <a:r>
              <a:rPr lang="en-GB" sz="3200" dirty="0" smtClean="0"/>
              <a:t>To be truly effective needs to be used with another model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46752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17535</TotalTime>
  <Words>2418</Words>
  <Application>Microsoft Office PowerPoint</Application>
  <PresentationFormat>Widescreen</PresentationFormat>
  <Paragraphs>267</Paragraphs>
  <Slides>60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4" baseType="lpstr">
      <vt:lpstr>Arial</vt:lpstr>
      <vt:lpstr>Calibri</vt:lpstr>
      <vt:lpstr>Calibri Light</vt:lpstr>
      <vt:lpstr>Office Theme</vt:lpstr>
      <vt:lpstr>Models of Change Management</vt:lpstr>
      <vt:lpstr>McKinsey 7S Model</vt:lpstr>
      <vt:lpstr>McKinsey 7S Model</vt:lpstr>
      <vt:lpstr>7S Factors</vt:lpstr>
      <vt:lpstr>7S Factors</vt:lpstr>
      <vt:lpstr>7S Factors</vt:lpstr>
      <vt:lpstr>Using the 7S Framework</vt:lpstr>
      <vt:lpstr>McKinsey 7S Benefit of Model</vt:lpstr>
      <vt:lpstr>McKinsey 7S Disadvantages of the Model</vt:lpstr>
      <vt:lpstr>Kubler-Ross Model</vt:lpstr>
      <vt:lpstr>Kubler-Ross Model</vt:lpstr>
      <vt:lpstr>Reactions to Change</vt:lpstr>
      <vt:lpstr>Five Stages of Change Denial</vt:lpstr>
      <vt:lpstr>Five Stages of Change Anger</vt:lpstr>
      <vt:lpstr>Five Stages of Change Bargaining</vt:lpstr>
      <vt:lpstr>Five Stages of Change Depression</vt:lpstr>
      <vt:lpstr>Five Steps of Change Acceptance</vt:lpstr>
      <vt:lpstr>ADKAR Model</vt:lpstr>
      <vt:lpstr>ADKAR Model </vt:lpstr>
      <vt:lpstr>ADKAR Model Awareness</vt:lpstr>
      <vt:lpstr>ADKAR Model Awareness</vt:lpstr>
      <vt:lpstr>ADKAR Model Desire</vt:lpstr>
      <vt:lpstr>ADKAR Model Desire</vt:lpstr>
      <vt:lpstr>ADKAR Model Knowledge</vt:lpstr>
      <vt:lpstr>ADKAR Model Knowledge</vt:lpstr>
      <vt:lpstr>ADKAR Model Ability</vt:lpstr>
      <vt:lpstr>ADKAR Model Ability</vt:lpstr>
      <vt:lpstr>ADKAR Model Reinforcement</vt:lpstr>
      <vt:lpstr>ADKAR Model Reinforcement</vt:lpstr>
      <vt:lpstr>Kotter’s Eight Steps</vt:lpstr>
      <vt:lpstr>Step 1: Create Urgency</vt:lpstr>
      <vt:lpstr>Step 2: Form a Powerful Coalition</vt:lpstr>
      <vt:lpstr>Step 3: Create a Vision for Change</vt:lpstr>
      <vt:lpstr>Step 4: Communicate the Vision</vt:lpstr>
      <vt:lpstr>Step 5: Remove Obstacles and Encourage Broad Based Action</vt:lpstr>
      <vt:lpstr>Step 6: Create Short-term Wins</vt:lpstr>
      <vt:lpstr>Step 7: Build on the Change and Never Let Up</vt:lpstr>
      <vt:lpstr>Step 8: Anchor the Changes in Culture</vt:lpstr>
      <vt:lpstr>Bridge’s Transition Model</vt:lpstr>
      <vt:lpstr>Bridge’s Transition Model</vt:lpstr>
      <vt:lpstr>Bridge’s Transition Model</vt:lpstr>
      <vt:lpstr>Bridge’s Transition Model</vt:lpstr>
      <vt:lpstr>Bridge’s Transition Model</vt:lpstr>
      <vt:lpstr>Bridge’s Transition Model</vt:lpstr>
      <vt:lpstr>Bridge’s Transition Model</vt:lpstr>
      <vt:lpstr>Bridge’s Transition Model</vt:lpstr>
      <vt:lpstr>Bridge’s Transition Model</vt:lpstr>
      <vt:lpstr>Bridge’s Transition Model</vt:lpstr>
      <vt:lpstr>Bridge’s Transition Model</vt:lpstr>
      <vt:lpstr>Advantages of Bridge’s Transition Model</vt:lpstr>
      <vt:lpstr>Disadvantages of Bridge’s Transition Model</vt:lpstr>
      <vt:lpstr>Nudge Theory</vt:lpstr>
      <vt:lpstr>Nudge Theory</vt:lpstr>
      <vt:lpstr>Nudge Theory</vt:lpstr>
      <vt:lpstr>Nudge Theory</vt:lpstr>
      <vt:lpstr>Nudge Theory</vt:lpstr>
      <vt:lpstr>Nudge Theory</vt:lpstr>
      <vt:lpstr>Nudge Theory</vt:lpstr>
      <vt:lpstr>Advantages of Nudge Theory</vt:lpstr>
      <vt:lpstr>Disadvantages of Nudge Theory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Thorn</dc:creator>
  <cp:lastModifiedBy>Andrew Thorn</cp:lastModifiedBy>
  <cp:revision>42</cp:revision>
  <dcterms:created xsi:type="dcterms:W3CDTF">2019-10-08T11:55:57Z</dcterms:created>
  <dcterms:modified xsi:type="dcterms:W3CDTF">2019-10-28T09:28:01Z</dcterms:modified>
</cp:coreProperties>
</file>