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1.xml" ContentType="application/vnd.openxmlformats-officedocument.presentationml.notesSlide+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712" r:id="rId2"/>
    <p:sldMasterId id="2147483699" r:id="rId3"/>
    <p:sldMasterId id="2147483687" r:id="rId4"/>
  </p:sldMasterIdLst>
  <p:notesMasterIdLst>
    <p:notesMasterId r:id="rId50"/>
  </p:notesMasterIdLst>
  <p:sldIdLst>
    <p:sldId id="282" r:id="rId5"/>
    <p:sldId id="258" r:id="rId6"/>
    <p:sldId id="259" r:id="rId7"/>
    <p:sldId id="290" r:id="rId8"/>
    <p:sldId id="260" r:id="rId9"/>
    <p:sldId id="292" r:id="rId10"/>
    <p:sldId id="262" r:id="rId11"/>
    <p:sldId id="291" r:id="rId12"/>
    <p:sldId id="295" r:id="rId13"/>
    <p:sldId id="296" r:id="rId14"/>
    <p:sldId id="263" r:id="rId15"/>
    <p:sldId id="293" r:id="rId16"/>
    <p:sldId id="294" r:id="rId17"/>
    <p:sldId id="264" r:id="rId18"/>
    <p:sldId id="265" r:id="rId19"/>
    <p:sldId id="266" r:id="rId20"/>
    <p:sldId id="267" r:id="rId21"/>
    <p:sldId id="269" r:id="rId22"/>
    <p:sldId id="297" r:id="rId23"/>
    <p:sldId id="270" r:id="rId24"/>
    <p:sldId id="288" r:id="rId25"/>
    <p:sldId id="271" r:id="rId26"/>
    <p:sldId id="272" r:id="rId27"/>
    <p:sldId id="273" r:id="rId28"/>
    <p:sldId id="274" r:id="rId29"/>
    <p:sldId id="275" r:id="rId30"/>
    <p:sldId id="298" r:id="rId31"/>
    <p:sldId id="299" r:id="rId32"/>
    <p:sldId id="300" r:id="rId33"/>
    <p:sldId id="301" r:id="rId34"/>
    <p:sldId id="276" r:id="rId35"/>
    <p:sldId id="277" r:id="rId36"/>
    <p:sldId id="285" r:id="rId37"/>
    <p:sldId id="286" r:id="rId38"/>
    <p:sldId id="278" r:id="rId39"/>
    <p:sldId id="279" r:id="rId40"/>
    <p:sldId id="280" r:id="rId41"/>
    <p:sldId id="281" r:id="rId42"/>
    <p:sldId id="289" r:id="rId43"/>
    <p:sldId id="302" r:id="rId44"/>
    <p:sldId id="283" r:id="rId45"/>
    <p:sldId id="303" r:id="rId46"/>
    <p:sldId id="304" r:id="rId47"/>
    <p:sldId id="284" r:id="rId48"/>
    <p:sldId id="287"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6" d="100"/>
          <a:sy n="106" d="100"/>
        </p:scale>
        <p:origin x="180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commentAuthors" Target="commentAuthor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16/10/2024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dirty="0"/>
          </a:p>
        </p:txBody>
      </p:sp>
    </p:spTree>
    <p:extLst>
      <p:ext uri="{BB962C8B-B14F-4D97-AF65-F5344CB8AC3E}">
        <p14:creationId xmlns:p14="http://schemas.microsoft.com/office/powerpoint/2010/main" val="102753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4BC24-8065-EFC6-8E9E-4AB1357149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257FB-8AD2-25E6-A584-115FAA7A5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B29464-4BC7-99A3-75FA-AA72B8BB5F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6CA34F-6868-22C5-54E0-A7FAE0CF8F87}"/>
              </a:ext>
            </a:extLst>
          </p:cNvPr>
          <p:cNvSpPr>
            <a:spLocks noGrp="1"/>
          </p:cNvSpPr>
          <p:nvPr>
            <p:ph type="sldNum" sz="quarter" idx="5"/>
          </p:nvPr>
        </p:nvSpPr>
        <p:spPr/>
        <p:txBody>
          <a:bodyPr/>
          <a:lstStyle/>
          <a:p>
            <a:fld id="{D3BD075C-D0CD-4F41-93C9-0B6DF6D55B16}" type="slidenum">
              <a:rPr lang="en-GB" smtClean="0"/>
              <a:pPr/>
              <a:t>10</a:t>
            </a:fld>
            <a:endParaRPr lang="en-GB" dirty="0"/>
          </a:p>
        </p:txBody>
      </p:sp>
    </p:spTree>
    <p:extLst>
      <p:ext uri="{BB962C8B-B14F-4D97-AF65-F5344CB8AC3E}">
        <p14:creationId xmlns:p14="http://schemas.microsoft.com/office/powerpoint/2010/main" val="224100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16/10/2024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6712"/>
          </a:xfrm>
          <a:solidFill>
            <a:schemeClr val="tx2">
              <a:lumMod val="20000"/>
              <a:lumOff val="80000"/>
            </a:schemeClr>
          </a:solidFill>
        </p:spPr>
        <p:txBody>
          <a:bodyPr/>
          <a:lstStyle>
            <a:lvl1pPr>
              <a:defRPr>
                <a:solidFill>
                  <a:schemeClr val="tx2"/>
                </a:solidFill>
              </a:defRPr>
            </a:lvl1pPr>
          </a:lstStyle>
          <a:p>
            <a:r>
              <a:rPr lang="en-US" dirty="0"/>
              <a:t>Click to edit Master title style</a:t>
            </a:r>
            <a:endParaRPr lang="en-GB" dirty="0"/>
          </a:p>
        </p:txBody>
      </p:sp>
      <p:sp>
        <p:nvSpPr>
          <p:cNvPr id="3" name="Content Placeholder 2"/>
          <p:cNvSpPr>
            <a:spLocks noGrp="1"/>
          </p:cNvSpPr>
          <p:nvPr>
            <p:ph idx="1"/>
          </p:nvPr>
        </p:nvSpPr>
        <p:spPr>
          <a:xfrm>
            <a:off x="0" y="836712"/>
            <a:ext cx="9144000" cy="4896544"/>
          </a:xfrm>
          <a:solidFill>
            <a:schemeClr val="tx2">
              <a:lumMod val="75000"/>
            </a:schemeClr>
          </a:solidFill>
        </p:spPr>
        <p:txBody>
          <a:bodyPr/>
          <a:lstStyle>
            <a:lvl1pPr>
              <a:defRPr sz="2800">
                <a:solidFill>
                  <a:schemeClr val="tx2">
                    <a:lumMod val="20000"/>
                    <a:lumOff val="80000"/>
                  </a:schemeClr>
                </a:solidFill>
              </a:defRPr>
            </a:lvl1pPr>
            <a:lvl2pPr>
              <a:defRPr>
                <a:solidFill>
                  <a:schemeClr val="tx2">
                    <a:lumMod val="20000"/>
                    <a:lumOff val="80000"/>
                  </a:schemeClr>
                </a:solidFill>
              </a:defRPr>
            </a:lvl2pPr>
            <a:lvl3pPr>
              <a:defRPr>
                <a:solidFill>
                  <a:schemeClr val="tx2">
                    <a:lumMod val="20000"/>
                    <a:lumOff val="80000"/>
                  </a:schemeClr>
                </a:solidFill>
              </a:defRPr>
            </a:lvl3pPr>
            <a:lvl4pPr>
              <a:defRPr>
                <a:solidFill>
                  <a:schemeClr val="tx2">
                    <a:lumMod val="20000"/>
                    <a:lumOff val="80000"/>
                  </a:schemeClr>
                </a:solidFill>
              </a:defRPr>
            </a:lvl4pPr>
            <a:lvl5pPr>
              <a:defRPr>
                <a:solidFill>
                  <a:schemeClr val="tx2">
                    <a:lumMod val="20000"/>
                    <a:lumOff val="80000"/>
                  </a:schemeClr>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16/10/2024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16/10/2024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16/10/2024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16/10/2024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16/10/2024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D61E-A231-42C7-A671-8C972DFF9FB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D1FB20-F1F1-4CC7-A8AF-7256495FB0C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EEAB3C-98E4-41D9-8727-DD7C0776ED7B}"/>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EAF58A1E-F09E-41ED-A717-D2A278417B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7D43F6-85CA-4B02-A881-78FDAAC5D661}"/>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890157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29EC-0228-4087-876D-7E6B204B4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EC8786-A873-4999-A9DD-E5F645B1E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38ED-371B-418C-B551-B323FD2FD7EE}"/>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A4C83868-1EB5-4E82-AB93-C85946403B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9AAD3B-9678-4A72-BF57-81EC492773E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16815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C7D3-8EAA-4F0C-910D-632544D3AB8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387A6D-FC2C-4A7F-A52D-4F34CDB90C1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8AF1A3-065A-4596-AC6D-974901CC708B}"/>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8925FFC0-969B-45DB-B982-492782333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44917C-3D4A-4B9B-8A34-A68E2D74298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500137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386-3959-403E-BA0E-BA7175996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24193-DF05-4992-9600-AEF214B6BA4E}"/>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B370BE-0DF3-4CAC-ADE0-F137A5FE2415}"/>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E391BF-1FC8-4101-A1A1-421996066098}"/>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6" name="Footer Placeholder 5">
            <a:extLst>
              <a:ext uri="{FF2B5EF4-FFF2-40B4-BE49-F238E27FC236}">
                <a16:creationId xmlns:a16="http://schemas.microsoft.com/office/drawing/2014/main" id="{DA5CE02B-CD33-47CC-9A12-55B56B90F5F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679403-E2A2-4CF9-84DB-EE0A4869071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6772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749D-D74F-4C08-8E3D-A55924210DE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DF31-D37F-4E28-89D8-63834909440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05477-556C-42F8-87EE-D8B28BB4489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74AAB0-93C7-409D-8D6A-1AABB696582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D6DD0-BB06-4636-86FB-3A068ED0C1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83AD2-B429-4554-873F-263A0B765C95}"/>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8" name="Footer Placeholder 7">
            <a:extLst>
              <a:ext uri="{FF2B5EF4-FFF2-40B4-BE49-F238E27FC236}">
                <a16:creationId xmlns:a16="http://schemas.microsoft.com/office/drawing/2014/main" id="{646A45E8-906C-4D2F-8289-CCC799DF7E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35ABE2D-D09C-4A89-9270-2DFC7D13BEF8}"/>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745483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C2D6-5E5F-45A5-8D7F-75FA106F9D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40774-DBED-457F-8F34-0E4DDD6337DD}"/>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4" name="Footer Placeholder 3">
            <a:extLst>
              <a:ext uri="{FF2B5EF4-FFF2-40B4-BE49-F238E27FC236}">
                <a16:creationId xmlns:a16="http://schemas.microsoft.com/office/drawing/2014/main" id="{48FE2E1B-78B0-4925-A9AA-16309563586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F840EAE-4C43-4E9F-B091-946CF8E7E9B9}"/>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98670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B00D99-C72C-49A3-9266-FC271CFF581F}"/>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3" name="Footer Placeholder 2">
            <a:extLst>
              <a:ext uri="{FF2B5EF4-FFF2-40B4-BE49-F238E27FC236}">
                <a16:creationId xmlns:a16="http://schemas.microsoft.com/office/drawing/2014/main" id="{FA8A4D0E-2F97-4023-A6B6-0504547C9C6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05AA208-DFB5-4DA0-A8CE-48842F6B980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11218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FAE2-43D0-498F-86AF-63133D64ED4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73F30F-E02E-48F6-BD3D-1F6820A9EA4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E379AE-65E0-4E4B-BE4F-4C5E4231B1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D6596-495E-4CF2-B65A-D0D63F3DE077}"/>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6" name="Footer Placeholder 5">
            <a:extLst>
              <a:ext uri="{FF2B5EF4-FFF2-40B4-BE49-F238E27FC236}">
                <a16:creationId xmlns:a16="http://schemas.microsoft.com/office/drawing/2014/main" id="{3EC22100-52B0-43BB-9E15-C18B300AC21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BEB967-FCD2-4044-823C-0D04752F2FEA}"/>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19574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1948-0819-4ABC-A566-0EAA9BB8CCD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836D6-FC00-4FF9-8BE2-494EE23F48A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5774123-8119-4FBA-9043-F8A1B05FBE0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DD956C-00E3-441B-888B-C97E73D46C93}"/>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6" name="Footer Placeholder 5">
            <a:extLst>
              <a:ext uri="{FF2B5EF4-FFF2-40B4-BE49-F238E27FC236}">
                <a16:creationId xmlns:a16="http://schemas.microsoft.com/office/drawing/2014/main" id="{3730D035-BF20-4AAF-B33A-536140FA67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F45BCA-6564-449C-A1A3-CE90E40C41C3}"/>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314547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A42-36D2-42FB-8C0C-B21A2835A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0348A4-8EEC-4A54-84F3-E3761AE93B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88D58-CD3C-4FA2-88A8-3B14BE14AB36}"/>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9971BA39-2868-4087-8EF1-09D7FAE77B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71CAC2-D33C-4805-A8B0-A58D8FC03C0D}"/>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288829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1C3D8-7F15-473D-AACA-3B88280ED7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7A15E-419D-48B1-8628-9121E01149B5}"/>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4554-E7F8-43AD-B91B-1280B70FEA20}"/>
              </a:ext>
            </a:extLst>
          </p:cNvPr>
          <p:cNvSpPr>
            <a:spLocks noGrp="1"/>
          </p:cNvSpPr>
          <p:nvPr>
            <p:ph type="dt" sz="half" idx="10"/>
          </p:nvPr>
        </p:nvSpPr>
        <p:spPr/>
        <p:txBody>
          <a:body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6F1D207D-1143-4B5F-A81A-C9337DE9C0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88B510-237C-4D6F-A784-2BEE09DECC26}"/>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017838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4FB5-D961-48E2-BD75-F08857E2A73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0F58D4-81F3-49C5-A0F9-032846398F1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2D365-5887-4D1A-ACBE-BBAB61A6F35F}"/>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98669D2A-5D6E-4BF1-A1FF-5998C82C40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7A9337-44FA-4FD7-94DB-09629E6754B6}"/>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066165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99BF-9E53-4428-A691-BC34482DB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606F6-F0F3-40C0-A551-977C9D8F55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EEF38-F18B-488C-921D-12682B9DCB63}"/>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CFE9018A-E091-4DE7-908B-708E3A88A5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2B04BA-5E8E-4B66-94E6-7872745B79AF}"/>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02841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0905-C6CA-4A68-99CF-8C6B09656E6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D27D0-545B-47FD-8DE4-33175DD887F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52D499-9ECF-45A1-AB4F-6155EFD5AD2A}"/>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2D46BC14-6E44-49AE-83F3-7DE3C11AA2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02D598-F420-403C-981F-83C443006EC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4904371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328D-FAF2-4C0D-B6AE-B0A6DE0FE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7B2D8-A6B4-4247-B7BC-5D3C0709FA84}"/>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E1130-3DCA-4AC9-90A5-8C41383DFC6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C5DCE-26C9-4DF4-8926-1EA4979F1920}"/>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6" name="Footer Placeholder 5">
            <a:extLst>
              <a:ext uri="{FF2B5EF4-FFF2-40B4-BE49-F238E27FC236}">
                <a16:creationId xmlns:a16="http://schemas.microsoft.com/office/drawing/2014/main" id="{6A926B3D-4E76-40C4-82A6-6C3D76F7F5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AE8285-84BB-45CB-9CF8-761C67204B6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0076500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AB6A6-C3B6-4EA0-BDAD-5D7620805C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E3EFC-7827-4DE8-9E1D-91B828F446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14EEB1-21F2-41DD-B12D-4160F43A59AC}"/>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94A4F-D2FF-47ED-9DCF-D32723E7171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5EFB8F-5D83-43C4-9544-302917507D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230AA-26F7-48D0-B53F-7FA9B8B13459}"/>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8" name="Footer Placeholder 7">
            <a:extLst>
              <a:ext uri="{FF2B5EF4-FFF2-40B4-BE49-F238E27FC236}">
                <a16:creationId xmlns:a16="http://schemas.microsoft.com/office/drawing/2014/main" id="{6F60CE6F-21C6-4E30-9413-8CA45804DCB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E5FE410-7828-42EB-931E-88E65E418DCE}"/>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8987723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C74-4FA4-48CE-9C4A-4A4186FD5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A59454-482D-4AC7-AE7F-485C5E777F9C}"/>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4" name="Footer Placeholder 3">
            <a:extLst>
              <a:ext uri="{FF2B5EF4-FFF2-40B4-BE49-F238E27FC236}">
                <a16:creationId xmlns:a16="http://schemas.microsoft.com/office/drawing/2014/main" id="{844C48B2-2967-4EC7-9212-713D7A26376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DEE8F4D-5A8F-4144-BC45-E189F3E8C1EB}"/>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112398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BDC78-4D00-414A-84BB-712D3660C590}"/>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3" name="Footer Placeholder 2">
            <a:extLst>
              <a:ext uri="{FF2B5EF4-FFF2-40B4-BE49-F238E27FC236}">
                <a16:creationId xmlns:a16="http://schemas.microsoft.com/office/drawing/2014/main" id="{3D2AA4B5-A478-4976-BE77-4778932EF97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F2FA69C-13B6-4DE6-90E1-B44AB0F88FA1}"/>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37567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123C-F313-42ED-97F5-3327E2525DD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29BE-7CEA-41BD-AFC7-FDF9C51CF43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9E25-B18A-461D-9BFD-AA3ABCF84EA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21F1D-E353-442C-8D67-84A25A39A6C1}"/>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6" name="Footer Placeholder 5">
            <a:extLst>
              <a:ext uri="{FF2B5EF4-FFF2-40B4-BE49-F238E27FC236}">
                <a16:creationId xmlns:a16="http://schemas.microsoft.com/office/drawing/2014/main" id="{BDDD3E48-1FD8-4449-B7A0-2FAC4686A2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E74F1A1-7B85-4618-A4A9-FB0B4AC8774C}"/>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4399005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B202-7054-4951-8265-A284A571E23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0717AA-E6FA-4F68-9CBD-5BBDFFBC966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416B63B-A4A0-4189-BF26-14B46BDFD7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26E3-5014-405B-90B2-67717156C146}"/>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6" name="Footer Placeholder 5">
            <a:extLst>
              <a:ext uri="{FF2B5EF4-FFF2-40B4-BE49-F238E27FC236}">
                <a16:creationId xmlns:a16="http://schemas.microsoft.com/office/drawing/2014/main" id="{4C7556D9-5689-42AE-B34D-F475A75B7D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52B59EA-6CC6-45E9-9544-D0204B718D89}"/>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4374947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2894-30E6-4660-B5F1-65DA9B306D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893A7B-B66F-4153-98F8-B79AC05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25E8A-E690-4102-8A45-E08BBE34644F}"/>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19152966-8F78-4FB0-8857-BB7338D69E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E60E00-A3DD-4747-9847-F7613EC537A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6939966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3AA4A0-9E29-4D8B-8F23-D79ACF93283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A55F5-9136-43AD-8B9E-F6C70D16ED07}"/>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3A80-0F76-4B5D-8B1C-CADC59D5B0AB}"/>
              </a:ext>
            </a:extLst>
          </p:cNvPr>
          <p:cNvSpPr>
            <a:spLocks noGrp="1"/>
          </p:cNvSpPr>
          <p:nvPr>
            <p:ph type="dt" sz="half" idx="10"/>
          </p:nvPr>
        </p:nvSpPr>
        <p:spPr/>
        <p:txBody>
          <a:body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CFC2F6F2-3788-48B1-B492-ABA2389CB1B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2783B4-4A75-43EF-8D87-4AC501E9E2C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9424266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DBC42-FE34-49A5-9D21-F26A02EF868B}"/>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2B69726-B64A-4E96-A204-EFD9D8A7E9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C47B9-F1F2-4A37-80B6-B579135286C3}"/>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DC3DF-80F8-4926-9E2F-285A86B6CA9C}" type="datetimeFigureOut">
              <a:rPr lang="en-GB" smtClean="0"/>
              <a:t>16/10/2024</a:t>
            </a:fld>
            <a:endParaRPr lang="en-GB" dirty="0"/>
          </a:p>
        </p:txBody>
      </p:sp>
      <p:sp>
        <p:nvSpPr>
          <p:cNvPr id="5" name="Footer Placeholder 4">
            <a:extLst>
              <a:ext uri="{FF2B5EF4-FFF2-40B4-BE49-F238E27FC236}">
                <a16:creationId xmlns:a16="http://schemas.microsoft.com/office/drawing/2014/main" id="{697108D8-F3A0-474F-B8FB-12E3A8C0A68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64A2D1-9059-4BBF-9657-7585E7B75F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EF6C-0676-43FD-8AFD-D6D8F5F16480}" type="slidenum">
              <a:rPr lang="en-GB" smtClean="0"/>
              <a:t>‹#›</a:t>
            </a:fld>
            <a:endParaRPr lang="en-GB" dirty="0"/>
          </a:p>
        </p:txBody>
      </p:sp>
    </p:spTree>
    <p:extLst>
      <p:ext uri="{BB962C8B-B14F-4D97-AF65-F5344CB8AC3E}">
        <p14:creationId xmlns:p14="http://schemas.microsoft.com/office/powerpoint/2010/main" val="348408036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C978D-2F99-40C8-AE5A-DEE7937B2E77}"/>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3D380D1-7B0F-4E47-B89E-8C94D723B60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CA9FF-C6D0-4A28-9353-5693578E8B5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30562-BCAA-4C10-939E-EF1485454FC6}" type="datetimeFigureOut">
              <a:rPr lang="en-GB" smtClean="0"/>
              <a:t>16/10/2024</a:t>
            </a:fld>
            <a:endParaRPr lang="en-GB" dirty="0"/>
          </a:p>
        </p:txBody>
      </p:sp>
      <p:sp>
        <p:nvSpPr>
          <p:cNvPr id="5" name="Footer Placeholder 4">
            <a:extLst>
              <a:ext uri="{FF2B5EF4-FFF2-40B4-BE49-F238E27FC236}">
                <a16:creationId xmlns:a16="http://schemas.microsoft.com/office/drawing/2014/main" id="{FE1CEB71-DECD-48A9-9E89-CA00D96711F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4B31427-3C41-4253-8584-887944BCE9A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BED75-8B7A-44FC-95D1-D9E52A4FB637}" type="slidenum">
              <a:rPr lang="en-GB" smtClean="0"/>
              <a:t>‹#›</a:t>
            </a:fld>
            <a:endParaRPr lang="en-GB" dirty="0"/>
          </a:p>
        </p:txBody>
      </p:sp>
    </p:spTree>
    <p:extLst>
      <p:ext uri="{BB962C8B-B14F-4D97-AF65-F5344CB8AC3E}">
        <p14:creationId xmlns:p14="http://schemas.microsoft.com/office/powerpoint/2010/main" val="174304002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16/10/2024</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3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33.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1.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332656"/>
            <a:ext cx="8155567" cy="3384376"/>
          </a:xfrm>
          <a:noFill/>
        </p:spPr>
        <p:txBody>
          <a:bodyPr>
            <a:noAutofit/>
          </a:bodyPr>
          <a:lstStyle/>
          <a:p>
            <a:br>
              <a:rPr lang="en-GB" sz="4800" b="1" dirty="0">
                <a:solidFill>
                  <a:srgbClr val="FFFF00"/>
                </a:solidFill>
              </a:rPr>
            </a:br>
            <a:r>
              <a:rPr lang="en-GB" b="1" dirty="0">
                <a:solidFill>
                  <a:srgbClr val="FFFF00"/>
                </a:solidFill>
              </a:rPr>
              <a:t>International Financial Management</a:t>
            </a:r>
            <a:br>
              <a:rPr lang="en-GB" b="1" dirty="0">
                <a:solidFill>
                  <a:srgbClr val="FFFF00"/>
                </a:solidFill>
              </a:rPr>
            </a:br>
            <a:r>
              <a:rPr lang="en-GB" sz="3200" b="1" dirty="0">
                <a:solidFill>
                  <a:srgbClr val="FFFF00"/>
                </a:solidFill>
              </a:rPr>
              <a:t>(LCBB6002)</a:t>
            </a:r>
            <a:endParaRPr lang="en-GB" sz="32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872937" y="3212976"/>
            <a:ext cx="7992888" cy="1752600"/>
          </a:xfrm>
        </p:spPr>
        <p:txBody>
          <a:bodyPr>
            <a:normAutofit lnSpcReduction="10000"/>
          </a:bodyPr>
          <a:lstStyle/>
          <a:p>
            <a:endParaRPr lang="en-GB" dirty="0">
              <a:solidFill>
                <a:schemeClr val="bg1"/>
              </a:solidFill>
            </a:endParaRPr>
          </a:p>
          <a:p>
            <a:r>
              <a:rPr lang="en-GB" sz="3600" dirty="0">
                <a:solidFill>
                  <a:schemeClr val="bg1"/>
                </a:solidFill>
              </a:rPr>
              <a:t>Foreign exchange markets and hedging </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buNone/>
            </a:pPr>
            <a:r>
              <a:rPr lang="en-GB" sz="3600" dirty="0">
                <a:solidFill>
                  <a:srgbClr val="FFFF00"/>
                </a:solidFill>
              </a:rPr>
              <a:t>For trade purposes…</a:t>
            </a:r>
          </a:p>
          <a:p>
            <a:pPr marL="0" indent="0">
              <a:buNone/>
            </a:pPr>
            <a:endParaRPr lang="en-GB" dirty="0"/>
          </a:p>
          <a:p>
            <a:r>
              <a:rPr lang="en-GB" dirty="0"/>
              <a:t>UK exporters receive either foreign currency direct or sterling which has been purchased by the customer with its own domestic currency. The net effect of exporter foreign exchange activity relates to the </a:t>
            </a:r>
            <a:r>
              <a:rPr lang="en-GB" i="1" dirty="0"/>
              <a:t>supply</a:t>
            </a:r>
            <a:r>
              <a:rPr lang="en-GB" dirty="0"/>
              <a:t> of foreign currency</a:t>
            </a:r>
          </a:p>
          <a:p>
            <a:pPr marL="0" indent="0">
              <a:buNone/>
            </a:pPr>
            <a:endParaRPr lang="en-GB" dirty="0"/>
          </a:p>
          <a:p>
            <a:r>
              <a:rPr lang="en-GB" dirty="0"/>
              <a:t>Conversely, UK importers buy goods from foreign suppliers, and either use sterling to buy the currency of that country, or pay in sterling which the recipient supplier then exchanges into its own country’s currency. The net effect here is related to the </a:t>
            </a:r>
            <a:r>
              <a:rPr lang="en-GB" i="1" dirty="0"/>
              <a:t>demand</a:t>
            </a:r>
            <a:r>
              <a:rPr lang="en-GB" dirty="0"/>
              <a:t> for foreign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a:t>
            </a:fld>
            <a:endParaRPr lang="en-GB" dirty="0"/>
          </a:p>
        </p:txBody>
      </p:sp>
      <p:sp>
        <p:nvSpPr>
          <p:cNvPr id="4" name="Title 3"/>
          <p:cNvSpPr>
            <a:spLocks noGrp="1"/>
          </p:cNvSpPr>
          <p:nvPr>
            <p:ph type="title"/>
          </p:nvPr>
        </p:nvSpPr>
        <p:spPr>
          <a:xfrm>
            <a:off x="0" y="1"/>
            <a:ext cx="9144000" cy="836712"/>
          </a:xfrm>
        </p:spPr>
        <p:txBody>
          <a:bodyPr>
            <a:normAutofit fontScale="90000"/>
          </a:bodyPr>
          <a:lstStyle/>
          <a:p>
            <a:br>
              <a:rPr lang="en-GB" sz="3600" dirty="0"/>
            </a:br>
            <a:br>
              <a:rPr lang="en-GB" sz="3600" dirty="0"/>
            </a:br>
            <a:r>
              <a:rPr lang="en-GB" sz="3600" dirty="0"/>
              <a:t>Why are currencies exchanged? -1</a:t>
            </a:r>
            <a:br>
              <a:rPr lang="en-GB" sz="3600" dirty="0"/>
            </a:br>
            <a:br>
              <a:rPr lang="en-GB" sz="3600" dirty="0"/>
            </a:br>
            <a:endParaRPr lang="en-GB" sz="3600" dirty="0"/>
          </a:p>
        </p:txBody>
      </p:sp>
    </p:spTree>
    <p:custDataLst>
      <p:tags r:id="rId1"/>
    </p:custDataLst>
    <p:extLst>
      <p:ext uri="{BB962C8B-B14F-4D97-AF65-F5344CB8AC3E}">
        <p14:creationId xmlns:p14="http://schemas.microsoft.com/office/powerpoint/2010/main" val="197902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sz="3000" dirty="0">
                <a:solidFill>
                  <a:srgbClr val="FFFF00"/>
                </a:solidFill>
              </a:rPr>
              <a:t>For foreign investment purposes</a:t>
            </a:r>
            <a:r>
              <a:rPr lang="en-GB" sz="2400" dirty="0">
                <a:solidFill>
                  <a:srgbClr val="FFFF00"/>
                </a:solidFill>
              </a:rPr>
              <a:t>…</a:t>
            </a:r>
          </a:p>
          <a:p>
            <a:pPr marL="0" indent="0">
              <a:buNone/>
            </a:pPr>
            <a:endParaRPr lang="en-GB" sz="2400" dirty="0"/>
          </a:p>
          <a:p>
            <a:r>
              <a:rPr lang="en-GB" sz="2800" dirty="0"/>
              <a:t>Foreign investors into the UK buy sterling in order to purchase assets such as office blocks and factories, or shares in British companies.</a:t>
            </a:r>
          </a:p>
          <a:p>
            <a:endParaRPr lang="en-GB" sz="2800" dirty="0"/>
          </a:p>
          <a:p>
            <a:r>
              <a:rPr lang="en-GB" sz="2800" dirty="0"/>
              <a:t>British investors exchange pounds for dollars to buy, say, holiday homes in Florida, or shares in IBM, or real estate in Texas for UK pension funds</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a:t>
            </a:fld>
            <a:endParaRPr lang="en-GB" dirty="0"/>
          </a:p>
        </p:txBody>
      </p:sp>
      <p:sp>
        <p:nvSpPr>
          <p:cNvPr id="4" name="Title 3"/>
          <p:cNvSpPr>
            <a:spLocks noGrp="1"/>
          </p:cNvSpPr>
          <p:nvPr>
            <p:ph type="title"/>
          </p:nvPr>
        </p:nvSpPr>
        <p:spPr/>
        <p:txBody>
          <a:bodyPr>
            <a:normAutofit/>
          </a:bodyPr>
          <a:lstStyle/>
          <a:p>
            <a:r>
              <a:rPr lang="en-GB" sz="3600" dirty="0"/>
              <a:t>Why are currencies exchanged? -2</a:t>
            </a:r>
          </a:p>
        </p:txBody>
      </p:sp>
    </p:spTree>
    <p:custDataLst>
      <p:tags r:id="rId1"/>
    </p:custDataLst>
    <p:extLst>
      <p:ext uri="{BB962C8B-B14F-4D97-AF65-F5344CB8AC3E}">
        <p14:creationId xmlns:p14="http://schemas.microsoft.com/office/powerpoint/2010/main" val="2865496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E10DB-F547-4C4E-DD8E-23816321D0C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E58FEC-36E4-F8FD-1188-B773F1A16CDF}"/>
              </a:ext>
            </a:extLst>
          </p:cNvPr>
          <p:cNvSpPr>
            <a:spLocks noGrp="1"/>
          </p:cNvSpPr>
          <p:nvPr>
            <p:ph idx="1"/>
          </p:nvPr>
        </p:nvSpPr>
        <p:spPr/>
        <p:txBody>
          <a:bodyPr>
            <a:normAutofit fontScale="85000" lnSpcReduction="10000"/>
          </a:bodyPr>
          <a:lstStyle/>
          <a:p>
            <a:pPr marL="0" indent="0">
              <a:buNone/>
            </a:pPr>
            <a:r>
              <a:rPr lang="en-GB" sz="3300" dirty="0">
                <a:solidFill>
                  <a:srgbClr val="FFFF00"/>
                </a:solidFill>
              </a:rPr>
              <a:t>For national government purposes…</a:t>
            </a:r>
          </a:p>
          <a:p>
            <a:pPr marL="0" indent="0">
              <a:buNone/>
            </a:pPr>
            <a:r>
              <a:rPr lang="en-GB" sz="3000" dirty="0"/>
              <a:t>Here governments via their central banks may need to buy foreign currency for payment of overseas trade or to pay for activities abroad, such as </a:t>
            </a:r>
          </a:p>
          <a:p>
            <a:pPr marL="0" indent="0">
              <a:buNone/>
            </a:pPr>
            <a:endParaRPr lang="en-GB" sz="3000" dirty="0"/>
          </a:p>
          <a:p>
            <a:pPr marL="0" indent="0">
              <a:buNone/>
            </a:pPr>
            <a:r>
              <a:rPr lang="en-GB" sz="3000" dirty="0"/>
              <a:t>Governments via their central banks may require to sell or buy their own currencies in order to manipulate its international market value for economic or political reasons</a:t>
            </a:r>
          </a:p>
          <a:p>
            <a:pPr marL="0" indent="0">
              <a:buNone/>
            </a:pPr>
            <a:endParaRPr lang="en-GB" sz="3000" dirty="0"/>
          </a:p>
          <a:p>
            <a:pPr marL="0" indent="0">
              <a:buNone/>
            </a:pPr>
            <a:r>
              <a:rPr lang="en-GB" sz="3000" dirty="0"/>
              <a:t>Governments sometimes buy or sell foreign currency reserves in order to protect its own currency against market volatility</a:t>
            </a:r>
            <a:endParaRPr lang="en-GB" sz="2400" dirty="0"/>
          </a:p>
        </p:txBody>
      </p:sp>
      <p:sp>
        <p:nvSpPr>
          <p:cNvPr id="3" name="Slide Number Placeholder 2">
            <a:extLst>
              <a:ext uri="{FF2B5EF4-FFF2-40B4-BE49-F238E27FC236}">
                <a16:creationId xmlns:a16="http://schemas.microsoft.com/office/drawing/2014/main" id="{73A6F1CF-B552-2667-CA26-0A8265EFCC14}"/>
              </a:ext>
            </a:extLst>
          </p:cNvPr>
          <p:cNvSpPr>
            <a:spLocks noGrp="1"/>
          </p:cNvSpPr>
          <p:nvPr>
            <p:ph type="sldNum" sz="quarter" idx="12"/>
          </p:nvPr>
        </p:nvSpPr>
        <p:spPr/>
        <p:txBody>
          <a:bodyPr/>
          <a:lstStyle/>
          <a:p>
            <a:fld id="{39C36121-C617-4182-BE9B-5368C33B3086}" type="slidenum">
              <a:rPr lang="en-GB" smtClean="0"/>
              <a:pPr/>
              <a:t>4</a:t>
            </a:fld>
            <a:endParaRPr lang="en-GB" dirty="0"/>
          </a:p>
        </p:txBody>
      </p:sp>
      <p:sp>
        <p:nvSpPr>
          <p:cNvPr id="4" name="Title 3">
            <a:extLst>
              <a:ext uri="{FF2B5EF4-FFF2-40B4-BE49-F238E27FC236}">
                <a16:creationId xmlns:a16="http://schemas.microsoft.com/office/drawing/2014/main" id="{CE7E0184-E186-90EE-1925-5803DCA2A4B6}"/>
              </a:ext>
            </a:extLst>
          </p:cNvPr>
          <p:cNvSpPr>
            <a:spLocks noGrp="1"/>
          </p:cNvSpPr>
          <p:nvPr>
            <p:ph type="title"/>
          </p:nvPr>
        </p:nvSpPr>
        <p:spPr/>
        <p:txBody>
          <a:bodyPr>
            <a:normAutofit/>
          </a:bodyPr>
          <a:lstStyle/>
          <a:p>
            <a:r>
              <a:rPr lang="en-GB" sz="3600" dirty="0"/>
              <a:t>Why are currencies exchanged? -3</a:t>
            </a:r>
          </a:p>
        </p:txBody>
      </p:sp>
    </p:spTree>
    <p:custDataLst>
      <p:tags r:id="rId1"/>
    </p:custDataLst>
    <p:extLst>
      <p:ext uri="{BB962C8B-B14F-4D97-AF65-F5344CB8AC3E}">
        <p14:creationId xmlns:p14="http://schemas.microsoft.com/office/powerpoint/2010/main" val="1225617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dirty="0">
                <a:solidFill>
                  <a:srgbClr val="FFFF00"/>
                </a:solidFill>
              </a:rPr>
              <a:t>Speculation…</a:t>
            </a:r>
          </a:p>
          <a:p>
            <a:pPr>
              <a:buNone/>
            </a:pPr>
            <a:r>
              <a:rPr lang="en-GB" dirty="0"/>
              <a:t>   </a:t>
            </a:r>
          </a:p>
          <a:p>
            <a:r>
              <a:rPr lang="en-GB" dirty="0">
                <a:solidFill>
                  <a:srgbClr val="7030A0"/>
                </a:solidFill>
              </a:rPr>
              <a:t>   </a:t>
            </a:r>
            <a:r>
              <a:rPr lang="en-GB" dirty="0"/>
              <a:t>Increasingly since the widespread deregulation</a:t>
            </a:r>
          </a:p>
          <a:p>
            <a:pPr marL="0" indent="0">
              <a:buNone/>
            </a:pPr>
            <a:r>
              <a:rPr lang="en-GB" dirty="0"/>
              <a:t>       of Forex markets (and stock markets) in the</a:t>
            </a:r>
          </a:p>
          <a:p>
            <a:pPr marL="0" indent="0">
              <a:buNone/>
            </a:pPr>
            <a:r>
              <a:rPr lang="en-GB" dirty="0"/>
              <a:t>       early 1980s, speculators gamble on currency</a:t>
            </a:r>
          </a:p>
          <a:p>
            <a:pPr marL="0" indent="0">
              <a:buNone/>
            </a:pPr>
            <a:r>
              <a:rPr lang="en-GB" dirty="0"/>
              <a:t>       markets</a:t>
            </a:r>
          </a:p>
          <a:p>
            <a:pPr>
              <a:buNone/>
            </a:pPr>
            <a:endParaRPr lang="en-GB" dirty="0"/>
          </a:p>
          <a:p>
            <a:r>
              <a:rPr lang="en-GB" dirty="0"/>
              <a:t>  Effectively, speculators buy and sell currency as</a:t>
            </a:r>
          </a:p>
          <a:p>
            <a:pPr marL="0" indent="0">
              <a:buNone/>
            </a:pPr>
            <a:r>
              <a:rPr lang="en-GB" dirty="0"/>
              <a:t>      short-term assets. Mostly, this takes the form</a:t>
            </a:r>
          </a:p>
          <a:p>
            <a:pPr marL="0" indent="0">
              <a:buNone/>
            </a:pPr>
            <a:r>
              <a:rPr lang="en-GB" dirty="0"/>
              <a:t>      of buying from financial institutions.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5</a:t>
            </a:fld>
            <a:endParaRPr lang="en-GB" dirty="0"/>
          </a:p>
        </p:txBody>
      </p:sp>
      <p:sp>
        <p:nvSpPr>
          <p:cNvPr id="4" name="Title 3"/>
          <p:cNvSpPr>
            <a:spLocks noGrp="1"/>
          </p:cNvSpPr>
          <p:nvPr>
            <p:ph type="title"/>
          </p:nvPr>
        </p:nvSpPr>
        <p:spPr/>
        <p:txBody>
          <a:bodyPr>
            <a:normAutofit/>
          </a:bodyPr>
          <a:lstStyle/>
          <a:p>
            <a:r>
              <a:rPr lang="en-GB" sz="3600" dirty="0"/>
              <a:t>Why are currencies exchanged? -3</a:t>
            </a:r>
          </a:p>
        </p:txBody>
      </p:sp>
    </p:spTree>
    <p:custDataLst>
      <p:tags r:id="rId1"/>
    </p:custDataLst>
    <p:extLst>
      <p:ext uri="{BB962C8B-B14F-4D97-AF65-F5344CB8AC3E}">
        <p14:creationId xmlns:p14="http://schemas.microsoft.com/office/powerpoint/2010/main" val="2071522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D3137-50A8-CE71-F05E-2825CE6D4AC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96770C-A1E1-A200-C7C6-BFCDE872278B}"/>
              </a:ext>
            </a:extLst>
          </p:cNvPr>
          <p:cNvSpPr>
            <a:spLocks noGrp="1"/>
          </p:cNvSpPr>
          <p:nvPr>
            <p:ph idx="1"/>
          </p:nvPr>
        </p:nvSpPr>
        <p:spPr>
          <a:xfrm>
            <a:off x="0" y="836712"/>
            <a:ext cx="9144000" cy="517734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solidFill>
                  <a:schemeClr val="bg1"/>
                </a:solidFill>
              </a:rPr>
              <a:t>$m</a:t>
            </a:r>
          </a:p>
        </p:txBody>
      </p:sp>
      <p:sp>
        <p:nvSpPr>
          <p:cNvPr id="3" name="Slide Number Placeholder 2">
            <a:extLst>
              <a:ext uri="{FF2B5EF4-FFF2-40B4-BE49-F238E27FC236}">
                <a16:creationId xmlns:a16="http://schemas.microsoft.com/office/drawing/2014/main" id="{9160B0AC-8EE5-561C-F266-20114D99D055}"/>
              </a:ext>
            </a:extLst>
          </p:cNvPr>
          <p:cNvSpPr>
            <a:spLocks noGrp="1"/>
          </p:cNvSpPr>
          <p:nvPr>
            <p:ph type="sldNum" sz="quarter" idx="12"/>
          </p:nvPr>
        </p:nvSpPr>
        <p:spPr/>
        <p:txBody>
          <a:bodyPr/>
          <a:lstStyle/>
          <a:p>
            <a:fld id="{39C36121-C617-4182-BE9B-5368C33B3086}" type="slidenum">
              <a:rPr lang="en-GB" smtClean="0"/>
              <a:pPr/>
              <a:t>6</a:t>
            </a:fld>
            <a:endParaRPr lang="en-GB" dirty="0"/>
          </a:p>
        </p:txBody>
      </p:sp>
      <p:sp>
        <p:nvSpPr>
          <p:cNvPr id="4" name="Title 3">
            <a:extLst>
              <a:ext uri="{FF2B5EF4-FFF2-40B4-BE49-F238E27FC236}">
                <a16:creationId xmlns:a16="http://schemas.microsoft.com/office/drawing/2014/main" id="{B76422BF-36C5-C2B5-C33F-6676871F8B98}"/>
              </a:ext>
            </a:extLst>
          </p:cNvPr>
          <p:cNvSpPr>
            <a:spLocks noGrp="1"/>
          </p:cNvSpPr>
          <p:nvPr>
            <p:ph type="title"/>
          </p:nvPr>
        </p:nvSpPr>
        <p:spPr/>
        <p:txBody>
          <a:bodyPr>
            <a:normAutofit fontScale="90000"/>
          </a:bodyPr>
          <a:lstStyle/>
          <a:p>
            <a:pPr marL="0" marR="0" lvl="0" indent="0" defTabSz="914400" rtl="0" eaLnBrk="1" fontAlgn="base" latinLnBrk="0" hangingPunct="1">
              <a:lnSpc>
                <a:spcPct val="100000"/>
              </a:lnSpc>
              <a:spcBef>
                <a:spcPct val="50000"/>
              </a:spcBef>
              <a:spcAft>
                <a:spcPct val="0"/>
              </a:spcAft>
              <a:tabLst/>
              <a:defRPr/>
            </a:pPr>
            <a:br>
              <a:rPr kumimoji="0" lang="en-GB" altLang="en-US" sz="3600" b="0" i="0" u="none" strike="noStrike" kern="1200" cap="none" spc="0" normalizeH="0" baseline="0" noProof="0" dirty="0">
                <a:ln>
                  <a:noFill/>
                </a:ln>
                <a:solidFill>
                  <a:srgbClr val="FF0000"/>
                </a:solidFill>
                <a:effectLst/>
                <a:uLnTx/>
                <a:uFillTx/>
                <a:latin typeface="Calibri" charset="0"/>
                <a:ea typeface="+mn-ea"/>
                <a:cs typeface="Arial" charset="0"/>
              </a:rPr>
            </a:br>
            <a:r>
              <a:rPr kumimoji="0" lang="en-GB" altLang="en-US" sz="3600" b="0" i="0" u="none" strike="noStrike" kern="1200" cap="none" spc="0" normalizeH="0" baseline="0" noProof="0" dirty="0">
                <a:ln>
                  <a:noFill/>
                </a:ln>
                <a:effectLst/>
                <a:uLnTx/>
                <a:uFillTx/>
                <a:latin typeface="Calibri" charset="0"/>
                <a:ea typeface="+mn-ea"/>
                <a:cs typeface="Arial" charset="0"/>
              </a:rPr>
              <a:t>World currency market turnover per day   1977-2012</a:t>
            </a:r>
            <a:br>
              <a:rPr kumimoji="0" lang="en-GB" altLang="en-US" sz="1600" b="0" i="0" u="none" strike="noStrike" kern="1200" cap="none" spc="0" normalizeH="0" baseline="0" noProof="0" dirty="0">
                <a:ln>
                  <a:noFill/>
                </a:ln>
                <a:solidFill>
                  <a:srgbClr val="FF0000"/>
                </a:solidFill>
                <a:effectLst/>
                <a:uLnTx/>
                <a:uFillTx/>
                <a:latin typeface="Calibri" charset="0"/>
                <a:ea typeface="+mn-ea"/>
                <a:cs typeface="Arial" charset="0"/>
              </a:rPr>
            </a:br>
            <a:endParaRPr lang="en-GB" sz="3600" dirty="0"/>
          </a:p>
        </p:txBody>
      </p:sp>
      <p:sp>
        <p:nvSpPr>
          <p:cNvPr id="5" name="Text Box 8">
            <a:extLst>
              <a:ext uri="{FF2B5EF4-FFF2-40B4-BE49-F238E27FC236}">
                <a16:creationId xmlns:a16="http://schemas.microsoft.com/office/drawing/2014/main" id="{29A77C27-A140-5257-7910-01849F05F6F3}"/>
              </a:ext>
            </a:extLst>
          </p:cNvPr>
          <p:cNvSpPr txBox="1">
            <a:spLocks noChangeArrowheads="1"/>
          </p:cNvSpPr>
          <p:nvPr/>
        </p:nvSpPr>
        <p:spPr bwMode="auto">
          <a:xfrm>
            <a:off x="702693" y="998669"/>
            <a:ext cx="807566"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Unicode MS" pitchFamily="34" charset="-128"/>
              </a:defRPr>
            </a:lvl1pPr>
            <a:lvl2pPr marL="742950" indent="-285750" eaLnBrk="0" hangingPunct="0">
              <a:spcBef>
                <a:spcPct val="20000"/>
              </a:spcBef>
              <a:buChar char="–"/>
              <a:defRPr sz="2800">
                <a:solidFill>
                  <a:schemeClr val="tx1"/>
                </a:solidFill>
                <a:latin typeface="Arial Unicode MS" pitchFamily="34" charset="-128"/>
              </a:defRPr>
            </a:lvl2pPr>
            <a:lvl3pPr marL="1143000" indent="-228600" eaLnBrk="0" hangingPunct="0">
              <a:spcBef>
                <a:spcPct val="20000"/>
              </a:spcBef>
              <a:buChar char="•"/>
              <a:defRPr sz="2400">
                <a:solidFill>
                  <a:schemeClr val="tx1"/>
                </a:solidFill>
                <a:latin typeface="Arial Unicode MS" pitchFamily="34" charset="-128"/>
              </a:defRPr>
            </a:lvl3pPr>
            <a:lvl4pPr marL="1600200" indent="-228600" eaLnBrk="0" hangingPunct="0">
              <a:spcBef>
                <a:spcPct val="20000"/>
              </a:spcBef>
              <a:buChar char="–"/>
              <a:defRPr sz="2000">
                <a:solidFill>
                  <a:schemeClr val="tx1"/>
                </a:solidFill>
                <a:latin typeface="Arial Unicode MS" pitchFamily="34" charset="-128"/>
              </a:defRPr>
            </a:lvl4pPr>
            <a:lvl5pPr marL="2057400" indent="-228600" eaLnBrk="0" hangingPunct="0">
              <a:spcBef>
                <a:spcPct val="20000"/>
              </a:spcBef>
              <a:buChar char="»"/>
              <a:defRPr sz="2000">
                <a:solidFill>
                  <a:schemeClr val="tx1"/>
                </a:solidFill>
                <a:latin typeface="Arial Unicode MS" pitchFamily="34" charset="-128"/>
              </a:defRPr>
            </a:lvl5pPr>
            <a:lvl6pPr marL="2514600" indent="-228600" eaLnBrk="0" fontAlgn="base" hangingPunct="0">
              <a:spcBef>
                <a:spcPct val="20000"/>
              </a:spcBef>
              <a:spcAft>
                <a:spcPct val="0"/>
              </a:spcAft>
              <a:buChar char="»"/>
              <a:defRPr sz="2000">
                <a:solidFill>
                  <a:schemeClr val="tx1"/>
                </a:solidFill>
                <a:latin typeface="Arial Unicode MS" pitchFamily="34" charset="-128"/>
              </a:defRPr>
            </a:lvl6pPr>
            <a:lvl7pPr marL="2971800" indent="-228600" eaLnBrk="0" fontAlgn="base" hangingPunct="0">
              <a:spcBef>
                <a:spcPct val="20000"/>
              </a:spcBef>
              <a:spcAft>
                <a:spcPct val="0"/>
              </a:spcAft>
              <a:buChar char="»"/>
              <a:defRPr sz="2000">
                <a:solidFill>
                  <a:schemeClr val="tx1"/>
                </a:solidFill>
                <a:latin typeface="Arial Unicode MS" pitchFamily="34" charset="-128"/>
              </a:defRPr>
            </a:lvl7pPr>
            <a:lvl8pPr marL="3429000" indent="-228600" eaLnBrk="0" fontAlgn="base" hangingPunct="0">
              <a:spcBef>
                <a:spcPct val="20000"/>
              </a:spcBef>
              <a:spcAft>
                <a:spcPct val="0"/>
              </a:spcAft>
              <a:buChar char="»"/>
              <a:defRPr sz="2000">
                <a:solidFill>
                  <a:schemeClr val="tx1"/>
                </a:solidFill>
                <a:latin typeface="Arial Unicode MS" pitchFamily="34" charset="-128"/>
              </a:defRPr>
            </a:lvl8pPr>
            <a:lvl9pPr marL="3886200" indent="-228600" eaLnBrk="0" fontAlgn="base" hangingPunct="0">
              <a:spcBef>
                <a:spcPct val="20000"/>
              </a:spcBef>
              <a:spcAft>
                <a:spcPct val="0"/>
              </a:spcAft>
              <a:buChar char="»"/>
              <a:defRPr sz="2000">
                <a:solidFill>
                  <a:schemeClr val="tx1"/>
                </a:solidFill>
                <a:latin typeface="Arial Unicode MS" pitchFamily="34" charset="-128"/>
              </a:defRPr>
            </a:lvl9pPr>
          </a:lstStyle>
          <a:p>
            <a:pPr eaLnBrk="1" fontAlgn="base" hangingPunct="1">
              <a:spcBef>
                <a:spcPct val="50000"/>
              </a:spcBef>
              <a:spcAft>
                <a:spcPct val="0"/>
              </a:spcAft>
              <a:buFontTx/>
              <a:buNone/>
            </a:pPr>
            <a:r>
              <a:rPr lang="en-GB" altLang="en-US" sz="1600" dirty="0">
                <a:solidFill>
                  <a:schemeClr val="bg1"/>
                </a:solidFill>
                <a:cs typeface="Arial" charset="0"/>
              </a:rPr>
              <a:t>7,500</a:t>
            </a:r>
          </a:p>
          <a:p>
            <a:pPr eaLnBrk="1" fontAlgn="base" hangingPunct="1">
              <a:spcBef>
                <a:spcPct val="50000"/>
              </a:spcBef>
              <a:spcAft>
                <a:spcPct val="0"/>
              </a:spcAft>
              <a:buFontTx/>
              <a:buNone/>
            </a:pPr>
            <a:r>
              <a:rPr lang="en-GB" altLang="en-US" sz="1600" dirty="0">
                <a:solidFill>
                  <a:schemeClr val="bg1"/>
                </a:solidFill>
                <a:cs typeface="Arial" charset="0"/>
              </a:rPr>
              <a:t>5,500</a:t>
            </a:r>
          </a:p>
          <a:p>
            <a:pPr eaLnBrk="1" fontAlgn="base" hangingPunct="1">
              <a:spcBef>
                <a:spcPct val="50000"/>
              </a:spcBef>
              <a:spcAft>
                <a:spcPct val="0"/>
              </a:spcAft>
              <a:buFontTx/>
              <a:buNone/>
            </a:pPr>
            <a:r>
              <a:rPr lang="en-GB" altLang="en-US" sz="1600" dirty="0">
                <a:solidFill>
                  <a:schemeClr val="bg1"/>
                </a:solidFill>
                <a:cs typeface="Arial" charset="0"/>
              </a:rPr>
              <a:t>5,000</a:t>
            </a:r>
          </a:p>
          <a:p>
            <a:pPr eaLnBrk="1" fontAlgn="base" hangingPunct="1">
              <a:spcBef>
                <a:spcPct val="50000"/>
              </a:spcBef>
              <a:spcAft>
                <a:spcPct val="0"/>
              </a:spcAft>
              <a:buFontTx/>
              <a:buNone/>
            </a:pPr>
            <a:r>
              <a:rPr lang="en-GB" altLang="en-US" sz="1600" dirty="0">
                <a:solidFill>
                  <a:schemeClr val="bg1"/>
                </a:solidFill>
                <a:cs typeface="Arial" charset="0"/>
              </a:rPr>
              <a:t>4,500</a:t>
            </a:r>
          </a:p>
          <a:p>
            <a:pPr eaLnBrk="1" fontAlgn="base" hangingPunct="1">
              <a:spcBef>
                <a:spcPct val="50000"/>
              </a:spcBef>
              <a:spcAft>
                <a:spcPct val="0"/>
              </a:spcAft>
              <a:buFontTx/>
              <a:buNone/>
            </a:pPr>
            <a:r>
              <a:rPr lang="en-GB" altLang="en-US" sz="1600" dirty="0">
                <a:solidFill>
                  <a:schemeClr val="bg1"/>
                </a:solidFill>
                <a:cs typeface="Arial" charset="0"/>
              </a:rPr>
              <a:t>4,000</a:t>
            </a:r>
          </a:p>
          <a:p>
            <a:pPr eaLnBrk="1" fontAlgn="base" hangingPunct="1">
              <a:spcBef>
                <a:spcPct val="50000"/>
              </a:spcBef>
              <a:spcAft>
                <a:spcPct val="0"/>
              </a:spcAft>
              <a:buFontTx/>
              <a:buNone/>
            </a:pPr>
            <a:r>
              <a:rPr lang="en-GB" altLang="en-US" sz="1600" dirty="0">
                <a:solidFill>
                  <a:schemeClr val="bg1"/>
                </a:solidFill>
                <a:cs typeface="Arial" charset="0"/>
              </a:rPr>
              <a:t>3,500</a:t>
            </a:r>
          </a:p>
          <a:p>
            <a:pPr eaLnBrk="1" fontAlgn="base" hangingPunct="1">
              <a:spcBef>
                <a:spcPct val="50000"/>
              </a:spcBef>
              <a:spcAft>
                <a:spcPct val="0"/>
              </a:spcAft>
              <a:buFontTx/>
              <a:buNone/>
            </a:pPr>
            <a:r>
              <a:rPr lang="en-GB" altLang="en-US" sz="1600" dirty="0">
                <a:solidFill>
                  <a:schemeClr val="bg1"/>
                </a:solidFill>
                <a:cs typeface="Arial" charset="0"/>
              </a:rPr>
              <a:t>3,000</a:t>
            </a:r>
          </a:p>
          <a:p>
            <a:pPr eaLnBrk="1" fontAlgn="base" hangingPunct="1">
              <a:spcBef>
                <a:spcPct val="50000"/>
              </a:spcBef>
              <a:spcAft>
                <a:spcPct val="0"/>
              </a:spcAft>
              <a:buFontTx/>
              <a:buNone/>
            </a:pPr>
            <a:r>
              <a:rPr lang="en-GB" altLang="en-US" sz="1600" dirty="0">
                <a:solidFill>
                  <a:schemeClr val="bg1"/>
                </a:solidFill>
                <a:cs typeface="Arial" charset="0"/>
              </a:rPr>
              <a:t>2,500</a:t>
            </a:r>
          </a:p>
          <a:p>
            <a:pPr eaLnBrk="1" fontAlgn="base" hangingPunct="1">
              <a:spcBef>
                <a:spcPct val="50000"/>
              </a:spcBef>
              <a:spcAft>
                <a:spcPct val="0"/>
              </a:spcAft>
              <a:buFontTx/>
              <a:buNone/>
            </a:pPr>
            <a:r>
              <a:rPr lang="en-GB" altLang="en-US" sz="1600" dirty="0">
                <a:solidFill>
                  <a:schemeClr val="bg1"/>
                </a:solidFill>
                <a:cs typeface="Arial" charset="0"/>
              </a:rPr>
              <a:t>2,000</a:t>
            </a:r>
          </a:p>
          <a:p>
            <a:pPr eaLnBrk="1" fontAlgn="base" hangingPunct="1">
              <a:spcBef>
                <a:spcPct val="50000"/>
              </a:spcBef>
              <a:spcAft>
                <a:spcPct val="0"/>
              </a:spcAft>
              <a:buFontTx/>
              <a:buNone/>
            </a:pPr>
            <a:r>
              <a:rPr lang="en-GB" altLang="en-US" sz="1600" dirty="0">
                <a:solidFill>
                  <a:schemeClr val="bg1"/>
                </a:solidFill>
                <a:cs typeface="Arial" charset="0"/>
              </a:rPr>
              <a:t>1,500</a:t>
            </a:r>
          </a:p>
          <a:p>
            <a:pPr eaLnBrk="1" fontAlgn="base" hangingPunct="1">
              <a:spcBef>
                <a:spcPct val="50000"/>
              </a:spcBef>
              <a:spcAft>
                <a:spcPct val="0"/>
              </a:spcAft>
              <a:buFontTx/>
              <a:buNone/>
            </a:pPr>
            <a:r>
              <a:rPr lang="en-GB" altLang="en-US" sz="1600" dirty="0">
                <a:solidFill>
                  <a:schemeClr val="bg1"/>
                </a:solidFill>
                <a:cs typeface="Arial" charset="0"/>
              </a:rPr>
              <a:t>1,000</a:t>
            </a:r>
          </a:p>
          <a:p>
            <a:pPr eaLnBrk="1" fontAlgn="base" hangingPunct="1">
              <a:spcBef>
                <a:spcPct val="50000"/>
              </a:spcBef>
              <a:spcAft>
                <a:spcPct val="0"/>
              </a:spcAft>
              <a:buFontTx/>
              <a:buNone/>
            </a:pPr>
            <a:r>
              <a:rPr lang="en-GB" altLang="en-US" sz="1600" dirty="0">
                <a:solidFill>
                  <a:schemeClr val="bg1"/>
                </a:solidFill>
                <a:cs typeface="Arial" charset="0"/>
              </a:rPr>
              <a:t> 500</a:t>
            </a:r>
          </a:p>
          <a:p>
            <a:pPr eaLnBrk="1" fontAlgn="base" hangingPunct="1">
              <a:spcBef>
                <a:spcPct val="50000"/>
              </a:spcBef>
              <a:spcAft>
                <a:spcPct val="0"/>
              </a:spcAft>
              <a:buFontTx/>
              <a:buNone/>
            </a:pPr>
            <a:r>
              <a:rPr lang="en-GB" altLang="en-US" sz="1600" dirty="0">
                <a:solidFill>
                  <a:schemeClr val="bg1"/>
                </a:solidFill>
                <a:cs typeface="Arial" charset="0"/>
              </a:rPr>
              <a:t>    0</a:t>
            </a:r>
          </a:p>
        </p:txBody>
      </p:sp>
      <p:sp>
        <p:nvSpPr>
          <p:cNvPr id="7" name="Text Box 16">
            <a:extLst>
              <a:ext uri="{FF2B5EF4-FFF2-40B4-BE49-F238E27FC236}">
                <a16:creationId xmlns:a16="http://schemas.microsoft.com/office/drawing/2014/main" id="{71DC140A-9BDC-CE81-676C-1D7E0A3F5ECA}"/>
              </a:ext>
            </a:extLst>
          </p:cNvPr>
          <p:cNvSpPr txBox="1">
            <a:spLocks noChangeArrowheads="1"/>
          </p:cNvSpPr>
          <p:nvPr/>
        </p:nvSpPr>
        <p:spPr bwMode="auto">
          <a:xfrm>
            <a:off x="618339" y="5592235"/>
            <a:ext cx="8363272" cy="35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Unicode MS" pitchFamily="34" charset="-128"/>
              </a:defRPr>
            </a:lvl1pPr>
            <a:lvl2pPr marL="742950" indent="-285750" eaLnBrk="0" hangingPunct="0">
              <a:spcBef>
                <a:spcPct val="20000"/>
              </a:spcBef>
              <a:buChar char="–"/>
              <a:defRPr sz="2800">
                <a:solidFill>
                  <a:schemeClr val="tx1"/>
                </a:solidFill>
                <a:latin typeface="Arial Unicode MS" pitchFamily="34" charset="-128"/>
              </a:defRPr>
            </a:lvl2pPr>
            <a:lvl3pPr marL="1143000" indent="-228600" eaLnBrk="0" hangingPunct="0">
              <a:spcBef>
                <a:spcPct val="20000"/>
              </a:spcBef>
              <a:buChar char="•"/>
              <a:defRPr sz="2400">
                <a:solidFill>
                  <a:schemeClr val="tx1"/>
                </a:solidFill>
                <a:latin typeface="Arial Unicode MS" pitchFamily="34" charset="-128"/>
              </a:defRPr>
            </a:lvl3pPr>
            <a:lvl4pPr marL="1600200" indent="-228600" eaLnBrk="0" hangingPunct="0">
              <a:spcBef>
                <a:spcPct val="20000"/>
              </a:spcBef>
              <a:buChar char="–"/>
              <a:defRPr sz="2000">
                <a:solidFill>
                  <a:schemeClr val="tx1"/>
                </a:solidFill>
                <a:latin typeface="Arial Unicode MS" pitchFamily="34" charset="-128"/>
              </a:defRPr>
            </a:lvl4pPr>
            <a:lvl5pPr marL="2057400" indent="-228600" eaLnBrk="0" hangingPunct="0">
              <a:spcBef>
                <a:spcPct val="20000"/>
              </a:spcBef>
              <a:buChar char="»"/>
              <a:defRPr sz="2000">
                <a:solidFill>
                  <a:schemeClr val="tx1"/>
                </a:solidFill>
                <a:latin typeface="Arial Unicode MS" pitchFamily="34" charset="-128"/>
              </a:defRPr>
            </a:lvl5pPr>
            <a:lvl6pPr marL="2514600" indent="-228600" eaLnBrk="0" fontAlgn="base" hangingPunct="0">
              <a:spcBef>
                <a:spcPct val="20000"/>
              </a:spcBef>
              <a:spcAft>
                <a:spcPct val="0"/>
              </a:spcAft>
              <a:buChar char="»"/>
              <a:defRPr sz="2000">
                <a:solidFill>
                  <a:schemeClr val="tx1"/>
                </a:solidFill>
                <a:latin typeface="Arial Unicode MS" pitchFamily="34" charset="-128"/>
              </a:defRPr>
            </a:lvl6pPr>
            <a:lvl7pPr marL="2971800" indent="-228600" eaLnBrk="0" fontAlgn="base" hangingPunct="0">
              <a:spcBef>
                <a:spcPct val="20000"/>
              </a:spcBef>
              <a:spcAft>
                <a:spcPct val="0"/>
              </a:spcAft>
              <a:buChar char="»"/>
              <a:defRPr sz="2000">
                <a:solidFill>
                  <a:schemeClr val="tx1"/>
                </a:solidFill>
                <a:latin typeface="Arial Unicode MS" pitchFamily="34" charset="-128"/>
              </a:defRPr>
            </a:lvl7pPr>
            <a:lvl8pPr marL="3429000" indent="-228600" eaLnBrk="0" fontAlgn="base" hangingPunct="0">
              <a:spcBef>
                <a:spcPct val="20000"/>
              </a:spcBef>
              <a:spcAft>
                <a:spcPct val="0"/>
              </a:spcAft>
              <a:buChar char="»"/>
              <a:defRPr sz="2000">
                <a:solidFill>
                  <a:schemeClr val="tx1"/>
                </a:solidFill>
                <a:latin typeface="Arial Unicode MS" pitchFamily="34" charset="-128"/>
              </a:defRPr>
            </a:lvl8pPr>
            <a:lvl9pPr marL="3886200" indent="-228600" eaLnBrk="0" fontAlgn="base" hangingPunct="0">
              <a:spcBef>
                <a:spcPct val="20000"/>
              </a:spcBef>
              <a:spcAft>
                <a:spcPct val="0"/>
              </a:spcAft>
              <a:buChar char="»"/>
              <a:defRPr sz="2000">
                <a:solidFill>
                  <a:schemeClr val="tx1"/>
                </a:solidFill>
                <a:latin typeface="Arial Unicode MS" pitchFamily="34" charset="-128"/>
              </a:defRPr>
            </a:lvl9pPr>
          </a:lstStyle>
          <a:p>
            <a:pPr eaLnBrk="1" fontAlgn="base" hangingPunct="1">
              <a:spcBef>
                <a:spcPct val="50000"/>
              </a:spcBef>
              <a:spcAft>
                <a:spcPct val="0"/>
              </a:spcAft>
              <a:buFontTx/>
              <a:buNone/>
            </a:pPr>
            <a:r>
              <a:rPr lang="en-GB" altLang="en-US" sz="1600" dirty="0">
                <a:solidFill>
                  <a:prstClr val="black"/>
                </a:solidFill>
                <a:cs typeface="Arial" charset="0"/>
              </a:rPr>
              <a:t>         </a:t>
            </a:r>
            <a:r>
              <a:rPr lang="en-GB" altLang="en-US" sz="1700" dirty="0">
                <a:solidFill>
                  <a:schemeClr val="bg1"/>
                </a:solidFill>
                <a:cs typeface="Arial" charset="0"/>
              </a:rPr>
              <a:t>1977     1980     1985     1986     1989     1992    1995    2012    2016    2022</a:t>
            </a:r>
          </a:p>
        </p:txBody>
      </p:sp>
      <p:sp>
        <p:nvSpPr>
          <p:cNvPr id="8" name="Line 27">
            <a:extLst>
              <a:ext uri="{FF2B5EF4-FFF2-40B4-BE49-F238E27FC236}">
                <a16:creationId xmlns:a16="http://schemas.microsoft.com/office/drawing/2014/main" id="{73E71FC2-E307-D702-325D-362FAB04744C}"/>
              </a:ext>
            </a:extLst>
          </p:cNvPr>
          <p:cNvSpPr>
            <a:spLocks noChangeShapeType="1"/>
          </p:cNvSpPr>
          <p:nvPr/>
        </p:nvSpPr>
        <p:spPr bwMode="auto">
          <a:xfrm flipV="1">
            <a:off x="1478982" y="5452121"/>
            <a:ext cx="1079500" cy="144463"/>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9" name="Line 28">
            <a:extLst>
              <a:ext uri="{FF2B5EF4-FFF2-40B4-BE49-F238E27FC236}">
                <a16:creationId xmlns:a16="http://schemas.microsoft.com/office/drawing/2014/main" id="{B4E218C0-35C2-7A64-75F1-FE32E6969BD9}"/>
              </a:ext>
            </a:extLst>
          </p:cNvPr>
          <p:cNvSpPr>
            <a:spLocks noChangeShapeType="1"/>
          </p:cNvSpPr>
          <p:nvPr/>
        </p:nvSpPr>
        <p:spPr bwMode="auto">
          <a:xfrm flipV="1">
            <a:off x="2558482" y="5274114"/>
            <a:ext cx="792163" cy="162454"/>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10" name="Line 29">
            <a:extLst>
              <a:ext uri="{FF2B5EF4-FFF2-40B4-BE49-F238E27FC236}">
                <a16:creationId xmlns:a16="http://schemas.microsoft.com/office/drawing/2014/main" id="{CEB15059-75AB-3F38-1AAE-D1D67BDE24B5}"/>
              </a:ext>
            </a:extLst>
          </p:cNvPr>
          <p:cNvSpPr>
            <a:spLocks noChangeShapeType="1"/>
          </p:cNvSpPr>
          <p:nvPr/>
        </p:nvSpPr>
        <p:spPr bwMode="auto">
          <a:xfrm flipV="1">
            <a:off x="3350645" y="4998075"/>
            <a:ext cx="331367" cy="282827"/>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11" name="Line 30">
            <a:extLst>
              <a:ext uri="{FF2B5EF4-FFF2-40B4-BE49-F238E27FC236}">
                <a16:creationId xmlns:a16="http://schemas.microsoft.com/office/drawing/2014/main" id="{C8912C53-5CEA-93D4-20EC-1C10E9AD61F7}"/>
              </a:ext>
            </a:extLst>
          </p:cNvPr>
          <p:cNvSpPr>
            <a:spLocks noChangeShapeType="1"/>
          </p:cNvSpPr>
          <p:nvPr/>
        </p:nvSpPr>
        <p:spPr bwMode="auto">
          <a:xfrm flipV="1">
            <a:off x="3680773" y="4148534"/>
            <a:ext cx="790575" cy="865188"/>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12" name="Line 31">
            <a:extLst>
              <a:ext uri="{FF2B5EF4-FFF2-40B4-BE49-F238E27FC236}">
                <a16:creationId xmlns:a16="http://schemas.microsoft.com/office/drawing/2014/main" id="{66408EC5-36FD-9E9E-AF0A-0FE3C1FA39BE}"/>
              </a:ext>
            </a:extLst>
          </p:cNvPr>
          <p:cNvSpPr>
            <a:spLocks noChangeShapeType="1"/>
          </p:cNvSpPr>
          <p:nvPr/>
        </p:nvSpPr>
        <p:spPr bwMode="auto">
          <a:xfrm flipV="1">
            <a:off x="4444552" y="3518991"/>
            <a:ext cx="1009650" cy="647700"/>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13" name="Line 32">
            <a:extLst>
              <a:ext uri="{FF2B5EF4-FFF2-40B4-BE49-F238E27FC236}">
                <a16:creationId xmlns:a16="http://schemas.microsoft.com/office/drawing/2014/main" id="{AF74515B-1526-4F51-6B2A-D5F25ECE9E3E}"/>
              </a:ext>
            </a:extLst>
          </p:cNvPr>
          <p:cNvSpPr>
            <a:spLocks noChangeShapeType="1"/>
          </p:cNvSpPr>
          <p:nvPr/>
        </p:nvSpPr>
        <p:spPr bwMode="auto">
          <a:xfrm flipV="1">
            <a:off x="5432582" y="2093446"/>
            <a:ext cx="1371666" cy="1441444"/>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
        <p:nvSpPr>
          <p:cNvPr id="16" name="Line 32">
            <a:extLst>
              <a:ext uri="{FF2B5EF4-FFF2-40B4-BE49-F238E27FC236}">
                <a16:creationId xmlns:a16="http://schemas.microsoft.com/office/drawing/2014/main" id="{FECBEF26-71C4-61F8-2997-700F08FABBF4}"/>
              </a:ext>
            </a:extLst>
          </p:cNvPr>
          <p:cNvSpPr>
            <a:spLocks noChangeShapeType="1"/>
          </p:cNvSpPr>
          <p:nvPr/>
        </p:nvSpPr>
        <p:spPr bwMode="auto">
          <a:xfrm flipV="1">
            <a:off x="6804248" y="992378"/>
            <a:ext cx="1224136" cy="1101067"/>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Calibri" charset="0"/>
              <a:cs typeface="Arial" charset="0"/>
            </a:endParaRPr>
          </a:p>
        </p:txBody>
      </p:sp>
    </p:spTree>
    <p:custDataLst>
      <p:tags r:id="rId1"/>
    </p:custDataLst>
    <p:extLst>
      <p:ext uri="{BB962C8B-B14F-4D97-AF65-F5344CB8AC3E}">
        <p14:creationId xmlns:p14="http://schemas.microsoft.com/office/powerpoint/2010/main" val="4035398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pPr marL="0" indent="0">
              <a:buNone/>
            </a:pPr>
            <a:r>
              <a:rPr lang="en-GB" sz="11200" dirty="0">
                <a:solidFill>
                  <a:schemeClr val="accent2"/>
                </a:solidFill>
              </a:rPr>
              <a:t>An example of speculation</a:t>
            </a:r>
          </a:p>
          <a:p>
            <a:pPr marL="0" indent="0">
              <a:buNone/>
            </a:pPr>
            <a:endParaRPr lang="en-GB" dirty="0"/>
          </a:p>
          <a:p>
            <a:r>
              <a:rPr lang="en-GB" sz="9600" dirty="0"/>
              <a:t>A $2billion dollar purchase of sterling on day one, where the US/UK exchange rate is $2 to the pound, will buy £1billion worth of UK financial assets (where a pound buys 2 dollars and a dollar buys £0.50 or 50 pence)</a:t>
            </a:r>
          </a:p>
          <a:p>
            <a:pPr>
              <a:buNone/>
            </a:pPr>
            <a:endParaRPr lang="en-GB" sz="9600" dirty="0"/>
          </a:p>
          <a:p>
            <a:r>
              <a:rPr lang="en-GB" sz="9600" dirty="0"/>
              <a:t>Day two sees the value of sterling depreciate against the dollar by 0.001% to $1.999 to the pound (where a pound now buys only 1.999 dollars, but the dollar now buys £0.5002501 or 50.02501 pence per dollar (2,000,000,000/1.999)</a:t>
            </a:r>
          </a:p>
          <a:p>
            <a:pPr>
              <a:buNone/>
            </a:pPr>
            <a:endParaRPr lang="en-GB" sz="9600" dirty="0"/>
          </a:p>
          <a:p>
            <a:r>
              <a:rPr lang="en-GB" sz="9600" dirty="0"/>
              <a:t>The original dollar investment is now worth £1,000,500,250 or when sold at the same Forex rate, a profit of £500,200! </a:t>
            </a:r>
          </a:p>
          <a:p>
            <a:endParaRPr lang="en-GB" sz="9600" dirty="0"/>
          </a:p>
          <a:p>
            <a:endParaRPr lang="en-GB" sz="9600" dirty="0"/>
          </a:p>
          <a:p>
            <a:pPr>
              <a:buNone/>
            </a:pPr>
            <a:endParaRPr lang="en-GB" sz="4200"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7</a:t>
            </a:fld>
            <a:endParaRPr lang="en-GB" dirty="0"/>
          </a:p>
        </p:txBody>
      </p:sp>
      <p:sp>
        <p:nvSpPr>
          <p:cNvPr id="4" name="Title 3"/>
          <p:cNvSpPr>
            <a:spLocks noGrp="1"/>
          </p:cNvSpPr>
          <p:nvPr>
            <p:ph type="title"/>
          </p:nvPr>
        </p:nvSpPr>
        <p:spPr/>
        <p:txBody>
          <a:bodyPr>
            <a:normAutofit/>
          </a:bodyPr>
          <a:lstStyle/>
          <a:p>
            <a:r>
              <a:rPr lang="en-GB" sz="3600" dirty="0"/>
              <a:t>Why are currencies exchanged? - 4</a:t>
            </a:r>
          </a:p>
        </p:txBody>
      </p:sp>
    </p:spTree>
    <p:custDataLst>
      <p:tags r:id="rId1"/>
    </p:custDataLst>
    <p:extLst>
      <p:ext uri="{BB962C8B-B14F-4D97-AF65-F5344CB8AC3E}">
        <p14:creationId xmlns:p14="http://schemas.microsoft.com/office/powerpoint/2010/main" val="251535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FD722-C664-264F-F543-E07EC71CD1EE}"/>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32C01E-D4E2-9818-3886-A250689CA70C}"/>
              </a:ext>
            </a:extLst>
          </p:cNvPr>
          <p:cNvSpPr>
            <a:spLocks noGrp="1"/>
          </p:cNvSpPr>
          <p:nvPr>
            <p:ph idx="1"/>
          </p:nvPr>
        </p:nvSpPr>
        <p:spPr/>
        <p:txBody>
          <a:bodyPr>
            <a:normAutofit fontScale="55000" lnSpcReduction="20000"/>
          </a:bodyPr>
          <a:lstStyle/>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endParaRPr lang="en-US" altLang="en-US" dirty="0">
              <a:ea typeface="MS PGothic" panose="020B0600070205080204" pitchFamily="34" charset="-128"/>
            </a:endParaRPr>
          </a:p>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Commercial companies with export or import interests</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International banks and commercial banks carrying our proprietary trading</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Dealers trading and acting as market makers in currency (usually the big banks)</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Brokers buying and selling currencies on behalf of a client, e.g. a client bank or commercial firm</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Governments needing foreign currency for overseas trade or to pay for activities abroad</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Speculators or arbitrageurs taking advantage of perceived FX pricing anomalies</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Tourists or investors (e.g. in property or shares) needing to pay in foreign currency</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Fund managers investing abroad (pensions, insurance companies, etc.)</a:t>
            </a:r>
          </a:p>
          <a:p>
            <a:pPr>
              <a:lnSpc>
                <a:spcPct val="80000"/>
              </a:lnSpc>
              <a:spcBef>
                <a:spcPct val="0"/>
              </a:spcBef>
            </a:pPr>
            <a:endParaRPr lang="en-US" altLang="en-US" sz="3600" dirty="0">
              <a:ea typeface="MS PGothic" panose="020B0600070205080204" pitchFamily="34" charset="-128"/>
            </a:endParaRPr>
          </a:p>
          <a:p>
            <a:pPr>
              <a:lnSpc>
                <a:spcPct val="80000"/>
              </a:lnSpc>
              <a:spcBef>
                <a:spcPct val="0"/>
              </a:spcBef>
            </a:pPr>
            <a:r>
              <a:rPr lang="en-US" altLang="en-US" sz="3600" dirty="0">
                <a:ea typeface="MS PGothic" panose="020B0600070205080204" pitchFamily="34" charset="-128"/>
              </a:rPr>
              <a:t>Central banks (smoothing out fluctuations or managing the rate to a desired level).</a:t>
            </a:r>
            <a:endParaRPr lang="en-GB" altLang="en-US" sz="3600" dirty="0">
              <a:ea typeface="MS PGothic" panose="020B0600070205080204" pitchFamily="34" charset="-128"/>
            </a:endParaRPr>
          </a:p>
          <a:p>
            <a:pPr marL="0" indent="0">
              <a:buNone/>
            </a:pPr>
            <a:endParaRPr lang="en-GB" dirty="0"/>
          </a:p>
        </p:txBody>
      </p:sp>
      <p:sp>
        <p:nvSpPr>
          <p:cNvPr id="3" name="Slide Number Placeholder 2">
            <a:extLst>
              <a:ext uri="{FF2B5EF4-FFF2-40B4-BE49-F238E27FC236}">
                <a16:creationId xmlns:a16="http://schemas.microsoft.com/office/drawing/2014/main" id="{C129183B-EDA8-F36A-C0A3-2F8E949FE0A7}"/>
              </a:ext>
            </a:extLst>
          </p:cNvPr>
          <p:cNvSpPr>
            <a:spLocks noGrp="1"/>
          </p:cNvSpPr>
          <p:nvPr>
            <p:ph type="sldNum" sz="quarter" idx="12"/>
          </p:nvPr>
        </p:nvSpPr>
        <p:spPr/>
        <p:txBody>
          <a:bodyPr/>
          <a:lstStyle/>
          <a:p>
            <a:fld id="{39C36121-C617-4182-BE9B-5368C33B3086}" type="slidenum">
              <a:rPr lang="en-GB" smtClean="0"/>
              <a:pPr/>
              <a:t>8</a:t>
            </a:fld>
            <a:endParaRPr lang="en-GB" dirty="0"/>
          </a:p>
        </p:txBody>
      </p:sp>
      <p:sp>
        <p:nvSpPr>
          <p:cNvPr id="4" name="Title 3">
            <a:extLst>
              <a:ext uri="{FF2B5EF4-FFF2-40B4-BE49-F238E27FC236}">
                <a16:creationId xmlns:a16="http://schemas.microsoft.com/office/drawing/2014/main" id="{8303A7EE-6F9C-378D-DD12-51A849748697}"/>
              </a:ext>
            </a:extLst>
          </p:cNvPr>
          <p:cNvSpPr>
            <a:spLocks noGrp="1"/>
          </p:cNvSpPr>
          <p:nvPr>
            <p:ph type="title"/>
          </p:nvPr>
        </p:nvSpPr>
        <p:spPr/>
        <p:txBody>
          <a:bodyPr>
            <a:normAutofit/>
          </a:bodyPr>
          <a:lstStyle/>
          <a:p>
            <a:r>
              <a:rPr lang="en-GB" sz="3600" dirty="0"/>
              <a:t>Buyers and sellers of foreign currencies</a:t>
            </a:r>
          </a:p>
        </p:txBody>
      </p:sp>
    </p:spTree>
    <p:custDataLst>
      <p:tags r:id="rId1"/>
    </p:custDataLst>
    <p:extLst>
      <p:ext uri="{BB962C8B-B14F-4D97-AF65-F5344CB8AC3E}">
        <p14:creationId xmlns:p14="http://schemas.microsoft.com/office/powerpoint/2010/main" val="3972216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5CC7D-8107-46A6-5256-EB51F0FE435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AFBC92-CE56-1DAF-E7CD-BE1D169392C1}"/>
              </a:ext>
            </a:extLst>
          </p:cNvPr>
          <p:cNvSpPr>
            <a:spLocks noGrp="1"/>
          </p:cNvSpPr>
          <p:nvPr>
            <p:ph idx="1"/>
          </p:nvPr>
        </p:nvSpPr>
        <p:spPr/>
        <p:txBody>
          <a:bodyPr>
            <a:normAutofit/>
          </a:bodyPr>
          <a:lstStyle/>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endParaRPr lang="en-US" altLang="en-US" dirty="0">
              <a:ea typeface="MS PGothic" panose="020B0600070205080204" pitchFamily="34" charset="-128"/>
            </a:endParaRPr>
          </a:p>
          <a:p>
            <a:pPr marL="0" indent="0">
              <a:buNone/>
            </a:pPr>
            <a:endParaRPr lang="en-GB" dirty="0"/>
          </a:p>
        </p:txBody>
      </p:sp>
      <p:sp>
        <p:nvSpPr>
          <p:cNvPr id="3" name="Slide Number Placeholder 2">
            <a:extLst>
              <a:ext uri="{FF2B5EF4-FFF2-40B4-BE49-F238E27FC236}">
                <a16:creationId xmlns:a16="http://schemas.microsoft.com/office/drawing/2014/main" id="{194B77E7-FF8A-DF44-6D94-25245055BB8A}"/>
              </a:ext>
            </a:extLst>
          </p:cNvPr>
          <p:cNvSpPr>
            <a:spLocks noGrp="1"/>
          </p:cNvSpPr>
          <p:nvPr>
            <p:ph type="sldNum" sz="quarter" idx="12"/>
          </p:nvPr>
        </p:nvSpPr>
        <p:spPr/>
        <p:txBody>
          <a:bodyPr/>
          <a:lstStyle/>
          <a:p>
            <a:fld id="{39C36121-C617-4182-BE9B-5368C33B3086}" type="slidenum">
              <a:rPr lang="en-GB" smtClean="0"/>
              <a:pPr/>
              <a:t>9</a:t>
            </a:fld>
            <a:endParaRPr lang="en-GB" dirty="0"/>
          </a:p>
        </p:txBody>
      </p:sp>
      <p:sp>
        <p:nvSpPr>
          <p:cNvPr id="4" name="Title 3">
            <a:extLst>
              <a:ext uri="{FF2B5EF4-FFF2-40B4-BE49-F238E27FC236}">
                <a16:creationId xmlns:a16="http://schemas.microsoft.com/office/drawing/2014/main" id="{F5787FF4-52A4-5B4A-5A70-25802BDFC786}"/>
              </a:ext>
            </a:extLst>
          </p:cNvPr>
          <p:cNvSpPr>
            <a:spLocks noGrp="1"/>
          </p:cNvSpPr>
          <p:nvPr>
            <p:ph type="title"/>
          </p:nvPr>
        </p:nvSpPr>
        <p:spPr/>
        <p:txBody>
          <a:bodyPr>
            <a:normAutofit/>
          </a:bodyPr>
          <a:lstStyle/>
          <a:p>
            <a:r>
              <a:rPr lang="en-GB" sz="3600" dirty="0"/>
              <a:t>10 most traded currencies</a:t>
            </a:r>
          </a:p>
        </p:txBody>
      </p:sp>
      <p:graphicFrame>
        <p:nvGraphicFramePr>
          <p:cNvPr id="5" name="Table 4">
            <a:extLst>
              <a:ext uri="{FF2B5EF4-FFF2-40B4-BE49-F238E27FC236}">
                <a16:creationId xmlns:a16="http://schemas.microsoft.com/office/drawing/2014/main" id="{51F75C44-026E-1863-047A-1DA82F1E9495}"/>
              </a:ext>
            </a:extLst>
          </p:cNvPr>
          <p:cNvGraphicFramePr>
            <a:graphicFrameLocks noGrp="1"/>
          </p:cNvGraphicFramePr>
          <p:nvPr>
            <p:extLst>
              <p:ext uri="{D42A27DB-BD31-4B8C-83A1-F6EECF244321}">
                <p14:modId xmlns:p14="http://schemas.microsoft.com/office/powerpoint/2010/main" val="2569161944"/>
              </p:ext>
            </p:extLst>
          </p:nvPr>
        </p:nvGraphicFramePr>
        <p:xfrm>
          <a:off x="971600" y="1059944"/>
          <a:ext cx="6624737" cy="4450080"/>
        </p:xfrm>
        <a:graphic>
          <a:graphicData uri="http://schemas.openxmlformats.org/drawingml/2006/table">
            <a:tbl>
              <a:tblPr firstRow="1" bandRow="1">
                <a:tableStyleId>{5C22544A-7EE6-4342-B048-85BDC9FD1C3A}</a:tableStyleId>
              </a:tblPr>
              <a:tblGrid>
                <a:gridCol w="847350">
                  <a:extLst>
                    <a:ext uri="{9D8B030D-6E8A-4147-A177-3AD203B41FA5}">
                      <a16:colId xmlns:a16="http://schemas.microsoft.com/office/drawing/2014/main" val="3470357037"/>
                    </a:ext>
                  </a:extLst>
                </a:gridCol>
                <a:gridCol w="2917405">
                  <a:extLst>
                    <a:ext uri="{9D8B030D-6E8A-4147-A177-3AD203B41FA5}">
                      <a16:colId xmlns:a16="http://schemas.microsoft.com/office/drawing/2014/main" val="925623102"/>
                    </a:ext>
                  </a:extLst>
                </a:gridCol>
                <a:gridCol w="1635845">
                  <a:extLst>
                    <a:ext uri="{9D8B030D-6E8A-4147-A177-3AD203B41FA5}">
                      <a16:colId xmlns:a16="http://schemas.microsoft.com/office/drawing/2014/main" val="3178819440"/>
                    </a:ext>
                  </a:extLst>
                </a:gridCol>
                <a:gridCol w="1224137">
                  <a:extLst>
                    <a:ext uri="{9D8B030D-6E8A-4147-A177-3AD203B41FA5}">
                      <a16:colId xmlns:a16="http://schemas.microsoft.com/office/drawing/2014/main" val="587265986"/>
                    </a:ext>
                  </a:extLst>
                </a:gridCol>
              </a:tblGrid>
              <a:tr h="370840">
                <a:tc>
                  <a:txBody>
                    <a:bodyPr/>
                    <a:lstStyle/>
                    <a:p>
                      <a:r>
                        <a:rPr lang="en-GB" dirty="0"/>
                        <a:t>Rank</a:t>
                      </a:r>
                    </a:p>
                  </a:txBody>
                  <a:tcPr/>
                </a:tc>
                <a:tc>
                  <a:txBody>
                    <a:bodyPr/>
                    <a:lstStyle/>
                    <a:p>
                      <a:r>
                        <a:rPr lang="en-GB" dirty="0"/>
                        <a:t>Currency</a:t>
                      </a:r>
                    </a:p>
                  </a:txBody>
                  <a:tcPr/>
                </a:tc>
                <a:tc>
                  <a:txBody>
                    <a:bodyPr/>
                    <a:lstStyle/>
                    <a:p>
                      <a:r>
                        <a:rPr lang="en-GB" dirty="0"/>
                        <a:t>Symbol</a:t>
                      </a:r>
                    </a:p>
                  </a:txBody>
                  <a:tcPr/>
                </a:tc>
                <a:tc>
                  <a:txBody>
                    <a:bodyPr/>
                    <a:lstStyle/>
                    <a:p>
                      <a:r>
                        <a:rPr lang="en-GB" dirty="0"/>
                        <a:t>% share</a:t>
                      </a:r>
                    </a:p>
                  </a:txBody>
                  <a:tcPr/>
                </a:tc>
                <a:extLst>
                  <a:ext uri="{0D108BD9-81ED-4DB2-BD59-A6C34878D82A}">
                    <a16:rowId xmlns:a16="http://schemas.microsoft.com/office/drawing/2014/main" val="1849611621"/>
                  </a:ext>
                </a:extLst>
              </a:tr>
              <a:tr h="370840">
                <a:tc>
                  <a:txBody>
                    <a:bodyPr/>
                    <a:lstStyle/>
                    <a:p>
                      <a:r>
                        <a:rPr lang="en-GB" dirty="0"/>
                        <a:t>1</a:t>
                      </a:r>
                    </a:p>
                  </a:txBody>
                  <a:tcPr/>
                </a:tc>
                <a:tc>
                  <a:txBody>
                    <a:bodyPr/>
                    <a:lstStyle/>
                    <a:p>
                      <a:r>
                        <a:rPr lang="en-GB" dirty="0"/>
                        <a:t>United States dollar</a:t>
                      </a:r>
                    </a:p>
                  </a:txBody>
                  <a:tcPr/>
                </a:tc>
                <a:tc>
                  <a:txBody>
                    <a:bodyPr/>
                    <a:lstStyle/>
                    <a:p>
                      <a:r>
                        <a:rPr lang="en-GB" dirty="0"/>
                        <a:t>USD ($)</a:t>
                      </a:r>
                    </a:p>
                  </a:txBody>
                  <a:tcPr/>
                </a:tc>
                <a:tc>
                  <a:txBody>
                    <a:bodyPr/>
                    <a:lstStyle/>
                    <a:p>
                      <a:pPr algn="r"/>
                      <a:r>
                        <a:rPr lang="en-GB" dirty="0"/>
                        <a:t>44.15</a:t>
                      </a:r>
                    </a:p>
                  </a:txBody>
                  <a:tcPr/>
                </a:tc>
                <a:extLst>
                  <a:ext uri="{0D108BD9-81ED-4DB2-BD59-A6C34878D82A}">
                    <a16:rowId xmlns:a16="http://schemas.microsoft.com/office/drawing/2014/main" val="775395699"/>
                  </a:ext>
                </a:extLst>
              </a:tr>
              <a:tr h="370840">
                <a:tc>
                  <a:txBody>
                    <a:bodyPr/>
                    <a:lstStyle/>
                    <a:p>
                      <a:r>
                        <a:rPr lang="en-GB" dirty="0"/>
                        <a:t>2</a:t>
                      </a:r>
                    </a:p>
                  </a:txBody>
                  <a:tcPr/>
                </a:tc>
                <a:tc>
                  <a:txBody>
                    <a:bodyPr/>
                    <a:lstStyle/>
                    <a:p>
                      <a:r>
                        <a:rPr lang="en-GB" dirty="0"/>
                        <a:t>European Union euro</a:t>
                      </a:r>
                    </a:p>
                  </a:txBody>
                  <a:tcPr/>
                </a:tc>
                <a:tc>
                  <a:txBody>
                    <a:bodyPr/>
                    <a:lstStyle/>
                    <a:p>
                      <a:r>
                        <a:rPr lang="en-GB" dirty="0"/>
                        <a:t>EUR (</a:t>
                      </a:r>
                    </a:p>
                  </a:txBody>
                  <a:tcPr/>
                </a:tc>
                <a:tc>
                  <a:txBody>
                    <a:bodyPr/>
                    <a:lstStyle/>
                    <a:p>
                      <a:pPr algn="r"/>
                      <a:r>
                        <a:rPr lang="en-GB" dirty="0"/>
                        <a:t>16.14</a:t>
                      </a:r>
                    </a:p>
                  </a:txBody>
                  <a:tcPr/>
                </a:tc>
                <a:extLst>
                  <a:ext uri="{0D108BD9-81ED-4DB2-BD59-A6C34878D82A}">
                    <a16:rowId xmlns:a16="http://schemas.microsoft.com/office/drawing/2014/main" val="4158525531"/>
                  </a:ext>
                </a:extLst>
              </a:tr>
              <a:tr h="370840">
                <a:tc>
                  <a:txBody>
                    <a:bodyPr/>
                    <a:lstStyle/>
                    <a:p>
                      <a:r>
                        <a:rPr lang="en-GB" dirty="0"/>
                        <a:t>3</a:t>
                      </a:r>
                    </a:p>
                  </a:txBody>
                  <a:tcPr/>
                </a:tc>
                <a:tc>
                  <a:txBody>
                    <a:bodyPr/>
                    <a:lstStyle/>
                    <a:p>
                      <a:r>
                        <a:rPr lang="en-GB" dirty="0"/>
                        <a:t>Japanese yen</a:t>
                      </a:r>
                    </a:p>
                  </a:txBody>
                  <a:tcPr/>
                </a:tc>
                <a:tc>
                  <a:txBody>
                    <a:bodyPr/>
                    <a:lstStyle/>
                    <a:p>
                      <a:r>
                        <a:rPr lang="en-GB" dirty="0"/>
                        <a:t>JPY</a:t>
                      </a:r>
                    </a:p>
                  </a:txBody>
                  <a:tcPr/>
                </a:tc>
                <a:tc>
                  <a:txBody>
                    <a:bodyPr/>
                    <a:lstStyle/>
                    <a:p>
                      <a:pPr algn="r"/>
                      <a:r>
                        <a:rPr lang="en-GB" dirty="0"/>
                        <a:t>  8.40</a:t>
                      </a:r>
                    </a:p>
                  </a:txBody>
                  <a:tcPr/>
                </a:tc>
                <a:extLst>
                  <a:ext uri="{0D108BD9-81ED-4DB2-BD59-A6C34878D82A}">
                    <a16:rowId xmlns:a16="http://schemas.microsoft.com/office/drawing/2014/main" val="3320610866"/>
                  </a:ext>
                </a:extLst>
              </a:tr>
              <a:tr h="370840">
                <a:tc>
                  <a:txBody>
                    <a:bodyPr/>
                    <a:lstStyle/>
                    <a:p>
                      <a:r>
                        <a:rPr lang="en-GB" dirty="0"/>
                        <a:t>4</a:t>
                      </a:r>
                    </a:p>
                  </a:txBody>
                  <a:tcPr/>
                </a:tc>
                <a:tc>
                  <a:txBody>
                    <a:bodyPr/>
                    <a:lstStyle/>
                    <a:p>
                      <a:r>
                        <a:rPr lang="en-GB" dirty="0"/>
                        <a:t>British pound sterling</a:t>
                      </a:r>
                    </a:p>
                  </a:txBody>
                  <a:tcPr/>
                </a:tc>
                <a:tc>
                  <a:txBody>
                    <a:bodyPr/>
                    <a:lstStyle/>
                    <a:p>
                      <a:r>
                        <a:rPr lang="en-GB" dirty="0"/>
                        <a:t>GBP (£)</a:t>
                      </a:r>
                    </a:p>
                  </a:txBody>
                  <a:tcPr/>
                </a:tc>
                <a:tc>
                  <a:txBody>
                    <a:bodyPr/>
                    <a:lstStyle/>
                    <a:p>
                      <a:pPr algn="r"/>
                      <a:r>
                        <a:rPr lang="en-GB" dirty="0"/>
                        <a:t>  6.40</a:t>
                      </a:r>
                    </a:p>
                  </a:txBody>
                  <a:tcPr/>
                </a:tc>
                <a:extLst>
                  <a:ext uri="{0D108BD9-81ED-4DB2-BD59-A6C34878D82A}">
                    <a16:rowId xmlns:a16="http://schemas.microsoft.com/office/drawing/2014/main" val="1354665148"/>
                  </a:ext>
                </a:extLst>
              </a:tr>
              <a:tr h="370840">
                <a:tc>
                  <a:txBody>
                    <a:bodyPr/>
                    <a:lstStyle/>
                    <a:p>
                      <a:r>
                        <a:rPr lang="en-GB" dirty="0"/>
                        <a:t>5</a:t>
                      </a:r>
                    </a:p>
                  </a:txBody>
                  <a:tcPr/>
                </a:tc>
                <a:tc>
                  <a:txBody>
                    <a:bodyPr/>
                    <a:lstStyle/>
                    <a:p>
                      <a:r>
                        <a:rPr lang="en-GB" dirty="0"/>
                        <a:t>Australian dollar</a:t>
                      </a:r>
                    </a:p>
                  </a:txBody>
                  <a:tcPr/>
                </a:tc>
                <a:tc>
                  <a:txBody>
                    <a:bodyPr/>
                    <a:lstStyle/>
                    <a:p>
                      <a:r>
                        <a:rPr lang="en-GB" dirty="0"/>
                        <a:t>AUD (A$)</a:t>
                      </a:r>
                    </a:p>
                  </a:txBody>
                  <a:tcPr/>
                </a:tc>
                <a:tc>
                  <a:txBody>
                    <a:bodyPr/>
                    <a:lstStyle/>
                    <a:p>
                      <a:pPr algn="r"/>
                      <a:r>
                        <a:rPr lang="en-GB" dirty="0"/>
                        <a:t>3.38</a:t>
                      </a:r>
                    </a:p>
                  </a:txBody>
                  <a:tcPr/>
                </a:tc>
                <a:extLst>
                  <a:ext uri="{0D108BD9-81ED-4DB2-BD59-A6C34878D82A}">
                    <a16:rowId xmlns:a16="http://schemas.microsoft.com/office/drawing/2014/main" val="1429592320"/>
                  </a:ext>
                </a:extLst>
              </a:tr>
              <a:tr h="370840">
                <a:tc>
                  <a:txBody>
                    <a:bodyPr/>
                    <a:lstStyle/>
                    <a:p>
                      <a:r>
                        <a:rPr lang="en-GB" dirty="0"/>
                        <a:t>6</a:t>
                      </a:r>
                    </a:p>
                  </a:txBody>
                  <a:tcPr/>
                </a:tc>
                <a:tc>
                  <a:txBody>
                    <a:bodyPr/>
                    <a:lstStyle/>
                    <a:p>
                      <a:r>
                        <a:rPr lang="en-GB" dirty="0"/>
                        <a:t>Canadian dollar</a:t>
                      </a:r>
                    </a:p>
                  </a:txBody>
                  <a:tcPr/>
                </a:tc>
                <a:tc>
                  <a:txBody>
                    <a:bodyPr/>
                    <a:lstStyle/>
                    <a:p>
                      <a:r>
                        <a:rPr lang="en-GB" dirty="0"/>
                        <a:t>CAD (C$)</a:t>
                      </a:r>
                    </a:p>
                  </a:txBody>
                  <a:tcPr/>
                </a:tc>
                <a:tc>
                  <a:txBody>
                    <a:bodyPr/>
                    <a:lstStyle/>
                    <a:p>
                      <a:pPr algn="r"/>
                      <a:r>
                        <a:rPr lang="en-GB" dirty="0"/>
                        <a:t>2.52</a:t>
                      </a:r>
                    </a:p>
                  </a:txBody>
                  <a:tcPr/>
                </a:tc>
                <a:extLst>
                  <a:ext uri="{0D108BD9-81ED-4DB2-BD59-A6C34878D82A}">
                    <a16:rowId xmlns:a16="http://schemas.microsoft.com/office/drawing/2014/main" val="1470739586"/>
                  </a:ext>
                </a:extLst>
              </a:tr>
              <a:tr h="370840">
                <a:tc>
                  <a:txBody>
                    <a:bodyPr/>
                    <a:lstStyle/>
                    <a:p>
                      <a:r>
                        <a:rPr lang="en-GB" dirty="0"/>
                        <a:t>7</a:t>
                      </a:r>
                    </a:p>
                  </a:txBody>
                  <a:tcPr/>
                </a:tc>
                <a:tc>
                  <a:txBody>
                    <a:bodyPr/>
                    <a:lstStyle/>
                    <a:p>
                      <a:r>
                        <a:rPr lang="en-GB" dirty="0"/>
                        <a:t>Swiss franc</a:t>
                      </a:r>
                    </a:p>
                  </a:txBody>
                  <a:tcPr/>
                </a:tc>
                <a:tc>
                  <a:txBody>
                    <a:bodyPr/>
                    <a:lstStyle/>
                    <a:p>
                      <a:r>
                        <a:rPr lang="en-GB" dirty="0"/>
                        <a:t>CHF</a:t>
                      </a:r>
                    </a:p>
                  </a:txBody>
                  <a:tcPr/>
                </a:tc>
                <a:tc>
                  <a:txBody>
                    <a:bodyPr/>
                    <a:lstStyle/>
                    <a:p>
                      <a:pPr algn="r"/>
                      <a:r>
                        <a:rPr lang="en-GB" dirty="0"/>
                        <a:t>2.48</a:t>
                      </a:r>
                    </a:p>
                  </a:txBody>
                  <a:tcPr/>
                </a:tc>
                <a:extLst>
                  <a:ext uri="{0D108BD9-81ED-4DB2-BD59-A6C34878D82A}">
                    <a16:rowId xmlns:a16="http://schemas.microsoft.com/office/drawing/2014/main" val="3792624199"/>
                  </a:ext>
                </a:extLst>
              </a:tr>
              <a:tr h="370840">
                <a:tc>
                  <a:txBody>
                    <a:bodyPr/>
                    <a:lstStyle/>
                    <a:p>
                      <a:r>
                        <a:rPr lang="en-GB" dirty="0"/>
                        <a:t>8</a:t>
                      </a:r>
                    </a:p>
                  </a:txBody>
                  <a:tcPr/>
                </a:tc>
                <a:tc>
                  <a:txBody>
                    <a:bodyPr/>
                    <a:lstStyle/>
                    <a:p>
                      <a:r>
                        <a:rPr lang="en-GB" dirty="0"/>
                        <a:t>Chinese renminbi yuan</a:t>
                      </a:r>
                    </a:p>
                  </a:txBody>
                  <a:tcPr/>
                </a:tc>
                <a:tc>
                  <a:txBody>
                    <a:bodyPr/>
                    <a:lstStyle/>
                    <a:p>
                      <a:r>
                        <a:rPr lang="en-GB" dirty="0"/>
                        <a:t>CNY</a:t>
                      </a:r>
                    </a:p>
                  </a:txBody>
                  <a:tcPr/>
                </a:tc>
                <a:tc>
                  <a:txBody>
                    <a:bodyPr/>
                    <a:lstStyle/>
                    <a:p>
                      <a:pPr algn="r"/>
                      <a:r>
                        <a:rPr lang="en-GB" dirty="0"/>
                        <a:t>2.16</a:t>
                      </a:r>
                    </a:p>
                  </a:txBody>
                  <a:tcPr/>
                </a:tc>
                <a:extLst>
                  <a:ext uri="{0D108BD9-81ED-4DB2-BD59-A6C34878D82A}">
                    <a16:rowId xmlns:a16="http://schemas.microsoft.com/office/drawing/2014/main" val="702100650"/>
                  </a:ext>
                </a:extLst>
              </a:tr>
              <a:tr h="370840">
                <a:tc>
                  <a:txBody>
                    <a:bodyPr/>
                    <a:lstStyle/>
                    <a:p>
                      <a:r>
                        <a:rPr lang="en-GB" dirty="0"/>
                        <a:t>9</a:t>
                      </a:r>
                    </a:p>
                  </a:txBody>
                  <a:tcPr/>
                </a:tc>
                <a:tc>
                  <a:txBody>
                    <a:bodyPr/>
                    <a:lstStyle/>
                    <a:p>
                      <a:r>
                        <a:rPr lang="en-GB" dirty="0"/>
                        <a:t>Hong Kong dollar</a:t>
                      </a:r>
                    </a:p>
                  </a:txBody>
                  <a:tcPr/>
                </a:tc>
                <a:tc>
                  <a:txBody>
                    <a:bodyPr/>
                    <a:lstStyle/>
                    <a:p>
                      <a:r>
                        <a:rPr lang="en-GB" dirty="0"/>
                        <a:t>HKD (HK$)</a:t>
                      </a:r>
                    </a:p>
                  </a:txBody>
                  <a:tcPr/>
                </a:tc>
                <a:tc>
                  <a:txBody>
                    <a:bodyPr/>
                    <a:lstStyle/>
                    <a:p>
                      <a:pPr algn="r"/>
                      <a:r>
                        <a:rPr lang="en-GB" dirty="0"/>
                        <a:t>1.77</a:t>
                      </a:r>
                    </a:p>
                  </a:txBody>
                  <a:tcPr/>
                </a:tc>
                <a:extLst>
                  <a:ext uri="{0D108BD9-81ED-4DB2-BD59-A6C34878D82A}">
                    <a16:rowId xmlns:a16="http://schemas.microsoft.com/office/drawing/2014/main" val="2132874510"/>
                  </a:ext>
                </a:extLst>
              </a:tr>
              <a:tr h="370840">
                <a:tc>
                  <a:txBody>
                    <a:bodyPr/>
                    <a:lstStyle/>
                    <a:p>
                      <a:r>
                        <a:rPr lang="en-GB" dirty="0"/>
                        <a:t>10</a:t>
                      </a:r>
                    </a:p>
                  </a:txBody>
                  <a:tcPr/>
                </a:tc>
                <a:tc>
                  <a:txBody>
                    <a:bodyPr/>
                    <a:lstStyle/>
                    <a:p>
                      <a:r>
                        <a:rPr lang="en-GB" dirty="0"/>
                        <a:t>New Zealand dollar</a:t>
                      </a:r>
                    </a:p>
                  </a:txBody>
                  <a:tcPr/>
                </a:tc>
                <a:tc>
                  <a:txBody>
                    <a:bodyPr/>
                    <a:lstStyle/>
                    <a:p>
                      <a:r>
                        <a:rPr lang="en-GB" dirty="0"/>
                        <a:t>NZD (NZ$)</a:t>
                      </a:r>
                    </a:p>
                  </a:txBody>
                  <a:tcPr/>
                </a:tc>
                <a:tc>
                  <a:txBody>
                    <a:bodyPr/>
                    <a:lstStyle/>
                    <a:p>
                      <a:pPr algn="r"/>
                      <a:r>
                        <a:rPr lang="en-GB" dirty="0"/>
                        <a:t>1.04</a:t>
                      </a:r>
                    </a:p>
                  </a:txBody>
                  <a:tcPr/>
                </a:tc>
                <a:extLst>
                  <a:ext uri="{0D108BD9-81ED-4DB2-BD59-A6C34878D82A}">
                    <a16:rowId xmlns:a16="http://schemas.microsoft.com/office/drawing/2014/main" val="3020143490"/>
                  </a:ext>
                </a:extLst>
              </a:tr>
              <a:tr h="370840">
                <a:tc>
                  <a:txBody>
                    <a:bodyPr/>
                    <a:lstStyle/>
                    <a:p>
                      <a:r>
                        <a:rPr lang="en-GB" dirty="0"/>
                        <a:t>11</a:t>
                      </a:r>
                    </a:p>
                  </a:txBody>
                  <a:tcPr/>
                </a:tc>
                <a:tc>
                  <a:txBody>
                    <a:bodyPr/>
                    <a:lstStyle/>
                    <a:p>
                      <a:r>
                        <a:rPr lang="en-GB" dirty="0"/>
                        <a:t>Other currencies</a:t>
                      </a:r>
                    </a:p>
                  </a:txBody>
                  <a:tcPr/>
                </a:tc>
                <a:tc>
                  <a:txBody>
                    <a:bodyPr/>
                    <a:lstStyle/>
                    <a:p>
                      <a:endParaRPr lang="en-GB" dirty="0"/>
                    </a:p>
                  </a:txBody>
                  <a:tcPr/>
                </a:tc>
                <a:tc>
                  <a:txBody>
                    <a:bodyPr/>
                    <a:lstStyle/>
                    <a:p>
                      <a:pPr algn="r"/>
                      <a:r>
                        <a:rPr lang="en-GB" dirty="0"/>
                        <a:t>11.56</a:t>
                      </a:r>
                    </a:p>
                  </a:txBody>
                  <a:tcPr/>
                </a:tc>
                <a:extLst>
                  <a:ext uri="{0D108BD9-81ED-4DB2-BD59-A6C34878D82A}">
                    <a16:rowId xmlns:a16="http://schemas.microsoft.com/office/drawing/2014/main" val="4095187024"/>
                  </a:ext>
                </a:extLst>
              </a:tr>
            </a:tbl>
          </a:graphicData>
        </a:graphic>
      </p:graphicFrame>
    </p:spTree>
    <p:custDataLst>
      <p:tags r:id="rId1"/>
    </p:custDataLst>
    <p:extLst>
      <p:ext uri="{BB962C8B-B14F-4D97-AF65-F5344CB8AC3E}">
        <p14:creationId xmlns:p14="http://schemas.microsoft.com/office/powerpoint/2010/main" val="1397171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6618A2-7103-D352-4F3D-2710E4F5376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0B556B-DC52-0DF6-8245-8ADCD3AE2983}"/>
              </a:ext>
            </a:extLst>
          </p:cNvPr>
          <p:cNvSpPr>
            <a:spLocks noGrp="1"/>
          </p:cNvSpPr>
          <p:nvPr>
            <p:ph idx="1"/>
          </p:nvPr>
        </p:nvSpPr>
        <p:spPr/>
        <p:txBody>
          <a:bodyPr>
            <a:normAutofit/>
          </a:bodyPr>
          <a:lstStyle/>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endParaRPr lang="en-US" altLang="en-US" dirty="0">
              <a:ea typeface="MS PGothic" panose="020B0600070205080204" pitchFamily="34" charset="-128"/>
            </a:endParaRPr>
          </a:p>
          <a:p>
            <a:pPr marL="0" indent="0">
              <a:buNone/>
            </a:pPr>
            <a:endParaRPr lang="en-GB" dirty="0"/>
          </a:p>
        </p:txBody>
      </p:sp>
      <p:sp>
        <p:nvSpPr>
          <p:cNvPr id="3" name="Slide Number Placeholder 2">
            <a:extLst>
              <a:ext uri="{FF2B5EF4-FFF2-40B4-BE49-F238E27FC236}">
                <a16:creationId xmlns:a16="http://schemas.microsoft.com/office/drawing/2014/main" id="{84978F0F-19C0-4DAE-4596-B5B425999C8D}"/>
              </a:ext>
            </a:extLst>
          </p:cNvPr>
          <p:cNvSpPr>
            <a:spLocks noGrp="1"/>
          </p:cNvSpPr>
          <p:nvPr>
            <p:ph type="sldNum" sz="quarter" idx="12"/>
          </p:nvPr>
        </p:nvSpPr>
        <p:spPr/>
        <p:txBody>
          <a:bodyPr/>
          <a:lstStyle/>
          <a:p>
            <a:fld id="{39C36121-C617-4182-BE9B-5368C33B3086}" type="slidenum">
              <a:rPr lang="en-GB" smtClean="0"/>
              <a:pPr/>
              <a:t>10</a:t>
            </a:fld>
            <a:endParaRPr lang="en-GB" dirty="0"/>
          </a:p>
        </p:txBody>
      </p:sp>
      <p:sp>
        <p:nvSpPr>
          <p:cNvPr id="4" name="Title 3">
            <a:extLst>
              <a:ext uri="{FF2B5EF4-FFF2-40B4-BE49-F238E27FC236}">
                <a16:creationId xmlns:a16="http://schemas.microsoft.com/office/drawing/2014/main" id="{DA48F357-3781-96B5-930D-5A6F4138EB90}"/>
              </a:ext>
            </a:extLst>
          </p:cNvPr>
          <p:cNvSpPr>
            <a:spLocks noGrp="1"/>
          </p:cNvSpPr>
          <p:nvPr>
            <p:ph type="title"/>
          </p:nvPr>
        </p:nvSpPr>
        <p:spPr/>
        <p:txBody>
          <a:bodyPr>
            <a:normAutofit/>
          </a:bodyPr>
          <a:lstStyle/>
          <a:p>
            <a:r>
              <a:rPr lang="en-GB" sz="3600" dirty="0"/>
              <a:t>Most traded pairs of currencies</a:t>
            </a:r>
          </a:p>
        </p:txBody>
      </p:sp>
      <p:graphicFrame>
        <p:nvGraphicFramePr>
          <p:cNvPr id="5" name="Table 4">
            <a:extLst>
              <a:ext uri="{FF2B5EF4-FFF2-40B4-BE49-F238E27FC236}">
                <a16:creationId xmlns:a16="http://schemas.microsoft.com/office/drawing/2014/main" id="{88AD2F86-0BE4-40C2-D8B6-DC6CD111CFD8}"/>
              </a:ext>
            </a:extLst>
          </p:cNvPr>
          <p:cNvGraphicFramePr>
            <a:graphicFrameLocks noGrp="1"/>
          </p:cNvGraphicFramePr>
          <p:nvPr>
            <p:extLst>
              <p:ext uri="{D42A27DB-BD31-4B8C-83A1-F6EECF244321}">
                <p14:modId xmlns:p14="http://schemas.microsoft.com/office/powerpoint/2010/main" val="4096514818"/>
              </p:ext>
            </p:extLst>
          </p:nvPr>
        </p:nvGraphicFramePr>
        <p:xfrm>
          <a:off x="1619672" y="1247904"/>
          <a:ext cx="5112568" cy="4074160"/>
        </p:xfrm>
        <a:graphic>
          <a:graphicData uri="http://schemas.openxmlformats.org/drawingml/2006/table">
            <a:tbl>
              <a:tblPr firstRow="1" bandRow="1">
                <a:tableStyleId>{5C22544A-7EE6-4342-B048-85BDC9FD1C3A}</a:tableStyleId>
              </a:tblPr>
              <a:tblGrid>
                <a:gridCol w="777944">
                  <a:extLst>
                    <a:ext uri="{9D8B030D-6E8A-4147-A177-3AD203B41FA5}">
                      <a16:colId xmlns:a16="http://schemas.microsoft.com/office/drawing/2014/main" val="3470357037"/>
                    </a:ext>
                  </a:extLst>
                </a:gridCol>
                <a:gridCol w="1886352">
                  <a:extLst>
                    <a:ext uri="{9D8B030D-6E8A-4147-A177-3AD203B41FA5}">
                      <a16:colId xmlns:a16="http://schemas.microsoft.com/office/drawing/2014/main" val="925623102"/>
                    </a:ext>
                  </a:extLst>
                </a:gridCol>
                <a:gridCol w="2448272">
                  <a:extLst>
                    <a:ext uri="{9D8B030D-6E8A-4147-A177-3AD203B41FA5}">
                      <a16:colId xmlns:a16="http://schemas.microsoft.com/office/drawing/2014/main" val="3178819440"/>
                    </a:ext>
                  </a:extLst>
                </a:gridCol>
              </a:tblGrid>
              <a:tr h="137976">
                <a:tc>
                  <a:txBody>
                    <a:bodyPr/>
                    <a:lstStyle/>
                    <a:p>
                      <a:pPr algn="ctr"/>
                      <a:r>
                        <a:rPr lang="en-GB" dirty="0"/>
                        <a:t>Rank</a:t>
                      </a:r>
                    </a:p>
                  </a:txBody>
                  <a:tcPr/>
                </a:tc>
                <a:tc>
                  <a:txBody>
                    <a:bodyPr/>
                    <a:lstStyle/>
                    <a:p>
                      <a:pPr algn="ctr"/>
                      <a:r>
                        <a:rPr lang="en-GB" dirty="0"/>
                        <a:t>Currencies</a:t>
                      </a:r>
                    </a:p>
                  </a:txBody>
                  <a:tcPr/>
                </a:tc>
                <a:tc>
                  <a:txBody>
                    <a:bodyPr/>
                    <a:lstStyle/>
                    <a:p>
                      <a:pPr algn="ctr"/>
                      <a:r>
                        <a:rPr lang="en-GB" dirty="0"/>
                        <a:t>% share</a:t>
                      </a:r>
                    </a:p>
                  </a:txBody>
                  <a:tcPr/>
                </a:tc>
                <a:extLst>
                  <a:ext uri="{0D108BD9-81ED-4DB2-BD59-A6C34878D82A}">
                    <a16:rowId xmlns:a16="http://schemas.microsoft.com/office/drawing/2014/main" val="1849611621"/>
                  </a:ext>
                </a:extLst>
              </a:tr>
              <a:tr h="370840">
                <a:tc>
                  <a:txBody>
                    <a:bodyPr/>
                    <a:lstStyle/>
                    <a:p>
                      <a:r>
                        <a:rPr lang="en-GB" dirty="0"/>
                        <a:t>1</a:t>
                      </a:r>
                    </a:p>
                  </a:txBody>
                  <a:tcPr/>
                </a:tc>
                <a:tc>
                  <a:txBody>
                    <a:bodyPr/>
                    <a:lstStyle/>
                    <a:p>
                      <a:r>
                        <a:rPr lang="en-GB" dirty="0"/>
                        <a:t>EUR/USD</a:t>
                      </a:r>
                    </a:p>
                  </a:txBody>
                  <a:tcPr/>
                </a:tc>
                <a:tc>
                  <a:txBody>
                    <a:bodyPr/>
                    <a:lstStyle/>
                    <a:p>
                      <a:pPr algn="ctr"/>
                      <a:r>
                        <a:rPr lang="en-GB" dirty="0"/>
                        <a:t>24.0</a:t>
                      </a:r>
                    </a:p>
                  </a:txBody>
                  <a:tcPr/>
                </a:tc>
                <a:extLst>
                  <a:ext uri="{0D108BD9-81ED-4DB2-BD59-A6C34878D82A}">
                    <a16:rowId xmlns:a16="http://schemas.microsoft.com/office/drawing/2014/main" val="775395699"/>
                  </a:ext>
                </a:extLst>
              </a:tr>
              <a:tr h="370840">
                <a:tc>
                  <a:txBody>
                    <a:bodyPr/>
                    <a:lstStyle/>
                    <a:p>
                      <a:r>
                        <a:rPr lang="en-GB" dirty="0"/>
                        <a:t>2</a:t>
                      </a:r>
                    </a:p>
                  </a:txBody>
                  <a:tcPr/>
                </a:tc>
                <a:tc>
                  <a:txBody>
                    <a:bodyPr/>
                    <a:lstStyle/>
                    <a:p>
                      <a:r>
                        <a:rPr lang="en-GB" dirty="0"/>
                        <a:t>USD/JPY</a:t>
                      </a:r>
                    </a:p>
                  </a:txBody>
                  <a:tcPr/>
                </a:tc>
                <a:tc>
                  <a:txBody>
                    <a:bodyPr/>
                    <a:lstStyle/>
                    <a:p>
                      <a:pPr algn="ctr"/>
                      <a:r>
                        <a:rPr lang="en-GB" dirty="0"/>
                        <a:t>13.2</a:t>
                      </a:r>
                    </a:p>
                  </a:txBody>
                  <a:tcPr/>
                </a:tc>
                <a:extLst>
                  <a:ext uri="{0D108BD9-81ED-4DB2-BD59-A6C34878D82A}">
                    <a16:rowId xmlns:a16="http://schemas.microsoft.com/office/drawing/2014/main" val="4158525531"/>
                  </a:ext>
                </a:extLst>
              </a:tr>
              <a:tr h="370840">
                <a:tc>
                  <a:txBody>
                    <a:bodyPr/>
                    <a:lstStyle/>
                    <a:p>
                      <a:r>
                        <a:rPr lang="en-GB" dirty="0"/>
                        <a:t>3</a:t>
                      </a:r>
                    </a:p>
                  </a:txBody>
                  <a:tcPr/>
                </a:tc>
                <a:tc>
                  <a:txBody>
                    <a:bodyPr/>
                    <a:lstStyle/>
                    <a:p>
                      <a:r>
                        <a:rPr lang="en-GB" dirty="0"/>
                        <a:t>USD/GDP</a:t>
                      </a:r>
                    </a:p>
                  </a:txBody>
                  <a:tcPr/>
                </a:tc>
                <a:tc>
                  <a:txBody>
                    <a:bodyPr/>
                    <a:lstStyle/>
                    <a:p>
                      <a:pPr algn="ctr"/>
                      <a:r>
                        <a:rPr lang="en-GB" dirty="0"/>
                        <a:t>9.6</a:t>
                      </a:r>
                    </a:p>
                  </a:txBody>
                  <a:tcPr/>
                </a:tc>
                <a:extLst>
                  <a:ext uri="{0D108BD9-81ED-4DB2-BD59-A6C34878D82A}">
                    <a16:rowId xmlns:a16="http://schemas.microsoft.com/office/drawing/2014/main" val="3320610866"/>
                  </a:ext>
                </a:extLst>
              </a:tr>
              <a:tr h="370840">
                <a:tc>
                  <a:txBody>
                    <a:bodyPr/>
                    <a:lstStyle/>
                    <a:p>
                      <a:r>
                        <a:rPr lang="en-GB" dirty="0"/>
                        <a:t>4</a:t>
                      </a:r>
                    </a:p>
                  </a:txBody>
                  <a:tcPr/>
                </a:tc>
                <a:tc>
                  <a:txBody>
                    <a:bodyPr/>
                    <a:lstStyle/>
                    <a:p>
                      <a:r>
                        <a:rPr lang="en-GB" dirty="0"/>
                        <a:t>AUD/USD</a:t>
                      </a:r>
                    </a:p>
                  </a:txBody>
                  <a:tcPr/>
                </a:tc>
                <a:tc>
                  <a:txBody>
                    <a:bodyPr/>
                    <a:lstStyle/>
                    <a:p>
                      <a:pPr algn="ctr"/>
                      <a:r>
                        <a:rPr lang="en-GB" dirty="0"/>
                        <a:t>5.4</a:t>
                      </a:r>
                    </a:p>
                  </a:txBody>
                  <a:tcPr/>
                </a:tc>
                <a:extLst>
                  <a:ext uri="{0D108BD9-81ED-4DB2-BD59-A6C34878D82A}">
                    <a16:rowId xmlns:a16="http://schemas.microsoft.com/office/drawing/2014/main" val="1354665148"/>
                  </a:ext>
                </a:extLst>
              </a:tr>
              <a:tr h="370840">
                <a:tc>
                  <a:txBody>
                    <a:bodyPr/>
                    <a:lstStyle/>
                    <a:p>
                      <a:r>
                        <a:rPr lang="en-GB" dirty="0"/>
                        <a:t>5</a:t>
                      </a:r>
                    </a:p>
                  </a:txBody>
                  <a:tcPr/>
                </a:tc>
                <a:tc>
                  <a:txBody>
                    <a:bodyPr/>
                    <a:lstStyle/>
                    <a:p>
                      <a:r>
                        <a:rPr lang="en-GB" dirty="0"/>
                        <a:t>USD/CAD</a:t>
                      </a:r>
                    </a:p>
                  </a:txBody>
                  <a:tcPr/>
                </a:tc>
                <a:tc>
                  <a:txBody>
                    <a:bodyPr/>
                    <a:lstStyle/>
                    <a:p>
                      <a:pPr algn="ctr"/>
                      <a:r>
                        <a:rPr lang="en-GB" dirty="0"/>
                        <a:t>4.4</a:t>
                      </a:r>
                    </a:p>
                  </a:txBody>
                  <a:tcPr/>
                </a:tc>
                <a:extLst>
                  <a:ext uri="{0D108BD9-81ED-4DB2-BD59-A6C34878D82A}">
                    <a16:rowId xmlns:a16="http://schemas.microsoft.com/office/drawing/2014/main" val="1429592320"/>
                  </a:ext>
                </a:extLst>
              </a:tr>
              <a:tr h="370840">
                <a:tc>
                  <a:txBody>
                    <a:bodyPr/>
                    <a:lstStyle/>
                    <a:p>
                      <a:r>
                        <a:rPr lang="en-GB" dirty="0"/>
                        <a:t>6</a:t>
                      </a:r>
                    </a:p>
                  </a:txBody>
                  <a:tcPr/>
                </a:tc>
                <a:tc>
                  <a:txBody>
                    <a:bodyPr/>
                    <a:lstStyle/>
                    <a:p>
                      <a:r>
                        <a:rPr lang="en-GB" dirty="0"/>
                        <a:t>USD/CNY</a:t>
                      </a:r>
                    </a:p>
                  </a:txBody>
                  <a:tcPr/>
                </a:tc>
                <a:tc>
                  <a:txBody>
                    <a:bodyPr/>
                    <a:lstStyle/>
                    <a:p>
                      <a:pPr algn="ctr"/>
                      <a:r>
                        <a:rPr lang="en-GB" dirty="0"/>
                        <a:t>4.1</a:t>
                      </a:r>
                    </a:p>
                  </a:txBody>
                  <a:tcPr/>
                </a:tc>
                <a:extLst>
                  <a:ext uri="{0D108BD9-81ED-4DB2-BD59-A6C34878D82A}">
                    <a16:rowId xmlns:a16="http://schemas.microsoft.com/office/drawing/2014/main" val="1470739586"/>
                  </a:ext>
                </a:extLst>
              </a:tr>
              <a:tr h="370840">
                <a:tc>
                  <a:txBody>
                    <a:bodyPr/>
                    <a:lstStyle/>
                    <a:p>
                      <a:r>
                        <a:rPr lang="en-GB" dirty="0"/>
                        <a:t>7</a:t>
                      </a:r>
                    </a:p>
                  </a:txBody>
                  <a:tcPr/>
                </a:tc>
                <a:tc>
                  <a:txBody>
                    <a:bodyPr/>
                    <a:lstStyle/>
                    <a:p>
                      <a:r>
                        <a:rPr lang="en-GB" dirty="0"/>
                        <a:t>USD/CHF</a:t>
                      </a:r>
                    </a:p>
                  </a:txBody>
                  <a:tcPr/>
                </a:tc>
                <a:tc>
                  <a:txBody>
                    <a:bodyPr/>
                    <a:lstStyle/>
                    <a:p>
                      <a:pPr algn="ctr"/>
                      <a:r>
                        <a:rPr lang="en-GB" dirty="0"/>
                        <a:t>3.5</a:t>
                      </a:r>
                    </a:p>
                  </a:txBody>
                  <a:tcPr/>
                </a:tc>
                <a:extLst>
                  <a:ext uri="{0D108BD9-81ED-4DB2-BD59-A6C34878D82A}">
                    <a16:rowId xmlns:a16="http://schemas.microsoft.com/office/drawing/2014/main" val="3792624199"/>
                  </a:ext>
                </a:extLst>
              </a:tr>
              <a:tr h="370840">
                <a:tc>
                  <a:txBody>
                    <a:bodyPr/>
                    <a:lstStyle/>
                    <a:p>
                      <a:r>
                        <a:rPr lang="en-GB" dirty="0"/>
                        <a:t>8</a:t>
                      </a:r>
                    </a:p>
                  </a:txBody>
                  <a:tcPr/>
                </a:tc>
                <a:tc>
                  <a:txBody>
                    <a:bodyPr/>
                    <a:lstStyle/>
                    <a:p>
                      <a:r>
                        <a:rPr lang="en-GB" dirty="0"/>
                        <a:t>USD/HKD</a:t>
                      </a:r>
                    </a:p>
                  </a:txBody>
                  <a:tcPr/>
                </a:tc>
                <a:tc>
                  <a:txBody>
                    <a:bodyPr/>
                    <a:lstStyle/>
                    <a:p>
                      <a:pPr algn="ctr"/>
                      <a:r>
                        <a:rPr lang="en-GB" dirty="0"/>
                        <a:t>3.3</a:t>
                      </a:r>
                    </a:p>
                  </a:txBody>
                  <a:tcPr/>
                </a:tc>
                <a:extLst>
                  <a:ext uri="{0D108BD9-81ED-4DB2-BD59-A6C34878D82A}">
                    <a16:rowId xmlns:a16="http://schemas.microsoft.com/office/drawing/2014/main" val="702100650"/>
                  </a:ext>
                </a:extLst>
              </a:tr>
              <a:tr h="370840">
                <a:tc>
                  <a:txBody>
                    <a:bodyPr/>
                    <a:lstStyle/>
                    <a:p>
                      <a:r>
                        <a:rPr lang="en-GB" dirty="0"/>
                        <a:t>9</a:t>
                      </a:r>
                    </a:p>
                  </a:txBody>
                  <a:tcPr/>
                </a:tc>
                <a:tc>
                  <a:txBody>
                    <a:bodyPr/>
                    <a:lstStyle/>
                    <a:p>
                      <a:r>
                        <a:rPr lang="en-GB" dirty="0"/>
                        <a:t>EUR/GDP</a:t>
                      </a:r>
                    </a:p>
                  </a:txBody>
                  <a:tcPr/>
                </a:tc>
                <a:tc>
                  <a:txBody>
                    <a:bodyPr/>
                    <a:lstStyle/>
                    <a:p>
                      <a:pPr algn="ctr"/>
                      <a:r>
                        <a:rPr lang="en-GB" dirty="0"/>
                        <a:t>2.0</a:t>
                      </a:r>
                    </a:p>
                  </a:txBody>
                  <a:tcPr/>
                </a:tc>
                <a:extLst>
                  <a:ext uri="{0D108BD9-81ED-4DB2-BD59-A6C34878D82A}">
                    <a16:rowId xmlns:a16="http://schemas.microsoft.com/office/drawing/2014/main" val="2132874510"/>
                  </a:ext>
                </a:extLst>
              </a:tr>
              <a:tr h="370840">
                <a:tc>
                  <a:txBody>
                    <a:bodyPr/>
                    <a:lstStyle/>
                    <a:p>
                      <a:r>
                        <a:rPr lang="en-GB" dirty="0"/>
                        <a:t>10</a:t>
                      </a:r>
                    </a:p>
                  </a:txBody>
                  <a:tcPr/>
                </a:tc>
                <a:tc>
                  <a:txBody>
                    <a:bodyPr/>
                    <a:lstStyle/>
                    <a:p>
                      <a:r>
                        <a:rPr lang="en-GB" dirty="0"/>
                        <a:t>USD/KRW</a:t>
                      </a:r>
                    </a:p>
                  </a:txBody>
                  <a:tcPr/>
                </a:tc>
                <a:tc>
                  <a:txBody>
                    <a:bodyPr/>
                    <a:lstStyle/>
                    <a:p>
                      <a:pPr algn="ctr"/>
                      <a:r>
                        <a:rPr lang="en-GB" dirty="0"/>
                        <a:t>1.9</a:t>
                      </a:r>
                    </a:p>
                  </a:txBody>
                  <a:tcPr/>
                </a:tc>
                <a:extLst>
                  <a:ext uri="{0D108BD9-81ED-4DB2-BD59-A6C34878D82A}">
                    <a16:rowId xmlns:a16="http://schemas.microsoft.com/office/drawing/2014/main" val="3020143490"/>
                  </a:ext>
                </a:extLst>
              </a:tr>
            </a:tbl>
          </a:graphicData>
        </a:graphic>
      </p:graphicFrame>
    </p:spTree>
    <p:custDataLst>
      <p:tags r:id="rId1"/>
    </p:custDataLst>
    <p:extLst>
      <p:ext uri="{BB962C8B-B14F-4D97-AF65-F5344CB8AC3E}">
        <p14:creationId xmlns:p14="http://schemas.microsoft.com/office/powerpoint/2010/main" val="2915871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92088"/>
            <a:ext cx="9144000" cy="5215203"/>
          </a:xfrm>
        </p:spPr>
        <p:txBody>
          <a:bodyPr>
            <a:normAutofit fontScale="77500" lnSpcReduction="20000"/>
          </a:bodyPr>
          <a:lstStyle/>
          <a:p>
            <a:pPr marL="0" indent="0">
              <a:buNone/>
            </a:pPr>
            <a:endParaRPr lang="en-GB" sz="4000" dirty="0"/>
          </a:p>
          <a:p>
            <a:pPr marL="0" indent="0">
              <a:buNone/>
            </a:pPr>
            <a:r>
              <a:rPr lang="en-GB" sz="4000" dirty="0"/>
              <a:t>Sometimes known as Forex or currency exchange</a:t>
            </a:r>
          </a:p>
          <a:p>
            <a:pPr>
              <a:buNone/>
            </a:pPr>
            <a:endParaRPr lang="en-GB" dirty="0"/>
          </a:p>
          <a:p>
            <a:r>
              <a:rPr lang="en-GB" dirty="0"/>
              <a:t>It is simply one country’s currency dived by another’s to give a ratio between the higher and the lower. For example, on 5</a:t>
            </a:r>
            <a:r>
              <a:rPr lang="en-GB" baseline="30000" dirty="0"/>
              <a:t>th</a:t>
            </a:r>
            <a:r>
              <a:rPr lang="en-GB" dirty="0"/>
              <a:t> December 2012 the Dollar-Sterling rate was $1/£0.62 = 1.61 dollars to the pound, or a dollar is worth 62 pence.</a:t>
            </a:r>
          </a:p>
          <a:p>
            <a:pPr>
              <a:buNone/>
            </a:pPr>
            <a:endParaRPr lang="en-GB" dirty="0"/>
          </a:p>
          <a:p>
            <a:r>
              <a:rPr lang="en-GB" dirty="0"/>
              <a:t>If one currency ‘strengthens’ or ‘weakens’ against another (a bilateral currency relationship), the value of one against the other increases. In the above example, if the rate goes to $1/£0.77 = 1.30 dollars to the pound, or a dollar is worth 77 pence, as it did on 11</a:t>
            </a:r>
            <a:r>
              <a:rPr lang="en-GB" baseline="30000" dirty="0"/>
              <a:t>th</a:t>
            </a:r>
            <a:r>
              <a:rPr lang="en-GB" dirty="0"/>
              <a:t> of November 2017, we can say that the pound has depreciated against the dollar by (62-77)/62 x 100 = -24.2% or the dollar has appreciated against the pound by about 24%</a:t>
            </a:r>
          </a:p>
          <a:p>
            <a:pPr marL="0" indent="0">
              <a:buNone/>
            </a:pPr>
            <a:r>
              <a:rPr lang="en-GB" dirty="0">
                <a:solidFill>
                  <a:srgbClr val="7030A0"/>
                </a:solidFill>
              </a:rPr>
              <a:t>       </a:t>
            </a:r>
          </a:p>
        </p:txBody>
      </p:sp>
      <p:sp>
        <p:nvSpPr>
          <p:cNvPr id="3" name="Title 2"/>
          <p:cNvSpPr>
            <a:spLocks noGrp="1"/>
          </p:cNvSpPr>
          <p:nvPr>
            <p:ph type="title"/>
          </p:nvPr>
        </p:nvSpPr>
        <p:spPr>
          <a:xfrm>
            <a:off x="0" y="0"/>
            <a:ext cx="9144000" cy="792088"/>
          </a:xfrm>
          <a:ln>
            <a:solidFill>
              <a:schemeClr val="accent1"/>
            </a:solidFill>
          </a:ln>
        </p:spPr>
        <p:txBody>
          <a:bodyPr/>
          <a:lstStyle/>
          <a:p>
            <a:r>
              <a:rPr lang="en-GB" sz="3600" dirty="0"/>
              <a:t>What is foreign exchange? 1</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11</a:t>
            </a:fld>
            <a:endParaRPr lang="en-GB" dirty="0"/>
          </a:p>
        </p:txBody>
      </p:sp>
    </p:spTree>
    <p:custDataLst>
      <p:tags r:id="rId1"/>
    </p:custDataLst>
    <p:extLst>
      <p:ext uri="{BB962C8B-B14F-4D97-AF65-F5344CB8AC3E}">
        <p14:creationId xmlns:p14="http://schemas.microsoft.com/office/powerpoint/2010/main" val="22729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5FF74-9D9C-943A-A249-8D5B412CCE9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017AFCA-257A-A4B7-D0F7-068421EAACAD}"/>
              </a:ext>
            </a:extLst>
          </p:cNvPr>
          <p:cNvSpPr>
            <a:spLocks noGrp="1"/>
          </p:cNvSpPr>
          <p:nvPr>
            <p:ph idx="1"/>
          </p:nvPr>
        </p:nvSpPr>
        <p:spPr>
          <a:xfrm>
            <a:off x="0" y="792088"/>
            <a:ext cx="9144000" cy="5215203"/>
          </a:xfrm>
        </p:spPr>
        <p:txBody>
          <a:bodyPr>
            <a:normAutofit/>
          </a:bodyPr>
          <a:lstStyle/>
          <a:p>
            <a:pPr marL="0" indent="0">
              <a:buNone/>
            </a:pPr>
            <a:endParaRPr lang="en-GB" dirty="0"/>
          </a:p>
          <a:p>
            <a:r>
              <a:rPr lang="en-GB" dirty="0"/>
              <a:t>Transaction in foreign exchange involve a buyer of currency, who is said to ‘bid’, the bid rate; and a seller who makes an offer, the offer rate</a:t>
            </a:r>
          </a:p>
          <a:p>
            <a:endParaRPr lang="en-GB" dirty="0"/>
          </a:p>
          <a:p>
            <a:r>
              <a:rPr lang="en-GB" dirty="0"/>
              <a:t>For example, a bid rate of US$/£ may be 1.5986, so you can buy dollars from a bank or broker at this rate. If the offer rate advertised by the bank or broker is 1.5990, you can sell your dollars at this rate </a:t>
            </a:r>
          </a:p>
          <a:p>
            <a:endParaRPr lang="en-GB" dirty="0"/>
          </a:p>
          <a:p>
            <a:pPr marL="0" indent="0">
              <a:buNone/>
            </a:pPr>
            <a:endParaRPr lang="en-GB" dirty="0"/>
          </a:p>
          <a:p>
            <a:pPr marL="0" indent="0">
              <a:buNone/>
            </a:pPr>
            <a:endParaRPr lang="en-GB" dirty="0"/>
          </a:p>
        </p:txBody>
      </p:sp>
      <p:sp>
        <p:nvSpPr>
          <p:cNvPr id="3" name="Title 2">
            <a:extLst>
              <a:ext uri="{FF2B5EF4-FFF2-40B4-BE49-F238E27FC236}">
                <a16:creationId xmlns:a16="http://schemas.microsoft.com/office/drawing/2014/main" id="{B2DC8589-5BDB-BC84-9C43-790AE2B78162}"/>
              </a:ext>
            </a:extLst>
          </p:cNvPr>
          <p:cNvSpPr>
            <a:spLocks noGrp="1"/>
          </p:cNvSpPr>
          <p:nvPr>
            <p:ph type="title"/>
          </p:nvPr>
        </p:nvSpPr>
        <p:spPr>
          <a:xfrm>
            <a:off x="0" y="0"/>
            <a:ext cx="9144000" cy="792088"/>
          </a:xfrm>
          <a:ln>
            <a:solidFill>
              <a:schemeClr val="accent1"/>
            </a:solidFill>
          </a:ln>
        </p:spPr>
        <p:txBody>
          <a:bodyPr/>
          <a:lstStyle/>
          <a:p>
            <a:r>
              <a:rPr lang="en-GB" sz="3600" dirty="0"/>
              <a:t>What is foreign exchange? 2</a:t>
            </a:r>
          </a:p>
        </p:txBody>
      </p:sp>
      <p:sp>
        <p:nvSpPr>
          <p:cNvPr id="4" name="Slide Number Placeholder 3">
            <a:extLst>
              <a:ext uri="{FF2B5EF4-FFF2-40B4-BE49-F238E27FC236}">
                <a16:creationId xmlns:a16="http://schemas.microsoft.com/office/drawing/2014/main" id="{CB8E6558-FE40-FDAB-F866-F3A08DEAED7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C36121-C617-4182-BE9B-5368C33B3086}" type="slidenum">
              <a:rPr kumimoji="0" lang="en-GB" sz="1200" b="0" i="0" u="none" strike="noStrike" kern="1200" cap="none" spc="0" normalizeH="0" baseline="0" noProof="0" smtClean="0">
                <a:ln>
                  <a:noFill/>
                </a:ln>
                <a:solidFill>
                  <a:prstClr val="black">
                    <a:tint val="75000"/>
                  </a:prst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endParaRPr>
          </a:p>
        </p:txBody>
      </p:sp>
    </p:spTree>
    <p:custDataLst>
      <p:tags r:id="rId1"/>
    </p:custDataLst>
    <p:extLst>
      <p:ext uri="{BB962C8B-B14F-4D97-AF65-F5344CB8AC3E}">
        <p14:creationId xmlns:p14="http://schemas.microsoft.com/office/powerpoint/2010/main" val="3513022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C4D24-D92C-B191-B7C9-DF4CB91F001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399905E-BB33-FC85-EA04-23FDA6392C09}"/>
              </a:ext>
            </a:extLst>
          </p:cNvPr>
          <p:cNvSpPr>
            <a:spLocks noGrp="1"/>
          </p:cNvSpPr>
          <p:nvPr>
            <p:ph idx="1"/>
          </p:nvPr>
        </p:nvSpPr>
        <p:spPr>
          <a:xfrm>
            <a:off x="0" y="792088"/>
            <a:ext cx="9144000" cy="5215203"/>
          </a:xfrm>
        </p:spPr>
        <p:txBody>
          <a:bodyPr>
            <a:normAutofit/>
          </a:bodyPr>
          <a:lstStyle/>
          <a:p>
            <a:pPr marL="0" indent="0">
              <a:buNone/>
            </a:pPr>
            <a:r>
              <a:rPr lang="en-GB" dirty="0"/>
              <a:t>The difference between the bid and offer rate is known as the ‘spread’, and is effectively the profit made by the bank or broker. </a:t>
            </a:r>
          </a:p>
          <a:p>
            <a:pPr marL="0" indent="0">
              <a:buNone/>
            </a:pPr>
            <a:r>
              <a:rPr lang="en-GB" dirty="0"/>
              <a:t>In our example, if you buy $1,000,000 the cost is…</a:t>
            </a:r>
          </a:p>
          <a:p>
            <a:pPr marL="0" indent="0">
              <a:buNone/>
            </a:pPr>
            <a:r>
              <a:rPr lang="en-GB" dirty="0"/>
              <a:t>$1,000,000/1.5986 = £625,547</a:t>
            </a:r>
          </a:p>
          <a:p>
            <a:pPr marL="0" indent="0">
              <a:buNone/>
            </a:pPr>
            <a:r>
              <a:rPr lang="en-GB" dirty="0"/>
              <a:t>And, if you sell you receive …</a:t>
            </a:r>
          </a:p>
          <a:p>
            <a:pPr marL="0" indent="0">
              <a:buNone/>
            </a:pPr>
            <a:r>
              <a:rPr lang="en-GB" dirty="0"/>
              <a:t>$1,000,000/1.5990 = £625,391</a:t>
            </a:r>
          </a:p>
          <a:p>
            <a:pPr marL="0" indent="0">
              <a:buNone/>
            </a:pPr>
            <a:r>
              <a:rPr lang="en-GB" dirty="0">
                <a:solidFill>
                  <a:schemeClr val="accent2"/>
                </a:solidFill>
              </a:rPr>
              <a:t>The difference of £156 represents the ‘spread’ ,which can also been see as the bank’s or broker’s profit</a:t>
            </a:r>
          </a:p>
          <a:p>
            <a:pPr marL="0" indent="0">
              <a:buNone/>
            </a:pPr>
            <a:endParaRPr lang="en-GB" dirty="0"/>
          </a:p>
        </p:txBody>
      </p:sp>
      <p:sp>
        <p:nvSpPr>
          <p:cNvPr id="3" name="Title 2">
            <a:extLst>
              <a:ext uri="{FF2B5EF4-FFF2-40B4-BE49-F238E27FC236}">
                <a16:creationId xmlns:a16="http://schemas.microsoft.com/office/drawing/2014/main" id="{A60F3388-8CED-E626-1A55-8EAA34057E83}"/>
              </a:ext>
            </a:extLst>
          </p:cNvPr>
          <p:cNvSpPr>
            <a:spLocks noGrp="1"/>
          </p:cNvSpPr>
          <p:nvPr>
            <p:ph type="title"/>
          </p:nvPr>
        </p:nvSpPr>
        <p:spPr>
          <a:xfrm>
            <a:off x="0" y="0"/>
            <a:ext cx="9144000" cy="792088"/>
          </a:xfrm>
          <a:ln>
            <a:solidFill>
              <a:schemeClr val="accent1"/>
            </a:solidFill>
          </a:ln>
        </p:spPr>
        <p:txBody>
          <a:bodyPr/>
          <a:lstStyle/>
          <a:p>
            <a:r>
              <a:rPr lang="en-GB" sz="3600" dirty="0"/>
              <a:t>What is foreign exchange? 3</a:t>
            </a:r>
          </a:p>
        </p:txBody>
      </p:sp>
      <p:sp>
        <p:nvSpPr>
          <p:cNvPr id="4" name="Slide Number Placeholder 3">
            <a:extLst>
              <a:ext uri="{FF2B5EF4-FFF2-40B4-BE49-F238E27FC236}">
                <a16:creationId xmlns:a16="http://schemas.microsoft.com/office/drawing/2014/main" id="{1AF38BA2-34AF-7D46-AEFD-C80AF0C311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C36121-C617-4182-BE9B-5368C33B3086}" type="slidenum">
              <a:rPr kumimoji="0" lang="en-GB" sz="1200" b="0" i="0" u="none" strike="noStrike" kern="1200" cap="none" spc="0" normalizeH="0" baseline="0" noProof="0" smtClean="0">
                <a:ln>
                  <a:noFill/>
                </a:ln>
                <a:solidFill>
                  <a:prstClr val="black">
                    <a:tint val="75000"/>
                  </a:prst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endParaRPr>
          </a:p>
        </p:txBody>
      </p:sp>
    </p:spTree>
    <p:custDataLst>
      <p:tags r:id="rId1"/>
    </p:custDataLst>
    <p:extLst>
      <p:ext uri="{BB962C8B-B14F-4D97-AF65-F5344CB8AC3E}">
        <p14:creationId xmlns:p14="http://schemas.microsoft.com/office/powerpoint/2010/main" val="739587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43000"/>
            <a:ext cx="9144000" cy="4743619"/>
          </a:xfrm>
        </p:spPr>
        <p:txBody>
          <a:bodyPr>
            <a:normAutofit fontScale="85000" lnSpcReduction="20000"/>
          </a:bodyPr>
          <a:lstStyle/>
          <a:p>
            <a:r>
              <a:rPr lang="en-GB" sz="3100" dirty="0"/>
              <a:t>However, this only represents a bilateral view -  just because the pound has depreciated against the dollar, doesn’t necessarily mean that the pound is is generally weak, or that the dollar is generally strong. We have to consider the impact and influence of trade between these two countries and the rest of the world. </a:t>
            </a:r>
          </a:p>
          <a:p>
            <a:pPr>
              <a:buNone/>
            </a:pPr>
            <a:endParaRPr lang="en-GB" dirty="0"/>
          </a:p>
          <a:p>
            <a:r>
              <a:rPr lang="en-GB" sz="3100" dirty="0"/>
              <a:t>For example, it could be that the US is strong against all other currencies, and only relatively strong against the pound, or that they are both strong against all other currencies. In order to more meaningfully assess these positions we need to look farther afield: at other currencies and their relationships with the pound and the dollar. And this involves international trade patterns.</a:t>
            </a:r>
          </a:p>
        </p:txBody>
      </p:sp>
      <p:sp>
        <p:nvSpPr>
          <p:cNvPr id="3" name="Title 2"/>
          <p:cNvSpPr>
            <a:spLocks noGrp="1"/>
          </p:cNvSpPr>
          <p:nvPr>
            <p:ph type="title"/>
          </p:nvPr>
        </p:nvSpPr>
        <p:spPr>
          <a:xfrm>
            <a:off x="0" y="0"/>
            <a:ext cx="9144000" cy="1143000"/>
          </a:xfrm>
        </p:spPr>
        <p:txBody>
          <a:bodyPr>
            <a:noAutofit/>
          </a:bodyPr>
          <a:lstStyle/>
          <a:p>
            <a:r>
              <a:rPr lang="en-GB" sz="3200" dirty="0"/>
              <a:t>Bilateral and trade-weighted exchange rates -1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14</a:t>
            </a:fld>
            <a:endParaRPr lang="en-GB" dirty="0"/>
          </a:p>
        </p:txBody>
      </p:sp>
    </p:spTree>
    <p:custDataLst>
      <p:tags r:id="rId1"/>
    </p:custDataLst>
    <p:extLst>
      <p:ext uri="{BB962C8B-B14F-4D97-AF65-F5344CB8AC3E}">
        <p14:creationId xmlns:p14="http://schemas.microsoft.com/office/powerpoint/2010/main" val="3322869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Of course, all currencies vary against all other countries, and the relevance or importance of these intra-country exchange rates is relative to the amount of trade between countries.</a:t>
            </a:r>
          </a:p>
          <a:p>
            <a:pPr>
              <a:buNone/>
            </a:pPr>
            <a:endParaRPr lang="en-GB" dirty="0"/>
          </a:p>
          <a:p>
            <a:r>
              <a:rPr lang="en-GB" dirty="0"/>
              <a:t>For example, if 90% of the UK’s trade was with the US, but only 40% of the US’s trade was with Britain, this would effectively mean that Britain’s overall exchange rate with the rest of the world would be 90% determined by its US exchange rate, and 10% by all the other counties it trades with. And conversely, the US overall trade-weighted exchange rate would be 60% determined by all the other countries it trades with.</a:t>
            </a:r>
          </a:p>
        </p:txBody>
      </p:sp>
      <p:sp>
        <p:nvSpPr>
          <p:cNvPr id="3" name="Title 2"/>
          <p:cNvSpPr>
            <a:spLocks noGrp="1"/>
          </p:cNvSpPr>
          <p:nvPr>
            <p:ph type="title"/>
          </p:nvPr>
        </p:nvSpPr>
        <p:spPr/>
        <p:txBody>
          <a:bodyPr>
            <a:normAutofit/>
          </a:bodyPr>
          <a:lstStyle/>
          <a:p>
            <a:r>
              <a:rPr lang="en-GB" sz="3200" dirty="0"/>
              <a:t>Bilateral and trade-weighted exchange rates -2</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15</a:t>
            </a:fld>
            <a:endParaRPr lang="en-GB" dirty="0"/>
          </a:p>
        </p:txBody>
      </p:sp>
    </p:spTree>
    <p:custDataLst>
      <p:tags r:id="rId1"/>
    </p:custDataLst>
    <p:extLst>
      <p:ext uri="{BB962C8B-B14F-4D97-AF65-F5344CB8AC3E}">
        <p14:creationId xmlns:p14="http://schemas.microsoft.com/office/powerpoint/2010/main" val="326230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What we need is a more sophisticated way of considering currency values.</a:t>
            </a:r>
          </a:p>
          <a:p>
            <a:r>
              <a:rPr lang="en-GB" dirty="0"/>
              <a:t>If we introduced a third currency, say the euro, we could compare the movement in prices of both the dollar and the pound against the euro, and we will have a better picture of their real comparative values.</a:t>
            </a:r>
          </a:p>
          <a:p>
            <a:r>
              <a:rPr lang="en-GB" dirty="0"/>
              <a:t>See table 1 below…</a:t>
            </a:r>
          </a:p>
        </p:txBody>
      </p:sp>
      <p:sp>
        <p:nvSpPr>
          <p:cNvPr id="3" name="Title 2"/>
          <p:cNvSpPr>
            <a:spLocks noGrp="1"/>
          </p:cNvSpPr>
          <p:nvPr>
            <p:ph type="title"/>
          </p:nvPr>
        </p:nvSpPr>
        <p:spPr/>
        <p:txBody>
          <a:bodyPr>
            <a:normAutofit/>
          </a:bodyPr>
          <a:lstStyle/>
          <a:p>
            <a:r>
              <a:rPr lang="en-GB" sz="3200" dirty="0"/>
              <a:t>Bilateral and trade-weighted exchange rates -3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16</a:t>
            </a:fld>
            <a:endParaRPr lang="en-GB" dirty="0"/>
          </a:p>
        </p:txBody>
      </p:sp>
    </p:spTree>
    <p:custDataLst>
      <p:tags r:id="rId1"/>
    </p:custDataLst>
    <p:extLst>
      <p:ext uri="{BB962C8B-B14F-4D97-AF65-F5344CB8AC3E}">
        <p14:creationId xmlns:p14="http://schemas.microsoft.com/office/powerpoint/2010/main" val="161053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12184326"/>
              </p:ext>
            </p:extLst>
          </p:nvPr>
        </p:nvGraphicFramePr>
        <p:xfrm>
          <a:off x="0" y="1224900"/>
          <a:ext cx="9144001" cy="4490119"/>
        </p:xfrm>
        <a:graphic>
          <a:graphicData uri="http://schemas.openxmlformats.org/drawingml/2006/table">
            <a:tbl>
              <a:tblPr firstRow="1" bandRow="1">
                <a:tableStyleId>{5C22544A-7EE6-4342-B048-85BDC9FD1C3A}</a:tableStyleId>
              </a:tblPr>
              <a:tblGrid>
                <a:gridCol w="2155904">
                  <a:extLst>
                    <a:ext uri="{9D8B030D-6E8A-4147-A177-3AD203B41FA5}">
                      <a16:colId xmlns:a16="http://schemas.microsoft.com/office/drawing/2014/main" val="20000"/>
                    </a:ext>
                  </a:extLst>
                </a:gridCol>
                <a:gridCol w="743414">
                  <a:extLst>
                    <a:ext uri="{9D8B030D-6E8A-4147-A177-3AD203B41FA5}">
                      <a16:colId xmlns:a16="http://schemas.microsoft.com/office/drawing/2014/main" val="20001"/>
                    </a:ext>
                  </a:extLst>
                </a:gridCol>
                <a:gridCol w="817756">
                  <a:extLst>
                    <a:ext uri="{9D8B030D-6E8A-4147-A177-3AD203B41FA5}">
                      <a16:colId xmlns:a16="http://schemas.microsoft.com/office/drawing/2014/main" val="20002"/>
                    </a:ext>
                  </a:extLst>
                </a:gridCol>
                <a:gridCol w="643169">
                  <a:extLst>
                    <a:ext uri="{9D8B030D-6E8A-4147-A177-3AD203B41FA5}">
                      <a16:colId xmlns:a16="http://schemas.microsoft.com/office/drawing/2014/main" val="20003"/>
                    </a:ext>
                  </a:extLst>
                </a:gridCol>
                <a:gridCol w="694978">
                  <a:extLst>
                    <a:ext uri="{9D8B030D-6E8A-4147-A177-3AD203B41FA5}">
                      <a16:colId xmlns:a16="http://schemas.microsoft.com/office/drawing/2014/main" val="20004"/>
                    </a:ext>
                  </a:extLst>
                </a:gridCol>
                <a:gridCol w="795044">
                  <a:extLst>
                    <a:ext uri="{9D8B030D-6E8A-4147-A177-3AD203B41FA5}">
                      <a16:colId xmlns:a16="http://schemas.microsoft.com/office/drawing/2014/main" val="20005"/>
                    </a:ext>
                  </a:extLst>
                </a:gridCol>
                <a:gridCol w="862644">
                  <a:extLst>
                    <a:ext uri="{9D8B030D-6E8A-4147-A177-3AD203B41FA5}">
                      <a16:colId xmlns:a16="http://schemas.microsoft.com/office/drawing/2014/main" val="20006"/>
                    </a:ext>
                  </a:extLst>
                </a:gridCol>
                <a:gridCol w="897500">
                  <a:extLst>
                    <a:ext uri="{9D8B030D-6E8A-4147-A177-3AD203B41FA5}">
                      <a16:colId xmlns:a16="http://schemas.microsoft.com/office/drawing/2014/main" val="20007"/>
                    </a:ext>
                  </a:extLst>
                </a:gridCol>
                <a:gridCol w="766796">
                  <a:extLst>
                    <a:ext uri="{9D8B030D-6E8A-4147-A177-3AD203B41FA5}">
                      <a16:colId xmlns:a16="http://schemas.microsoft.com/office/drawing/2014/main" val="20008"/>
                    </a:ext>
                  </a:extLst>
                </a:gridCol>
                <a:gridCol w="766796">
                  <a:extLst>
                    <a:ext uri="{9D8B030D-6E8A-4147-A177-3AD203B41FA5}">
                      <a16:colId xmlns:a16="http://schemas.microsoft.com/office/drawing/2014/main" val="20009"/>
                    </a:ext>
                  </a:extLst>
                </a:gridCol>
              </a:tblGrid>
              <a:tr h="722548">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418619">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418619">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418619">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418619">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418619">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418619">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418619">
                <a:tc>
                  <a:txBody>
                    <a:bodyPr/>
                    <a:lstStyle/>
                    <a:p>
                      <a:r>
                        <a:rPr lang="en-GB" dirty="0"/>
                        <a:t>Switzerland (SFr)</a:t>
                      </a:r>
                    </a:p>
                  </a:txBody>
                  <a:tcPr/>
                </a:tc>
                <a:tc>
                  <a:txBody>
                    <a:bodyPr/>
                    <a:lstStyle/>
                    <a:p>
                      <a:r>
                        <a:rPr lang="en-GB" sz="1300" dirty="0"/>
                        <a:t>0.868</a:t>
                      </a:r>
                    </a:p>
                  </a:txBody>
                  <a:tcPr/>
                </a:tc>
                <a:tc>
                  <a:txBody>
                    <a:bodyPr/>
                    <a:lstStyle/>
                    <a:p>
                      <a:r>
                        <a:rPr lang="en-GB" sz="1300" dirty="0"/>
                        <a:t>4.514</a:t>
                      </a:r>
                    </a:p>
                  </a:txBody>
                  <a:tcPr/>
                </a:tc>
                <a:tc>
                  <a:txBody>
                    <a:bodyPr/>
                    <a:lstStyle/>
                    <a:p>
                      <a:r>
                        <a:rPr lang="en-GB" sz="1300" dirty="0"/>
                        <a:t>0.606</a:t>
                      </a:r>
                    </a:p>
                  </a:txBody>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418619">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418619">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53752" y="-127560"/>
            <a:ext cx="9197752" cy="1373014"/>
          </a:xfrm>
        </p:spPr>
        <p:txBody>
          <a:bodyPr>
            <a:normAutofit/>
          </a:bodyPr>
          <a:lstStyle/>
          <a:p>
            <a:r>
              <a:rPr lang="en-GB" sz="3200" dirty="0"/>
              <a:t>Bilateral and trade-weighted exchange rates - 4</a:t>
            </a:r>
          </a:p>
        </p:txBody>
      </p:sp>
      <p:sp>
        <p:nvSpPr>
          <p:cNvPr id="5" name="TextBox 4"/>
          <p:cNvSpPr txBox="1"/>
          <p:nvPr/>
        </p:nvSpPr>
        <p:spPr>
          <a:xfrm>
            <a:off x="1259632" y="722234"/>
            <a:ext cx="6872505" cy="523220"/>
          </a:xfrm>
          <a:prstGeom prst="rect">
            <a:avLst/>
          </a:prstGeom>
          <a:noFill/>
        </p:spPr>
        <p:txBody>
          <a:bodyPr wrap="square" rtlCol="0">
            <a:spAutoFit/>
          </a:bodyPr>
          <a:lstStyle/>
          <a:p>
            <a:r>
              <a:rPr lang="en-GB" sz="1400" dirty="0"/>
              <a:t>International exchange rates of selected countries as at 13</a:t>
            </a:r>
            <a:r>
              <a:rPr lang="en-GB" sz="1400" baseline="30000" dirty="0"/>
              <a:t>th</a:t>
            </a:r>
            <a:r>
              <a:rPr lang="en-GB" sz="1400" dirty="0"/>
              <a:t> September 2007</a:t>
            </a:r>
          </a:p>
          <a:p>
            <a:r>
              <a:rPr lang="en-GB" sz="1400" dirty="0"/>
              <a:t>Source: </a:t>
            </a:r>
            <a:r>
              <a:rPr lang="en-GB" sz="1400" i="1" dirty="0"/>
              <a:t>Financial Times </a:t>
            </a:r>
            <a:r>
              <a:rPr lang="en-GB" sz="14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17</a:t>
            </a:fld>
            <a:endParaRPr lang="en-GB" dirty="0"/>
          </a:p>
        </p:txBody>
      </p:sp>
    </p:spTree>
    <p:custDataLst>
      <p:tags r:id="rId1"/>
    </p:custDataLst>
    <p:extLst>
      <p:ext uri="{BB962C8B-B14F-4D97-AF65-F5344CB8AC3E}">
        <p14:creationId xmlns:p14="http://schemas.microsoft.com/office/powerpoint/2010/main" val="1661078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536467580"/>
              </p:ext>
            </p:extLst>
          </p:nvPr>
        </p:nvGraphicFramePr>
        <p:xfrm>
          <a:off x="214282" y="796134"/>
          <a:ext cx="8786874" cy="434848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endParaRPr lang="en-GB" sz="1050" dirty="0"/>
                    </a:p>
                  </a:txBody>
                  <a:tcPr/>
                </a:tc>
                <a:tc gridSpan="9">
                  <a:txBody>
                    <a:bodyPr/>
                    <a:lstStyle/>
                    <a:p>
                      <a:r>
                        <a:rPr lang="en-GB" sz="1050" dirty="0"/>
                        <a:t>The amount</a:t>
                      </a:r>
                      <a:r>
                        <a:rPr lang="en-GB" sz="1050" baseline="0" dirty="0"/>
                        <a:t> each currency buys of another currency with one unit</a:t>
                      </a:r>
                      <a:endParaRPr lang="en-GB" sz="105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050" dirty="0"/>
                        <a:t>Canada (C$)</a:t>
                      </a:r>
                    </a:p>
                  </a:txBody>
                  <a:tcPr/>
                </a:tc>
                <a:tc>
                  <a:txBody>
                    <a:bodyPr/>
                    <a:lstStyle/>
                    <a:p>
                      <a:r>
                        <a:rPr lang="en-GB" sz="1050" dirty="0"/>
                        <a:t>1</a:t>
                      </a:r>
                    </a:p>
                  </a:txBody>
                  <a:tcPr/>
                </a:tc>
                <a:tc>
                  <a:txBody>
                    <a:bodyPr/>
                    <a:lstStyle/>
                    <a:p>
                      <a:r>
                        <a:rPr lang="en-GB" sz="1050" dirty="0"/>
                        <a:t>5.201</a:t>
                      </a:r>
                    </a:p>
                  </a:txBody>
                  <a:tcPr/>
                </a:tc>
                <a:tc>
                  <a:txBody>
                    <a:bodyPr/>
                    <a:lstStyle/>
                    <a:p>
                      <a:r>
                        <a:rPr lang="en-GB" sz="1050" b="1" dirty="0">
                          <a:solidFill>
                            <a:schemeClr val="tx1"/>
                          </a:solidFill>
                        </a:rPr>
                        <a:t>0.698</a:t>
                      </a:r>
                    </a:p>
                  </a:txBody>
                  <a:tcPr>
                    <a:solidFill>
                      <a:srgbClr val="00B0F0"/>
                    </a:solidFill>
                  </a:tcPr>
                </a:tc>
                <a:tc>
                  <a:txBody>
                    <a:bodyPr/>
                    <a:lstStyle/>
                    <a:p>
                      <a:r>
                        <a:rPr lang="en-GB" sz="1050" dirty="0"/>
                        <a:t>111.4</a:t>
                      </a:r>
                    </a:p>
                  </a:txBody>
                  <a:tcPr/>
                </a:tc>
                <a:tc>
                  <a:txBody>
                    <a:bodyPr/>
                    <a:lstStyle/>
                    <a:p>
                      <a:r>
                        <a:rPr lang="en-GB" sz="1050" dirty="0"/>
                        <a:t>5.448</a:t>
                      </a:r>
                    </a:p>
                  </a:txBody>
                  <a:tcPr/>
                </a:tc>
                <a:tc>
                  <a:txBody>
                    <a:bodyPr/>
                    <a:lstStyle/>
                    <a:p>
                      <a:r>
                        <a:rPr lang="en-GB" sz="1050" dirty="0"/>
                        <a:t>6.477</a:t>
                      </a:r>
                    </a:p>
                  </a:txBody>
                  <a:tcPr/>
                </a:tc>
                <a:tc>
                  <a:txBody>
                    <a:bodyPr/>
                    <a:lstStyle/>
                    <a:p>
                      <a:r>
                        <a:rPr lang="en-GB" sz="1050" dirty="0"/>
                        <a:t>1.152</a:t>
                      </a:r>
                    </a:p>
                  </a:txBody>
                  <a:tcPr/>
                </a:tc>
                <a:tc>
                  <a:txBody>
                    <a:bodyPr/>
                    <a:lstStyle/>
                    <a:p>
                      <a:r>
                        <a:rPr lang="en-GB" sz="1050" dirty="0"/>
                        <a:t>0.481</a:t>
                      </a:r>
                    </a:p>
                  </a:txBody>
                  <a:tcPr/>
                </a:tc>
                <a:tc>
                  <a:txBody>
                    <a:bodyPr/>
                    <a:lstStyle/>
                    <a:p>
                      <a:r>
                        <a:rPr lang="en-GB" sz="1050" dirty="0"/>
                        <a:t>0.958</a:t>
                      </a:r>
                    </a:p>
                  </a:txBody>
                  <a:tcPr/>
                </a:tc>
                <a:extLst>
                  <a:ext uri="{0D108BD9-81ED-4DB2-BD59-A6C34878D82A}">
                    <a16:rowId xmlns:a16="http://schemas.microsoft.com/office/drawing/2014/main" val="10002"/>
                  </a:ext>
                </a:extLst>
              </a:tr>
              <a:tr h="370840">
                <a:tc>
                  <a:txBody>
                    <a:bodyPr/>
                    <a:lstStyle/>
                    <a:p>
                      <a:r>
                        <a:rPr lang="en-GB" sz="1050" dirty="0"/>
                        <a:t>Denmark (DKr)</a:t>
                      </a:r>
                    </a:p>
                  </a:txBody>
                  <a:tcPr/>
                </a:tc>
                <a:tc>
                  <a:txBody>
                    <a:bodyPr/>
                    <a:lstStyle/>
                    <a:p>
                      <a:r>
                        <a:rPr lang="en-GB" sz="1050" dirty="0"/>
                        <a:t>1.923</a:t>
                      </a:r>
                    </a:p>
                  </a:txBody>
                  <a:tcPr/>
                </a:tc>
                <a:tc>
                  <a:txBody>
                    <a:bodyPr/>
                    <a:lstStyle/>
                    <a:p>
                      <a:r>
                        <a:rPr lang="en-GB" sz="1050" dirty="0"/>
                        <a:t>10</a:t>
                      </a:r>
                    </a:p>
                  </a:txBody>
                  <a:tcPr/>
                </a:tc>
                <a:tc>
                  <a:txBody>
                    <a:bodyPr/>
                    <a:lstStyle/>
                    <a:p>
                      <a:r>
                        <a:rPr lang="en-GB" sz="1050" b="1" dirty="0">
                          <a:solidFill>
                            <a:srgbClr val="FF0000"/>
                          </a:solidFill>
                        </a:rPr>
                        <a:t>1.342</a:t>
                      </a:r>
                    </a:p>
                  </a:txBody>
                  <a:tcPr>
                    <a:solidFill>
                      <a:schemeClr val="bg2">
                        <a:lumMod val="75000"/>
                      </a:schemeClr>
                    </a:solidFill>
                  </a:tcPr>
                </a:tc>
                <a:tc>
                  <a:txBody>
                    <a:bodyPr/>
                    <a:lstStyle/>
                    <a:p>
                      <a:r>
                        <a:rPr lang="en-GB" sz="1050" dirty="0"/>
                        <a:t>214.2</a:t>
                      </a:r>
                    </a:p>
                  </a:txBody>
                  <a:tcPr/>
                </a:tc>
                <a:tc>
                  <a:txBody>
                    <a:bodyPr/>
                    <a:lstStyle/>
                    <a:p>
                      <a:r>
                        <a:rPr lang="en-GB" sz="1050" dirty="0"/>
                        <a:t>10.480</a:t>
                      </a:r>
                    </a:p>
                  </a:txBody>
                  <a:tcPr/>
                </a:tc>
                <a:tc>
                  <a:txBody>
                    <a:bodyPr/>
                    <a:lstStyle/>
                    <a:p>
                      <a:r>
                        <a:rPr lang="en-GB" sz="1050" dirty="0"/>
                        <a:t>12.450</a:t>
                      </a:r>
                    </a:p>
                  </a:txBody>
                  <a:tcPr/>
                </a:tc>
                <a:tc>
                  <a:txBody>
                    <a:bodyPr/>
                    <a:lstStyle/>
                    <a:p>
                      <a:r>
                        <a:rPr lang="en-GB" sz="1050" dirty="0"/>
                        <a:t>2.215</a:t>
                      </a:r>
                    </a:p>
                  </a:txBody>
                  <a:tcPr/>
                </a:tc>
                <a:tc>
                  <a:txBody>
                    <a:bodyPr/>
                    <a:lstStyle/>
                    <a:p>
                      <a:r>
                        <a:rPr lang="en-GB" sz="1050" dirty="0"/>
                        <a:t>0.926</a:t>
                      </a:r>
                    </a:p>
                  </a:txBody>
                  <a:tcPr/>
                </a:tc>
                <a:tc>
                  <a:txBody>
                    <a:bodyPr/>
                    <a:lstStyle/>
                    <a:p>
                      <a:r>
                        <a:rPr lang="en-GB" sz="1050" dirty="0"/>
                        <a:t>1.862</a:t>
                      </a:r>
                    </a:p>
                  </a:txBody>
                  <a:tcPr/>
                </a:tc>
                <a:extLst>
                  <a:ext uri="{0D108BD9-81ED-4DB2-BD59-A6C34878D82A}">
                    <a16:rowId xmlns:a16="http://schemas.microsoft.com/office/drawing/2014/main" val="10003"/>
                  </a:ext>
                </a:extLst>
              </a:tr>
              <a:tr h="370840">
                <a:tc>
                  <a:txBody>
                    <a:bodyPr/>
                    <a:lstStyle/>
                    <a:p>
                      <a:r>
                        <a:rPr lang="en-GB" sz="1050" dirty="0"/>
                        <a:t>Eurozone (€)</a:t>
                      </a:r>
                    </a:p>
                  </a:txBody>
                  <a:tcPr/>
                </a:tc>
                <a:tc>
                  <a:txBody>
                    <a:bodyPr/>
                    <a:lstStyle/>
                    <a:p>
                      <a:r>
                        <a:rPr lang="en-GB" sz="1050" b="1" dirty="0">
                          <a:solidFill>
                            <a:schemeClr val="tx1"/>
                          </a:solidFill>
                        </a:rPr>
                        <a:t>1.432</a:t>
                      </a:r>
                    </a:p>
                  </a:txBody>
                  <a:tcPr>
                    <a:solidFill>
                      <a:srgbClr val="00B0F0"/>
                    </a:solidFill>
                  </a:tcPr>
                </a:tc>
                <a:tc>
                  <a:txBody>
                    <a:bodyPr/>
                    <a:lstStyle/>
                    <a:p>
                      <a:r>
                        <a:rPr lang="en-GB" sz="1050" b="1" dirty="0">
                          <a:solidFill>
                            <a:srgbClr val="FF0000"/>
                          </a:solidFill>
                        </a:rPr>
                        <a:t>7.449</a:t>
                      </a:r>
                    </a:p>
                  </a:txBody>
                  <a:tcPr>
                    <a:solidFill>
                      <a:schemeClr val="bg2">
                        <a:lumMod val="75000"/>
                      </a:schemeClr>
                    </a:solidFill>
                  </a:tcPr>
                </a:tc>
                <a:tc>
                  <a:txBody>
                    <a:bodyPr/>
                    <a:lstStyle/>
                    <a:p>
                      <a:r>
                        <a:rPr lang="en-GB" sz="1050" b="1" dirty="0">
                          <a:solidFill>
                            <a:schemeClr val="tx1"/>
                          </a:solidFill>
                        </a:rPr>
                        <a:t>1</a:t>
                      </a:r>
                    </a:p>
                  </a:txBody>
                  <a:tcPr>
                    <a:solidFill>
                      <a:schemeClr val="accent2">
                        <a:lumMod val="60000"/>
                        <a:lumOff val="40000"/>
                      </a:schemeClr>
                    </a:solidFill>
                  </a:tcPr>
                </a:tc>
                <a:tc>
                  <a:txBody>
                    <a:bodyPr/>
                    <a:lstStyle/>
                    <a:p>
                      <a:r>
                        <a:rPr lang="en-GB" sz="1050" b="1" dirty="0">
                          <a:solidFill>
                            <a:schemeClr val="tx1"/>
                          </a:solidFill>
                        </a:rPr>
                        <a:t>159.6</a:t>
                      </a:r>
                    </a:p>
                  </a:txBody>
                  <a:tcPr>
                    <a:solidFill>
                      <a:schemeClr val="accent2">
                        <a:lumMod val="60000"/>
                        <a:lumOff val="40000"/>
                      </a:schemeClr>
                    </a:solidFill>
                  </a:tcPr>
                </a:tc>
                <a:tc>
                  <a:txBody>
                    <a:bodyPr/>
                    <a:lstStyle/>
                    <a:p>
                      <a:r>
                        <a:rPr lang="en-GB" sz="1050" b="1" dirty="0">
                          <a:solidFill>
                            <a:srgbClr val="FF0000"/>
                          </a:solidFill>
                        </a:rPr>
                        <a:t>7.804</a:t>
                      </a:r>
                    </a:p>
                  </a:txBody>
                  <a:tcPr>
                    <a:solidFill>
                      <a:schemeClr val="bg2">
                        <a:lumMod val="75000"/>
                      </a:schemeClr>
                    </a:solidFill>
                  </a:tcPr>
                </a:tc>
                <a:tc>
                  <a:txBody>
                    <a:bodyPr/>
                    <a:lstStyle/>
                    <a:p>
                      <a:r>
                        <a:rPr lang="en-GB" sz="1050" b="1" dirty="0">
                          <a:solidFill>
                            <a:srgbClr val="FF0000"/>
                          </a:solidFill>
                        </a:rPr>
                        <a:t>9.276</a:t>
                      </a:r>
                    </a:p>
                  </a:txBody>
                  <a:tcPr>
                    <a:solidFill>
                      <a:schemeClr val="bg2">
                        <a:lumMod val="75000"/>
                      </a:schemeClr>
                    </a:solidFill>
                  </a:tcPr>
                </a:tc>
                <a:tc>
                  <a:txBody>
                    <a:bodyPr/>
                    <a:lstStyle/>
                    <a:p>
                      <a:r>
                        <a:rPr lang="en-GB" sz="1050" b="1" dirty="0">
                          <a:solidFill>
                            <a:srgbClr val="FF0000"/>
                          </a:solidFill>
                        </a:rPr>
                        <a:t>1.650</a:t>
                      </a:r>
                    </a:p>
                  </a:txBody>
                  <a:tcPr>
                    <a:solidFill>
                      <a:schemeClr val="bg2">
                        <a:lumMod val="75000"/>
                      </a:schemeClr>
                    </a:solidFill>
                  </a:tcPr>
                </a:tc>
                <a:tc>
                  <a:txBody>
                    <a:bodyPr/>
                    <a:lstStyle/>
                    <a:p>
                      <a:r>
                        <a:rPr lang="en-GB" sz="1050" b="1" dirty="0">
                          <a:solidFill>
                            <a:srgbClr val="FF0000"/>
                          </a:solidFill>
                        </a:rPr>
                        <a:t>0.689</a:t>
                      </a:r>
                    </a:p>
                  </a:txBody>
                  <a:tcPr>
                    <a:solidFill>
                      <a:schemeClr val="bg2">
                        <a:lumMod val="75000"/>
                      </a:schemeClr>
                    </a:solidFill>
                  </a:tcPr>
                </a:tc>
                <a:tc>
                  <a:txBody>
                    <a:bodyPr/>
                    <a:lstStyle/>
                    <a:p>
                      <a:r>
                        <a:rPr lang="en-GB" sz="1050" b="1" dirty="0">
                          <a:solidFill>
                            <a:srgbClr val="FF0000"/>
                          </a:solidFill>
                        </a:rPr>
                        <a:t>1.387</a:t>
                      </a:r>
                    </a:p>
                  </a:txBody>
                  <a:tcPr>
                    <a:solidFill>
                      <a:schemeClr val="bg2">
                        <a:lumMod val="75000"/>
                      </a:schemeClr>
                    </a:solidFill>
                  </a:tcPr>
                </a:tc>
                <a:extLst>
                  <a:ext uri="{0D108BD9-81ED-4DB2-BD59-A6C34878D82A}">
                    <a16:rowId xmlns:a16="http://schemas.microsoft.com/office/drawing/2014/main" val="10004"/>
                  </a:ext>
                </a:extLst>
              </a:tr>
              <a:tr h="370840">
                <a:tc>
                  <a:txBody>
                    <a:bodyPr/>
                    <a:lstStyle/>
                    <a:p>
                      <a:r>
                        <a:rPr lang="en-GB" sz="1050" dirty="0"/>
                        <a:t>Japan (¥)</a:t>
                      </a:r>
                    </a:p>
                  </a:txBody>
                  <a:tcPr/>
                </a:tc>
                <a:tc>
                  <a:txBody>
                    <a:bodyPr/>
                    <a:lstStyle/>
                    <a:p>
                      <a:r>
                        <a:rPr lang="en-GB" sz="1050" dirty="0"/>
                        <a:t>0.898</a:t>
                      </a:r>
                    </a:p>
                  </a:txBody>
                  <a:tcPr/>
                </a:tc>
                <a:tc>
                  <a:txBody>
                    <a:bodyPr/>
                    <a:lstStyle/>
                    <a:p>
                      <a:r>
                        <a:rPr lang="en-GB" sz="1050" dirty="0"/>
                        <a:t>4.668</a:t>
                      </a:r>
                    </a:p>
                  </a:txBody>
                  <a:tcPr/>
                </a:tc>
                <a:tc>
                  <a:txBody>
                    <a:bodyPr/>
                    <a:lstStyle/>
                    <a:p>
                      <a:r>
                        <a:rPr lang="en-GB" sz="1050" b="1" dirty="0">
                          <a:solidFill>
                            <a:schemeClr val="tx1"/>
                          </a:solidFill>
                        </a:rPr>
                        <a:t>0.627</a:t>
                      </a:r>
                    </a:p>
                  </a:txBody>
                  <a:tcPr>
                    <a:solidFill>
                      <a:schemeClr val="accent2">
                        <a:lumMod val="60000"/>
                        <a:lumOff val="40000"/>
                      </a:schemeClr>
                    </a:solidFill>
                  </a:tcPr>
                </a:tc>
                <a:tc>
                  <a:txBody>
                    <a:bodyPr/>
                    <a:lstStyle/>
                    <a:p>
                      <a:r>
                        <a:rPr lang="en-GB" sz="1050" b="1" dirty="0">
                          <a:solidFill>
                            <a:schemeClr val="tx1"/>
                          </a:solidFill>
                        </a:rPr>
                        <a:t>100</a:t>
                      </a:r>
                    </a:p>
                  </a:txBody>
                  <a:tcPr>
                    <a:solidFill>
                      <a:schemeClr val="accent2">
                        <a:lumMod val="60000"/>
                        <a:lumOff val="40000"/>
                      </a:schemeClr>
                    </a:solidFill>
                  </a:tcPr>
                </a:tc>
                <a:tc>
                  <a:txBody>
                    <a:bodyPr/>
                    <a:lstStyle/>
                    <a:p>
                      <a:r>
                        <a:rPr lang="en-GB" sz="1050" dirty="0"/>
                        <a:t>4.890</a:t>
                      </a:r>
                    </a:p>
                  </a:txBody>
                  <a:tcPr/>
                </a:tc>
                <a:tc>
                  <a:txBody>
                    <a:bodyPr/>
                    <a:lstStyle/>
                    <a:p>
                      <a:r>
                        <a:rPr lang="en-GB" sz="1050" dirty="0"/>
                        <a:t>5.813</a:t>
                      </a:r>
                    </a:p>
                  </a:txBody>
                  <a:tcPr/>
                </a:tc>
                <a:tc>
                  <a:txBody>
                    <a:bodyPr/>
                    <a:lstStyle/>
                    <a:p>
                      <a:r>
                        <a:rPr lang="en-GB" sz="1050" dirty="0"/>
                        <a:t>1.034</a:t>
                      </a:r>
                    </a:p>
                  </a:txBody>
                  <a:tcPr/>
                </a:tc>
                <a:tc>
                  <a:txBody>
                    <a:bodyPr/>
                    <a:lstStyle/>
                    <a:p>
                      <a:r>
                        <a:rPr lang="en-GB" sz="1050" dirty="0"/>
                        <a:t>0.432</a:t>
                      </a:r>
                    </a:p>
                  </a:txBody>
                  <a:tcPr/>
                </a:tc>
                <a:tc>
                  <a:txBody>
                    <a:bodyPr/>
                    <a:lstStyle/>
                    <a:p>
                      <a:r>
                        <a:rPr lang="en-GB" sz="1050" dirty="0"/>
                        <a:t>0.869</a:t>
                      </a:r>
                    </a:p>
                  </a:txBody>
                  <a:tcPr/>
                </a:tc>
                <a:extLst>
                  <a:ext uri="{0D108BD9-81ED-4DB2-BD59-A6C34878D82A}">
                    <a16:rowId xmlns:a16="http://schemas.microsoft.com/office/drawing/2014/main" val="10005"/>
                  </a:ext>
                </a:extLst>
              </a:tr>
              <a:tr h="370840">
                <a:tc>
                  <a:txBody>
                    <a:bodyPr/>
                    <a:lstStyle/>
                    <a:p>
                      <a:r>
                        <a:rPr lang="en-GB" sz="1050" dirty="0"/>
                        <a:t>Norway (NKr)</a:t>
                      </a:r>
                    </a:p>
                  </a:txBody>
                  <a:tcPr/>
                </a:tc>
                <a:tc>
                  <a:txBody>
                    <a:bodyPr/>
                    <a:lstStyle/>
                    <a:p>
                      <a:r>
                        <a:rPr lang="en-GB" sz="1050" dirty="0"/>
                        <a:t>1.835</a:t>
                      </a:r>
                    </a:p>
                  </a:txBody>
                  <a:tcPr/>
                </a:tc>
                <a:tc>
                  <a:txBody>
                    <a:bodyPr/>
                    <a:lstStyle/>
                    <a:p>
                      <a:r>
                        <a:rPr lang="en-GB" sz="1050" dirty="0"/>
                        <a:t>9.545</a:t>
                      </a:r>
                    </a:p>
                  </a:txBody>
                  <a:tcPr/>
                </a:tc>
                <a:tc>
                  <a:txBody>
                    <a:bodyPr/>
                    <a:lstStyle/>
                    <a:p>
                      <a:r>
                        <a:rPr lang="en-GB" sz="1050" b="1" dirty="0">
                          <a:solidFill>
                            <a:srgbClr val="FF0000"/>
                          </a:solidFill>
                        </a:rPr>
                        <a:t>1.281</a:t>
                      </a:r>
                    </a:p>
                  </a:txBody>
                  <a:tcPr>
                    <a:solidFill>
                      <a:schemeClr val="bg2">
                        <a:lumMod val="75000"/>
                      </a:schemeClr>
                    </a:solidFill>
                  </a:tcPr>
                </a:tc>
                <a:tc>
                  <a:txBody>
                    <a:bodyPr/>
                    <a:lstStyle/>
                    <a:p>
                      <a:r>
                        <a:rPr lang="en-GB" sz="1050" dirty="0"/>
                        <a:t>204.5</a:t>
                      </a:r>
                    </a:p>
                  </a:txBody>
                  <a:tcPr/>
                </a:tc>
                <a:tc>
                  <a:txBody>
                    <a:bodyPr/>
                    <a:lstStyle/>
                    <a:p>
                      <a:r>
                        <a:rPr lang="en-GB" sz="1050" dirty="0"/>
                        <a:t>10</a:t>
                      </a:r>
                    </a:p>
                  </a:txBody>
                  <a:tcPr/>
                </a:tc>
                <a:tc>
                  <a:txBody>
                    <a:bodyPr/>
                    <a:lstStyle/>
                    <a:p>
                      <a:r>
                        <a:rPr lang="en-GB" sz="1050" dirty="0"/>
                        <a:t>11.89</a:t>
                      </a:r>
                    </a:p>
                  </a:txBody>
                  <a:tcPr/>
                </a:tc>
                <a:tc>
                  <a:txBody>
                    <a:bodyPr/>
                    <a:lstStyle/>
                    <a:p>
                      <a:r>
                        <a:rPr lang="en-GB" sz="1050" dirty="0"/>
                        <a:t>2.114</a:t>
                      </a:r>
                    </a:p>
                  </a:txBody>
                  <a:tcPr/>
                </a:tc>
                <a:tc>
                  <a:txBody>
                    <a:bodyPr/>
                    <a:lstStyle/>
                    <a:p>
                      <a:r>
                        <a:rPr lang="en-GB" sz="1050" dirty="0"/>
                        <a:t>0.883</a:t>
                      </a:r>
                    </a:p>
                  </a:txBody>
                  <a:tcPr/>
                </a:tc>
                <a:tc>
                  <a:txBody>
                    <a:bodyPr/>
                    <a:lstStyle/>
                    <a:p>
                      <a:r>
                        <a:rPr lang="en-GB" sz="1050" dirty="0"/>
                        <a:t>1.777</a:t>
                      </a:r>
                    </a:p>
                  </a:txBody>
                  <a:tcPr/>
                </a:tc>
                <a:extLst>
                  <a:ext uri="{0D108BD9-81ED-4DB2-BD59-A6C34878D82A}">
                    <a16:rowId xmlns:a16="http://schemas.microsoft.com/office/drawing/2014/main" val="10006"/>
                  </a:ext>
                </a:extLst>
              </a:tr>
              <a:tr h="370840">
                <a:tc>
                  <a:txBody>
                    <a:bodyPr/>
                    <a:lstStyle/>
                    <a:p>
                      <a:r>
                        <a:rPr lang="en-GB" sz="1050" dirty="0"/>
                        <a:t>Sweden (SKr)</a:t>
                      </a:r>
                    </a:p>
                  </a:txBody>
                  <a:tcPr/>
                </a:tc>
                <a:tc>
                  <a:txBody>
                    <a:bodyPr/>
                    <a:lstStyle/>
                    <a:p>
                      <a:r>
                        <a:rPr lang="en-GB" sz="1050" dirty="0"/>
                        <a:t>1.544</a:t>
                      </a:r>
                    </a:p>
                  </a:txBody>
                  <a:tcPr/>
                </a:tc>
                <a:tc>
                  <a:txBody>
                    <a:bodyPr/>
                    <a:lstStyle/>
                    <a:p>
                      <a:r>
                        <a:rPr lang="en-GB" sz="1050" dirty="0"/>
                        <a:t>8.030</a:t>
                      </a:r>
                    </a:p>
                  </a:txBody>
                  <a:tcPr/>
                </a:tc>
                <a:tc>
                  <a:txBody>
                    <a:bodyPr/>
                    <a:lstStyle/>
                    <a:p>
                      <a:r>
                        <a:rPr lang="en-GB" sz="1050" b="1" dirty="0">
                          <a:solidFill>
                            <a:srgbClr val="FF0000"/>
                          </a:solidFill>
                        </a:rPr>
                        <a:t>1.078</a:t>
                      </a:r>
                    </a:p>
                  </a:txBody>
                  <a:tcPr>
                    <a:solidFill>
                      <a:schemeClr val="bg2">
                        <a:lumMod val="75000"/>
                      </a:schemeClr>
                    </a:solidFill>
                  </a:tcPr>
                </a:tc>
                <a:tc>
                  <a:txBody>
                    <a:bodyPr/>
                    <a:lstStyle/>
                    <a:p>
                      <a:r>
                        <a:rPr lang="en-GB" sz="1050" dirty="0"/>
                        <a:t>172.0</a:t>
                      </a:r>
                    </a:p>
                  </a:txBody>
                  <a:tcPr/>
                </a:tc>
                <a:tc>
                  <a:txBody>
                    <a:bodyPr/>
                    <a:lstStyle/>
                    <a:p>
                      <a:r>
                        <a:rPr lang="en-GB" sz="1050" dirty="0"/>
                        <a:t>8.412</a:t>
                      </a:r>
                    </a:p>
                  </a:txBody>
                  <a:tcPr/>
                </a:tc>
                <a:tc>
                  <a:txBody>
                    <a:bodyPr/>
                    <a:lstStyle/>
                    <a:p>
                      <a:r>
                        <a:rPr lang="en-GB" sz="1050" b="1" dirty="0"/>
                        <a:t>10</a:t>
                      </a:r>
                    </a:p>
                  </a:txBody>
                  <a:tcPr>
                    <a:solidFill>
                      <a:srgbClr val="FF0000"/>
                    </a:solidFill>
                  </a:tcPr>
                </a:tc>
                <a:tc>
                  <a:txBody>
                    <a:bodyPr/>
                    <a:lstStyle/>
                    <a:p>
                      <a:r>
                        <a:rPr lang="en-GB" sz="1050" b="1" dirty="0"/>
                        <a:t>1.779</a:t>
                      </a:r>
                    </a:p>
                  </a:txBody>
                  <a:tcPr>
                    <a:solidFill>
                      <a:srgbClr val="FF0000"/>
                    </a:solidFill>
                  </a:tcPr>
                </a:tc>
                <a:tc>
                  <a:txBody>
                    <a:bodyPr/>
                    <a:lstStyle/>
                    <a:p>
                      <a:r>
                        <a:rPr lang="en-GB" sz="1050" dirty="0"/>
                        <a:t>0.743</a:t>
                      </a:r>
                    </a:p>
                  </a:txBody>
                  <a:tcPr/>
                </a:tc>
                <a:tc>
                  <a:txBody>
                    <a:bodyPr/>
                    <a:lstStyle/>
                    <a:p>
                      <a:r>
                        <a:rPr lang="en-GB" sz="1050" dirty="0"/>
                        <a:t>1.495</a:t>
                      </a:r>
                    </a:p>
                  </a:txBody>
                  <a:tcPr/>
                </a:tc>
                <a:extLst>
                  <a:ext uri="{0D108BD9-81ED-4DB2-BD59-A6C34878D82A}">
                    <a16:rowId xmlns:a16="http://schemas.microsoft.com/office/drawing/2014/main" val="10007"/>
                  </a:ext>
                </a:extLst>
              </a:tr>
              <a:tr h="370840">
                <a:tc>
                  <a:txBody>
                    <a:bodyPr/>
                    <a:lstStyle/>
                    <a:p>
                      <a:r>
                        <a:rPr lang="en-GB" sz="1050" dirty="0"/>
                        <a:t>Switzerland (SFr)</a:t>
                      </a:r>
                    </a:p>
                  </a:txBody>
                  <a:tcPr/>
                </a:tc>
                <a:tc>
                  <a:txBody>
                    <a:bodyPr/>
                    <a:lstStyle/>
                    <a:p>
                      <a:r>
                        <a:rPr lang="en-GB" sz="1050" dirty="0"/>
                        <a:t>0.868</a:t>
                      </a:r>
                    </a:p>
                  </a:txBody>
                  <a:tcPr/>
                </a:tc>
                <a:tc>
                  <a:txBody>
                    <a:bodyPr/>
                    <a:lstStyle/>
                    <a:p>
                      <a:r>
                        <a:rPr lang="en-GB" sz="1050" dirty="0"/>
                        <a:t>4.514</a:t>
                      </a:r>
                    </a:p>
                  </a:txBody>
                  <a:tcPr/>
                </a:tc>
                <a:tc>
                  <a:txBody>
                    <a:bodyPr/>
                    <a:lstStyle/>
                    <a:p>
                      <a:r>
                        <a:rPr lang="en-GB" sz="1050" b="1" dirty="0">
                          <a:solidFill>
                            <a:srgbClr val="FF0000"/>
                          </a:solidFill>
                        </a:rPr>
                        <a:t>0.606</a:t>
                      </a:r>
                    </a:p>
                  </a:txBody>
                  <a:tcPr>
                    <a:solidFill>
                      <a:schemeClr val="bg2">
                        <a:lumMod val="75000"/>
                      </a:schemeClr>
                    </a:solidFill>
                  </a:tcPr>
                </a:tc>
                <a:tc>
                  <a:txBody>
                    <a:bodyPr/>
                    <a:lstStyle/>
                    <a:p>
                      <a:r>
                        <a:rPr lang="en-GB" sz="1050" dirty="0"/>
                        <a:t>96.71</a:t>
                      </a:r>
                    </a:p>
                  </a:txBody>
                  <a:tcPr/>
                </a:tc>
                <a:tc>
                  <a:txBody>
                    <a:bodyPr/>
                    <a:lstStyle/>
                    <a:p>
                      <a:r>
                        <a:rPr lang="en-GB" sz="1050" dirty="0"/>
                        <a:t>4.729</a:t>
                      </a:r>
                    </a:p>
                  </a:txBody>
                  <a:tcPr/>
                </a:tc>
                <a:tc>
                  <a:txBody>
                    <a:bodyPr/>
                    <a:lstStyle/>
                    <a:p>
                      <a:r>
                        <a:rPr lang="en-GB" sz="1050" b="1" dirty="0"/>
                        <a:t>5.622</a:t>
                      </a:r>
                    </a:p>
                  </a:txBody>
                  <a:tcPr>
                    <a:solidFill>
                      <a:srgbClr val="FF0000"/>
                    </a:solidFill>
                  </a:tcPr>
                </a:tc>
                <a:tc>
                  <a:txBody>
                    <a:bodyPr/>
                    <a:lstStyle/>
                    <a:p>
                      <a:r>
                        <a:rPr lang="en-GB" sz="1050" b="1" dirty="0"/>
                        <a:t>1</a:t>
                      </a:r>
                    </a:p>
                  </a:txBody>
                  <a:tcPr>
                    <a:solidFill>
                      <a:srgbClr val="FF0000"/>
                    </a:solidFill>
                  </a:tcPr>
                </a:tc>
                <a:tc>
                  <a:txBody>
                    <a:bodyPr/>
                    <a:lstStyle/>
                    <a:p>
                      <a:r>
                        <a:rPr lang="en-GB" sz="1050" dirty="0"/>
                        <a:t>0.418</a:t>
                      </a:r>
                    </a:p>
                  </a:txBody>
                  <a:tcPr/>
                </a:tc>
                <a:tc>
                  <a:txBody>
                    <a:bodyPr/>
                    <a:lstStyle/>
                    <a:p>
                      <a:r>
                        <a:rPr lang="en-GB" sz="1050" dirty="0"/>
                        <a:t>0.840</a:t>
                      </a:r>
                    </a:p>
                  </a:txBody>
                  <a:tcPr/>
                </a:tc>
                <a:extLst>
                  <a:ext uri="{0D108BD9-81ED-4DB2-BD59-A6C34878D82A}">
                    <a16:rowId xmlns:a16="http://schemas.microsoft.com/office/drawing/2014/main" val="10008"/>
                  </a:ext>
                </a:extLst>
              </a:tr>
              <a:tr h="370840">
                <a:tc>
                  <a:txBody>
                    <a:bodyPr/>
                    <a:lstStyle/>
                    <a:p>
                      <a:r>
                        <a:rPr lang="en-GB" sz="1050" dirty="0"/>
                        <a:t>UK (£)</a:t>
                      </a:r>
                    </a:p>
                  </a:txBody>
                  <a:tcPr/>
                </a:tc>
                <a:tc>
                  <a:txBody>
                    <a:bodyPr/>
                    <a:lstStyle/>
                    <a:p>
                      <a:r>
                        <a:rPr lang="en-GB" sz="1050" dirty="0"/>
                        <a:t>2.077</a:t>
                      </a:r>
                    </a:p>
                  </a:txBody>
                  <a:tcPr/>
                </a:tc>
                <a:tc>
                  <a:txBody>
                    <a:bodyPr/>
                    <a:lstStyle/>
                    <a:p>
                      <a:r>
                        <a:rPr lang="en-GB" sz="1050" dirty="0"/>
                        <a:t>10.80</a:t>
                      </a:r>
                    </a:p>
                  </a:txBody>
                  <a:tcPr/>
                </a:tc>
                <a:tc>
                  <a:txBody>
                    <a:bodyPr/>
                    <a:lstStyle/>
                    <a:p>
                      <a:r>
                        <a:rPr lang="en-GB" sz="1050" b="1" dirty="0">
                          <a:solidFill>
                            <a:srgbClr val="FF0000"/>
                          </a:solidFill>
                        </a:rPr>
                        <a:t>1.450</a:t>
                      </a:r>
                    </a:p>
                  </a:txBody>
                  <a:tcPr>
                    <a:solidFill>
                      <a:schemeClr val="bg2">
                        <a:lumMod val="75000"/>
                      </a:schemeClr>
                    </a:solidFill>
                  </a:tcPr>
                </a:tc>
                <a:tc>
                  <a:txBody>
                    <a:bodyPr/>
                    <a:lstStyle/>
                    <a:p>
                      <a:r>
                        <a:rPr lang="en-GB" sz="1050" dirty="0"/>
                        <a:t>231.5</a:t>
                      </a:r>
                    </a:p>
                  </a:txBody>
                  <a:tcPr/>
                </a:tc>
                <a:tc>
                  <a:txBody>
                    <a:bodyPr/>
                    <a:lstStyle/>
                    <a:p>
                      <a:r>
                        <a:rPr lang="en-GB" sz="1050" dirty="0"/>
                        <a:t>11.32</a:t>
                      </a:r>
                    </a:p>
                  </a:txBody>
                  <a:tcPr/>
                </a:tc>
                <a:tc>
                  <a:txBody>
                    <a:bodyPr/>
                    <a:lstStyle/>
                    <a:p>
                      <a:r>
                        <a:rPr lang="en-GB" sz="1050" dirty="0"/>
                        <a:t>13.45</a:t>
                      </a:r>
                    </a:p>
                  </a:txBody>
                  <a:tcPr/>
                </a:tc>
                <a:tc>
                  <a:txBody>
                    <a:bodyPr/>
                    <a:lstStyle/>
                    <a:p>
                      <a:r>
                        <a:rPr lang="en-GB" sz="1050" dirty="0"/>
                        <a:t>2.393</a:t>
                      </a:r>
                    </a:p>
                  </a:txBody>
                  <a:tcPr/>
                </a:tc>
                <a:tc>
                  <a:txBody>
                    <a:bodyPr/>
                    <a:lstStyle/>
                    <a:p>
                      <a:r>
                        <a:rPr lang="en-GB" sz="1050" b="1" dirty="0"/>
                        <a:t>1</a:t>
                      </a:r>
                    </a:p>
                  </a:txBody>
                  <a:tcPr>
                    <a:solidFill>
                      <a:schemeClr val="accent4">
                        <a:lumMod val="60000"/>
                        <a:lumOff val="40000"/>
                      </a:schemeClr>
                    </a:solidFill>
                  </a:tcPr>
                </a:tc>
                <a:tc>
                  <a:txBody>
                    <a:bodyPr/>
                    <a:lstStyle/>
                    <a:p>
                      <a:r>
                        <a:rPr lang="en-GB" sz="1050" b="1" dirty="0">
                          <a:solidFill>
                            <a:schemeClr val="tx1"/>
                          </a:solidFill>
                        </a:rPr>
                        <a:t>2.012</a:t>
                      </a:r>
                    </a:p>
                  </a:txBody>
                  <a:tcPr>
                    <a:solidFill>
                      <a:schemeClr val="accent4">
                        <a:lumMod val="60000"/>
                        <a:lumOff val="40000"/>
                      </a:schemeClr>
                    </a:solidFill>
                  </a:tcPr>
                </a:tc>
                <a:extLst>
                  <a:ext uri="{0D108BD9-81ED-4DB2-BD59-A6C34878D82A}">
                    <a16:rowId xmlns:a16="http://schemas.microsoft.com/office/drawing/2014/main" val="10009"/>
                  </a:ext>
                </a:extLst>
              </a:tr>
              <a:tr h="370840">
                <a:tc>
                  <a:txBody>
                    <a:bodyPr/>
                    <a:lstStyle/>
                    <a:p>
                      <a:r>
                        <a:rPr lang="en-GB" sz="1050" dirty="0"/>
                        <a:t>USA ($)</a:t>
                      </a:r>
                    </a:p>
                  </a:txBody>
                  <a:tcPr/>
                </a:tc>
                <a:tc>
                  <a:txBody>
                    <a:bodyPr/>
                    <a:lstStyle/>
                    <a:p>
                      <a:r>
                        <a:rPr lang="en-GB" sz="1050" dirty="0"/>
                        <a:t>1.033</a:t>
                      </a:r>
                    </a:p>
                  </a:txBody>
                  <a:tcPr/>
                </a:tc>
                <a:tc>
                  <a:txBody>
                    <a:bodyPr/>
                    <a:lstStyle/>
                    <a:p>
                      <a:r>
                        <a:rPr lang="en-GB" sz="1050" dirty="0"/>
                        <a:t>5.371</a:t>
                      </a:r>
                    </a:p>
                  </a:txBody>
                  <a:tcPr/>
                </a:tc>
                <a:tc>
                  <a:txBody>
                    <a:bodyPr/>
                    <a:lstStyle/>
                    <a:p>
                      <a:r>
                        <a:rPr lang="en-GB" sz="1050" b="1" dirty="0">
                          <a:solidFill>
                            <a:srgbClr val="FF0000"/>
                          </a:solidFill>
                        </a:rPr>
                        <a:t>0.721</a:t>
                      </a:r>
                    </a:p>
                  </a:txBody>
                  <a:tcPr>
                    <a:solidFill>
                      <a:schemeClr val="bg2">
                        <a:lumMod val="75000"/>
                      </a:schemeClr>
                    </a:solidFill>
                  </a:tcPr>
                </a:tc>
                <a:tc>
                  <a:txBody>
                    <a:bodyPr/>
                    <a:lstStyle/>
                    <a:p>
                      <a:r>
                        <a:rPr lang="en-GB" sz="1050" dirty="0"/>
                        <a:t>115.1</a:t>
                      </a:r>
                    </a:p>
                  </a:txBody>
                  <a:tcPr/>
                </a:tc>
                <a:tc>
                  <a:txBody>
                    <a:bodyPr/>
                    <a:lstStyle/>
                    <a:p>
                      <a:r>
                        <a:rPr lang="en-GB" sz="1050" dirty="0"/>
                        <a:t>5.627</a:t>
                      </a:r>
                    </a:p>
                  </a:txBody>
                  <a:tcPr/>
                </a:tc>
                <a:tc>
                  <a:txBody>
                    <a:bodyPr/>
                    <a:lstStyle/>
                    <a:p>
                      <a:r>
                        <a:rPr lang="en-GB" sz="1050" dirty="0"/>
                        <a:t>6.689</a:t>
                      </a:r>
                    </a:p>
                  </a:txBody>
                  <a:tcPr/>
                </a:tc>
                <a:tc>
                  <a:txBody>
                    <a:bodyPr/>
                    <a:lstStyle/>
                    <a:p>
                      <a:r>
                        <a:rPr lang="en-GB" sz="1050" dirty="0"/>
                        <a:t>1.190</a:t>
                      </a:r>
                    </a:p>
                  </a:txBody>
                  <a:tcPr/>
                </a:tc>
                <a:tc>
                  <a:txBody>
                    <a:bodyPr/>
                    <a:lstStyle/>
                    <a:p>
                      <a:r>
                        <a:rPr lang="en-GB" sz="1050" b="1" dirty="0"/>
                        <a:t>0.497</a:t>
                      </a:r>
                    </a:p>
                  </a:txBody>
                  <a:tcPr>
                    <a:solidFill>
                      <a:schemeClr val="accent4">
                        <a:lumMod val="60000"/>
                        <a:lumOff val="40000"/>
                      </a:schemeClr>
                    </a:solidFill>
                  </a:tcPr>
                </a:tc>
                <a:tc>
                  <a:txBody>
                    <a:bodyPr/>
                    <a:lstStyle/>
                    <a:p>
                      <a:r>
                        <a:rPr lang="en-GB" sz="1050" b="1" dirty="0"/>
                        <a:t>1</a:t>
                      </a:r>
                    </a:p>
                  </a:txBody>
                  <a:tcPr>
                    <a:solidFill>
                      <a:schemeClr val="accent4">
                        <a:lumMod val="60000"/>
                        <a:lumOff val="40000"/>
                      </a:schemeClr>
                    </a:solidFill>
                  </a:tcPr>
                </a:tc>
                <a:extLst>
                  <a:ext uri="{0D108BD9-81ED-4DB2-BD59-A6C34878D82A}">
                    <a16:rowId xmlns:a16="http://schemas.microsoft.com/office/drawing/2014/main" val="10010"/>
                  </a:ext>
                </a:extLst>
              </a:tr>
            </a:tbl>
          </a:graphicData>
        </a:graphic>
      </p:graphicFrame>
      <p:sp>
        <p:nvSpPr>
          <p:cNvPr id="3" name="Title 2"/>
          <p:cNvSpPr>
            <a:spLocks noGrp="1"/>
          </p:cNvSpPr>
          <p:nvPr>
            <p:ph type="title"/>
          </p:nvPr>
        </p:nvSpPr>
        <p:spPr>
          <a:xfrm>
            <a:off x="214282" y="0"/>
            <a:ext cx="8715436" cy="738336"/>
          </a:xfrm>
        </p:spPr>
        <p:txBody>
          <a:bodyPr>
            <a:noAutofit/>
          </a:bodyPr>
          <a:lstStyle/>
          <a:p>
            <a:r>
              <a:rPr lang="en-GB" sz="2400" dirty="0"/>
              <a:t>Bilateral and trade-weighted exchange rates – 6</a:t>
            </a:r>
            <a:br>
              <a:rPr lang="en-GB" sz="2400" dirty="0"/>
            </a:br>
            <a:r>
              <a:rPr lang="en-GB" sz="2400" dirty="0"/>
              <a:t> (Reciprocals of exchange rates)</a:t>
            </a:r>
          </a:p>
        </p:txBody>
      </p:sp>
      <p:sp>
        <p:nvSpPr>
          <p:cNvPr id="5" name="TextBox 4"/>
          <p:cNvSpPr txBox="1"/>
          <p:nvPr/>
        </p:nvSpPr>
        <p:spPr>
          <a:xfrm>
            <a:off x="383637" y="5165426"/>
            <a:ext cx="8291264" cy="584775"/>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pPr algn="ctr"/>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18</a:t>
            </a:fld>
            <a:endParaRPr lang="en-GB" dirty="0"/>
          </a:p>
        </p:txBody>
      </p:sp>
    </p:spTree>
    <p:custDataLst>
      <p:tags r:id="rId1"/>
    </p:custDataLst>
    <p:extLst>
      <p:ext uri="{BB962C8B-B14F-4D97-AF65-F5344CB8AC3E}">
        <p14:creationId xmlns:p14="http://schemas.microsoft.com/office/powerpoint/2010/main" val="2425738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24803-C5F8-0068-C31D-9FF95342D70C}"/>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C251AC0-C8B4-DA0B-0EB3-83C082A7A9FF}"/>
              </a:ext>
            </a:extLst>
          </p:cNvPr>
          <p:cNvGraphicFramePr>
            <a:graphicFrameLocks noGrp="1"/>
          </p:cNvGraphicFramePr>
          <p:nvPr>
            <p:ph idx="1"/>
            <p:extLst>
              <p:ext uri="{D42A27DB-BD31-4B8C-83A1-F6EECF244321}">
                <p14:modId xmlns:p14="http://schemas.microsoft.com/office/powerpoint/2010/main" val="1557107427"/>
              </p:ext>
            </p:extLst>
          </p:nvPr>
        </p:nvGraphicFramePr>
        <p:xfrm>
          <a:off x="0" y="836712"/>
          <a:ext cx="9144001" cy="4929939"/>
        </p:xfrm>
        <a:graphic>
          <a:graphicData uri="http://schemas.openxmlformats.org/drawingml/2006/table">
            <a:tbl>
              <a:tblPr firstRow="1" bandRow="1">
                <a:tableStyleId>{5C22544A-7EE6-4342-B048-85BDC9FD1C3A}</a:tableStyleId>
              </a:tblPr>
              <a:tblGrid>
                <a:gridCol w="2155903">
                  <a:extLst>
                    <a:ext uri="{9D8B030D-6E8A-4147-A177-3AD203B41FA5}">
                      <a16:colId xmlns:a16="http://schemas.microsoft.com/office/drawing/2014/main" val="20000"/>
                    </a:ext>
                  </a:extLst>
                </a:gridCol>
                <a:gridCol w="743415">
                  <a:extLst>
                    <a:ext uri="{9D8B030D-6E8A-4147-A177-3AD203B41FA5}">
                      <a16:colId xmlns:a16="http://schemas.microsoft.com/office/drawing/2014/main" val="20001"/>
                    </a:ext>
                  </a:extLst>
                </a:gridCol>
                <a:gridCol w="817757">
                  <a:extLst>
                    <a:ext uri="{9D8B030D-6E8A-4147-A177-3AD203B41FA5}">
                      <a16:colId xmlns:a16="http://schemas.microsoft.com/office/drawing/2014/main" val="20002"/>
                    </a:ext>
                  </a:extLst>
                </a:gridCol>
                <a:gridCol w="643168">
                  <a:extLst>
                    <a:ext uri="{9D8B030D-6E8A-4147-A177-3AD203B41FA5}">
                      <a16:colId xmlns:a16="http://schemas.microsoft.com/office/drawing/2014/main" val="20003"/>
                    </a:ext>
                  </a:extLst>
                </a:gridCol>
                <a:gridCol w="694978">
                  <a:extLst>
                    <a:ext uri="{9D8B030D-6E8A-4147-A177-3AD203B41FA5}">
                      <a16:colId xmlns:a16="http://schemas.microsoft.com/office/drawing/2014/main" val="20004"/>
                    </a:ext>
                  </a:extLst>
                </a:gridCol>
                <a:gridCol w="795044">
                  <a:extLst>
                    <a:ext uri="{9D8B030D-6E8A-4147-A177-3AD203B41FA5}">
                      <a16:colId xmlns:a16="http://schemas.microsoft.com/office/drawing/2014/main" val="20005"/>
                    </a:ext>
                  </a:extLst>
                </a:gridCol>
                <a:gridCol w="862644">
                  <a:extLst>
                    <a:ext uri="{9D8B030D-6E8A-4147-A177-3AD203B41FA5}">
                      <a16:colId xmlns:a16="http://schemas.microsoft.com/office/drawing/2014/main" val="20006"/>
                    </a:ext>
                  </a:extLst>
                </a:gridCol>
                <a:gridCol w="897500">
                  <a:extLst>
                    <a:ext uri="{9D8B030D-6E8A-4147-A177-3AD203B41FA5}">
                      <a16:colId xmlns:a16="http://schemas.microsoft.com/office/drawing/2014/main" val="20007"/>
                    </a:ext>
                  </a:extLst>
                </a:gridCol>
                <a:gridCol w="766796">
                  <a:extLst>
                    <a:ext uri="{9D8B030D-6E8A-4147-A177-3AD203B41FA5}">
                      <a16:colId xmlns:a16="http://schemas.microsoft.com/office/drawing/2014/main" val="20008"/>
                    </a:ext>
                  </a:extLst>
                </a:gridCol>
                <a:gridCol w="766796">
                  <a:extLst>
                    <a:ext uri="{9D8B030D-6E8A-4147-A177-3AD203B41FA5}">
                      <a16:colId xmlns:a16="http://schemas.microsoft.com/office/drawing/2014/main" val="20009"/>
                    </a:ext>
                  </a:extLst>
                </a:gridCol>
              </a:tblGrid>
              <a:tr h="432048">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476651">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solidFill>
                      <a:schemeClr val="accent2">
                        <a:lumMod val="40000"/>
                        <a:lumOff val="60000"/>
                      </a:schemeClr>
                    </a:solidFill>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solidFill>
                      <a:schemeClr val="tx2">
                        <a:lumMod val="20000"/>
                        <a:lumOff val="80000"/>
                      </a:schemeClr>
                    </a:solidFill>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476651">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476651">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solidFill>
                      <a:schemeClr val="tx2">
                        <a:lumMod val="20000"/>
                        <a:lumOff val="80000"/>
                      </a:schemeClr>
                    </a:solidFill>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476651">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476651">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476651">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476651">
                <a:tc>
                  <a:txBody>
                    <a:bodyPr/>
                    <a:lstStyle/>
                    <a:p>
                      <a:r>
                        <a:rPr lang="en-GB" dirty="0"/>
                        <a:t>Switzerland (SFr)</a:t>
                      </a:r>
                    </a:p>
                  </a:txBody>
                  <a:tcPr/>
                </a:tc>
                <a:tc>
                  <a:txBody>
                    <a:bodyPr/>
                    <a:lstStyle/>
                    <a:p>
                      <a:r>
                        <a:rPr lang="en-GB" sz="1300" dirty="0"/>
                        <a:t>0.868</a:t>
                      </a:r>
                    </a:p>
                  </a:txBody>
                  <a:tcPr>
                    <a:solidFill>
                      <a:schemeClr val="accent2">
                        <a:lumMod val="40000"/>
                        <a:lumOff val="60000"/>
                      </a:schemeClr>
                    </a:solidFill>
                  </a:tcPr>
                </a:tc>
                <a:tc>
                  <a:txBody>
                    <a:bodyPr/>
                    <a:lstStyle/>
                    <a:p>
                      <a:r>
                        <a:rPr lang="en-GB" sz="1300" dirty="0"/>
                        <a:t>4.514</a:t>
                      </a:r>
                    </a:p>
                  </a:txBody>
                  <a:tcPr/>
                </a:tc>
                <a:tc>
                  <a:txBody>
                    <a:bodyPr/>
                    <a:lstStyle/>
                    <a:p>
                      <a:r>
                        <a:rPr lang="en-GB" sz="1300" dirty="0"/>
                        <a:t>0.606</a:t>
                      </a:r>
                    </a:p>
                  </a:txBody>
                  <a:tcPr>
                    <a:solidFill>
                      <a:schemeClr val="accent2">
                        <a:lumMod val="40000"/>
                        <a:lumOff val="60000"/>
                      </a:schemeClr>
                    </a:solidFill>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476651">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solidFill>
                      <a:srgbClr val="FF0000"/>
                    </a:solidFill>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476651">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solidFill>
                      <a:srgbClr val="FF0000"/>
                    </a:solidFill>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solidFill>
                      <a:srgbClr val="FF0000"/>
                    </a:solidFill>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a:extLst>
              <a:ext uri="{FF2B5EF4-FFF2-40B4-BE49-F238E27FC236}">
                <a16:creationId xmlns:a16="http://schemas.microsoft.com/office/drawing/2014/main" id="{19853444-2FE0-0C87-C0DC-B6CF3DE34DB4}"/>
              </a:ext>
            </a:extLst>
          </p:cNvPr>
          <p:cNvSpPr>
            <a:spLocks noGrp="1"/>
          </p:cNvSpPr>
          <p:nvPr>
            <p:ph type="title"/>
          </p:nvPr>
        </p:nvSpPr>
        <p:spPr>
          <a:xfrm>
            <a:off x="0" y="-1"/>
            <a:ext cx="9144000" cy="830997"/>
          </a:xfrm>
        </p:spPr>
        <p:txBody>
          <a:bodyPr>
            <a:noAutofit/>
          </a:bodyPr>
          <a:lstStyle/>
          <a:p>
            <a:r>
              <a:rPr lang="en-GB" sz="2800" dirty="0"/>
              <a:t>Bilateral and trade-weighted exchange rates – 4</a:t>
            </a:r>
            <a:br>
              <a:rPr lang="en-GB" sz="2800" dirty="0"/>
            </a:br>
            <a:r>
              <a:rPr lang="en-GB" sz="2800" dirty="0"/>
              <a:t>(Cross rates of exchange rates) </a:t>
            </a:r>
            <a:r>
              <a:rPr lang="en-GB" sz="1200" dirty="0"/>
              <a:t>(Source: Financial Times, September 2007)</a:t>
            </a:r>
          </a:p>
        </p:txBody>
      </p:sp>
      <p:sp>
        <p:nvSpPr>
          <p:cNvPr id="5" name="TextBox 4">
            <a:extLst>
              <a:ext uri="{FF2B5EF4-FFF2-40B4-BE49-F238E27FC236}">
                <a16:creationId xmlns:a16="http://schemas.microsoft.com/office/drawing/2014/main" id="{93C66A96-0688-D5CF-F423-2CABBA254839}"/>
              </a:ext>
            </a:extLst>
          </p:cNvPr>
          <p:cNvSpPr txBox="1"/>
          <p:nvPr/>
        </p:nvSpPr>
        <p:spPr>
          <a:xfrm>
            <a:off x="9252520" y="620688"/>
            <a:ext cx="5643602" cy="830997"/>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r>
              <a:rPr lang="en-GB" sz="1600" dirty="0"/>
              <a:t>Source: </a:t>
            </a:r>
            <a:r>
              <a:rPr lang="en-GB" sz="1600" i="1" dirty="0"/>
              <a:t>Financial Times </a:t>
            </a:r>
            <a:r>
              <a:rPr lang="en-GB" sz="1600" dirty="0"/>
              <a:t>derived from Reuters</a:t>
            </a:r>
          </a:p>
        </p:txBody>
      </p:sp>
      <p:sp>
        <p:nvSpPr>
          <p:cNvPr id="6" name="Slide Number Placeholder 5">
            <a:extLst>
              <a:ext uri="{FF2B5EF4-FFF2-40B4-BE49-F238E27FC236}">
                <a16:creationId xmlns:a16="http://schemas.microsoft.com/office/drawing/2014/main" id="{B77AA741-2FF2-893D-43A3-C30955235D06}"/>
              </a:ext>
            </a:extLst>
          </p:cNvPr>
          <p:cNvSpPr>
            <a:spLocks noGrp="1"/>
          </p:cNvSpPr>
          <p:nvPr>
            <p:ph type="sldNum" sz="quarter" idx="12"/>
          </p:nvPr>
        </p:nvSpPr>
        <p:spPr/>
        <p:txBody>
          <a:bodyPr/>
          <a:lstStyle/>
          <a:p>
            <a:fld id="{39C36121-C617-4182-BE9B-5368C33B3086}" type="slidenum">
              <a:rPr lang="en-GB" smtClean="0"/>
              <a:pPr/>
              <a:t>19</a:t>
            </a:fld>
            <a:endParaRPr lang="en-GB" dirty="0"/>
          </a:p>
        </p:txBody>
      </p:sp>
    </p:spTree>
    <p:custDataLst>
      <p:tags r:id="rId1"/>
    </p:custDataLst>
    <p:extLst>
      <p:ext uri="{BB962C8B-B14F-4D97-AF65-F5344CB8AC3E}">
        <p14:creationId xmlns:p14="http://schemas.microsoft.com/office/powerpoint/2010/main" val="813031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2000" dirty="0"/>
          </a:p>
          <a:p>
            <a:r>
              <a:rPr lang="en-GB" sz="2000" dirty="0"/>
              <a:t>In the real world, a country has many trading partners. For example, see the previous spreadsheet information relating to the UK’s top 20 trading partners in the world.</a:t>
            </a:r>
          </a:p>
          <a:p>
            <a:endParaRPr lang="en-GB" sz="2000" dirty="0"/>
          </a:p>
          <a:p>
            <a:r>
              <a:rPr lang="en-GB" sz="2000" dirty="0"/>
              <a:t>So, in order to evaluate how sterling is generally performing against a sort of ‘Rest of the World’ currency, a trade-weighted figure can be calculated using the percentage of trade conducted with each country multiplied by the pound’s value against each country’s currency and added together</a:t>
            </a:r>
          </a:p>
          <a:p>
            <a:endParaRPr lang="en-GB" sz="2000" dirty="0"/>
          </a:p>
          <a:p>
            <a:r>
              <a:rPr lang="en-GB" sz="2000" dirty="0"/>
              <a:t>As a simple example, in 2015 the UK’s top eight trading partners accounted for over 68% or more than two thirds of its total world trade</a:t>
            </a:r>
          </a:p>
        </p:txBody>
      </p:sp>
      <p:sp>
        <p:nvSpPr>
          <p:cNvPr id="3" name="Title 2"/>
          <p:cNvSpPr>
            <a:spLocks noGrp="1"/>
          </p:cNvSpPr>
          <p:nvPr>
            <p:ph type="title"/>
          </p:nvPr>
        </p:nvSpPr>
        <p:spPr/>
        <p:txBody>
          <a:bodyPr>
            <a:normAutofit/>
          </a:bodyPr>
          <a:lstStyle/>
          <a:p>
            <a:r>
              <a:rPr lang="en-GB" sz="3600" dirty="0"/>
              <a:t>Trade-weighted exchange rates -1</a:t>
            </a:r>
          </a:p>
        </p:txBody>
      </p:sp>
      <p:sp>
        <p:nvSpPr>
          <p:cNvPr id="4" name="Slide Number Placeholder 3"/>
          <p:cNvSpPr>
            <a:spLocks noGrp="1"/>
          </p:cNvSpPr>
          <p:nvPr>
            <p:ph type="sldNum" sz="quarter" idx="12"/>
          </p:nvPr>
        </p:nvSpPr>
        <p:spPr/>
        <p:txBody>
          <a:bodyPr/>
          <a:lstStyle/>
          <a:p>
            <a:fld id="{39C36121-C617-4182-BE9B-5368C33B3086}" type="slidenum">
              <a:rPr lang="en-GB" smtClean="0"/>
              <a:pPr/>
              <a:t>20</a:t>
            </a:fld>
            <a:endParaRPr lang="en-GB" dirty="0"/>
          </a:p>
        </p:txBody>
      </p:sp>
    </p:spTree>
    <p:custDataLst>
      <p:tags r:id="rId1"/>
    </p:custDataLst>
    <p:extLst>
      <p:ext uri="{BB962C8B-B14F-4D97-AF65-F5344CB8AC3E}">
        <p14:creationId xmlns:p14="http://schemas.microsoft.com/office/powerpoint/2010/main" val="2654724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6" y="0"/>
            <a:ext cx="9145016" cy="929873"/>
          </a:xfrm>
        </p:spPr>
        <p:txBody>
          <a:bodyPr>
            <a:normAutofit fontScale="90000"/>
          </a:bodyPr>
          <a:lstStyle/>
          <a:p>
            <a:r>
              <a:rPr lang="en-GB" sz="3600" dirty="0"/>
              <a:t>Example of UK trade-weighted exchange rates 2010</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98218308"/>
              </p:ext>
            </p:extLst>
          </p:nvPr>
        </p:nvGraphicFramePr>
        <p:xfrm>
          <a:off x="439494" y="1127527"/>
          <a:ext cx="8496944" cy="4800600"/>
        </p:xfrm>
        <a:graphic>
          <a:graphicData uri="http://schemas.openxmlformats.org/drawingml/2006/table">
            <a:tbl>
              <a:tblPr firstRow="1" bandRow="1">
                <a:tableStyleId>{5C22544A-7EE6-4342-B048-85BDC9FD1C3A}</a:tableStyleId>
              </a:tblPr>
              <a:tblGrid>
                <a:gridCol w="2231520">
                  <a:extLst>
                    <a:ext uri="{9D8B030D-6E8A-4147-A177-3AD203B41FA5}">
                      <a16:colId xmlns:a16="http://schemas.microsoft.com/office/drawing/2014/main" val="20000"/>
                    </a:ext>
                  </a:extLst>
                </a:gridCol>
                <a:gridCol w="2016952">
                  <a:extLst>
                    <a:ext uri="{9D8B030D-6E8A-4147-A177-3AD203B41FA5}">
                      <a16:colId xmlns:a16="http://schemas.microsoft.com/office/drawing/2014/main" val="20001"/>
                    </a:ext>
                  </a:extLst>
                </a:gridCol>
                <a:gridCol w="2549083">
                  <a:extLst>
                    <a:ext uri="{9D8B030D-6E8A-4147-A177-3AD203B41FA5}">
                      <a16:colId xmlns:a16="http://schemas.microsoft.com/office/drawing/2014/main" val="20002"/>
                    </a:ext>
                  </a:extLst>
                </a:gridCol>
                <a:gridCol w="1699389">
                  <a:extLst>
                    <a:ext uri="{9D8B030D-6E8A-4147-A177-3AD203B41FA5}">
                      <a16:colId xmlns:a16="http://schemas.microsoft.com/office/drawing/2014/main" val="20003"/>
                    </a:ext>
                  </a:extLst>
                </a:gridCol>
              </a:tblGrid>
              <a:tr h="370840">
                <a:tc>
                  <a:txBody>
                    <a:bodyPr/>
                    <a:lstStyle/>
                    <a:p>
                      <a:r>
                        <a:rPr lang="en-GB" dirty="0"/>
                        <a:t>Trading partner</a:t>
                      </a:r>
                    </a:p>
                  </a:txBody>
                  <a:tcPr/>
                </a:tc>
                <a:tc>
                  <a:txBody>
                    <a:bodyPr/>
                    <a:lstStyle/>
                    <a:p>
                      <a:pPr algn="ctr"/>
                      <a:r>
                        <a:rPr lang="en-GB" dirty="0"/>
                        <a:t>Percentage</a:t>
                      </a:r>
                      <a:r>
                        <a:rPr lang="en-GB" baseline="0" dirty="0"/>
                        <a:t> of total trade (goods only)</a:t>
                      </a:r>
                    </a:p>
                    <a:p>
                      <a:pPr algn="ctr"/>
                      <a:r>
                        <a:rPr lang="en-GB" baseline="0" dirty="0"/>
                        <a:t>1</a:t>
                      </a:r>
                      <a:endParaRPr lang="en-GB" dirty="0"/>
                    </a:p>
                  </a:txBody>
                  <a:tcPr/>
                </a:tc>
                <a:tc>
                  <a:txBody>
                    <a:bodyPr/>
                    <a:lstStyle/>
                    <a:p>
                      <a:pPr algn="ctr"/>
                      <a:r>
                        <a:rPr lang="en-GB" dirty="0"/>
                        <a:t>Assuming</a:t>
                      </a:r>
                      <a:r>
                        <a:rPr lang="en-GB" baseline="0" dirty="0"/>
                        <a:t> today’s</a:t>
                      </a:r>
                      <a:endParaRPr lang="en-GB" dirty="0"/>
                    </a:p>
                    <a:p>
                      <a:pPr algn="ctr"/>
                      <a:r>
                        <a:rPr lang="en-GB" dirty="0"/>
                        <a:t>sterling value exchange  rate</a:t>
                      </a:r>
                    </a:p>
                    <a:p>
                      <a:pPr algn="ctr"/>
                      <a:endParaRPr lang="en-GB" dirty="0"/>
                    </a:p>
                    <a:p>
                      <a:pPr algn="ctr"/>
                      <a:r>
                        <a:rPr lang="en-GB" dirty="0"/>
                        <a:t>2</a:t>
                      </a:r>
                    </a:p>
                  </a:txBody>
                  <a:tcPr/>
                </a:tc>
                <a:tc>
                  <a:txBody>
                    <a:bodyPr/>
                    <a:lstStyle/>
                    <a:p>
                      <a:pPr algn="ctr"/>
                      <a:r>
                        <a:rPr lang="en-GB" dirty="0"/>
                        <a:t>Trade weighted</a:t>
                      </a:r>
                    </a:p>
                    <a:p>
                      <a:pPr algn="ctr"/>
                      <a:r>
                        <a:rPr lang="en-GB" dirty="0"/>
                        <a:t>Value </a:t>
                      </a:r>
                    </a:p>
                    <a:p>
                      <a:pPr algn="ctr"/>
                      <a:r>
                        <a:rPr lang="en-GB" dirty="0"/>
                        <a:t>(column 2 x column 1)</a:t>
                      </a:r>
                    </a:p>
                  </a:txBody>
                  <a:tcPr/>
                </a:tc>
                <a:extLst>
                  <a:ext uri="{0D108BD9-81ED-4DB2-BD59-A6C34878D82A}">
                    <a16:rowId xmlns:a16="http://schemas.microsoft.com/office/drawing/2014/main" val="10000"/>
                  </a:ext>
                </a:extLst>
              </a:tr>
              <a:tr h="370840">
                <a:tc>
                  <a:txBody>
                    <a:bodyPr/>
                    <a:lstStyle/>
                    <a:p>
                      <a:r>
                        <a:rPr lang="en-GB" dirty="0"/>
                        <a:t>European Union</a:t>
                      </a:r>
                    </a:p>
                  </a:txBody>
                  <a:tcPr/>
                </a:tc>
                <a:tc>
                  <a:txBody>
                    <a:bodyPr/>
                    <a:lstStyle/>
                    <a:p>
                      <a:pPr algn="ctr"/>
                      <a:r>
                        <a:rPr lang="en-GB" dirty="0"/>
                        <a:t>28.6</a:t>
                      </a:r>
                    </a:p>
                  </a:txBody>
                  <a:tcPr/>
                </a:tc>
                <a:tc>
                  <a:txBody>
                    <a:bodyPr/>
                    <a:lstStyle/>
                    <a:p>
                      <a:pPr algn="ctr"/>
                      <a:r>
                        <a:rPr lang="en-GB" dirty="0"/>
                        <a:t>0.9000</a:t>
                      </a:r>
                    </a:p>
                  </a:txBody>
                  <a:tcPr/>
                </a:tc>
                <a:tc>
                  <a:txBody>
                    <a:bodyPr/>
                    <a:lstStyle/>
                    <a:p>
                      <a:pPr algn="ctr"/>
                      <a:r>
                        <a:rPr lang="en-GB" dirty="0"/>
                        <a:t>25.74</a:t>
                      </a:r>
                    </a:p>
                  </a:txBody>
                  <a:tcPr/>
                </a:tc>
                <a:extLst>
                  <a:ext uri="{0D108BD9-81ED-4DB2-BD59-A6C34878D82A}">
                    <a16:rowId xmlns:a16="http://schemas.microsoft.com/office/drawing/2014/main" val="10001"/>
                  </a:ext>
                </a:extLst>
              </a:tr>
              <a:tr h="370840">
                <a:tc>
                  <a:txBody>
                    <a:bodyPr/>
                    <a:lstStyle/>
                    <a:p>
                      <a:r>
                        <a:rPr lang="en-GB" dirty="0"/>
                        <a:t>United States</a:t>
                      </a:r>
                    </a:p>
                  </a:txBody>
                  <a:tcPr/>
                </a:tc>
                <a:tc>
                  <a:txBody>
                    <a:bodyPr/>
                    <a:lstStyle/>
                    <a:p>
                      <a:pPr algn="ctr"/>
                      <a:r>
                        <a:rPr lang="en-GB" dirty="0"/>
                        <a:t>14.5</a:t>
                      </a:r>
                    </a:p>
                  </a:txBody>
                  <a:tcPr/>
                </a:tc>
                <a:tc>
                  <a:txBody>
                    <a:bodyPr/>
                    <a:lstStyle/>
                    <a:p>
                      <a:pPr algn="ctr"/>
                      <a:r>
                        <a:rPr lang="en-GB" dirty="0"/>
                        <a:t>0.7700</a:t>
                      </a:r>
                    </a:p>
                  </a:txBody>
                  <a:tcPr/>
                </a:tc>
                <a:tc>
                  <a:txBody>
                    <a:bodyPr/>
                    <a:lstStyle/>
                    <a:p>
                      <a:pPr algn="ctr"/>
                      <a:r>
                        <a:rPr lang="en-GB" dirty="0"/>
                        <a:t>11.16</a:t>
                      </a:r>
                    </a:p>
                  </a:txBody>
                  <a:tcPr/>
                </a:tc>
                <a:extLst>
                  <a:ext uri="{0D108BD9-81ED-4DB2-BD59-A6C34878D82A}">
                    <a16:rowId xmlns:a16="http://schemas.microsoft.com/office/drawing/2014/main" val="10002"/>
                  </a:ext>
                </a:extLst>
              </a:tr>
              <a:tr h="370840">
                <a:tc>
                  <a:txBody>
                    <a:bodyPr/>
                    <a:lstStyle/>
                    <a:p>
                      <a:r>
                        <a:rPr lang="en-GB" dirty="0"/>
                        <a:t>China</a:t>
                      </a:r>
                    </a:p>
                  </a:txBody>
                  <a:tcPr/>
                </a:tc>
                <a:tc>
                  <a:txBody>
                    <a:bodyPr/>
                    <a:lstStyle/>
                    <a:p>
                      <a:pPr algn="ctr"/>
                      <a:r>
                        <a:rPr lang="en-GB" dirty="0"/>
                        <a:t>9.8</a:t>
                      </a:r>
                    </a:p>
                  </a:txBody>
                  <a:tcPr/>
                </a:tc>
                <a:tc>
                  <a:txBody>
                    <a:bodyPr/>
                    <a:lstStyle/>
                    <a:p>
                      <a:pPr algn="ctr"/>
                      <a:r>
                        <a:rPr lang="en-GB" dirty="0"/>
                        <a:t>0.1100</a:t>
                      </a:r>
                    </a:p>
                  </a:txBody>
                  <a:tcPr/>
                </a:tc>
                <a:tc>
                  <a:txBody>
                    <a:bodyPr/>
                    <a:lstStyle/>
                    <a:p>
                      <a:pPr algn="ctr"/>
                      <a:r>
                        <a:rPr lang="en-GB" dirty="0"/>
                        <a:t>7.55</a:t>
                      </a:r>
                    </a:p>
                  </a:txBody>
                  <a:tcPr/>
                </a:tc>
                <a:extLst>
                  <a:ext uri="{0D108BD9-81ED-4DB2-BD59-A6C34878D82A}">
                    <a16:rowId xmlns:a16="http://schemas.microsoft.com/office/drawing/2014/main" val="10003"/>
                  </a:ext>
                </a:extLst>
              </a:tr>
              <a:tr h="370840">
                <a:tc>
                  <a:txBody>
                    <a:bodyPr/>
                    <a:lstStyle/>
                    <a:p>
                      <a:r>
                        <a:rPr lang="en-GB" dirty="0"/>
                        <a:t>Switzerland</a:t>
                      </a:r>
                    </a:p>
                  </a:txBody>
                  <a:tcPr/>
                </a:tc>
                <a:tc>
                  <a:txBody>
                    <a:bodyPr/>
                    <a:lstStyle/>
                    <a:p>
                      <a:pPr algn="ctr"/>
                      <a:r>
                        <a:rPr lang="en-GB" dirty="0"/>
                        <a:t>5.6</a:t>
                      </a:r>
                    </a:p>
                  </a:txBody>
                  <a:tcPr/>
                </a:tc>
                <a:tc>
                  <a:txBody>
                    <a:bodyPr/>
                    <a:lstStyle/>
                    <a:p>
                      <a:pPr algn="ctr"/>
                      <a:r>
                        <a:rPr lang="en-GB" dirty="0"/>
                        <a:t>0.7700</a:t>
                      </a:r>
                    </a:p>
                  </a:txBody>
                  <a:tcPr/>
                </a:tc>
                <a:tc>
                  <a:txBody>
                    <a:bodyPr/>
                    <a:lstStyle/>
                    <a:p>
                      <a:pPr algn="ctr"/>
                      <a:r>
                        <a:rPr lang="en-GB" dirty="0"/>
                        <a:t>4.32</a:t>
                      </a:r>
                    </a:p>
                  </a:txBody>
                  <a:tcPr/>
                </a:tc>
                <a:extLst>
                  <a:ext uri="{0D108BD9-81ED-4DB2-BD59-A6C34878D82A}">
                    <a16:rowId xmlns:a16="http://schemas.microsoft.com/office/drawing/2014/main" val="10004"/>
                  </a:ext>
                </a:extLst>
              </a:tr>
              <a:tr h="370840">
                <a:tc>
                  <a:txBody>
                    <a:bodyPr/>
                    <a:lstStyle/>
                    <a:p>
                      <a:r>
                        <a:rPr lang="en-GB" dirty="0"/>
                        <a:t>Norway</a:t>
                      </a:r>
                    </a:p>
                  </a:txBody>
                  <a:tcPr/>
                </a:tc>
                <a:tc>
                  <a:txBody>
                    <a:bodyPr/>
                    <a:lstStyle/>
                    <a:p>
                      <a:pPr algn="ctr"/>
                      <a:r>
                        <a:rPr lang="en-GB" dirty="0"/>
                        <a:t>2.9</a:t>
                      </a:r>
                    </a:p>
                  </a:txBody>
                  <a:tcPr/>
                </a:tc>
                <a:tc>
                  <a:txBody>
                    <a:bodyPr/>
                    <a:lstStyle/>
                    <a:p>
                      <a:pPr algn="ctr"/>
                      <a:r>
                        <a:rPr lang="en-GB" dirty="0"/>
                        <a:t>0.0930</a:t>
                      </a:r>
                    </a:p>
                  </a:txBody>
                  <a:tcPr/>
                </a:tc>
                <a:tc>
                  <a:txBody>
                    <a:bodyPr/>
                    <a:lstStyle/>
                    <a:p>
                      <a:pPr algn="ctr"/>
                      <a:r>
                        <a:rPr lang="en-GB" dirty="0"/>
                        <a:t>0.27</a:t>
                      </a:r>
                    </a:p>
                  </a:txBody>
                  <a:tcPr/>
                </a:tc>
                <a:extLst>
                  <a:ext uri="{0D108BD9-81ED-4DB2-BD59-A6C34878D82A}">
                    <a16:rowId xmlns:a16="http://schemas.microsoft.com/office/drawing/2014/main" val="10005"/>
                  </a:ext>
                </a:extLst>
              </a:tr>
              <a:tr h="370840">
                <a:tc>
                  <a:txBody>
                    <a:bodyPr/>
                    <a:lstStyle/>
                    <a:p>
                      <a:r>
                        <a:rPr lang="en-GB" dirty="0"/>
                        <a:t>Canada</a:t>
                      </a:r>
                    </a:p>
                  </a:txBody>
                  <a:tcPr/>
                </a:tc>
                <a:tc>
                  <a:txBody>
                    <a:bodyPr/>
                    <a:lstStyle/>
                    <a:p>
                      <a:pPr algn="ctr"/>
                      <a:r>
                        <a:rPr lang="en-GB" dirty="0"/>
                        <a:t>2.4</a:t>
                      </a:r>
                    </a:p>
                  </a:txBody>
                  <a:tcPr/>
                </a:tc>
                <a:tc>
                  <a:txBody>
                    <a:bodyPr/>
                    <a:lstStyle/>
                    <a:p>
                      <a:pPr algn="ctr"/>
                      <a:r>
                        <a:rPr lang="en-GB" dirty="0"/>
                        <a:t>0.6000</a:t>
                      </a:r>
                    </a:p>
                  </a:txBody>
                  <a:tcPr/>
                </a:tc>
                <a:tc>
                  <a:txBody>
                    <a:bodyPr/>
                    <a:lstStyle/>
                    <a:p>
                      <a:pPr algn="ctr"/>
                      <a:r>
                        <a:rPr lang="en-GB" dirty="0"/>
                        <a:t>1.44</a:t>
                      </a:r>
                    </a:p>
                  </a:txBody>
                  <a:tcPr/>
                </a:tc>
                <a:extLst>
                  <a:ext uri="{0D108BD9-81ED-4DB2-BD59-A6C34878D82A}">
                    <a16:rowId xmlns:a16="http://schemas.microsoft.com/office/drawing/2014/main" val="10006"/>
                  </a:ext>
                </a:extLst>
              </a:tr>
              <a:tr h="370840">
                <a:tc>
                  <a:txBody>
                    <a:bodyPr/>
                    <a:lstStyle/>
                    <a:p>
                      <a:r>
                        <a:rPr lang="en-GB" dirty="0"/>
                        <a:t>Hong Kong</a:t>
                      </a:r>
                    </a:p>
                  </a:txBody>
                  <a:tcPr/>
                </a:tc>
                <a:tc>
                  <a:txBody>
                    <a:bodyPr/>
                    <a:lstStyle/>
                    <a:p>
                      <a:pPr algn="ctr"/>
                      <a:r>
                        <a:rPr lang="en-GB" dirty="0"/>
                        <a:t>2.4</a:t>
                      </a:r>
                    </a:p>
                  </a:txBody>
                  <a:tcPr/>
                </a:tc>
                <a:tc>
                  <a:txBody>
                    <a:bodyPr/>
                    <a:lstStyle/>
                    <a:p>
                      <a:pPr algn="ctr"/>
                      <a:r>
                        <a:rPr lang="en-GB" dirty="0"/>
                        <a:t>0.0980</a:t>
                      </a:r>
                    </a:p>
                  </a:txBody>
                  <a:tcPr/>
                </a:tc>
                <a:tc>
                  <a:txBody>
                    <a:bodyPr/>
                    <a:lstStyle/>
                    <a:p>
                      <a:pPr algn="ctr"/>
                      <a:r>
                        <a:rPr lang="en-GB" dirty="0"/>
                        <a:t>0.23</a:t>
                      </a:r>
                    </a:p>
                  </a:txBody>
                  <a:tcPr/>
                </a:tc>
                <a:extLst>
                  <a:ext uri="{0D108BD9-81ED-4DB2-BD59-A6C34878D82A}">
                    <a16:rowId xmlns:a16="http://schemas.microsoft.com/office/drawing/2014/main" val="10007"/>
                  </a:ext>
                </a:extLst>
              </a:tr>
              <a:tr h="370840">
                <a:tc>
                  <a:txBody>
                    <a:bodyPr/>
                    <a:lstStyle/>
                    <a:p>
                      <a:r>
                        <a:rPr lang="en-GB" dirty="0"/>
                        <a:t>Japan</a:t>
                      </a:r>
                    </a:p>
                  </a:txBody>
                  <a:tcPr/>
                </a:tc>
                <a:tc>
                  <a:txBody>
                    <a:bodyPr/>
                    <a:lstStyle/>
                    <a:p>
                      <a:pPr algn="ctr"/>
                      <a:r>
                        <a:rPr lang="en-GB" dirty="0"/>
                        <a:t>2.0</a:t>
                      </a:r>
                    </a:p>
                  </a:txBody>
                  <a:tcPr/>
                </a:tc>
                <a:tc>
                  <a:txBody>
                    <a:bodyPr/>
                    <a:lstStyle/>
                    <a:p>
                      <a:pPr algn="ctr"/>
                      <a:r>
                        <a:rPr lang="en-GB" dirty="0"/>
                        <a:t>0.0067</a:t>
                      </a:r>
                    </a:p>
                  </a:txBody>
                  <a:tcPr/>
                </a:tc>
                <a:tc>
                  <a:txBody>
                    <a:bodyPr/>
                    <a:lstStyle/>
                    <a:p>
                      <a:pPr algn="ctr"/>
                      <a:r>
                        <a:rPr lang="en-GB" dirty="0"/>
                        <a:t>0.01</a:t>
                      </a:r>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pPr algn="ctr"/>
                      <a:r>
                        <a:rPr lang="en-GB" dirty="0"/>
                        <a:t>68.2</a:t>
                      </a:r>
                    </a:p>
                  </a:txBody>
                  <a:tcPr/>
                </a:tc>
                <a:tc>
                  <a:txBody>
                    <a:bodyPr/>
                    <a:lstStyle/>
                    <a:p>
                      <a:pPr algn="ctr"/>
                      <a:endParaRPr lang="en-GB" dirty="0"/>
                    </a:p>
                  </a:txBody>
                  <a:tcPr/>
                </a:tc>
                <a:tc>
                  <a:txBody>
                    <a:bodyPr/>
                    <a:lstStyle/>
                    <a:p>
                      <a:pPr algn="ctr"/>
                      <a:r>
                        <a:rPr lang="en-GB" dirty="0"/>
                        <a:t>50.72 pence</a:t>
                      </a:r>
                    </a:p>
                  </a:txBody>
                  <a:tcPr/>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21</a:t>
            </a:fld>
            <a:endParaRPr lang="en-GB" dirty="0"/>
          </a:p>
        </p:txBody>
      </p:sp>
    </p:spTree>
    <p:custDataLst>
      <p:tags r:id="rId1"/>
    </p:custDataLst>
    <p:extLst>
      <p:ext uri="{BB962C8B-B14F-4D97-AF65-F5344CB8AC3E}">
        <p14:creationId xmlns:p14="http://schemas.microsoft.com/office/powerpoint/2010/main" val="316138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400" dirty="0"/>
              <a:t>Essentially, a country’s currency value is determined by the global fluctuation in the supply and demand for it.</a:t>
            </a:r>
          </a:p>
          <a:p>
            <a:endParaRPr lang="en-GB" sz="2400" dirty="0"/>
          </a:p>
          <a:p>
            <a:r>
              <a:rPr lang="en-GB" sz="2400" dirty="0"/>
              <a:t>As we have seen in slides 2 to 5 there are three main types of supply and demand for currency: trade, investment, and speculation.</a:t>
            </a:r>
          </a:p>
          <a:p>
            <a:endParaRPr lang="en-GB" sz="2400" dirty="0"/>
          </a:p>
          <a:p>
            <a:r>
              <a:rPr lang="en-GB" sz="2400" dirty="0"/>
              <a:t>The value of bilateral exchange rates between countries appears a straightforward case of classic supply and demand</a:t>
            </a:r>
          </a:p>
          <a:p>
            <a:pPr marL="0" indent="0">
              <a:buNone/>
            </a:pPr>
            <a:endParaRPr lang="en-GB" sz="2400" dirty="0"/>
          </a:p>
          <a:p>
            <a:r>
              <a:rPr lang="en-GB" sz="2400" dirty="0"/>
              <a:t>And, we have also extrapolated this idea into a Rest of the World, ‘weighted basket’ formula in order to assess a currency’s value against all other currencies it trades against.</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22</a:t>
            </a:fld>
            <a:endParaRPr lang="en-GB" dirty="0"/>
          </a:p>
        </p:txBody>
      </p:sp>
      <p:sp>
        <p:nvSpPr>
          <p:cNvPr id="4" name="Title 3"/>
          <p:cNvSpPr>
            <a:spLocks noGrp="1"/>
          </p:cNvSpPr>
          <p:nvPr>
            <p:ph type="title"/>
          </p:nvPr>
        </p:nvSpPr>
        <p:spPr/>
        <p:txBody>
          <a:bodyPr/>
          <a:lstStyle/>
          <a:p>
            <a:r>
              <a:rPr lang="en-GB" sz="3600" dirty="0"/>
              <a:t>The value of currencies - 1</a:t>
            </a:r>
          </a:p>
        </p:txBody>
      </p:sp>
    </p:spTree>
    <p:custDataLst>
      <p:tags r:id="rId1"/>
    </p:custDataLst>
    <p:extLst>
      <p:ext uri="{BB962C8B-B14F-4D97-AF65-F5344CB8AC3E}">
        <p14:creationId xmlns:p14="http://schemas.microsoft.com/office/powerpoint/2010/main" val="2699825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36712"/>
            <a:ext cx="9144000" cy="4896544"/>
          </a:xfrm>
        </p:spPr>
        <p:txBody>
          <a:bodyPr/>
          <a:lstStyle/>
          <a:p>
            <a:endParaRPr lang="en-GB" dirty="0"/>
          </a:p>
          <a:p>
            <a:endParaRPr lang="en-GB" dirty="0">
              <a:solidFill>
                <a:srgbClr val="7030A0"/>
              </a:solidFill>
            </a:endParaRPr>
          </a:p>
          <a:p>
            <a:r>
              <a:rPr lang="en-GB" dirty="0"/>
              <a:t>However, we now need to consider four more influences on the valuation of currencies: the law of one price and purchasing power parity (PPP), the relationship between interest rates and exchange rates, spot versus forward rates, and the politico-economic aspects of fixed and floating exchange rate regimes</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23</a:t>
            </a:fld>
            <a:endParaRPr lang="en-GB" dirty="0"/>
          </a:p>
        </p:txBody>
      </p:sp>
      <p:sp>
        <p:nvSpPr>
          <p:cNvPr id="4" name="Title 3"/>
          <p:cNvSpPr>
            <a:spLocks noGrp="1"/>
          </p:cNvSpPr>
          <p:nvPr>
            <p:ph type="title"/>
          </p:nvPr>
        </p:nvSpPr>
        <p:spPr/>
        <p:txBody>
          <a:bodyPr/>
          <a:lstStyle/>
          <a:p>
            <a:r>
              <a:rPr lang="en-GB" sz="3600" dirty="0"/>
              <a:t>The value of currencies - 2</a:t>
            </a:r>
          </a:p>
        </p:txBody>
      </p:sp>
    </p:spTree>
    <p:custDataLst>
      <p:tags r:id="rId1"/>
    </p:custDataLst>
    <p:extLst>
      <p:ext uri="{BB962C8B-B14F-4D97-AF65-F5344CB8AC3E}">
        <p14:creationId xmlns:p14="http://schemas.microsoft.com/office/powerpoint/2010/main" val="3762343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r>
              <a:rPr lang="en-GB" sz="4200" dirty="0"/>
              <a:t>The law of one price and PPP</a:t>
            </a:r>
          </a:p>
          <a:p>
            <a:endParaRPr lang="en-GB" sz="4200" dirty="0"/>
          </a:p>
          <a:p>
            <a:r>
              <a:rPr lang="en-GB" sz="4200" dirty="0"/>
              <a:t>The law of one price states that, in a domestic economy, ‘if two goods are completely identical, they must sell for the same price’ eventually</a:t>
            </a:r>
          </a:p>
          <a:p>
            <a:pPr>
              <a:buNone/>
            </a:pPr>
            <a:endParaRPr lang="en-GB" sz="4200" dirty="0"/>
          </a:p>
          <a:p>
            <a:pPr>
              <a:buNone/>
            </a:pPr>
            <a:endParaRPr lang="en-GB" sz="4200" dirty="0"/>
          </a:p>
          <a:p>
            <a:r>
              <a:rPr lang="en-GB" sz="4200" dirty="0"/>
              <a:t>The main theoretical underpinning here is based on three premises: potential arbitrage, transaction costs, and speculation. The idea is that even though a particular good has a particular price in one place (e.g. Manchester), and the same good has a different price in another location, over time the price differential will disappear, largely due to the interventions and activities of economic agents </a:t>
            </a:r>
          </a:p>
          <a:p>
            <a:pPr>
              <a:buNone/>
            </a:pPr>
            <a:r>
              <a:rPr lang="en-GB"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24</a:t>
            </a:fld>
            <a:endParaRPr lang="en-GB" dirty="0"/>
          </a:p>
        </p:txBody>
      </p:sp>
      <p:sp>
        <p:nvSpPr>
          <p:cNvPr id="4" name="Title 3"/>
          <p:cNvSpPr>
            <a:spLocks noGrp="1"/>
          </p:cNvSpPr>
          <p:nvPr>
            <p:ph type="title"/>
          </p:nvPr>
        </p:nvSpPr>
        <p:spPr/>
        <p:txBody>
          <a:bodyPr/>
          <a:lstStyle/>
          <a:p>
            <a:r>
              <a:rPr lang="en-GB" sz="3600" dirty="0"/>
              <a:t>The value of currencies - 3</a:t>
            </a:r>
          </a:p>
        </p:txBody>
      </p:sp>
    </p:spTree>
    <p:custDataLst>
      <p:tags r:id="rId1"/>
    </p:custDataLst>
    <p:extLst>
      <p:ext uri="{BB962C8B-B14F-4D97-AF65-F5344CB8AC3E}">
        <p14:creationId xmlns:p14="http://schemas.microsoft.com/office/powerpoint/2010/main" val="2741424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36712"/>
            <a:ext cx="9144000" cy="5040561"/>
          </a:xfrm>
        </p:spPr>
        <p:txBody>
          <a:bodyPr>
            <a:normAutofit/>
          </a:bodyPr>
          <a:lstStyle/>
          <a:p>
            <a:r>
              <a:rPr lang="en-GB" sz="2400" dirty="0"/>
              <a:t>Purchasing power parity is an extension on the law of one price.</a:t>
            </a:r>
          </a:p>
          <a:p>
            <a:pPr marL="0" indent="0">
              <a:buNone/>
            </a:pPr>
            <a:endParaRPr lang="en-GB" sz="2400" dirty="0"/>
          </a:p>
          <a:p>
            <a:r>
              <a:rPr lang="en-GB" sz="2400" dirty="0"/>
              <a:t>Here, the theory is that if currencies are valued in equilibrium, then the only difference in the prices of a identical good sold in two different countries, will be solely due to the ratio of the two currencies. This means that the same good is sold for the same price, but that the currency translation is different.</a:t>
            </a:r>
          </a:p>
          <a:p>
            <a:pPr marL="0" indent="0">
              <a:buNone/>
            </a:pPr>
            <a:endParaRPr lang="en-GB" sz="2400" dirty="0"/>
          </a:p>
          <a:p>
            <a:r>
              <a:rPr lang="en-GB" sz="2400" dirty="0"/>
              <a:t>For example, a identical pair of Levis denim jeans sold in Birmingham and Paris, should have the following prices…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25</a:t>
            </a:fld>
            <a:endParaRPr lang="en-GB" dirty="0"/>
          </a:p>
        </p:txBody>
      </p:sp>
      <p:sp>
        <p:nvSpPr>
          <p:cNvPr id="4" name="Title 3"/>
          <p:cNvSpPr>
            <a:spLocks noGrp="1"/>
          </p:cNvSpPr>
          <p:nvPr>
            <p:ph type="title"/>
          </p:nvPr>
        </p:nvSpPr>
        <p:spPr/>
        <p:txBody>
          <a:bodyPr/>
          <a:lstStyle/>
          <a:p>
            <a:r>
              <a:rPr lang="en-GB" sz="3600" dirty="0"/>
              <a:t>The value of currencies - 4</a:t>
            </a:r>
          </a:p>
        </p:txBody>
      </p:sp>
    </p:spTree>
    <p:custDataLst>
      <p:tags r:id="rId1"/>
    </p:custDataLst>
    <p:extLst>
      <p:ext uri="{BB962C8B-B14F-4D97-AF65-F5344CB8AC3E}">
        <p14:creationId xmlns:p14="http://schemas.microsoft.com/office/powerpoint/2010/main" val="22576927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028" y="836712"/>
            <a:ext cx="9144000" cy="5092618"/>
          </a:xfrm>
        </p:spPr>
        <p:txBody>
          <a:bodyPr>
            <a:normAutofit fontScale="25000" lnSpcReduction="20000"/>
          </a:bodyPr>
          <a:lstStyle/>
          <a:p>
            <a:r>
              <a:rPr lang="en-GB" sz="7200" dirty="0"/>
              <a:t>Price of Levis jeans in Birmingham today is £65.00</a:t>
            </a:r>
          </a:p>
          <a:p>
            <a:endParaRPr lang="en-GB" sz="7200" dirty="0"/>
          </a:p>
          <a:p>
            <a:r>
              <a:rPr lang="en-GB" sz="7200" dirty="0"/>
              <a:t>The price of Levis jeans in Paris today is € 80.57</a:t>
            </a:r>
          </a:p>
          <a:p>
            <a:pPr>
              <a:buNone/>
            </a:pPr>
            <a:endParaRPr lang="en-GB" sz="7200" dirty="0"/>
          </a:p>
          <a:p>
            <a:r>
              <a:rPr lang="en-GB" sz="7200" dirty="0"/>
              <a:t>Therefore the </a:t>
            </a:r>
            <a:r>
              <a:rPr lang="en-GB" sz="7200" i="1" dirty="0"/>
              <a:t>implied</a:t>
            </a:r>
            <a:r>
              <a:rPr lang="en-GB" sz="7200" dirty="0"/>
              <a:t> real sterling-euro exchange rate should be</a:t>
            </a:r>
          </a:p>
          <a:p>
            <a:pPr>
              <a:buNone/>
            </a:pPr>
            <a:r>
              <a:rPr lang="en-GB" sz="7200" dirty="0"/>
              <a:t>    </a:t>
            </a:r>
            <a:r>
              <a:rPr lang="en-GB" sz="7200" u="sng" dirty="0"/>
              <a:t>80.57</a:t>
            </a:r>
            <a:r>
              <a:rPr lang="en-GB" sz="7200" dirty="0"/>
              <a:t> = 1.2395, or one euro costs 80.7pence (1/1.2395 or 65.00/80.57).</a:t>
            </a:r>
          </a:p>
          <a:p>
            <a:pPr>
              <a:buNone/>
            </a:pPr>
            <a:r>
              <a:rPr lang="en-GB" sz="7200" dirty="0"/>
              <a:t>    65.00</a:t>
            </a:r>
          </a:p>
          <a:p>
            <a:pPr>
              <a:buNone/>
            </a:pPr>
            <a:r>
              <a:rPr lang="en-GB" sz="7200" dirty="0"/>
              <a:t>  </a:t>
            </a:r>
          </a:p>
          <a:p>
            <a:r>
              <a:rPr lang="en-GB" sz="7200" dirty="0"/>
              <a:t>However, if the </a:t>
            </a:r>
            <a:r>
              <a:rPr lang="en-GB" sz="7200" i="1" dirty="0"/>
              <a:t>actual</a:t>
            </a:r>
            <a:r>
              <a:rPr lang="en-GB" sz="7200" dirty="0"/>
              <a:t> published Forex market sterling-euro rate is</a:t>
            </a:r>
          </a:p>
          <a:p>
            <a:pPr>
              <a:buNone/>
            </a:pPr>
            <a:r>
              <a:rPr lang="en-GB" sz="7200" dirty="0"/>
              <a:t>   1.1103 (making a euro worth 90.1 pence), then the euro is overvalued by</a:t>
            </a:r>
          </a:p>
          <a:p>
            <a:pPr>
              <a:buNone/>
            </a:pPr>
            <a:endParaRPr lang="en-GB" sz="7200" dirty="0"/>
          </a:p>
          <a:p>
            <a:pPr>
              <a:buNone/>
            </a:pPr>
            <a:r>
              <a:rPr lang="en-GB" sz="7200" dirty="0"/>
              <a:t>   </a:t>
            </a:r>
            <a:r>
              <a:rPr lang="en-GB" sz="7200" u="sng" dirty="0"/>
              <a:t>1.2395-1.1103</a:t>
            </a:r>
            <a:r>
              <a:rPr lang="en-GB" sz="7200" dirty="0"/>
              <a:t> = 0.1163649  or 11.63%</a:t>
            </a:r>
          </a:p>
          <a:p>
            <a:pPr>
              <a:buNone/>
            </a:pPr>
            <a:r>
              <a:rPr lang="en-GB" sz="7200" dirty="0"/>
              <a:t>          1.1103</a:t>
            </a:r>
          </a:p>
          <a:p>
            <a:pPr>
              <a:buNone/>
            </a:pPr>
            <a:endParaRPr lang="en-GB" sz="7200" dirty="0"/>
          </a:p>
          <a:p>
            <a:r>
              <a:rPr lang="en-GB" sz="7200" dirty="0"/>
              <a:t>The theory of purchasing power parity tells us that over time all prices will return to the equilibrium price suggested by the implied real suggested in the above example. That is, all the distortionary influences of the foreign exchanges markets will be eliminated over the long-term   </a:t>
            </a:r>
          </a:p>
          <a:p>
            <a:endParaRPr lang="en-GB" sz="5500" dirty="0"/>
          </a:p>
          <a:p>
            <a:endParaRPr lang="en-GB" dirty="0"/>
          </a:p>
          <a:p>
            <a:pPr>
              <a:buNone/>
            </a:pPr>
            <a:r>
              <a:rPr lang="en-GB" sz="2800"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26</a:t>
            </a:fld>
            <a:endParaRPr lang="en-GB" dirty="0"/>
          </a:p>
        </p:txBody>
      </p:sp>
      <p:sp>
        <p:nvSpPr>
          <p:cNvPr id="4" name="Title 3"/>
          <p:cNvSpPr>
            <a:spLocks noGrp="1"/>
          </p:cNvSpPr>
          <p:nvPr>
            <p:ph type="title"/>
          </p:nvPr>
        </p:nvSpPr>
        <p:spPr>
          <a:xfrm>
            <a:off x="9028" y="-19118"/>
            <a:ext cx="9134972" cy="855830"/>
          </a:xfrm>
        </p:spPr>
        <p:txBody>
          <a:bodyPr>
            <a:normAutofit fontScale="90000"/>
          </a:bodyPr>
          <a:lstStyle/>
          <a:p>
            <a:r>
              <a:rPr kumimoji="0" lang="en-GB" sz="3200" b="0" i="0" u="none" strike="noStrike" kern="1200" cap="none" spc="0" normalizeH="0" baseline="0" noProof="0" dirty="0">
                <a:ln>
                  <a:noFill/>
                </a:ln>
                <a:solidFill>
                  <a:srgbClr val="1F497D"/>
                </a:solidFill>
                <a:effectLst/>
                <a:uLnTx/>
                <a:uFillTx/>
                <a:latin typeface="Arial" panose="020B0604020202020204"/>
                <a:ea typeface="+mj-ea"/>
                <a:cs typeface="+mj-cs"/>
              </a:rPr>
              <a:t>The law of one price and purchasing power parity</a:t>
            </a:r>
            <a:br>
              <a:rPr kumimoji="0" lang="en-GB" sz="3200" b="0" i="0" u="none" strike="noStrike" kern="1200" cap="none" spc="0" normalizeH="0" baseline="0" noProof="0" dirty="0">
                <a:ln>
                  <a:noFill/>
                </a:ln>
                <a:solidFill>
                  <a:srgbClr val="1F497D"/>
                </a:solidFill>
                <a:effectLst/>
                <a:uLnTx/>
                <a:uFillTx/>
                <a:latin typeface="Arial" panose="020B0604020202020204"/>
                <a:ea typeface="+mj-ea"/>
                <a:cs typeface="+mj-cs"/>
              </a:rPr>
            </a:br>
            <a:r>
              <a:rPr kumimoji="0" lang="en-GB" sz="3200" b="0" i="0" u="none" strike="noStrike" kern="1200" cap="none" spc="0" normalizeH="0" baseline="0" noProof="0" dirty="0">
                <a:ln>
                  <a:noFill/>
                </a:ln>
                <a:solidFill>
                  <a:srgbClr val="1F497D"/>
                </a:solidFill>
                <a:effectLst/>
                <a:uLnTx/>
                <a:uFillTx/>
                <a:latin typeface="Arial" panose="020B0604020202020204"/>
                <a:ea typeface="+mj-ea"/>
                <a:cs typeface="+mj-cs"/>
              </a:rPr>
              <a:t>(PPP) - 1</a:t>
            </a:r>
            <a:endParaRPr lang="en-GB" sz="3600" dirty="0"/>
          </a:p>
        </p:txBody>
      </p:sp>
    </p:spTree>
    <p:custDataLst>
      <p:tags r:id="rId1"/>
    </p:custDataLst>
    <p:extLst>
      <p:ext uri="{BB962C8B-B14F-4D97-AF65-F5344CB8AC3E}">
        <p14:creationId xmlns:p14="http://schemas.microsoft.com/office/powerpoint/2010/main" val="338408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38EA1-FD65-8471-AC23-4502B84A5A9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3A73ED3-00C2-99AA-B5C5-8A7F0CC83C90}"/>
              </a:ext>
            </a:extLst>
          </p:cNvPr>
          <p:cNvSpPr>
            <a:spLocks noGrp="1"/>
          </p:cNvSpPr>
          <p:nvPr>
            <p:ph idx="1"/>
          </p:nvPr>
        </p:nvSpPr>
        <p:spPr>
          <a:xfrm>
            <a:off x="0" y="836712"/>
            <a:ext cx="9179962" cy="5400600"/>
          </a:xfrm>
        </p:spPr>
        <p:txBody>
          <a:bodyPr>
            <a:noAutofit/>
          </a:bodyPr>
          <a:lstStyle/>
          <a:p>
            <a:pPr>
              <a:lnSpc>
                <a:spcPct val="80000"/>
              </a:lnSpc>
              <a:spcBef>
                <a:spcPct val="0"/>
              </a:spcBef>
            </a:pPr>
            <a:r>
              <a:rPr lang="en-US" altLang="en-US" sz="2700" dirty="0">
                <a:ea typeface="MS PGothic" panose="020B0600070205080204" pitchFamily="34" charset="-128"/>
              </a:rPr>
              <a:t>The theory of purchasing power parity (PPP) is based on the idea that a basket of traded goods should cost the same regardless of the currency in which it is sold</a:t>
            </a:r>
          </a:p>
          <a:p>
            <a:pPr>
              <a:lnSpc>
                <a:spcPct val="80000"/>
              </a:lnSpc>
              <a:spcBef>
                <a:spcPct val="0"/>
              </a:spcBef>
            </a:pPr>
            <a:endParaRPr lang="en-US" altLang="en-US" sz="2700" dirty="0">
              <a:ea typeface="MS PGothic" panose="020B0600070205080204" pitchFamily="34" charset="-128"/>
            </a:endParaRPr>
          </a:p>
          <a:p>
            <a:pPr>
              <a:lnSpc>
                <a:spcPct val="80000"/>
              </a:lnSpc>
              <a:spcBef>
                <a:spcPct val="0"/>
              </a:spcBef>
            </a:pPr>
            <a:r>
              <a:rPr lang="en-US" altLang="en-US" sz="2700" dirty="0">
                <a:ea typeface="MS PGothic" panose="020B0600070205080204" pitchFamily="34" charset="-128"/>
              </a:rPr>
              <a:t>If a basket of traded goods sold for £10,000 in the UK and an identical ‘basket’ sold for US$15,000 in the USA then the rate of exchange should be US$1.50/£</a:t>
            </a:r>
          </a:p>
          <a:p>
            <a:pPr>
              <a:lnSpc>
                <a:spcPct val="80000"/>
              </a:lnSpc>
              <a:spcBef>
                <a:spcPct val="0"/>
              </a:spcBef>
            </a:pPr>
            <a:endParaRPr lang="en-US" altLang="en-US" sz="2700" dirty="0">
              <a:ea typeface="MS PGothic" panose="020B0600070205080204" pitchFamily="34" charset="-128"/>
            </a:endParaRPr>
          </a:p>
          <a:p>
            <a:pPr>
              <a:lnSpc>
                <a:spcPct val="80000"/>
              </a:lnSpc>
              <a:spcBef>
                <a:spcPct val="0"/>
              </a:spcBef>
            </a:pPr>
            <a:r>
              <a:rPr lang="en-US" altLang="en-US" sz="2700" dirty="0">
                <a:ea typeface="MS PGothic" panose="020B0600070205080204" pitchFamily="34" charset="-128"/>
              </a:rPr>
              <a:t>Imagine if the rate of exchange was US$3.00/£ (£5,000 can now be exchanged for US$15,000)</a:t>
            </a:r>
          </a:p>
          <a:p>
            <a:pPr>
              <a:lnSpc>
                <a:spcPct val="80000"/>
              </a:lnSpc>
              <a:spcBef>
                <a:spcPct val="0"/>
              </a:spcBef>
            </a:pPr>
            <a:endParaRPr lang="en-US" altLang="en-US" sz="2700" dirty="0">
              <a:ea typeface="MS PGothic" panose="020B0600070205080204" pitchFamily="34" charset="-128"/>
            </a:endParaRPr>
          </a:p>
          <a:p>
            <a:pPr>
              <a:lnSpc>
                <a:spcPct val="80000"/>
              </a:lnSpc>
              <a:spcBef>
                <a:spcPct val="0"/>
              </a:spcBef>
            </a:pPr>
            <a:r>
              <a:rPr lang="en-US" altLang="en-US" sz="2700" b="1" dirty="0">
                <a:solidFill>
                  <a:srgbClr val="FFFF00"/>
                </a:solidFill>
                <a:ea typeface="MS PGothic" panose="020B0600070205080204" pitchFamily="34" charset="-128"/>
              </a:rPr>
              <a:t>The definition of PPP…</a:t>
            </a:r>
          </a:p>
          <a:p>
            <a:pPr>
              <a:lnSpc>
                <a:spcPct val="80000"/>
              </a:lnSpc>
              <a:spcBef>
                <a:spcPct val="0"/>
              </a:spcBef>
            </a:pPr>
            <a:endParaRPr lang="en-US" altLang="en-US" sz="2700" b="1" dirty="0">
              <a:ea typeface="MS PGothic" panose="020B0600070205080204" pitchFamily="34" charset="-128"/>
            </a:endParaRPr>
          </a:p>
          <a:p>
            <a:pPr>
              <a:lnSpc>
                <a:spcPct val="80000"/>
              </a:lnSpc>
              <a:spcBef>
                <a:spcPct val="0"/>
              </a:spcBef>
              <a:buFontTx/>
              <a:buNone/>
            </a:pPr>
            <a:r>
              <a:rPr lang="en-US" altLang="en-US" sz="2700" b="1" dirty="0">
                <a:ea typeface="MS PGothic" panose="020B0600070205080204" pitchFamily="34" charset="-128"/>
              </a:rPr>
              <a:t>	</a:t>
            </a:r>
            <a:r>
              <a:rPr lang="en-US" altLang="en-US" sz="2700" b="1" dirty="0">
                <a:solidFill>
                  <a:srgbClr val="FFFF00"/>
                </a:solidFill>
                <a:ea typeface="MS PGothic" panose="020B0600070205080204" pitchFamily="34" charset="-128"/>
              </a:rPr>
              <a:t>Exchange rates are in equilibrium when their domestic purchasing powers at that rate of exchange are equal</a:t>
            </a:r>
            <a:r>
              <a:rPr lang="en-US" altLang="en-US" sz="2700" dirty="0">
                <a:solidFill>
                  <a:srgbClr val="FFFF00"/>
                </a:solidFill>
                <a:ea typeface="MS PGothic" panose="020B0600070205080204" pitchFamily="34" charset="-128"/>
              </a:rPr>
              <a:t>.</a:t>
            </a:r>
          </a:p>
        </p:txBody>
      </p:sp>
      <p:sp>
        <p:nvSpPr>
          <p:cNvPr id="3" name="Slide Number Placeholder 2">
            <a:extLst>
              <a:ext uri="{FF2B5EF4-FFF2-40B4-BE49-F238E27FC236}">
                <a16:creationId xmlns:a16="http://schemas.microsoft.com/office/drawing/2014/main" id="{5E1829B7-D971-3D2D-8CF3-3A69310DC67D}"/>
              </a:ext>
            </a:extLst>
          </p:cNvPr>
          <p:cNvSpPr>
            <a:spLocks noGrp="1"/>
          </p:cNvSpPr>
          <p:nvPr>
            <p:ph type="sldNum" sz="quarter" idx="12"/>
          </p:nvPr>
        </p:nvSpPr>
        <p:spPr/>
        <p:txBody>
          <a:bodyPr/>
          <a:lstStyle/>
          <a:p>
            <a:fld id="{39C36121-C617-4182-BE9B-5368C33B3086}" type="slidenum">
              <a:rPr lang="en-GB" smtClean="0"/>
              <a:pPr/>
              <a:t>27</a:t>
            </a:fld>
            <a:endParaRPr lang="en-GB" dirty="0"/>
          </a:p>
        </p:txBody>
      </p:sp>
      <p:sp>
        <p:nvSpPr>
          <p:cNvPr id="4" name="Title 3">
            <a:extLst>
              <a:ext uri="{FF2B5EF4-FFF2-40B4-BE49-F238E27FC236}">
                <a16:creationId xmlns:a16="http://schemas.microsoft.com/office/drawing/2014/main" id="{CB6F8383-4F9B-0754-7647-4DDEEB7034FD}"/>
              </a:ext>
            </a:extLst>
          </p:cNvPr>
          <p:cNvSpPr>
            <a:spLocks noGrp="1"/>
          </p:cNvSpPr>
          <p:nvPr>
            <p:ph type="title"/>
          </p:nvPr>
        </p:nvSpPr>
        <p:spPr>
          <a:xfrm>
            <a:off x="9028" y="-19118"/>
            <a:ext cx="9134972" cy="855830"/>
          </a:xfrm>
        </p:spPr>
        <p:txBody>
          <a:bodyPr>
            <a:normAutofit fontScale="90000"/>
          </a:bodyPr>
          <a:lstStyle/>
          <a:p>
            <a:r>
              <a:rPr lang="en-GB" sz="3600" dirty="0"/>
              <a:t>The law of one price and purchasing power parity</a:t>
            </a:r>
            <a:br>
              <a:rPr lang="en-GB" sz="3600" dirty="0"/>
            </a:br>
            <a:r>
              <a:rPr lang="en-GB" sz="3600" dirty="0"/>
              <a:t>(PPP) - 2</a:t>
            </a:r>
          </a:p>
        </p:txBody>
      </p:sp>
    </p:spTree>
    <p:custDataLst>
      <p:tags r:id="rId1"/>
    </p:custDataLst>
    <p:extLst>
      <p:ext uri="{BB962C8B-B14F-4D97-AF65-F5344CB8AC3E}">
        <p14:creationId xmlns:p14="http://schemas.microsoft.com/office/powerpoint/2010/main" val="3869555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ECC4F-E60D-4787-16EE-C2AD9C6C8CF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01765A-97F8-9252-1ACC-22F92F53269C}"/>
              </a:ext>
            </a:extLst>
          </p:cNvPr>
          <p:cNvSpPr>
            <a:spLocks noGrp="1"/>
          </p:cNvSpPr>
          <p:nvPr>
            <p:ph idx="1"/>
          </p:nvPr>
        </p:nvSpPr>
        <p:spPr>
          <a:xfrm>
            <a:off x="0" y="836712"/>
            <a:ext cx="9179962" cy="5400600"/>
          </a:xfrm>
        </p:spPr>
        <p:txBody>
          <a:bodyPr>
            <a:noAutofit/>
          </a:bodyPr>
          <a:lstStyle/>
          <a:p>
            <a:pPr>
              <a:lnSpc>
                <a:spcPct val="80000"/>
              </a:lnSpc>
              <a:spcBef>
                <a:spcPct val="0"/>
              </a:spcBef>
            </a:pPr>
            <a:r>
              <a:rPr lang="en-US" altLang="en-US" sz="2400" dirty="0">
                <a:ea typeface="MS PGothic" panose="020B0600070205080204" pitchFamily="34" charset="-128"/>
              </a:rPr>
              <a:t>PPP theory becomes more interesting if relationships over a period of time</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Suppose that sterling and the US dollar are at PPP equilibrium at the start of the year with rates at US$1.50/£</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Inflation rate in the UK is 15 per cent, basket costs £11,500 at the end of the year</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US prices rise by 3 per cent the US domestic cost of a basket will be US$15,450</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A UK consumer is faced with a choice of either buying £11,500 of UK-produced goods or exchanging £11,500 into dollars and buying US goods. The consumer’s £11,500 will buy US$17,250 at US$1.50/£. This is more than one basket.</a:t>
            </a:r>
          </a:p>
          <a:p>
            <a:pPr>
              <a:lnSpc>
                <a:spcPct val="80000"/>
              </a:lnSpc>
              <a:spcBef>
                <a:spcPct val="0"/>
              </a:spcBef>
            </a:pPr>
            <a:endParaRPr lang="en-US" altLang="en-US" sz="2700" dirty="0">
              <a:solidFill>
                <a:srgbClr val="FFFF00"/>
              </a:solidFill>
              <a:ea typeface="MS PGothic" panose="020B0600070205080204" pitchFamily="34" charset="-128"/>
            </a:endParaRPr>
          </a:p>
        </p:txBody>
      </p:sp>
      <p:sp>
        <p:nvSpPr>
          <p:cNvPr id="3" name="Slide Number Placeholder 2">
            <a:extLst>
              <a:ext uri="{FF2B5EF4-FFF2-40B4-BE49-F238E27FC236}">
                <a16:creationId xmlns:a16="http://schemas.microsoft.com/office/drawing/2014/main" id="{407DF8F0-C7C2-B60B-205E-5C88699E4029}"/>
              </a:ext>
            </a:extLst>
          </p:cNvPr>
          <p:cNvSpPr>
            <a:spLocks noGrp="1"/>
          </p:cNvSpPr>
          <p:nvPr>
            <p:ph type="sldNum" sz="quarter" idx="12"/>
          </p:nvPr>
        </p:nvSpPr>
        <p:spPr/>
        <p:txBody>
          <a:bodyPr/>
          <a:lstStyle/>
          <a:p>
            <a:fld id="{39C36121-C617-4182-BE9B-5368C33B3086}" type="slidenum">
              <a:rPr lang="en-GB" smtClean="0"/>
              <a:pPr/>
              <a:t>28</a:t>
            </a:fld>
            <a:endParaRPr lang="en-GB" dirty="0"/>
          </a:p>
        </p:txBody>
      </p:sp>
      <p:sp>
        <p:nvSpPr>
          <p:cNvPr id="4" name="Title 3">
            <a:extLst>
              <a:ext uri="{FF2B5EF4-FFF2-40B4-BE49-F238E27FC236}">
                <a16:creationId xmlns:a16="http://schemas.microsoft.com/office/drawing/2014/main" id="{EC861331-54E3-B3D2-E504-7EC71778B4AD}"/>
              </a:ext>
            </a:extLst>
          </p:cNvPr>
          <p:cNvSpPr>
            <a:spLocks noGrp="1"/>
          </p:cNvSpPr>
          <p:nvPr>
            <p:ph type="title"/>
          </p:nvPr>
        </p:nvSpPr>
        <p:spPr>
          <a:xfrm>
            <a:off x="9028" y="-19118"/>
            <a:ext cx="9134972" cy="855830"/>
          </a:xfrm>
        </p:spPr>
        <p:txBody>
          <a:bodyPr>
            <a:normAutofit fontScale="90000"/>
          </a:bodyPr>
          <a:lstStyle/>
          <a:p>
            <a:r>
              <a:rPr lang="en-GB" sz="3600" dirty="0"/>
              <a:t>The law of one price and purchasing power parity</a:t>
            </a:r>
            <a:br>
              <a:rPr lang="en-GB" sz="3600" dirty="0"/>
            </a:br>
            <a:r>
              <a:rPr lang="en-GB" sz="3600" dirty="0"/>
              <a:t>(PPP) - 3</a:t>
            </a:r>
          </a:p>
        </p:txBody>
      </p:sp>
    </p:spTree>
    <p:custDataLst>
      <p:tags r:id="rId1"/>
    </p:custDataLst>
    <p:extLst>
      <p:ext uri="{BB962C8B-B14F-4D97-AF65-F5344CB8AC3E}">
        <p14:creationId xmlns:p14="http://schemas.microsoft.com/office/powerpoint/2010/main" val="17728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CDDD9-46E9-046C-87D7-B424EDFC63E9}"/>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A99BCB-7EC6-5CD8-F70D-D8B66B6EBB4C}"/>
              </a:ext>
            </a:extLst>
          </p:cNvPr>
          <p:cNvSpPr>
            <a:spLocks noGrp="1"/>
          </p:cNvSpPr>
          <p:nvPr>
            <p:ph idx="1"/>
          </p:nvPr>
        </p:nvSpPr>
        <p:spPr>
          <a:xfrm>
            <a:off x="0" y="836712"/>
            <a:ext cx="9179962" cy="5400600"/>
          </a:xfrm>
        </p:spPr>
        <p:txBody>
          <a:bodyPr>
            <a:noAutofit/>
          </a:bodyPr>
          <a:lstStyle/>
          <a:p>
            <a:pPr>
              <a:lnSpc>
                <a:spcPct val="80000"/>
              </a:lnSpc>
              <a:spcBef>
                <a:spcPct val="0"/>
              </a:spcBef>
            </a:pPr>
            <a:endParaRPr lang="en-US" altLang="en-US" sz="2700" dirty="0">
              <a:solidFill>
                <a:schemeClr val="accent1">
                  <a:lumMod val="20000"/>
                  <a:lumOff val="80000"/>
                </a:schemeClr>
              </a:solidFill>
              <a:ea typeface="MS PGothic" panose="020B0600070205080204" pitchFamily="34" charset="-128"/>
            </a:endParaRPr>
          </a:p>
          <a:p>
            <a:pPr>
              <a:lnSpc>
                <a:spcPct val="80000"/>
              </a:lnSpc>
              <a:spcBef>
                <a:spcPct val="0"/>
              </a:spcBef>
            </a:pPr>
            <a:r>
              <a:rPr lang="en-US" altLang="en-US" sz="2700" dirty="0">
                <a:solidFill>
                  <a:schemeClr val="accent1">
                    <a:lumMod val="20000"/>
                    <a:lumOff val="80000"/>
                  </a:schemeClr>
                </a:solidFill>
                <a:ea typeface="MS PGothic" panose="020B0600070205080204" pitchFamily="34" charset="-128"/>
              </a:rPr>
              <a:t>Price of the basket of goods in £s x US$/£ exchange rate = Price of the basket of goods in US$</a:t>
            </a:r>
          </a:p>
          <a:p>
            <a:pPr>
              <a:lnSpc>
                <a:spcPct val="80000"/>
              </a:lnSpc>
              <a:spcBef>
                <a:spcPct val="0"/>
              </a:spcBef>
            </a:pPr>
            <a:endParaRPr lang="en-US" altLang="en-US" sz="2700" dirty="0">
              <a:solidFill>
                <a:schemeClr val="accent1">
                  <a:lumMod val="20000"/>
                  <a:lumOff val="80000"/>
                </a:schemeClr>
              </a:solidFill>
              <a:ea typeface="MS PGothic" panose="020B0600070205080204" pitchFamily="34" charset="-128"/>
            </a:endParaRPr>
          </a:p>
          <a:p>
            <a:pPr>
              <a:lnSpc>
                <a:spcPct val="80000"/>
              </a:lnSpc>
              <a:spcBef>
                <a:spcPct val="0"/>
              </a:spcBef>
            </a:pPr>
            <a:r>
              <a:rPr lang="en-US" altLang="en-US" sz="2700" dirty="0">
                <a:solidFill>
                  <a:schemeClr val="accent1">
                    <a:lumMod val="20000"/>
                    <a:lumOff val="80000"/>
                  </a:schemeClr>
                </a:solidFill>
                <a:ea typeface="MS PGothic" panose="020B0600070205080204" pitchFamily="34" charset="-128"/>
              </a:rPr>
              <a:t>    So, £10,000 x 1.50 = $15,000</a:t>
            </a:r>
          </a:p>
          <a:p>
            <a:pPr marL="0" indent="0">
              <a:lnSpc>
                <a:spcPct val="80000"/>
              </a:lnSpc>
              <a:spcBef>
                <a:spcPct val="0"/>
              </a:spcBef>
              <a:buNone/>
            </a:pPr>
            <a:endParaRPr lang="en-US" altLang="en-US" sz="2700" dirty="0">
              <a:solidFill>
                <a:schemeClr val="accent1">
                  <a:lumMod val="20000"/>
                  <a:lumOff val="80000"/>
                </a:schemeClr>
              </a:solidFill>
              <a:ea typeface="MS PGothic" panose="020B0600070205080204" pitchFamily="34" charset="-128"/>
            </a:endParaRPr>
          </a:p>
          <a:p>
            <a:pPr>
              <a:lnSpc>
                <a:spcPct val="80000"/>
              </a:lnSpc>
              <a:spcBef>
                <a:spcPct val="0"/>
              </a:spcBef>
            </a:pPr>
            <a:r>
              <a:rPr lang="en-US" altLang="en-US" sz="2700" dirty="0">
                <a:solidFill>
                  <a:schemeClr val="accent1">
                    <a:lumMod val="20000"/>
                    <a:lumOff val="80000"/>
                  </a:schemeClr>
                </a:solidFill>
                <a:ea typeface="MS PGothic" panose="020B0600070205080204" pitchFamily="34" charset="-128"/>
              </a:rPr>
              <a:t>The new equilibrium rate will be  </a:t>
            </a:r>
            <a:r>
              <a:rPr lang="en-US" altLang="en-US" sz="2700" u="sng" dirty="0">
                <a:solidFill>
                  <a:schemeClr val="accent1">
                    <a:lumMod val="20000"/>
                    <a:lumOff val="80000"/>
                  </a:schemeClr>
                </a:solidFill>
                <a:ea typeface="MS PGothic" panose="020B0600070205080204" pitchFamily="34" charset="-128"/>
              </a:rPr>
              <a:t>1+inf in the US</a:t>
            </a:r>
          </a:p>
          <a:p>
            <a:pPr marL="0" indent="0">
              <a:lnSpc>
                <a:spcPct val="80000"/>
              </a:lnSpc>
              <a:spcBef>
                <a:spcPct val="0"/>
              </a:spcBef>
              <a:buNone/>
            </a:pPr>
            <a:r>
              <a:rPr lang="en-US" altLang="en-US" sz="2700" dirty="0">
                <a:solidFill>
                  <a:schemeClr val="accent1">
                    <a:lumMod val="20000"/>
                    <a:lumOff val="80000"/>
                  </a:schemeClr>
                </a:solidFill>
                <a:ea typeface="MS PGothic" panose="020B0600070205080204" pitchFamily="34" charset="-128"/>
              </a:rPr>
              <a:t>                                                        1+inf in the UK </a:t>
            </a:r>
          </a:p>
          <a:p>
            <a:pPr>
              <a:lnSpc>
                <a:spcPct val="80000"/>
              </a:lnSpc>
              <a:spcBef>
                <a:spcPct val="0"/>
              </a:spcBef>
            </a:pPr>
            <a:endParaRPr lang="en-US" altLang="en-US" sz="2700" dirty="0">
              <a:solidFill>
                <a:schemeClr val="accent1">
                  <a:lumMod val="20000"/>
                  <a:lumOff val="80000"/>
                </a:schemeClr>
              </a:solidFill>
              <a:ea typeface="MS PGothic" panose="020B0600070205080204" pitchFamily="34" charset="-128"/>
            </a:endParaRPr>
          </a:p>
          <a:p>
            <a:pPr>
              <a:lnSpc>
                <a:spcPct val="80000"/>
              </a:lnSpc>
              <a:spcBef>
                <a:spcPct val="0"/>
              </a:spcBef>
            </a:pPr>
            <a:r>
              <a:rPr lang="en-US" altLang="en-US" sz="2700" dirty="0">
                <a:solidFill>
                  <a:schemeClr val="accent1">
                    <a:lumMod val="20000"/>
                    <a:lumOff val="80000"/>
                  </a:schemeClr>
                </a:solidFill>
                <a:ea typeface="MS PGothic" panose="020B0600070205080204" pitchFamily="34" charset="-128"/>
              </a:rPr>
              <a:t>Where US$/£</a:t>
            </a:r>
            <a:r>
              <a:rPr lang="en-US" altLang="en-US" sz="2700" baseline="-25000" dirty="0">
                <a:solidFill>
                  <a:schemeClr val="accent1">
                    <a:lumMod val="20000"/>
                    <a:lumOff val="80000"/>
                  </a:schemeClr>
                </a:solidFill>
                <a:ea typeface="MS PGothic" panose="020B0600070205080204" pitchFamily="34" charset="-128"/>
              </a:rPr>
              <a:t>1</a:t>
            </a:r>
            <a:r>
              <a:rPr lang="en-US" altLang="en-US" sz="2700" dirty="0">
                <a:solidFill>
                  <a:schemeClr val="accent1">
                    <a:lumMod val="20000"/>
                    <a:lumOff val="80000"/>
                  </a:schemeClr>
                </a:solidFill>
                <a:ea typeface="MS PGothic" panose="020B0600070205080204" pitchFamily="34" charset="-128"/>
              </a:rPr>
              <a:t>= the spot rate of exchange at the end of the period and US$/£</a:t>
            </a:r>
            <a:r>
              <a:rPr lang="en-US" altLang="en-US" sz="2700" baseline="-25000" dirty="0">
                <a:solidFill>
                  <a:schemeClr val="accent1">
                    <a:lumMod val="20000"/>
                    <a:lumOff val="80000"/>
                  </a:schemeClr>
                </a:solidFill>
                <a:ea typeface="MS PGothic" panose="020B0600070205080204" pitchFamily="34" charset="-128"/>
              </a:rPr>
              <a:t>0</a:t>
            </a:r>
            <a:r>
              <a:rPr lang="en-US" altLang="en-US" sz="2700" dirty="0">
                <a:solidFill>
                  <a:schemeClr val="accent1">
                    <a:lumMod val="20000"/>
                    <a:lumOff val="80000"/>
                  </a:schemeClr>
                </a:solidFill>
                <a:ea typeface="MS PGothic" panose="020B0600070205080204" pitchFamily="34" charset="-128"/>
              </a:rPr>
              <a:t> = the spot rate of exchange at the beginning of the period or </a:t>
            </a:r>
            <a:r>
              <a:rPr lang="en-US" altLang="en-US" sz="2700" u="sng" dirty="0">
                <a:solidFill>
                  <a:schemeClr val="accent1">
                    <a:lumMod val="20000"/>
                    <a:lumOff val="80000"/>
                  </a:schemeClr>
                </a:solidFill>
                <a:ea typeface="MS PGothic" panose="020B0600070205080204" pitchFamily="34" charset="-128"/>
              </a:rPr>
              <a:t>1+0.03</a:t>
            </a:r>
            <a:r>
              <a:rPr lang="en-US" altLang="en-US" sz="2700" dirty="0">
                <a:solidFill>
                  <a:schemeClr val="accent1">
                    <a:lumMod val="20000"/>
                    <a:lumOff val="80000"/>
                  </a:schemeClr>
                </a:solidFill>
                <a:ea typeface="MS PGothic" panose="020B0600070205080204" pitchFamily="34" charset="-128"/>
              </a:rPr>
              <a:t>    = </a:t>
            </a:r>
            <a:r>
              <a:rPr lang="en-US" altLang="en-US" sz="2700" u="sng" dirty="0">
                <a:solidFill>
                  <a:schemeClr val="accent1">
                    <a:lumMod val="20000"/>
                    <a:lumOff val="80000"/>
                  </a:schemeClr>
                </a:solidFill>
                <a:ea typeface="MS PGothic" panose="020B0600070205080204" pitchFamily="34" charset="-128"/>
              </a:rPr>
              <a:t>US$/£</a:t>
            </a:r>
            <a:r>
              <a:rPr lang="en-US" altLang="en-US" sz="2700" baseline="-25000" dirty="0">
                <a:solidFill>
                  <a:schemeClr val="accent1">
                    <a:lumMod val="20000"/>
                    <a:lumOff val="80000"/>
                  </a:schemeClr>
                </a:solidFill>
                <a:ea typeface="MS PGothic" panose="020B0600070205080204" pitchFamily="34" charset="-128"/>
              </a:rPr>
              <a:t>1</a:t>
            </a:r>
            <a:endParaRPr lang="en-US" altLang="en-US" sz="2700" dirty="0">
              <a:solidFill>
                <a:schemeClr val="accent1">
                  <a:lumMod val="20000"/>
                  <a:lumOff val="80000"/>
                </a:schemeClr>
              </a:solidFill>
              <a:ea typeface="MS PGothic" panose="020B0600070205080204" pitchFamily="34" charset="-128"/>
            </a:endParaRPr>
          </a:p>
          <a:p>
            <a:pPr>
              <a:lnSpc>
                <a:spcPct val="80000"/>
              </a:lnSpc>
              <a:spcBef>
                <a:spcPct val="0"/>
              </a:spcBef>
            </a:pPr>
            <a:r>
              <a:rPr lang="en-US" altLang="en-US" sz="2700" dirty="0">
                <a:solidFill>
                  <a:schemeClr val="accent1">
                    <a:lumMod val="20000"/>
                    <a:lumOff val="80000"/>
                  </a:schemeClr>
                </a:solidFill>
                <a:ea typeface="MS PGothic" panose="020B0600070205080204" pitchFamily="34" charset="-128"/>
              </a:rPr>
              <a:t>                                          1+0.15    =  1.50</a:t>
            </a:r>
          </a:p>
          <a:p>
            <a:pPr marL="0" indent="0">
              <a:lnSpc>
                <a:spcPct val="80000"/>
              </a:lnSpc>
              <a:spcBef>
                <a:spcPct val="0"/>
              </a:spcBef>
              <a:buNone/>
            </a:pPr>
            <a:endParaRPr lang="en-US" altLang="en-US" sz="2700" dirty="0">
              <a:solidFill>
                <a:schemeClr val="accent1">
                  <a:lumMod val="20000"/>
                  <a:lumOff val="80000"/>
                </a:schemeClr>
              </a:solidFill>
              <a:ea typeface="MS PGothic" panose="020B0600070205080204" pitchFamily="34" charset="-128"/>
            </a:endParaRPr>
          </a:p>
          <a:p>
            <a:pPr marL="0" indent="0">
              <a:lnSpc>
                <a:spcPct val="80000"/>
              </a:lnSpc>
              <a:spcBef>
                <a:spcPct val="0"/>
              </a:spcBef>
              <a:buNone/>
            </a:pPr>
            <a:endParaRPr lang="en-US" altLang="en-US" sz="2700" dirty="0">
              <a:solidFill>
                <a:schemeClr val="accent1">
                  <a:lumMod val="20000"/>
                  <a:lumOff val="80000"/>
                </a:schemeClr>
              </a:solidFill>
              <a:ea typeface="MS PGothic" panose="020B0600070205080204" pitchFamily="34" charset="-128"/>
            </a:endParaRPr>
          </a:p>
          <a:p>
            <a:pPr marL="0" indent="0">
              <a:lnSpc>
                <a:spcPct val="80000"/>
              </a:lnSpc>
              <a:spcBef>
                <a:spcPct val="0"/>
              </a:spcBef>
              <a:buNone/>
            </a:pPr>
            <a:endParaRPr lang="en-US" altLang="en-US" sz="2700" dirty="0">
              <a:solidFill>
                <a:schemeClr val="accent1">
                  <a:lumMod val="20000"/>
                  <a:lumOff val="80000"/>
                </a:schemeClr>
              </a:solidFill>
              <a:ea typeface="MS PGothic" panose="020B0600070205080204" pitchFamily="34" charset="-128"/>
            </a:endParaRPr>
          </a:p>
        </p:txBody>
      </p:sp>
      <p:sp>
        <p:nvSpPr>
          <p:cNvPr id="3" name="Slide Number Placeholder 2">
            <a:extLst>
              <a:ext uri="{FF2B5EF4-FFF2-40B4-BE49-F238E27FC236}">
                <a16:creationId xmlns:a16="http://schemas.microsoft.com/office/drawing/2014/main" id="{9AE6D7FD-AFC9-9ED6-E654-BE752EBFCC4D}"/>
              </a:ext>
            </a:extLst>
          </p:cNvPr>
          <p:cNvSpPr>
            <a:spLocks noGrp="1"/>
          </p:cNvSpPr>
          <p:nvPr>
            <p:ph type="sldNum" sz="quarter" idx="12"/>
          </p:nvPr>
        </p:nvSpPr>
        <p:spPr/>
        <p:txBody>
          <a:bodyPr/>
          <a:lstStyle/>
          <a:p>
            <a:fld id="{39C36121-C617-4182-BE9B-5368C33B3086}" type="slidenum">
              <a:rPr lang="en-GB" smtClean="0"/>
              <a:pPr/>
              <a:t>29</a:t>
            </a:fld>
            <a:endParaRPr lang="en-GB" dirty="0"/>
          </a:p>
        </p:txBody>
      </p:sp>
      <p:sp>
        <p:nvSpPr>
          <p:cNvPr id="4" name="Title 3">
            <a:extLst>
              <a:ext uri="{FF2B5EF4-FFF2-40B4-BE49-F238E27FC236}">
                <a16:creationId xmlns:a16="http://schemas.microsoft.com/office/drawing/2014/main" id="{252839C8-B444-3D91-2403-782318464406}"/>
              </a:ext>
            </a:extLst>
          </p:cNvPr>
          <p:cNvSpPr>
            <a:spLocks noGrp="1"/>
          </p:cNvSpPr>
          <p:nvPr>
            <p:ph type="title"/>
          </p:nvPr>
        </p:nvSpPr>
        <p:spPr>
          <a:xfrm>
            <a:off x="9028" y="-19118"/>
            <a:ext cx="9134972" cy="855830"/>
          </a:xfrm>
        </p:spPr>
        <p:txBody>
          <a:bodyPr>
            <a:normAutofit fontScale="90000"/>
          </a:bodyPr>
          <a:lstStyle/>
          <a:p>
            <a:r>
              <a:rPr lang="en-GB" sz="3600" dirty="0"/>
              <a:t>The law of one price and purchasing power parity</a:t>
            </a:r>
            <a:br>
              <a:rPr lang="en-GB" sz="3600" dirty="0"/>
            </a:br>
            <a:r>
              <a:rPr lang="en-GB" sz="3600" dirty="0"/>
              <a:t>(PPP) - 4</a:t>
            </a:r>
          </a:p>
        </p:txBody>
      </p:sp>
    </p:spTree>
    <p:custDataLst>
      <p:tags r:id="rId1"/>
    </p:custDataLst>
    <p:extLst>
      <p:ext uri="{BB962C8B-B14F-4D97-AF65-F5344CB8AC3E}">
        <p14:creationId xmlns:p14="http://schemas.microsoft.com/office/powerpoint/2010/main" val="1342366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5D70A-9848-5A0D-83A2-DFCCA1E63C31}"/>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324E88-13C0-E746-2E99-AD4D061D2B5A}"/>
              </a:ext>
            </a:extLst>
          </p:cNvPr>
          <p:cNvSpPr>
            <a:spLocks noGrp="1"/>
          </p:cNvSpPr>
          <p:nvPr>
            <p:ph idx="1"/>
          </p:nvPr>
        </p:nvSpPr>
        <p:spPr>
          <a:xfrm>
            <a:off x="29920" y="810546"/>
            <a:ext cx="9179962" cy="5400600"/>
          </a:xfrm>
        </p:spPr>
        <p:txBody>
          <a:bodyPr>
            <a:noAutofit/>
          </a:bodyPr>
          <a:lstStyle/>
          <a:p>
            <a:pPr>
              <a:lnSpc>
                <a:spcPct val="80000"/>
              </a:lnSpc>
              <a:spcBef>
                <a:spcPct val="0"/>
              </a:spcBef>
            </a:pPr>
            <a:endParaRPr lang="en-US" altLang="en-US" sz="2700" dirty="0">
              <a:solidFill>
                <a:schemeClr val="accent1">
                  <a:lumMod val="20000"/>
                  <a:lumOff val="80000"/>
                </a:schemeClr>
              </a:solidFill>
              <a:ea typeface="MS PGothic" panose="020B0600070205080204" pitchFamily="34" charset="-128"/>
            </a:endParaRPr>
          </a:p>
          <a:p>
            <a:pPr marL="0" indent="0">
              <a:lnSpc>
                <a:spcPct val="80000"/>
              </a:lnSpc>
              <a:spcBef>
                <a:spcPct val="0"/>
              </a:spcBef>
              <a:buNone/>
            </a:pPr>
            <a:r>
              <a:rPr lang="en-US" altLang="en-US" dirty="0">
                <a:solidFill>
                  <a:schemeClr val="accent1">
                    <a:lumMod val="20000"/>
                    <a:lumOff val="80000"/>
                  </a:schemeClr>
                </a:solidFill>
              </a:rPr>
              <a:t>                                                   </a:t>
            </a:r>
          </a:p>
          <a:p>
            <a:pPr marL="0" indent="0">
              <a:lnSpc>
                <a:spcPct val="80000"/>
              </a:lnSpc>
              <a:spcBef>
                <a:spcPct val="0"/>
              </a:spcBef>
              <a:buNone/>
            </a:pPr>
            <a:endParaRPr lang="en-US" altLang="en-US" dirty="0">
              <a:solidFill>
                <a:schemeClr val="accent1">
                  <a:lumMod val="20000"/>
                  <a:lumOff val="80000"/>
                </a:schemeClr>
              </a:solidFill>
            </a:endParaRPr>
          </a:p>
          <a:p>
            <a:pPr marL="0" indent="0">
              <a:lnSpc>
                <a:spcPct val="80000"/>
              </a:lnSpc>
              <a:spcBef>
                <a:spcPct val="0"/>
              </a:spcBef>
              <a:buNone/>
            </a:pPr>
            <a:endParaRPr lang="en-US" altLang="en-US" sz="2600" dirty="0">
              <a:solidFill>
                <a:schemeClr val="accent1">
                  <a:lumMod val="20000"/>
                  <a:lumOff val="80000"/>
                </a:schemeClr>
              </a:solidFill>
            </a:endParaRPr>
          </a:p>
          <a:p>
            <a:pPr marL="0" indent="0">
              <a:lnSpc>
                <a:spcPct val="80000"/>
              </a:lnSpc>
              <a:spcBef>
                <a:spcPct val="0"/>
              </a:spcBef>
              <a:buNone/>
            </a:pPr>
            <a:r>
              <a:rPr lang="en-US" altLang="en-US" sz="2600" dirty="0">
                <a:solidFill>
                  <a:schemeClr val="accent1">
                    <a:lumMod val="20000"/>
                    <a:lumOff val="80000"/>
                  </a:schemeClr>
                </a:solidFill>
              </a:rPr>
              <a:t>                                                  </a:t>
            </a:r>
            <a:r>
              <a:rPr lang="en-US" altLang="en-US" dirty="0">
                <a:solidFill>
                  <a:schemeClr val="accent1">
                    <a:lumMod val="20000"/>
                    <a:lumOff val="80000"/>
                  </a:schemeClr>
                </a:solidFill>
              </a:rPr>
              <a:t>x </a:t>
            </a:r>
            <a:r>
              <a:rPr lang="en-US" altLang="en-US" sz="2600" dirty="0">
                <a:solidFill>
                  <a:schemeClr val="accent1">
                    <a:lumMod val="20000"/>
                    <a:lumOff val="80000"/>
                  </a:schemeClr>
                </a:solidFill>
              </a:rPr>
              <a:t>1.50 = 1.345</a:t>
            </a:r>
          </a:p>
          <a:p>
            <a:pPr marL="0" indent="0">
              <a:lnSpc>
                <a:spcPct val="80000"/>
              </a:lnSpc>
              <a:spcBef>
                <a:spcPct val="0"/>
              </a:spcBef>
              <a:buNone/>
            </a:pPr>
            <a:endParaRPr lang="en-US" altLang="en-US" dirty="0">
              <a:solidFill>
                <a:schemeClr val="accent1">
                  <a:lumMod val="20000"/>
                  <a:lumOff val="80000"/>
                </a:schemeClr>
              </a:solidFill>
            </a:endParaRPr>
          </a:p>
          <a:p>
            <a:pPr marL="0" indent="0">
              <a:lnSpc>
                <a:spcPct val="80000"/>
              </a:lnSpc>
              <a:spcBef>
                <a:spcPct val="0"/>
              </a:spcBef>
              <a:buNone/>
            </a:pPr>
            <a:endParaRPr lang="en-US" altLang="en-US" sz="2600" dirty="0">
              <a:solidFill>
                <a:schemeClr val="accent1">
                  <a:lumMod val="20000"/>
                  <a:lumOff val="80000"/>
                </a:schemeClr>
              </a:solidFill>
            </a:endParaRPr>
          </a:p>
          <a:p>
            <a:pPr marL="0" indent="0">
              <a:lnSpc>
                <a:spcPct val="80000"/>
              </a:lnSpc>
              <a:spcBef>
                <a:spcPct val="0"/>
              </a:spcBef>
              <a:buNone/>
            </a:pPr>
            <a:r>
              <a:rPr lang="en-US" altLang="en-US" sz="2600" dirty="0">
                <a:solidFill>
                  <a:schemeClr val="accent1">
                    <a:lumMod val="20000"/>
                    <a:lumOff val="80000"/>
                  </a:schemeClr>
                </a:solidFill>
              </a:rPr>
              <a:t>So, the dollar appreciates by (</a:t>
            </a:r>
            <a:r>
              <a:rPr lang="en-US" altLang="en-US" sz="2600" u="sng" dirty="0">
                <a:solidFill>
                  <a:schemeClr val="accent1">
                    <a:lumMod val="20000"/>
                    <a:lumOff val="80000"/>
                  </a:schemeClr>
                </a:solidFill>
              </a:rPr>
              <a:t>1.345 – 1.50</a:t>
            </a:r>
            <a:r>
              <a:rPr lang="en-US" altLang="en-US" sz="2600" dirty="0">
                <a:solidFill>
                  <a:schemeClr val="accent1">
                    <a:lumMod val="20000"/>
                    <a:lumOff val="80000"/>
                  </a:schemeClr>
                </a:solidFill>
              </a:rPr>
              <a:t>) x 100 = 10.33%</a:t>
            </a:r>
          </a:p>
          <a:p>
            <a:pPr marL="0" indent="0">
              <a:lnSpc>
                <a:spcPct val="80000"/>
              </a:lnSpc>
              <a:spcBef>
                <a:spcPct val="0"/>
              </a:spcBef>
              <a:buNone/>
            </a:pPr>
            <a:r>
              <a:rPr lang="en-US" altLang="en-US" sz="2600" dirty="0">
                <a:solidFill>
                  <a:schemeClr val="accent1">
                    <a:lumMod val="20000"/>
                    <a:lumOff val="80000"/>
                  </a:schemeClr>
                </a:solidFill>
              </a:rPr>
              <a:t>                                                       1.50</a:t>
            </a:r>
          </a:p>
          <a:p>
            <a:pPr marL="0" indent="0">
              <a:lnSpc>
                <a:spcPct val="80000"/>
              </a:lnSpc>
              <a:spcBef>
                <a:spcPct val="0"/>
              </a:spcBef>
              <a:buNone/>
            </a:pPr>
            <a:endParaRPr lang="en-US" altLang="en-US" dirty="0">
              <a:solidFill>
                <a:schemeClr val="accent1">
                  <a:lumMod val="20000"/>
                  <a:lumOff val="80000"/>
                </a:schemeClr>
              </a:solidFill>
            </a:endParaRPr>
          </a:p>
          <a:p>
            <a:pPr marL="0" indent="0">
              <a:lnSpc>
                <a:spcPct val="80000"/>
              </a:lnSpc>
              <a:spcBef>
                <a:spcPct val="0"/>
              </a:spcBef>
              <a:buNone/>
            </a:pPr>
            <a:r>
              <a:rPr lang="en-US" altLang="en-US" sz="2600" dirty="0">
                <a:solidFill>
                  <a:schemeClr val="accent1">
                    <a:lumMod val="20000"/>
                    <a:lumOff val="80000"/>
                  </a:schemeClr>
                </a:solidFill>
              </a:rPr>
              <a:t>This is because inflation is lower in the US than the UK over the period</a:t>
            </a:r>
          </a:p>
          <a:p>
            <a:pPr marL="0" indent="0">
              <a:lnSpc>
                <a:spcPct val="80000"/>
              </a:lnSpc>
              <a:spcBef>
                <a:spcPct val="0"/>
              </a:spcBef>
              <a:buNone/>
            </a:pPr>
            <a:endParaRPr lang="en-US" altLang="en-US" sz="2600" dirty="0">
              <a:solidFill>
                <a:schemeClr val="accent1">
                  <a:lumMod val="20000"/>
                  <a:lumOff val="80000"/>
                </a:schemeClr>
              </a:solidFill>
            </a:endParaRPr>
          </a:p>
          <a:p>
            <a:pPr marL="0" indent="0">
              <a:lnSpc>
                <a:spcPct val="80000"/>
              </a:lnSpc>
              <a:spcBef>
                <a:spcPct val="0"/>
              </a:spcBef>
              <a:buNone/>
            </a:pPr>
            <a:r>
              <a:rPr lang="en-US" altLang="en-US" sz="2600" dirty="0">
                <a:solidFill>
                  <a:srgbClr val="FFFF00"/>
                </a:solidFill>
              </a:rPr>
              <a:t>At this new exchange rate, a basket of goods costing $15,450 in the US has a sterling cost of $15,401/1.345 = £11,500 and PPP is maintained</a:t>
            </a:r>
          </a:p>
          <a:p>
            <a:pPr marL="0" indent="0">
              <a:lnSpc>
                <a:spcPct val="80000"/>
              </a:lnSpc>
              <a:spcBef>
                <a:spcPct val="0"/>
              </a:spcBef>
              <a:buNone/>
            </a:pPr>
            <a:endParaRPr lang="en-US" altLang="en-US" sz="2600" dirty="0">
              <a:solidFill>
                <a:schemeClr val="accent1">
                  <a:lumMod val="20000"/>
                  <a:lumOff val="80000"/>
                </a:schemeClr>
              </a:solidFill>
            </a:endParaRPr>
          </a:p>
          <a:p>
            <a:pPr marL="0" indent="0">
              <a:lnSpc>
                <a:spcPct val="80000"/>
              </a:lnSpc>
              <a:spcBef>
                <a:spcPct val="0"/>
              </a:spcBef>
              <a:buNone/>
            </a:pPr>
            <a:endParaRPr lang="en-US" altLang="en-US" sz="2600" dirty="0">
              <a:solidFill>
                <a:schemeClr val="accent1">
                  <a:lumMod val="20000"/>
                  <a:lumOff val="80000"/>
                </a:schemeClr>
              </a:solidFill>
            </a:endParaRPr>
          </a:p>
          <a:p>
            <a:pPr marL="0" indent="0">
              <a:lnSpc>
                <a:spcPct val="80000"/>
              </a:lnSpc>
              <a:spcBef>
                <a:spcPct val="0"/>
              </a:spcBef>
              <a:buNone/>
            </a:pPr>
            <a:r>
              <a:rPr lang="en-US" altLang="en-US" dirty="0">
                <a:solidFill>
                  <a:schemeClr val="accent1">
                    <a:lumMod val="20000"/>
                    <a:lumOff val="80000"/>
                  </a:schemeClr>
                </a:solidFill>
              </a:rPr>
              <a:t>                                                      </a:t>
            </a:r>
            <a:endParaRPr lang="en-US" altLang="en-US" dirty="0">
              <a:solidFill>
                <a:schemeClr val="accent1">
                  <a:lumMod val="20000"/>
                  <a:lumOff val="80000"/>
                </a:schemeClr>
              </a:solidFill>
              <a:cs typeface="Arial" panose="020B0604020202020204" pitchFamily="34" charset="0"/>
            </a:endParaRPr>
          </a:p>
          <a:p>
            <a:pPr marL="0" indent="0">
              <a:lnSpc>
                <a:spcPct val="80000"/>
              </a:lnSpc>
              <a:spcBef>
                <a:spcPct val="0"/>
              </a:spcBef>
              <a:buNone/>
            </a:pPr>
            <a:endParaRPr lang="en-US" altLang="en-US" sz="2700" dirty="0">
              <a:solidFill>
                <a:schemeClr val="accent1">
                  <a:lumMod val="20000"/>
                  <a:lumOff val="80000"/>
                </a:schemeClr>
              </a:solidFill>
              <a:ea typeface="MS PGothic" panose="020B0600070205080204" pitchFamily="34" charset="-128"/>
            </a:endParaRPr>
          </a:p>
        </p:txBody>
      </p:sp>
      <p:sp>
        <p:nvSpPr>
          <p:cNvPr id="3" name="Slide Number Placeholder 2">
            <a:extLst>
              <a:ext uri="{FF2B5EF4-FFF2-40B4-BE49-F238E27FC236}">
                <a16:creationId xmlns:a16="http://schemas.microsoft.com/office/drawing/2014/main" id="{AB260E87-1403-6677-9781-3F34C0813485}"/>
              </a:ext>
            </a:extLst>
          </p:cNvPr>
          <p:cNvSpPr>
            <a:spLocks noGrp="1"/>
          </p:cNvSpPr>
          <p:nvPr>
            <p:ph type="sldNum" sz="quarter" idx="12"/>
          </p:nvPr>
        </p:nvSpPr>
        <p:spPr/>
        <p:txBody>
          <a:bodyPr/>
          <a:lstStyle/>
          <a:p>
            <a:fld id="{39C36121-C617-4182-BE9B-5368C33B3086}" type="slidenum">
              <a:rPr lang="en-GB" smtClean="0"/>
              <a:pPr/>
              <a:t>30</a:t>
            </a:fld>
            <a:endParaRPr lang="en-GB" dirty="0"/>
          </a:p>
        </p:txBody>
      </p:sp>
      <p:sp>
        <p:nvSpPr>
          <p:cNvPr id="4" name="Title 3">
            <a:extLst>
              <a:ext uri="{FF2B5EF4-FFF2-40B4-BE49-F238E27FC236}">
                <a16:creationId xmlns:a16="http://schemas.microsoft.com/office/drawing/2014/main" id="{01B7C78A-70C9-150C-84F9-293E867414EB}"/>
              </a:ext>
            </a:extLst>
          </p:cNvPr>
          <p:cNvSpPr>
            <a:spLocks noGrp="1"/>
          </p:cNvSpPr>
          <p:nvPr>
            <p:ph type="title"/>
          </p:nvPr>
        </p:nvSpPr>
        <p:spPr>
          <a:xfrm>
            <a:off x="9028" y="-19118"/>
            <a:ext cx="9134972" cy="855830"/>
          </a:xfrm>
        </p:spPr>
        <p:txBody>
          <a:bodyPr>
            <a:normAutofit fontScale="90000"/>
          </a:bodyPr>
          <a:lstStyle/>
          <a:p>
            <a:r>
              <a:rPr lang="en-GB" sz="3600" dirty="0"/>
              <a:t>The law of one price and purchasing power parity</a:t>
            </a:r>
            <a:br>
              <a:rPr lang="en-GB" sz="3600" dirty="0"/>
            </a:br>
            <a:r>
              <a:rPr lang="en-GB" sz="3600" dirty="0"/>
              <a:t>(PPP) - 5</a:t>
            </a:r>
          </a:p>
        </p:txBody>
      </p:sp>
      <p:sp>
        <p:nvSpPr>
          <p:cNvPr id="5" name="Text Box 20">
            <a:extLst>
              <a:ext uri="{FF2B5EF4-FFF2-40B4-BE49-F238E27FC236}">
                <a16:creationId xmlns:a16="http://schemas.microsoft.com/office/drawing/2014/main" id="{C4BD6F96-A6DF-D869-94D6-053FD4EE5173}"/>
              </a:ext>
            </a:extLst>
          </p:cNvPr>
          <p:cNvSpPr txBox="1">
            <a:spLocks noChangeArrowheads="1"/>
          </p:cNvSpPr>
          <p:nvPr/>
        </p:nvSpPr>
        <p:spPr bwMode="auto">
          <a:xfrm>
            <a:off x="1763688" y="2016472"/>
            <a:ext cx="1320874"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600" dirty="0">
                <a:solidFill>
                  <a:schemeClr val="accent1">
                    <a:lumMod val="20000"/>
                    <a:lumOff val="80000"/>
                  </a:schemeClr>
                </a:solidFill>
              </a:rPr>
              <a:t>US</a:t>
            </a:r>
            <a:r>
              <a:rPr lang="en-US" altLang="en-US" sz="2600" dirty="0">
                <a:solidFill>
                  <a:schemeClr val="accent1">
                    <a:lumMod val="20000"/>
                    <a:lumOff val="80000"/>
                  </a:schemeClr>
                </a:solidFill>
                <a:cs typeface="Arial" panose="020B0604020202020204" pitchFamily="34" charset="0"/>
              </a:rPr>
              <a:t>$/£</a:t>
            </a:r>
            <a:r>
              <a:rPr lang="en-US" altLang="en-US" baseline="-25000" dirty="0">
                <a:solidFill>
                  <a:schemeClr val="accent1">
                    <a:lumMod val="20000"/>
                    <a:lumOff val="80000"/>
                  </a:schemeClr>
                </a:solidFill>
                <a:cs typeface="Arial" panose="020B0604020202020204" pitchFamily="34" charset="0"/>
              </a:rPr>
              <a:t>1</a:t>
            </a:r>
            <a:r>
              <a:rPr lang="en-US" altLang="en-US" dirty="0">
                <a:solidFill>
                  <a:schemeClr val="accent1">
                    <a:lumMod val="20000"/>
                    <a:lumOff val="80000"/>
                  </a:schemeClr>
                </a:solidFill>
                <a:cs typeface="Arial" panose="020B0604020202020204" pitchFamily="34" charset="0"/>
              </a:rPr>
              <a:t>=</a:t>
            </a:r>
          </a:p>
        </p:txBody>
      </p:sp>
      <p:sp>
        <p:nvSpPr>
          <p:cNvPr id="7" name="Text Box 22">
            <a:extLst>
              <a:ext uri="{FF2B5EF4-FFF2-40B4-BE49-F238E27FC236}">
                <a16:creationId xmlns:a16="http://schemas.microsoft.com/office/drawing/2014/main" id="{CDC8AB68-43C6-AD21-AFE2-AF0B18DFC096}"/>
              </a:ext>
            </a:extLst>
          </p:cNvPr>
          <p:cNvSpPr txBox="1">
            <a:spLocks noChangeArrowheads="1"/>
          </p:cNvSpPr>
          <p:nvPr/>
        </p:nvSpPr>
        <p:spPr bwMode="auto">
          <a:xfrm>
            <a:off x="3486759" y="1998825"/>
            <a:ext cx="103073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600" u="sng">
                <a:solidFill>
                  <a:schemeClr val="accent1">
                    <a:lumMod val="20000"/>
                    <a:lumOff val="80000"/>
                  </a:schemeClr>
                </a:solidFill>
              </a:rPr>
              <a:t>1+0.03</a:t>
            </a:r>
            <a:endParaRPr lang="en-US" altLang="en-US" sz="2600" u="sng" baseline="-25000" dirty="0">
              <a:solidFill>
                <a:schemeClr val="accent1">
                  <a:lumMod val="20000"/>
                  <a:lumOff val="80000"/>
                </a:schemeClr>
              </a:solidFill>
            </a:endParaRPr>
          </a:p>
        </p:txBody>
      </p:sp>
      <p:sp>
        <p:nvSpPr>
          <p:cNvPr id="8" name="Text Box 23">
            <a:extLst>
              <a:ext uri="{FF2B5EF4-FFF2-40B4-BE49-F238E27FC236}">
                <a16:creationId xmlns:a16="http://schemas.microsoft.com/office/drawing/2014/main" id="{A9DCE8C2-C487-5543-3A44-15C61AD403FA}"/>
              </a:ext>
            </a:extLst>
          </p:cNvPr>
          <p:cNvSpPr txBox="1">
            <a:spLocks noChangeArrowheads="1"/>
          </p:cNvSpPr>
          <p:nvPr/>
        </p:nvSpPr>
        <p:spPr bwMode="auto">
          <a:xfrm>
            <a:off x="3488346" y="2308389"/>
            <a:ext cx="103073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600" dirty="0">
                <a:solidFill>
                  <a:schemeClr val="accent1">
                    <a:lumMod val="20000"/>
                    <a:lumOff val="80000"/>
                  </a:schemeClr>
                </a:solidFill>
              </a:rPr>
              <a:t>1+0.15</a:t>
            </a:r>
            <a:endParaRPr lang="en-US" altLang="en-US" sz="2600" baseline="-25000" dirty="0">
              <a:solidFill>
                <a:schemeClr val="accent1">
                  <a:lumMod val="20000"/>
                  <a:lumOff val="80000"/>
                </a:schemeClr>
              </a:solidFill>
            </a:endParaRPr>
          </a:p>
        </p:txBody>
      </p:sp>
    </p:spTree>
    <p:custDataLst>
      <p:tags r:id="rId1"/>
    </p:custDataLst>
    <p:extLst>
      <p:ext uri="{BB962C8B-B14F-4D97-AF65-F5344CB8AC3E}">
        <p14:creationId xmlns:p14="http://schemas.microsoft.com/office/powerpoint/2010/main" val="1688911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A simple, light-hearted example of the law of one price and PPP was introduced by </a:t>
            </a:r>
            <a:r>
              <a:rPr lang="en-GB" i="1" dirty="0"/>
              <a:t>The</a:t>
            </a:r>
            <a:r>
              <a:rPr lang="en-GB" dirty="0"/>
              <a:t> </a:t>
            </a:r>
            <a:r>
              <a:rPr lang="en-GB" i="1" dirty="0"/>
              <a:t>Economist </a:t>
            </a:r>
            <a:r>
              <a:rPr lang="en-GB" dirty="0"/>
              <a:t>newspaper about 20 years ago, and is regularly aired throughout the years –  the concept of ‘Burgernomics’</a:t>
            </a:r>
          </a:p>
          <a:p>
            <a:pPr>
              <a:buNone/>
            </a:pPr>
            <a:endParaRPr lang="en-GB" dirty="0"/>
          </a:p>
          <a:p>
            <a:r>
              <a:rPr lang="en-GB" dirty="0"/>
              <a:t>It based on that most omnipresent of fast food items, the Big Mac</a:t>
            </a:r>
            <a:r>
              <a:rPr lang="en-GB" baseline="30000" dirty="0"/>
              <a:t>©</a:t>
            </a:r>
            <a:r>
              <a:rPr lang="en-GB" dirty="0"/>
              <a:t>.</a:t>
            </a:r>
          </a:p>
          <a:p>
            <a:endParaRPr lang="en-GB" baseline="30000" dirty="0"/>
          </a:p>
          <a:p>
            <a:r>
              <a:rPr lang="en-GB" dirty="0"/>
              <a:t>It takes the form of an index comparing the price of a Big Mac across a number of countries to a standardised US price. See the following tabular </a:t>
            </a:r>
            <a:r>
              <a:rPr lang="en-GB" dirty="0">
                <a:solidFill>
                  <a:srgbClr val="7030A0"/>
                </a:solidFill>
              </a:rPr>
              <a:t>illustration</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31</a:t>
            </a:fld>
            <a:endParaRPr lang="en-GB" dirty="0"/>
          </a:p>
        </p:txBody>
      </p:sp>
      <p:sp>
        <p:nvSpPr>
          <p:cNvPr id="4" name="Title 3"/>
          <p:cNvSpPr>
            <a:spLocks noGrp="1"/>
          </p:cNvSpPr>
          <p:nvPr>
            <p:ph type="title"/>
          </p:nvPr>
        </p:nvSpPr>
        <p:spPr/>
        <p:txBody>
          <a:bodyPr/>
          <a:lstStyle/>
          <a:p>
            <a:r>
              <a:rPr lang="en-GB" sz="3600" dirty="0"/>
              <a:t>The influence of the Forex market on prices</a:t>
            </a:r>
          </a:p>
        </p:txBody>
      </p:sp>
    </p:spTree>
    <p:custDataLst>
      <p:tags r:id="rId1"/>
    </p:custDataLst>
    <p:extLst>
      <p:ext uri="{BB962C8B-B14F-4D97-AF65-F5344CB8AC3E}">
        <p14:creationId xmlns:p14="http://schemas.microsoft.com/office/powerpoint/2010/main" val="1278871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9189054"/>
              </p:ext>
            </p:extLst>
          </p:nvPr>
        </p:nvGraphicFramePr>
        <p:xfrm>
          <a:off x="161764" y="980729"/>
          <a:ext cx="8820471" cy="4896541"/>
        </p:xfrm>
        <a:graphic>
          <a:graphicData uri="http://schemas.openxmlformats.org/drawingml/2006/table">
            <a:tbl>
              <a:tblPr firstRow="1" bandRow="1">
                <a:tableStyleId>{5C22544A-7EE6-4342-B048-85BDC9FD1C3A}</a:tableStyleId>
              </a:tblPr>
              <a:tblGrid>
                <a:gridCol w="2035493">
                  <a:extLst>
                    <a:ext uri="{9D8B030D-6E8A-4147-A177-3AD203B41FA5}">
                      <a16:colId xmlns:a16="http://schemas.microsoft.com/office/drawing/2014/main" val="20000"/>
                    </a:ext>
                  </a:extLst>
                </a:gridCol>
                <a:gridCol w="2798803">
                  <a:extLst>
                    <a:ext uri="{9D8B030D-6E8A-4147-A177-3AD203B41FA5}">
                      <a16:colId xmlns:a16="http://schemas.microsoft.com/office/drawing/2014/main" val="20001"/>
                    </a:ext>
                  </a:extLst>
                </a:gridCol>
                <a:gridCol w="1781057">
                  <a:extLst>
                    <a:ext uri="{9D8B030D-6E8A-4147-A177-3AD203B41FA5}">
                      <a16:colId xmlns:a16="http://schemas.microsoft.com/office/drawing/2014/main" val="20002"/>
                    </a:ext>
                  </a:extLst>
                </a:gridCol>
                <a:gridCol w="2205118">
                  <a:extLst>
                    <a:ext uri="{9D8B030D-6E8A-4147-A177-3AD203B41FA5}">
                      <a16:colId xmlns:a16="http://schemas.microsoft.com/office/drawing/2014/main" val="20003"/>
                    </a:ext>
                  </a:extLst>
                </a:gridCol>
              </a:tblGrid>
              <a:tr h="631943">
                <a:tc>
                  <a:txBody>
                    <a:bodyPr/>
                    <a:lstStyle/>
                    <a:p>
                      <a:endParaRPr lang="en-GB" sz="1400" dirty="0"/>
                    </a:p>
                  </a:txBody>
                  <a:tcPr/>
                </a:tc>
                <a:tc>
                  <a:txBody>
                    <a:bodyPr/>
                    <a:lstStyle/>
                    <a:p>
                      <a:r>
                        <a:rPr lang="en-GB" sz="1600" dirty="0"/>
                        <a:t>Big Mac price</a:t>
                      </a:r>
                      <a:r>
                        <a:rPr lang="en-GB" sz="1600" baseline="0" dirty="0"/>
                        <a:t> ($)</a:t>
                      </a:r>
                      <a:endParaRPr lang="en-GB" sz="1600" dirty="0"/>
                    </a:p>
                  </a:txBody>
                  <a:tcPr/>
                </a:tc>
                <a:tc>
                  <a:txBody>
                    <a:bodyPr/>
                    <a:lstStyle/>
                    <a:p>
                      <a:r>
                        <a:rPr lang="en-GB" sz="1600" baseline="0" dirty="0"/>
                        <a:t>Local price as a % of US price</a:t>
                      </a:r>
                    </a:p>
                  </a:txBody>
                  <a:tcPr/>
                </a:tc>
                <a:tc>
                  <a:txBody>
                    <a:bodyPr/>
                    <a:lstStyle/>
                    <a:p>
                      <a:r>
                        <a:rPr lang="en-GB" sz="1600" dirty="0"/>
                        <a:t>Currency under/</a:t>
                      </a:r>
                    </a:p>
                    <a:p>
                      <a:r>
                        <a:rPr lang="en-GB" sz="1600" dirty="0"/>
                        <a:t>over valued  (%)</a:t>
                      </a:r>
                    </a:p>
                  </a:txBody>
                  <a:tcPr/>
                </a:tc>
                <a:extLst>
                  <a:ext uri="{0D108BD9-81ED-4DB2-BD59-A6C34878D82A}">
                    <a16:rowId xmlns:a16="http://schemas.microsoft.com/office/drawing/2014/main" val="10000"/>
                  </a:ext>
                </a:extLst>
              </a:tr>
              <a:tr h="328046">
                <a:tc>
                  <a:txBody>
                    <a:bodyPr/>
                    <a:lstStyle/>
                    <a:p>
                      <a:r>
                        <a:rPr lang="en-GB" sz="1400" dirty="0"/>
                        <a:t>Switzerland</a:t>
                      </a:r>
                    </a:p>
                  </a:txBody>
                  <a:tcPr/>
                </a:tc>
                <a:tc>
                  <a:txBody>
                    <a:bodyPr/>
                    <a:lstStyle/>
                    <a:p>
                      <a:r>
                        <a:rPr lang="en-GB" sz="1500" dirty="0"/>
                        <a:t>6.81</a:t>
                      </a:r>
                    </a:p>
                  </a:txBody>
                  <a:tcPr/>
                </a:tc>
                <a:tc>
                  <a:txBody>
                    <a:bodyPr/>
                    <a:lstStyle/>
                    <a:p>
                      <a:r>
                        <a:rPr lang="en-GB" sz="1500" dirty="0"/>
                        <a:t>162.1%</a:t>
                      </a:r>
                    </a:p>
                  </a:txBody>
                  <a:tcPr/>
                </a:tc>
                <a:tc>
                  <a:txBody>
                    <a:bodyPr/>
                    <a:lstStyle/>
                    <a:p>
                      <a:r>
                        <a:rPr lang="en-GB" sz="1500" dirty="0"/>
                        <a:t>+62.1%</a:t>
                      </a:r>
                    </a:p>
                  </a:txBody>
                  <a:tcPr/>
                </a:tc>
                <a:extLst>
                  <a:ext uri="{0D108BD9-81ED-4DB2-BD59-A6C34878D82A}">
                    <a16:rowId xmlns:a16="http://schemas.microsoft.com/office/drawing/2014/main" val="10001"/>
                  </a:ext>
                </a:extLst>
              </a:tr>
              <a:tr h="328046">
                <a:tc>
                  <a:txBody>
                    <a:bodyPr/>
                    <a:lstStyle/>
                    <a:p>
                      <a:r>
                        <a:rPr lang="en-GB" sz="1400" dirty="0"/>
                        <a:t>Sweden</a:t>
                      </a:r>
                    </a:p>
                  </a:txBody>
                  <a:tcPr/>
                </a:tc>
                <a:tc>
                  <a:txBody>
                    <a:bodyPr/>
                    <a:lstStyle/>
                    <a:p>
                      <a:r>
                        <a:rPr lang="en-GB" sz="1500" dirty="0"/>
                        <a:t>5.91</a:t>
                      </a:r>
                    </a:p>
                  </a:txBody>
                  <a:tcPr/>
                </a:tc>
                <a:tc>
                  <a:txBody>
                    <a:bodyPr/>
                    <a:lstStyle/>
                    <a:p>
                      <a:r>
                        <a:rPr lang="en-GB" sz="1500" dirty="0"/>
                        <a:t>141.1%</a:t>
                      </a:r>
                    </a:p>
                  </a:txBody>
                  <a:tcPr/>
                </a:tc>
                <a:tc>
                  <a:txBody>
                    <a:bodyPr/>
                    <a:lstStyle/>
                    <a:p>
                      <a:r>
                        <a:rPr lang="en-GB" sz="1500" dirty="0"/>
                        <a:t>+41.1%</a:t>
                      </a:r>
                    </a:p>
                  </a:txBody>
                  <a:tcPr/>
                </a:tc>
                <a:extLst>
                  <a:ext uri="{0D108BD9-81ED-4DB2-BD59-A6C34878D82A}">
                    <a16:rowId xmlns:a16="http://schemas.microsoft.com/office/drawing/2014/main" val="10002"/>
                  </a:ext>
                </a:extLst>
              </a:tr>
              <a:tr h="328046">
                <a:tc>
                  <a:txBody>
                    <a:bodyPr/>
                    <a:lstStyle/>
                    <a:p>
                      <a:r>
                        <a:rPr lang="en-GB" sz="1400" dirty="0"/>
                        <a:t>Brazil</a:t>
                      </a:r>
                    </a:p>
                  </a:txBody>
                  <a:tcPr/>
                </a:tc>
                <a:tc>
                  <a:txBody>
                    <a:bodyPr/>
                    <a:lstStyle/>
                    <a:p>
                      <a:r>
                        <a:rPr lang="en-GB" sz="1500" dirty="0"/>
                        <a:t>5.68</a:t>
                      </a:r>
                    </a:p>
                  </a:txBody>
                  <a:tcPr/>
                </a:tc>
                <a:tc>
                  <a:txBody>
                    <a:bodyPr/>
                    <a:lstStyle/>
                    <a:p>
                      <a:r>
                        <a:rPr lang="en-GB" sz="1500" dirty="0"/>
                        <a:t>135.2%</a:t>
                      </a:r>
                    </a:p>
                  </a:txBody>
                  <a:tcPr/>
                </a:tc>
                <a:tc>
                  <a:txBody>
                    <a:bodyPr/>
                    <a:lstStyle/>
                    <a:p>
                      <a:r>
                        <a:rPr lang="en-GB" sz="1500" dirty="0"/>
                        <a:t>+35.2%</a:t>
                      </a:r>
                    </a:p>
                  </a:txBody>
                  <a:tcPr/>
                </a:tc>
                <a:extLst>
                  <a:ext uri="{0D108BD9-81ED-4DB2-BD59-A6C34878D82A}">
                    <a16:rowId xmlns:a16="http://schemas.microsoft.com/office/drawing/2014/main" val="10003"/>
                  </a:ext>
                </a:extLst>
              </a:tr>
              <a:tr h="328046">
                <a:tc>
                  <a:txBody>
                    <a:bodyPr/>
                    <a:lstStyle/>
                    <a:p>
                      <a:r>
                        <a:rPr lang="en-GB" sz="1400" dirty="0"/>
                        <a:t>Australia</a:t>
                      </a:r>
                    </a:p>
                  </a:txBody>
                  <a:tcPr/>
                </a:tc>
                <a:tc>
                  <a:txBody>
                    <a:bodyPr/>
                    <a:lstStyle/>
                    <a:p>
                      <a:r>
                        <a:rPr lang="en-GB" sz="1500" dirty="0"/>
                        <a:t>4.94</a:t>
                      </a:r>
                    </a:p>
                  </a:txBody>
                  <a:tcPr/>
                </a:tc>
                <a:tc>
                  <a:txBody>
                    <a:bodyPr/>
                    <a:lstStyle/>
                    <a:p>
                      <a:r>
                        <a:rPr lang="en-GB" sz="1500" dirty="0"/>
                        <a:t>117.6%</a:t>
                      </a:r>
                    </a:p>
                  </a:txBody>
                  <a:tcPr/>
                </a:tc>
                <a:tc>
                  <a:txBody>
                    <a:bodyPr/>
                    <a:lstStyle/>
                    <a:p>
                      <a:r>
                        <a:rPr lang="en-GB" sz="1500" dirty="0"/>
                        <a:t>+17.6%</a:t>
                      </a:r>
                    </a:p>
                  </a:txBody>
                  <a:tcPr/>
                </a:tc>
                <a:extLst>
                  <a:ext uri="{0D108BD9-81ED-4DB2-BD59-A6C34878D82A}">
                    <a16:rowId xmlns:a16="http://schemas.microsoft.com/office/drawing/2014/main" val="10004"/>
                  </a:ext>
                </a:extLst>
              </a:tr>
              <a:tr h="328046">
                <a:tc>
                  <a:txBody>
                    <a:bodyPr/>
                    <a:lstStyle/>
                    <a:p>
                      <a:r>
                        <a:rPr lang="en-GB" sz="1400" dirty="0"/>
                        <a:t>Columbia</a:t>
                      </a:r>
                    </a:p>
                  </a:txBody>
                  <a:tcPr/>
                </a:tc>
                <a:tc>
                  <a:txBody>
                    <a:bodyPr/>
                    <a:lstStyle/>
                    <a:p>
                      <a:r>
                        <a:rPr lang="en-GB" sz="1500" dirty="0"/>
                        <a:t>4.54</a:t>
                      </a:r>
                    </a:p>
                  </a:txBody>
                  <a:tcPr/>
                </a:tc>
                <a:tc>
                  <a:txBody>
                    <a:bodyPr/>
                    <a:lstStyle/>
                    <a:p>
                      <a:r>
                        <a:rPr lang="en-GB" sz="1500" dirty="0"/>
                        <a:t>108.1%</a:t>
                      </a:r>
                    </a:p>
                  </a:txBody>
                  <a:tcPr/>
                </a:tc>
                <a:tc>
                  <a:txBody>
                    <a:bodyPr/>
                    <a:lstStyle/>
                    <a:p>
                      <a:r>
                        <a:rPr lang="en-GB" sz="1500" dirty="0"/>
                        <a:t> + 8.1%</a:t>
                      </a:r>
                    </a:p>
                  </a:txBody>
                  <a:tcPr/>
                </a:tc>
                <a:extLst>
                  <a:ext uri="{0D108BD9-81ED-4DB2-BD59-A6C34878D82A}">
                    <a16:rowId xmlns:a16="http://schemas.microsoft.com/office/drawing/2014/main" val="10005"/>
                  </a:ext>
                </a:extLst>
              </a:tr>
              <a:tr h="328046">
                <a:tc>
                  <a:txBody>
                    <a:bodyPr/>
                    <a:lstStyle/>
                    <a:p>
                      <a:r>
                        <a:rPr lang="en-GB" sz="1400" dirty="0"/>
                        <a:t>Eurozone</a:t>
                      </a:r>
                    </a:p>
                  </a:txBody>
                  <a:tcPr/>
                </a:tc>
                <a:tc>
                  <a:txBody>
                    <a:bodyPr/>
                    <a:lstStyle/>
                    <a:p>
                      <a:r>
                        <a:rPr lang="en-GB" sz="1500" dirty="0"/>
                        <a:t>4.43</a:t>
                      </a:r>
                    </a:p>
                  </a:txBody>
                  <a:tcPr/>
                </a:tc>
                <a:tc>
                  <a:txBody>
                    <a:bodyPr/>
                    <a:lstStyle/>
                    <a:p>
                      <a:r>
                        <a:rPr lang="en-GB" sz="1500" dirty="0"/>
                        <a:t>105.4%</a:t>
                      </a:r>
                    </a:p>
                  </a:txBody>
                  <a:tcPr/>
                </a:tc>
                <a:tc>
                  <a:txBody>
                    <a:bodyPr/>
                    <a:lstStyle/>
                    <a:p>
                      <a:r>
                        <a:rPr lang="en-GB" sz="1500" dirty="0"/>
                        <a:t>  +5.4%</a:t>
                      </a:r>
                    </a:p>
                  </a:txBody>
                  <a:tcPr/>
                </a:tc>
                <a:extLst>
                  <a:ext uri="{0D108BD9-81ED-4DB2-BD59-A6C34878D82A}">
                    <a16:rowId xmlns:a16="http://schemas.microsoft.com/office/drawing/2014/main" val="10006"/>
                  </a:ext>
                </a:extLst>
              </a:tr>
              <a:tr h="328046">
                <a:tc>
                  <a:txBody>
                    <a:bodyPr/>
                    <a:lstStyle/>
                    <a:p>
                      <a:r>
                        <a:rPr lang="en-GB" sz="1400" dirty="0"/>
                        <a:t>United States</a:t>
                      </a:r>
                    </a:p>
                  </a:txBody>
                  <a:tcPr/>
                </a:tc>
                <a:tc>
                  <a:txBody>
                    <a:bodyPr/>
                    <a:lstStyle/>
                    <a:p>
                      <a:r>
                        <a:rPr lang="en-GB" sz="1500" dirty="0"/>
                        <a:t>4.20</a:t>
                      </a:r>
                    </a:p>
                  </a:txBody>
                  <a:tcPr/>
                </a:tc>
                <a:tc>
                  <a:txBody>
                    <a:bodyPr/>
                    <a:lstStyle/>
                    <a:p>
                      <a:r>
                        <a:rPr lang="en-GB" sz="1500" dirty="0"/>
                        <a:t>100.0%</a:t>
                      </a:r>
                    </a:p>
                  </a:txBody>
                  <a:tcPr/>
                </a:tc>
                <a:tc>
                  <a:txBody>
                    <a:bodyPr/>
                    <a:lstStyle/>
                    <a:p>
                      <a:r>
                        <a:rPr lang="en-GB" sz="1500" dirty="0"/>
                        <a:t>     N/a</a:t>
                      </a:r>
                    </a:p>
                  </a:txBody>
                  <a:tcPr/>
                </a:tc>
                <a:extLst>
                  <a:ext uri="{0D108BD9-81ED-4DB2-BD59-A6C34878D82A}">
                    <a16:rowId xmlns:a16="http://schemas.microsoft.com/office/drawing/2014/main" val="10007"/>
                  </a:ext>
                </a:extLst>
              </a:tr>
              <a:tr h="328046">
                <a:tc>
                  <a:txBody>
                    <a:bodyPr/>
                    <a:lstStyle/>
                    <a:p>
                      <a:r>
                        <a:rPr lang="en-GB" sz="1400" dirty="0"/>
                        <a:t>Britain</a:t>
                      </a:r>
                    </a:p>
                  </a:txBody>
                  <a:tcPr/>
                </a:tc>
                <a:tc>
                  <a:txBody>
                    <a:bodyPr/>
                    <a:lstStyle/>
                    <a:p>
                      <a:r>
                        <a:rPr lang="en-GB" sz="1500" dirty="0"/>
                        <a:t>3.82 </a:t>
                      </a:r>
                      <a:r>
                        <a:rPr lang="en-GB" sz="1500" dirty="0">
                          <a:solidFill>
                            <a:srgbClr val="FF0000"/>
                          </a:solidFill>
                        </a:rPr>
                        <a:t>(£2.10/£1.92)</a:t>
                      </a:r>
                    </a:p>
                  </a:txBody>
                  <a:tcPr/>
                </a:tc>
                <a:tc>
                  <a:txBody>
                    <a:bodyPr/>
                    <a:lstStyle/>
                    <a:p>
                      <a:r>
                        <a:rPr lang="en-GB" sz="1500" dirty="0"/>
                        <a:t>  91.5%</a:t>
                      </a:r>
                    </a:p>
                  </a:txBody>
                  <a:tcPr/>
                </a:tc>
                <a:tc>
                  <a:txBody>
                    <a:bodyPr/>
                    <a:lstStyle/>
                    <a:p>
                      <a:r>
                        <a:rPr lang="en-GB" sz="1500" dirty="0"/>
                        <a:t>  - 8.5%</a:t>
                      </a:r>
                    </a:p>
                  </a:txBody>
                  <a:tcPr/>
                </a:tc>
                <a:extLst>
                  <a:ext uri="{0D108BD9-81ED-4DB2-BD59-A6C34878D82A}">
                    <a16:rowId xmlns:a16="http://schemas.microsoft.com/office/drawing/2014/main" val="10008"/>
                  </a:ext>
                </a:extLst>
              </a:tr>
              <a:tr h="328046">
                <a:tc>
                  <a:txBody>
                    <a:bodyPr/>
                    <a:lstStyle/>
                    <a:p>
                      <a:r>
                        <a:rPr lang="en-GB" sz="1400" dirty="0"/>
                        <a:t>Singapore</a:t>
                      </a:r>
                    </a:p>
                  </a:txBody>
                  <a:tcPr/>
                </a:tc>
                <a:tc>
                  <a:txBody>
                    <a:bodyPr/>
                    <a:lstStyle/>
                    <a:p>
                      <a:r>
                        <a:rPr lang="en-GB" sz="1500" dirty="0"/>
                        <a:t>3.75</a:t>
                      </a:r>
                    </a:p>
                  </a:txBody>
                  <a:tcPr/>
                </a:tc>
                <a:tc>
                  <a:txBody>
                    <a:bodyPr/>
                    <a:lstStyle/>
                    <a:p>
                      <a:r>
                        <a:rPr lang="en-GB" sz="1500" dirty="0"/>
                        <a:t>  89.3%</a:t>
                      </a:r>
                    </a:p>
                  </a:txBody>
                  <a:tcPr/>
                </a:tc>
                <a:tc>
                  <a:txBody>
                    <a:bodyPr/>
                    <a:lstStyle/>
                    <a:p>
                      <a:r>
                        <a:rPr lang="en-GB" sz="1500" dirty="0"/>
                        <a:t>  -10.7%</a:t>
                      </a:r>
                    </a:p>
                  </a:txBody>
                  <a:tcPr/>
                </a:tc>
                <a:extLst>
                  <a:ext uri="{0D108BD9-81ED-4DB2-BD59-A6C34878D82A}">
                    <a16:rowId xmlns:a16="http://schemas.microsoft.com/office/drawing/2014/main" val="10009"/>
                  </a:ext>
                </a:extLst>
              </a:tr>
              <a:tr h="328046">
                <a:tc>
                  <a:txBody>
                    <a:bodyPr/>
                    <a:lstStyle/>
                    <a:p>
                      <a:r>
                        <a:rPr lang="en-GB" sz="1400" dirty="0"/>
                        <a:t>Saudi Arabia</a:t>
                      </a:r>
                    </a:p>
                  </a:txBody>
                  <a:tcPr/>
                </a:tc>
                <a:tc>
                  <a:txBody>
                    <a:bodyPr/>
                    <a:lstStyle/>
                    <a:p>
                      <a:r>
                        <a:rPr lang="en-GB" sz="1500" dirty="0"/>
                        <a:t>2.67</a:t>
                      </a:r>
                    </a:p>
                  </a:txBody>
                  <a:tcPr/>
                </a:tc>
                <a:tc>
                  <a:txBody>
                    <a:bodyPr/>
                    <a:lstStyle/>
                    <a:p>
                      <a:r>
                        <a:rPr lang="en-GB" sz="1500" dirty="0"/>
                        <a:t>  63.6%</a:t>
                      </a:r>
                    </a:p>
                  </a:txBody>
                  <a:tcPr/>
                </a:tc>
                <a:tc>
                  <a:txBody>
                    <a:bodyPr/>
                    <a:lstStyle/>
                    <a:p>
                      <a:r>
                        <a:rPr lang="en-GB" sz="1500" dirty="0"/>
                        <a:t>  -36.4%</a:t>
                      </a:r>
                    </a:p>
                  </a:txBody>
                  <a:tcPr/>
                </a:tc>
                <a:extLst>
                  <a:ext uri="{0D108BD9-81ED-4DB2-BD59-A6C34878D82A}">
                    <a16:rowId xmlns:a16="http://schemas.microsoft.com/office/drawing/2014/main" val="10010"/>
                  </a:ext>
                </a:extLst>
              </a:tr>
              <a:tr h="328046">
                <a:tc>
                  <a:txBody>
                    <a:bodyPr/>
                    <a:lstStyle/>
                    <a:p>
                      <a:r>
                        <a:rPr lang="en-GB" sz="1400" dirty="0"/>
                        <a:t>South Africa</a:t>
                      </a:r>
                    </a:p>
                  </a:txBody>
                  <a:tcPr/>
                </a:tc>
                <a:tc>
                  <a:txBody>
                    <a:bodyPr/>
                    <a:lstStyle/>
                    <a:p>
                      <a:r>
                        <a:rPr lang="en-GB" sz="1500" dirty="0"/>
                        <a:t>2.45</a:t>
                      </a:r>
                    </a:p>
                  </a:txBody>
                  <a:tcPr/>
                </a:tc>
                <a:tc>
                  <a:txBody>
                    <a:bodyPr/>
                    <a:lstStyle/>
                    <a:p>
                      <a:r>
                        <a:rPr lang="en-GB" sz="1500" dirty="0"/>
                        <a:t>  58.3%</a:t>
                      </a:r>
                    </a:p>
                  </a:txBody>
                  <a:tcPr/>
                </a:tc>
                <a:tc>
                  <a:txBody>
                    <a:bodyPr/>
                    <a:lstStyle/>
                    <a:p>
                      <a:r>
                        <a:rPr lang="en-GB" sz="1500" dirty="0"/>
                        <a:t>  -41.7%</a:t>
                      </a:r>
                    </a:p>
                  </a:txBody>
                  <a:tcPr/>
                </a:tc>
                <a:extLst>
                  <a:ext uri="{0D108BD9-81ED-4DB2-BD59-A6C34878D82A}">
                    <a16:rowId xmlns:a16="http://schemas.microsoft.com/office/drawing/2014/main" val="10011"/>
                  </a:ext>
                </a:extLst>
              </a:tr>
              <a:tr h="328046">
                <a:tc>
                  <a:txBody>
                    <a:bodyPr/>
                    <a:lstStyle/>
                    <a:p>
                      <a:r>
                        <a:rPr lang="en-GB" sz="1400" dirty="0"/>
                        <a:t>China</a:t>
                      </a:r>
                    </a:p>
                  </a:txBody>
                  <a:tcPr/>
                </a:tc>
                <a:tc>
                  <a:txBody>
                    <a:bodyPr/>
                    <a:lstStyle/>
                    <a:p>
                      <a:r>
                        <a:rPr lang="en-GB" sz="1500" dirty="0"/>
                        <a:t>2.44</a:t>
                      </a:r>
                    </a:p>
                  </a:txBody>
                  <a:tcPr/>
                </a:tc>
                <a:tc>
                  <a:txBody>
                    <a:bodyPr/>
                    <a:lstStyle/>
                    <a:p>
                      <a:r>
                        <a:rPr lang="en-GB" sz="1500" dirty="0"/>
                        <a:t>  </a:t>
                      </a:r>
                      <a:r>
                        <a:rPr lang="en-GB" sz="1500" baseline="0" dirty="0"/>
                        <a:t>58.1%</a:t>
                      </a:r>
                      <a:endParaRPr lang="en-GB" sz="1500" dirty="0"/>
                    </a:p>
                  </a:txBody>
                  <a:tcPr/>
                </a:tc>
                <a:tc>
                  <a:txBody>
                    <a:bodyPr/>
                    <a:lstStyle/>
                    <a:p>
                      <a:r>
                        <a:rPr lang="en-GB" sz="1500" dirty="0"/>
                        <a:t>  -41.9%</a:t>
                      </a:r>
                    </a:p>
                  </a:txBody>
                  <a:tcPr/>
                </a:tc>
                <a:extLst>
                  <a:ext uri="{0D108BD9-81ED-4DB2-BD59-A6C34878D82A}">
                    <a16:rowId xmlns:a16="http://schemas.microsoft.com/office/drawing/2014/main" val="10012"/>
                  </a:ext>
                </a:extLst>
              </a:tr>
              <a:tr h="328046">
                <a:tc>
                  <a:txBody>
                    <a:bodyPr/>
                    <a:lstStyle/>
                    <a:p>
                      <a:r>
                        <a:rPr lang="en-GB" sz="1400" dirty="0"/>
                        <a:t>India</a:t>
                      </a:r>
                    </a:p>
                  </a:txBody>
                  <a:tcPr/>
                </a:tc>
                <a:tc>
                  <a:txBody>
                    <a:bodyPr/>
                    <a:lstStyle/>
                    <a:p>
                      <a:r>
                        <a:rPr lang="en-GB" sz="1500" dirty="0"/>
                        <a:t>1.62</a:t>
                      </a:r>
                    </a:p>
                  </a:txBody>
                  <a:tcPr/>
                </a:tc>
                <a:tc>
                  <a:txBody>
                    <a:bodyPr/>
                    <a:lstStyle/>
                    <a:p>
                      <a:r>
                        <a:rPr lang="en-GB" sz="1500" dirty="0"/>
                        <a:t>  38.2%</a:t>
                      </a:r>
                    </a:p>
                  </a:txBody>
                  <a:tcPr/>
                </a:tc>
                <a:tc>
                  <a:txBody>
                    <a:bodyPr/>
                    <a:lstStyle/>
                    <a:p>
                      <a:r>
                        <a:rPr lang="en-GB" sz="1500" dirty="0"/>
                        <a:t>  -61.8%</a:t>
                      </a:r>
                    </a:p>
                  </a:txBody>
                  <a:tcPr/>
                </a:tc>
                <a:extLst>
                  <a:ext uri="{0D108BD9-81ED-4DB2-BD59-A6C34878D82A}">
                    <a16:rowId xmlns:a16="http://schemas.microsoft.com/office/drawing/2014/main" val="10013"/>
                  </a:ext>
                </a:extLst>
              </a:tr>
            </a:tbl>
          </a:graphicData>
        </a:graphic>
      </p:graphicFrame>
      <p:sp>
        <p:nvSpPr>
          <p:cNvPr id="3" name="Title 2"/>
          <p:cNvSpPr>
            <a:spLocks noGrp="1"/>
          </p:cNvSpPr>
          <p:nvPr>
            <p:ph type="title"/>
          </p:nvPr>
        </p:nvSpPr>
        <p:spPr>
          <a:xfrm>
            <a:off x="241694" y="86062"/>
            <a:ext cx="8893652" cy="714356"/>
          </a:xfrm>
        </p:spPr>
        <p:txBody>
          <a:bodyPr>
            <a:normAutofit/>
          </a:bodyPr>
          <a:lstStyle/>
          <a:p>
            <a:r>
              <a:rPr lang="en-GB" sz="3600" dirty="0"/>
              <a:t>Burgernomics- 1</a:t>
            </a:r>
          </a:p>
        </p:txBody>
      </p:sp>
      <p:sp>
        <p:nvSpPr>
          <p:cNvPr id="8" name="Slide Number Placeholder 7"/>
          <p:cNvSpPr>
            <a:spLocks noGrp="1"/>
          </p:cNvSpPr>
          <p:nvPr>
            <p:ph type="sldNum" sz="quarter" idx="12"/>
          </p:nvPr>
        </p:nvSpPr>
        <p:spPr/>
        <p:txBody>
          <a:bodyPr/>
          <a:lstStyle/>
          <a:p>
            <a:fld id="{39C36121-C617-4182-BE9B-5368C33B3086}" type="slidenum">
              <a:rPr lang="en-GB" smtClean="0"/>
              <a:pPr/>
              <a:t>32</a:t>
            </a:fld>
            <a:endParaRPr lang="en-GB" dirty="0"/>
          </a:p>
        </p:txBody>
      </p:sp>
    </p:spTree>
    <p:custDataLst>
      <p:tags r:id="rId1"/>
    </p:custDataLst>
    <p:extLst>
      <p:ext uri="{BB962C8B-B14F-4D97-AF65-F5344CB8AC3E}">
        <p14:creationId xmlns:p14="http://schemas.microsoft.com/office/powerpoint/2010/main" val="1843847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62" y="73752"/>
            <a:ext cx="8998037" cy="1008534"/>
          </a:xfrm>
        </p:spPr>
        <p:txBody>
          <a:bodyPr/>
          <a:lstStyle/>
          <a:p>
            <a:r>
              <a:rPr lang="en-GB" sz="4000" dirty="0"/>
              <a:t>Burgernomics - 2</a:t>
            </a:r>
          </a:p>
        </p:txBody>
      </p:sp>
      <p:sp>
        <p:nvSpPr>
          <p:cNvPr id="3" name="Text Placeholder 2"/>
          <p:cNvSpPr>
            <a:spLocks noGrp="1"/>
          </p:cNvSpPr>
          <p:nvPr>
            <p:ph type="body" idx="1"/>
          </p:nvPr>
        </p:nvSpPr>
        <p:spPr>
          <a:xfrm>
            <a:off x="174703" y="1138034"/>
            <a:ext cx="4464495" cy="341111"/>
          </a:xfrm>
        </p:spPr>
        <p:txBody>
          <a:bodyPr>
            <a:noAutofit/>
          </a:bodyPr>
          <a:lstStyle/>
          <a:p>
            <a:pPr algn="ctr"/>
            <a:r>
              <a:rPr lang="en-GB" sz="1700" dirty="0"/>
              <a:t>Real currency values (July 23rd 2014)</a:t>
            </a:r>
          </a:p>
        </p:txBody>
      </p:sp>
      <p:sp>
        <p:nvSpPr>
          <p:cNvPr id="5" name="Text Placeholder 4"/>
          <p:cNvSpPr>
            <a:spLocks noGrp="1"/>
          </p:cNvSpPr>
          <p:nvPr>
            <p:ph type="body" sz="quarter" idx="3"/>
          </p:nvPr>
        </p:nvSpPr>
        <p:spPr>
          <a:xfrm>
            <a:off x="4731090" y="783633"/>
            <a:ext cx="4041775" cy="639763"/>
          </a:xfrm>
        </p:spPr>
        <p:txBody>
          <a:bodyPr>
            <a:normAutofit/>
          </a:bodyPr>
          <a:lstStyle/>
          <a:p>
            <a:pPr algn="ctr"/>
            <a:r>
              <a:rPr lang="en-GB" sz="1700" dirty="0"/>
              <a:t>How does this work?</a:t>
            </a:r>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05305578"/>
              </p:ext>
            </p:extLst>
          </p:nvPr>
        </p:nvGraphicFramePr>
        <p:xfrm>
          <a:off x="4588701" y="1479144"/>
          <a:ext cx="4304796" cy="4106418"/>
        </p:xfrm>
        <a:graphic>
          <a:graphicData uri="http://schemas.openxmlformats.org/drawingml/2006/table">
            <a:tbl>
              <a:tblPr firstRow="1" bandRow="1">
                <a:tableStyleId>{5C22544A-7EE6-4342-B048-85BDC9FD1C3A}</a:tableStyleId>
              </a:tblPr>
              <a:tblGrid>
                <a:gridCol w="1379408">
                  <a:extLst>
                    <a:ext uri="{9D8B030D-6E8A-4147-A177-3AD203B41FA5}">
                      <a16:colId xmlns:a16="http://schemas.microsoft.com/office/drawing/2014/main" val="20000"/>
                    </a:ext>
                  </a:extLst>
                </a:gridCol>
                <a:gridCol w="768023">
                  <a:extLst>
                    <a:ext uri="{9D8B030D-6E8A-4147-A177-3AD203B41FA5}">
                      <a16:colId xmlns:a16="http://schemas.microsoft.com/office/drawing/2014/main" val="20001"/>
                    </a:ext>
                  </a:extLst>
                </a:gridCol>
                <a:gridCol w="1073715">
                  <a:extLst>
                    <a:ext uri="{9D8B030D-6E8A-4147-A177-3AD203B41FA5}">
                      <a16:colId xmlns:a16="http://schemas.microsoft.com/office/drawing/2014/main" val="20002"/>
                    </a:ext>
                  </a:extLst>
                </a:gridCol>
                <a:gridCol w="1083650">
                  <a:extLst>
                    <a:ext uri="{9D8B030D-6E8A-4147-A177-3AD203B41FA5}">
                      <a16:colId xmlns:a16="http://schemas.microsoft.com/office/drawing/2014/main" val="20003"/>
                    </a:ext>
                  </a:extLst>
                </a:gridCol>
              </a:tblGrid>
              <a:tr h="536993">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758108">
                <a:tc>
                  <a:txBody>
                    <a:bodyPr/>
                    <a:lstStyle/>
                    <a:p>
                      <a:r>
                        <a:rPr lang="en-GB" sz="1400" dirty="0"/>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p>
                      <a:endParaRPr lang="en-GB" sz="1400" dirty="0"/>
                    </a:p>
                  </a:txBody>
                  <a:tcPr/>
                </a:tc>
                <a:tc>
                  <a:txBody>
                    <a:bodyPr/>
                    <a:lstStyle/>
                    <a:p>
                      <a:endParaRPr lang="en-GB" sz="1400" dirty="0"/>
                    </a:p>
                    <a:p>
                      <a:endParaRPr lang="en-GB" sz="1400" dirty="0"/>
                    </a:p>
                  </a:txBody>
                  <a:tcPr/>
                </a:tc>
                <a:tc>
                  <a:txBody>
                    <a:bodyPr/>
                    <a:lstStyle/>
                    <a:p>
                      <a:endParaRPr lang="en-GB" sz="1400" dirty="0"/>
                    </a:p>
                  </a:txBody>
                  <a:tcPr/>
                </a:tc>
                <a:extLst>
                  <a:ext uri="{0D108BD9-81ED-4DB2-BD59-A6C34878D82A}">
                    <a16:rowId xmlns:a16="http://schemas.microsoft.com/office/drawing/2014/main" val="10001"/>
                  </a:ext>
                </a:extLst>
              </a:tr>
              <a:tr h="536993">
                <a:tc>
                  <a:txBody>
                    <a:bodyPr/>
                    <a:lstStyle/>
                    <a:p>
                      <a:r>
                        <a:rPr lang="en-GB" sz="1400" dirty="0"/>
                        <a:t>Dollar-Krone rate</a:t>
                      </a:r>
                    </a:p>
                  </a:txBody>
                  <a:tcPr/>
                </a:tc>
                <a:tc>
                  <a:txBody>
                    <a:bodyPr/>
                    <a:lstStyle/>
                    <a:p>
                      <a:r>
                        <a:rPr lang="en-GB" sz="1400" dirty="0"/>
                        <a:t>6.20</a:t>
                      </a:r>
                    </a:p>
                  </a:txBody>
                  <a:tcPr/>
                </a:tc>
                <a:tc>
                  <a:txBody>
                    <a:bodyPr/>
                    <a:lstStyle/>
                    <a:p>
                      <a:r>
                        <a:rPr lang="en-GB" sz="1400" dirty="0"/>
                        <a:t>4.80</a:t>
                      </a:r>
                      <a:r>
                        <a:rPr lang="en-GB" sz="1400" baseline="0" dirty="0"/>
                        <a:t> x 6.20</a:t>
                      </a:r>
                      <a:endParaRPr lang="en-GB" sz="1400" dirty="0"/>
                    </a:p>
                  </a:txBody>
                  <a:tcPr/>
                </a:tc>
                <a:tc>
                  <a:txBody>
                    <a:bodyPr/>
                    <a:lstStyle/>
                    <a:p>
                      <a:r>
                        <a:rPr lang="en-GB" sz="1400" dirty="0"/>
                        <a:t>29.76 Krone</a:t>
                      </a:r>
                    </a:p>
                  </a:txBody>
                  <a:tcPr/>
                </a:tc>
                <a:extLst>
                  <a:ext uri="{0D108BD9-81ED-4DB2-BD59-A6C34878D82A}">
                    <a16:rowId xmlns:a16="http://schemas.microsoft.com/office/drawing/2014/main" val="10002"/>
                  </a:ext>
                </a:extLst>
              </a:tr>
              <a:tr h="758108">
                <a:tc>
                  <a:txBody>
                    <a:bodyPr/>
                    <a:lstStyle/>
                    <a:p>
                      <a:r>
                        <a:rPr lang="en-GB" sz="1400" dirty="0"/>
                        <a:t>Expected price of</a:t>
                      </a:r>
                      <a:r>
                        <a:rPr lang="en-GB" sz="1400" baseline="0" dirty="0"/>
                        <a:t> Norwegian Big Mac </a:t>
                      </a:r>
                      <a:endParaRPr lang="en-GB" sz="1400" dirty="0"/>
                    </a:p>
                  </a:txBody>
                  <a:tcPr/>
                </a:tc>
                <a:tc>
                  <a:txBody>
                    <a:bodyPr/>
                    <a:lstStyle/>
                    <a:p>
                      <a:endParaRPr lang="en-GB" sz="1400" dirty="0"/>
                    </a:p>
                    <a:p>
                      <a:r>
                        <a:rPr lang="en-GB" sz="1400" dirty="0"/>
                        <a:t>29.76</a:t>
                      </a:r>
                    </a:p>
                    <a:p>
                      <a:r>
                        <a:rPr lang="en-GB" sz="1400" dirty="0"/>
                        <a:t>Krone</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758108">
                <a:tc>
                  <a:txBody>
                    <a:bodyPr/>
                    <a:lstStyle/>
                    <a:p>
                      <a:r>
                        <a:rPr lang="en-GB" sz="1400" dirty="0"/>
                        <a:t>Actual price of Norwegian Big Mac in</a:t>
                      </a:r>
                      <a:r>
                        <a:rPr lang="en-GB" sz="1400" baseline="0" dirty="0"/>
                        <a:t> Krone</a:t>
                      </a:r>
                      <a:endParaRPr lang="en-GB" sz="1400" dirty="0"/>
                    </a:p>
                  </a:txBody>
                  <a:tcPr/>
                </a:tc>
                <a:tc>
                  <a:txBody>
                    <a:bodyPr/>
                    <a:lstStyle/>
                    <a:p>
                      <a:r>
                        <a:rPr lang="en-GB" sz="1400" dirty="0"/>
                        <a:t>47.62</a:t>
                      </a:r>
                    </a:p>
                    <a:p>
                      <a:r>
                        <a:rPr lang="en-GB" sz="1400" dirty="0"/>
                        <a:t>Krone</a:t>
                      </a:r>
                    </a:p>
                  </a:txBody>
                  <a:tcPr/>
                </a:tc>
                <a:tc>
                  <a:txBody>
                    <a:bodyPr/>
                    <a:lstStyle/>
                    <a:p>
                      <a:r>
                        <a:rPr lang="en-GB" sz="1400" dirty="0"/>
                        <a:t>47.62 /29.76</a:t>
                      </a:r>
                    </a:p>
                  </a:txBody>
                  <a:tcPr/>
                </a:tc>
                <a:tc>
                  <a:txBody>
                    <a:bodyPr/>
                    <a:lstStyle/>
                    <a:p>
                      <a:r>
                        <a:rPr lang="en-GB" sz="1400" dirty="0"/>
                        <a:t>1.6166</a:t>
                      </a:r>
                    </a:p>
                    <a:p>
                      <a:r>
                        <a:rPr lang="en-GB" sz="1400" dirty="0"/>
                        <a:t>(</a:t>
                      </a:r>
                      <a:r>
                        <a:rPr lang="en-GB" sz="1200" dirty="0"/>
                        <a:t>62%</a:t>
                      </a:r>
                      <a:r>
                        <a:rPr lang="en-GB" sz="1200" baseline="0" dirty="0"/>
                        <a:t> overvalued)</a:t>
                      </a:r>
                      <a:endParaRPr lang="en-GB" sz="1200" dirty="0"/>
                    </a:p>
                  </a:txBody>
                  <a:tcPr/>
                </a:tc>
                <a:extLst>
                  <a:ext uri="{0D108BD9-81ED-4DB2-BD59-A6C34878D82A}">
                    <a16:rowId xmlns:a16="http://schemas.microsoft.com/office/drawing/2014/main" val="10004"/>
                  </a:ext>
                </a:extLst>
              </a:tr>
              <a:tr h="758108">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1.6166</a:t>
                      </a:r>
                    </a:p>
                  </a:txBody>
                  <a:tcPr/>
                </a:tc>
                <a:tc>
                  <a:txBody>
                    <a:bodyPr/>
                    <a:lstStyle/>
                    <a:p>
                      <a:r>
                        <a:rPr lang="en-GB" sz="1400" b="1" dirty="0">
                          <a:effectLst>
                            <a:outerShdw blurRad="38100" dist="38100" dir="2700000" algn="tl">
                              <a:srgbClr val="000000">
                                <a:alpha val="43137"/>
                              </a:srgbClr>
                            </a:outerShdw>
                          </a:effectLst>
                        </a:rPr>
                        <a:t>7.76</a:t>
                      </a:r>
                    </a:p>
                    <a:p>
                      <a:r>
                        <a:rPr lang="en-GB" sz="1200" dirty="0"/>
                        <a:t>( 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75374" y="1534893"/>
            <a:ext cx="4248472" cy="410641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276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9756"/>
            <a:ext cx="8928991" cy="1143000"/>
          </a:xfrm>
        </p:spPr>
        <p:txBody>
          <a:bodyPr/>
          <a:lstStyle/>
          <a:p>
            <a:r>
              <a:rPr lang="en-GB" sz="4000" dirty="0"/>
              <a:t>Burgernomics - 3</a:t>
            </a:r>
          </a:p>
        </p:txBody>
      </p:sp>
      <p:sp>
        <p:nvSpPr>
          <p:cNvPr id="3" name="Text Placeholder 2"/>
          <p:cNvSpPr>
            <a:spLocks noGrp="1"/>
          </p:cNvSpPr>
          <p:nvPr>
            <p:ph type="body" idx="1"/>
          </p:nvPr>
        </p:nvSpPr>
        <p:spPr>
          <a:xfrm>
            <a:off x="251520" y="1340768"/>
            <a:ext cx="4184204" cy="927795"/>
          </a:xfrm>
        </p:spPr>
        <p:txBody>
          <a:bodyPr>
            <a:normAutofit fontScale="25000" lnSpcReduction="20000"/>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Real currency values (July 23rd 2014)</a:t>
            </a:r>
          </a:p>
          <a:p>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766333654"/>
              </p:ext>
            </p:extLst>
          </p:nvPr>
        </p:nvGraphicFramePr>
        <p:xfrm>
          <a:off x="4572001" y="1296466"/>
          <a:ext cx="4417672" cy="4602480"/>
        </p:xfrm>
        <a:graphic>
          <a:graphicData uri="http://schemas.openxmlformats.org/drawingml/2006/table">
            <a:tbl>
              <a:tblPr firstRow="1" bandRow="1">
                <a:tableStyleId>{5C22544A-7EE6-4342-B048-85BDC9FD1C3A}</a:tableStyleId>
              </a:tblPr>
              <a:tblGrid>
                <a:gridCol w="1104418">
                  <a:extLst>
                    <a:ext uri="{9D8B030D-6E8A-4147-A177-3AD203B41FA5}">
                      <a16:colId xmlns:a16="http://schemas.microsoft.com/office/drawing/2014/main" val="20000"/>
                    </a:ext>
                  </a:extLst>
                </a:gridCol>
                <a:gridCol w="839797">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105305">
                  <a:extLst>
                    <a:ext uri="{9D8B030D-6E8A-4147-A177-3AD203B41FA5}">
                      <a16:colId xmlns:a16="http://schemas.microsoft.com/office/drawing/2014/main" val="20003"/>
                    </a:ext>
                  </a:extLst>
                </a:gridCol>
              </a:tblGrid>
              <a:tr h="370840">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370840">
                <a:tc>
                  <a:txBody>
                    <a:bodyPr/>
                    <a:lstStyle/>
                    <a:p>
                      <a:r>
                        <a:rPr lang="en-GB" sz="1400" b="0" dirty="0">
                          <a:effectLst/>
                        </a:rPr>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b="0"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400" dirty="0"/>
                        <a:t>Dollar-Rupee rate</a:t>
                      </a:r>
                    </a:p>
                  </a:txBody>
                  <a:tcPr/>
                </a:tc>
                <a:tc>
                  <a:txBody>
                    <a:bodyPr/>
                    <a:lstStyle/>
                    <a:p>
                      <a:r>
                        <a:rPr lang="en-GB" sz="1400" dirty="0"/>
                        <a:t>60.00</a:t>
                      </a:r>
                    </a:p>
                  </a:txBody>
                  <a:tcPr/>
                </a:tc>
                <a:tc>
                  <a:txBody>
                    <a:bodyPr/>
                    <a:lstStyle/>
                    <a:p>
                      <a:r>
                        <a:rPr lang="en-GB" sz="1400" dirty="0"/>
                        <a:t>4.80 x 60.00</a:t>
                      </a:r>
                    </a:p>
                  </a:txBody>
                  <a:tcPr/>
                </a:tc>
                <a:tc>
                  <a:txBody>
                    <a:bodyPr/>
                    <a:lstStyle/>
                    <a:p>
                      <a:r>
                        <a:rPr lang="en-GB" sz="1400" dirty="0"/>
                        <a:t>288.00</a:t>
                      </a:r>
                    </a:p>
                  </a:txBody>
                  <a:tcPr/>
                </a:tc>
                <a:extLst>
                  <a:ext uri="{0D108BD9-81ED-4DB2-BD59-A6C34878D82A}">
                    <a16:rowId xmlns:a16="http://schemas.microsoft.com/office/drawing/2014/main" val="10002"/>
                  </a:ext>
                </a:extLst>
              </a:tr>
              <a:tr h="370840">
                <a:tc>
                  <a:txBody>
                    <a:bodyPr/>
                    <a:lstStyle/>
                    <a:p>
                      <a:r>
                        <a:rPr lang="en-GB" sz="1400" dirty="0"/>
                        <a:t>Expected price of</a:t>
                      </a:r>
                      <a:r>
                        <a:rPr lang="en-GB" sz="1400" baseline="0" dirty="0"/>
                        <a:t> Indian Big Mac </a:t>
                      </a:r>
                      <a:endParaRPr lang="en-GB" sz="1400" dirty="0"/>
                    </a:p>
                  </a:txBody>
                  <a:tcPr/>
                </a:tc>
                <a:tc>
                  <a:txBody>
                    <a:bodyPr/>
                    <a:lstStyle/>
                    <a:p>
                      <a:r>
                        <a:rPr lang="en-GB" sz="1400" dirty="0"/>
                        <a:t>288.00</a:t>
                      </a:r>
                    </a:p>
                    <a:p>
                      <a:r>
                        <a:rPr lang="en-GB" sz="1400" dirty="0"/>
                        <a:t>Rupees</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370840">
                <a:tc>
                  <a:txBody>
                    <a:bodyPr/>
                    <a:lstStyle/>
                    <a:p>
                      <a:r>
                        <a:rPr lang="en-GB" sz="1400" dirty="0"/>
                        <a:t>Actual price of Indian Big Mac in</a:t>
                      </a:r>
                      <a:r>
                        <a:rPr lang="en-GB" sz="1400" baseline="0" dirty="0"/>
                        <a:t> Rupees</a:t>
                      </a:r>
                      <a:endParaRPr lang="en-GB" sz="1400" dirty="0"/>
                    </a:p>
                  </a:txBody>
                  <a:tcPr/>
                </a:tc>
                <a:tc>
                  <a:txBody>
                    <a:bodyPr/>
                    <a:lstStyle/>
                    <a:p>
                      <a:r>
                        <a:rPr lang="en-GB" sz="1400" dirty="0"/>
                        <a:t>103.99</a:t>
                      </a:r>
                    </a:p>
                  </a:txBody>
                  <a:tcPr/>
                </a:tc>
                <a:tc>
                  <a:txBody>
                    <a:bodyPr/>
                    <a:lstStyle/>
                    <a:p>
                      <a:r>
                        <a:rPr lang="en-GB" sz="1400" dirty="0"/>
                        <a:t>103.99/288.00</a:t>
                      </a:r>
                    </a:p>
                  </a:txBody>
                  <a:tcPr/>
                </a:tc>
                <a:tc>
                  <a:txBody>
                    <a:bodyPr/>
                    <a:lstStyle/>
                    <a:p>
                      <a:r>
                        <a:rPr lang="en-GB" sz="1400" dirty="0"/>
                        <a:t>0.3611</a:t>
                      </a:r>
                    </a:p>
                    <a:p>
                      <a:r>
                        <a:rPr lang="en-GB" sz="1200" dirty="0"/>
                        <a:t>  (64%</a:t>
                      </a:r>
                      <a:r>
                        <a:rPr lang="en-GB" sz="1200" baseline="0" dirty="0"/>
                        <a:t> undervalued)</a:t>
                      </a:r>
                      <a:endParaRPr lang="en-GB" sz="1200" dirty="0"/>
                    </a:p>
                  </a:txBody>
                  <a:tcPr/>
                </a:tc>
                <a:extLst>
                  <a:ext uri="{0D108BD9-81ED-4DB2-BD59-A6C34878D82A}">
                    <a16:rowId xmlns:a16="http://schemas.microsoft.com/office/drawing/2014/main" val="10004"/>
                  </a:ext>
                </a:extLst>
              </a:tr>
              <a:tr h="370840">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0.3611</a:t>
                      </a:r>
                    </a:p>
                  </a:txBody>
                  <a:tcPr/>
                </a:tc>
                <a:tc>
                  <a:txBody>
                    <a:bodyPr/>
                    <a:lstStyle/>
                    <a:p>
                      <a:r>
                        <a:rPr lang="en-GB" sz="1400" b="1" dirty="0">
                          <a:effectLst>
                            <a:outerShdw blurRad="38100" dist="38100" dir="2700000" algn="tl">
                              <a:srgbClr val="000000">
                                <a:alpha val="43137"/>
                              </a:srgbClr>
                            </a:outerShdw>
                          </a:effectLst>
                        </a:rPr>
                        <a:t>   1.73</a:t>
                      </a:r>
                    </a:p>
                    <a:p>
                      <a:r>
                        <a:rPr lang="en-GB" sz="1400" dirty="0"/>
                        <a:t> </a:t>
                      </a:r>
                      <a:r>
                        <a:rPr lang="en-GB" sz="1200" dirty="0"/>
                        <a:t>(to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296466"/>
            <a:ext cx="4328220" cy="436478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15947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solidFill>
                  <a:schemeClr val="accent1">
                    <a:lumMod val="20000"/>
                    <a:lumOff val="80000"/>
                  </a:schemeClr>
                </a:solidFill>
              </a:rPr>
              <a:t>One of the main influences on the value of currencies is the relationship between interest rates and exchange rates.</a:t>
            </a:r>
          </a:p>
          <a:p>
            <a:endParaRPr lang="en-GB" dirty="0">
              <a:solidFill>
                <a:schemeClr val="accent1">
                  <a:lumMod val="20000"/>
                  <a:lumOff val="80000"/>
                </a:schemeClr>
              </a:solidFill>
            </a:endParaRPr>
          </a:p>
          <a:p>
            <a:r>
              <a:rPr lang="en-GB" dirty="0">
                <a:solidFill>
                  <a:schemeClr val="accent1">
                    <a:lumMod val="20000"/>
                    <a:lumOff val="80000"/>
                  </a:schemeClr>
                </a:solidFill>
              </a:rPr>
              <a:t>As discussed when looking at the function of banks and money, it is a country’s central bank that sets short-term interest rates.</a:t>
            </a:r>
          </a:p>
          <a:p>
            <a:endParaRPr lang="en-GB" dirty="0">
              <a:solidFill>
                <a:schemeClr val="accent1">
                  <a:lumMod val="20000"/>
                  <a:lumOff val="80000"/>
                </a:schemeClr>
              </a:solidFill>
            </a:endParaRPr>
          </a:p>
          <a:p>
            <a:r>
              <a:rPr lang="en-GB" dirty="0">
                <a:solidFill>
                  <a:schemeClr val="accent1">
                    <a:lumMod val="20000"/>
                    <a:lumOff val="80000"/>
                  </a:schemeClr>
                </a:solidFill>
              </a:rPr>
              <a:t>Obviously, if investors and speculators see a rising interest rate profile in a particular country, they will invest very liquid assets in the host’s financial institutions in order to make short-term profits from the difference between the interest available where their liquid assets are current held compared to the higher rates on offer.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35</a:t>
            </a:fld>
            <a:endParaRPr lang="en-GB" dirty="0"/>
          </a:p>
        </p:txBody>
      </p:sp>
      <p:sp>
        <p:nvSpPr>
          <p:cNvPr id="4" name="Title 3"/>
          <p:cNvSpPr>
            <a:spLocks noGrp="1"/>
          </p:cNvSpPr>
          <p:nvPr>
            <p:ph type="title"/>
          </p:nvPr>
        </p:nvSpPr>
        <p:spPr/>
        <p:txBody>
          <a:bodyPr>
            <a:normAutofit/>
          </a:bodyPr>
          <a:lstStyle/>
          <a:p>
            <a:r>
              <a:rPr lang="en-GB" sz="3600" dirty="0"/>
              <a:t>The value of currencies - 7</a:t>
            </a:r>
          </a:p>
        </p:txBody>
      </p:sp>
    </p:spTree>
    <p:custDataLst>
      <p:tags r:id="rId1"/>
    </p:custDataLst>
    <p:extLst>
      <p:ext uri="{BB962C8B-B14F-4D97-AF65-F5344CB8AC3E}">
        <p14:creationId xmlns:p14="http://schemas.microsoft.com/office/powerpoint/2010/main" val="2981748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solidFill>
                  <a:schemeClr val="accent1">
                    <a:lumMod val="20000"/>
                    <a:lumOff val="80000"/>
                  </a:schemeClr>
                </a:solidFill>
              </a:rPr>
              <a:t>In order to invest in any particular host country, funds will need to be converted unto the host country’s currency, thereby creating increased demand for that currency, which, in turn pushes its value up</a:t>
            </a:r>
          </a:p>
          <a:p>
            <a:pPr marL="0" indent="0">
              <a:buNone/>
            </a:pPr>
            <a:endParaRPr lang="en-GB" sz="2800" dirty="0">
              <a:solidFill>
                <a:schemeClr val="accent1">
                  <a:lumMod val="20000"/>
                  <a:lumOff val="80000"/>
                </a:schemeClr>
              </a:solidFill>
            </a:endParaRPr>
          </a:p>
          <a:p>
            <a:r>
              <a:rPr lang="en-GB" sz="2800" dirty="0">
                <a:solidFill>
                  <a:schemeClr val="accent1">
                    <a:lumMod val="20000"/>
                    <a:lumOff val="80000"/>
                  </a:schemeClr>
                </a:solidFill>
              </a:rPr>
              <a:t>Similarly, if a host country is offering lower interest rates, firms and investors may choose to borrow money in that country instead of their own, again increasing demand for the host country’s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36</a:t>
            </a:fld>
            <a:endParaRPr lang="en-GB" dirty="0"/>
          </a:p>
        </p:txBody>
      </p:sp>
      <p:sp>
        <p:nvSpPr>
          <p:cNvPr id="4" name="Title 3"/>
          <p:cNvSpPr>
            <a:spLocks noGrp="1"/>
          </p:cNvSpPr>
          <p:nvPr>
            <p:ph type="title"/>
          </p:nvPr>
        </p:nvSpPr>
        <p:spPr/>
        <p:txBody>
          <a:bodyPr/>
          <a:lstStyle/>
          <a:p>
            <a:r>
              <a:rPr lang="en-GB" sz="3600" dirty="0"/>
              <a:t>The value of currencies - 8</a:t>
            </a:r>
          </a:p>
        </p:txBody>
      </p:sp>
    </p:spTree>
    <p:custDataLst>
      <p:tags r:id="rId1"/>
    </p:custDataLst>
    <p:extLst>
      <p:ext uri="{BB962C8B-B14F-4D97-AF65-F5344CB8AC3E}">
        <p14:creationId xmlns:p14="http://schemas.microsoft.com/office/powerpoint/2010/main" val="40350028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solidFill>
                  <a:schemeClr val="accent1">
                    <a:lumMod val="20000"/>
                    <a:lumOff val="80000"/>
                  </a:schemeClr>
                </a:solidFill>
              </a:rPr>
              <a:t>Interest rates and currencies are also closely linked to bond issues: government, local authority, and corporate debt instruments</a:t>
            </a:r>
          </a:p>
          <a:p>
            <a:r>
              <a:rPr lang="en-GB" sz="2800" dirty="0">
                <a:solidFill>
                  <a:schemeClr val="accent1">
                    <a:lumMod val="20000"/>
                    <a:lumOff val="80000"/>
                  </a:schemeClr>
                </a:solidFill>
              </a:rPr>
              <a:t>Countries with strong credit rating (Standard and Poor’s, Moody’s, and Fitch), will only have to offer low coupon rates as their issues are considered low risk, reliable investments. And again, the demand for currency will be influenced by investors wanting to buy bonds in one particular currency or sell bonds denominated in another.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37</a:t>
            </a:fld>
            <a:endParaRPr lang="en-GB" dirty="0"/>
          </a:p>
        </p:txBody>
      </p:sp>
      <p:sp>
        <p:nvSpPr>
          <p:cNvPr id="4" name="Title 3"/>
          <p:cNvSpPr>
            <a:spLocks noGrp="1"/>
          </p:cNvSpPr>
          <p:nvPr>
            <p:ph type="title"/>
          </p:nvPr>
        </p:nvSpPr>
        <p:spPr/>
        <p:txBody>
          <a:bodyPr/>
          <a:lstStyle/>
          <a:p>
            <a:r>
              <a:rPr lang="en-GB" sz="3600" dirty="0"/>
              <a:t>The value of currencies - 9</a:t>
            </a:r>
          </a:p>
        </p:txBody>
      </p:sp>
    </p:spTree>
    <p:custDataLst>
      <p:tags r:id="rId1"/>
    </p:custDataLst>
    <p:extLst>
      <p:ext uri="{BB962C8B-B14F-4D97-AF65-F5344CB8AC3E}">
        <p14:creationId xmlns:p14="http://schemas.microsoft.com/office/powerpoint/2010/main" val="25701389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solidFill>
                  <a:schemeClr val="accent1">
                    <a:lumMod val="20000"/>
                    <a:lumOff val="80000"/>
                  </a:schemeClr>
                </a:solidFill>
              </a:rPr>
              <a:t>Combinations and permutations of low/high interest rates, and low/high exchange rates can also be manipulated for hedging and swapping purposes. For example, borrowing in a low interest rate country to buy an upward- moving currency in another, in order to sell at a profit, and pay off the cheap loan later on</a:t>
            </a:r>
          </a:p>
          <a:p>
            <a:pPr>
              <a:buNone/>
            </a:pPr>
            <a:endParaRPr lang="en-GB" dirty="0">
              <a:solidFill>
                <a:schemeClr val="accent1">
                  <a:lumMod val="20000"/>
                  <a:lumOff val="80000"/>
                </a:schemeClr>
              </a:solidFill>
            </a:endParaRPr>
          </a:p>
          <a:p>
            <a:r>
              <a:rPr lang="en-GB" dirty="0">
                <a:solidFill>
                  <a:schemeClr val="accent1">
                    <a:lumMod val="20000"/>
                    <a:lumOff val="80000"/>
                  </a:schemeClr>
                </a:solidFill>
              </a:rPr>
              <a:t>Finally, it must be remembered that through the supply and demand mechanisms, currencies will always move towards some sort of equilibrium in the long run.</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38</a:t>
            </a:fld>
            <a:endParaRPr lang="en-GB" dirty="0"/>
          </a:p>
        </p:txBody>
      </p:sp>
      <p:sp>
        <p:nvSpPr>
          <p:cNvPr id="4" name="Title 3"/>
          <p:cNvSpPr>
            <a:spLocks noGrp="1"/>
          </p:cNvSpPr>
          <p:nvPr>
            <p:ph type="title"/>
          </p:nvPr>
        </p:nvSpPr>
        <p:spPr/>
        <p:txBody>
          <a:bodyPr/>
          <a:lstStyle/>
          <a:p>
            <a:r>
              <a:rPr lang="en-GB" sz="3600" dirty="0"/>
              <a:t>The value of currencies - 10</a:t>
            </a:r>
          </a:p>
        </p:txBody>
      </p:sp>
    </p:spTree>
    <p:custDataLst>
      <p:tags r:id="rId1"/>
    </p:custDataLst>
    <p:extLst>
      <p:ext uri="{BB962C8B-B14F-4D97-AF65-F5344CB8AC3E}">
        <p14:creationId xmlns:p14="http://schemas.microsoft.com/office/powerpoint/2010/main" val="5531899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solidFill>
                  <a:schemeClr val="accent1">
                    <a:lumMod val="20000"/>
                    <a:lumOff val="80000"/>
                  </a:schemeClr>
                </a:solidFill>
              </a:rPr>
              <a:t>If interest rates rise in one country, and short-term asset investment pours in from abroad, the rates will rise further but only to a point when that country’s domestic rates are too high for domestic firms to borrow, who will then borrow in other lower interest rate regimes, thereby not only reducing the domestic demand for finance, but also weakening (reducing its bilateral exchange rate) the home foreign exchange value as firms increasingly buy the currencies of other countries where they borrow from.</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39</a:t>
            </a:fld>
            <a:endParaRPr lang="en-GB" dirty="0"/>
          </a:p>
        </p:txBody>
      </p:sp>
      <p:sp>
        <p:nvSpPr>
          <p:cNvPr id="4" name="Title 3"/>
          <p:cNvSpPr>
            <a:spLocks noGrp="1"/>
          </p:cNvSpPr>
          <p:nvPr>
            <p:ph type="title"/>
          </p:nvPr>
        </p:nvSpPr>
        <p:spPr/>
        <p:txBody>
          <a:bodyPr/>
          <a:lstStyle/>
          <a:p>
            <a:r>
              <a:rPr lang="en-GB" sz="3600" dirty="0"/>
              <a:t>The value of currencies - 11</a:t>
            </a:r>
          </a:p>
        </p:txBody>
      </p:sp>
    </p:spTree>
    <p:custDataLst>
      <p:tags r:id="rId1"/>
    </p:custDataLst>
    <p:extLst>
      <p:ext uri="{BB962C8B-B14F-4D97-AF65-F5344CB8AC3E}">
        <p14:creationId xmlns:p14="http://schemas.microsoft.com/office/powerpoint/2010/main" val="733387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7DEA4-9F7D-A067-4650-2B088F63F45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F663F1A-1C15-16BC-9571-17E72F10D62E}"/>
              </a:ext>
            </a:extLst>
          </p:cNvPr>
          <p:cNvSpPr>
            <a:spLocks noGrp="1"/>
          </p:cNvSpPr>
          <p:nvPr>
            <p:ph type="sldNum" sz="quarter" idx="12"/>
          </p:nvPr>
        </p:nvSpPr>
        <p:spPr/>
        <p:txBody>
          <a:bodyPr/>
          <a:lstStyle/>
          <a:p>
            <a:fld id="{39C36121-C617-4182-BE9B-5368C33B3086}" type="slidenum">
              <a:rPr lang="en-GB" smtClean="0"/>
              <a:pPr/>
              <a:t>40</a:t>
            </a:fld>
            <a:endParaRPr lang="en-GB" dirty="0"/>
          </a:p>
        </p:txBody>
      </p:sp>
      <p:sp>
        <p:nvSpPr>
          <p:cNvPr id="4" name="Title 3">
            <a:extLst>
              <a:ext uri="{FF2B5EF4-FFF2-40B4-BE49-F238E27FC236}">
                <a16:creationId xmlns:a16="http://schemas.microsoft.com/office/drawing/2014/main" id="{585A9E8C-1A0D-46BD-B12C-E2ED627839B7}"/>
              </a:ext>
            </a:extLst>
          </p:cNvPr>
          <p:cNvSpPr>
            <a:spLocks noGrp="1"/>
          </p:cNvSpPr>
          <p:nvPr>
            <p:ph type="title"/>
          </p:nvPr>
        </p:nvSpPr>
        <p:spPr/>
        <p:txBody>
          <a:bodyPr/>
          <a:lstStyle/>
          <a:p>
            <a:r>
              <a:rPr lang="en-GB" sz="3600" dirty="0"/>
              <a:t>Foreign currency exchange risk - 1</a:t>
            </a:r>
          </a:p>
        </p:txBody>
      </p:sp>
      <p:sp>
        <p:nvSpPr>
          <p:cNvPr id="6" name="Rectangle 23">
            <a:extLst>
              <a:ext uri="{FF2B5EF4-FFF2-40B4-BE49-F238E27FC236}">
                <a16:creationId xmlns:a16="http://schemas.microsoft.com/office/drawing/2014/main" id="{8C2C802C-724F-CC8A-07E5-3115D9201249}"/>
              </a:ext>
            </a:extLst>
          </p:cNvPr>
          <p:cNvSpPr>
            <a:spLocks noGrp="1" noChangeArrowheads="1"/>
          </p:cNvSpPr>
          <p:nvPr>
            <p:ph idx="1"/>
          </p:nvPr>
        </p:nvSpPr>
        <p:spPr bwMode="auto">
          <a:xfrm>
            <a:off x="0" y="836613"/>
            <a:ext cx="9144000" cy="5078313"/>
          </a:xfrm>
          <a:prstGeom prst="rect">
            <a:avLst/>
          </a:prstGeom>
          <a:solidFill>
            <a:schemeClr val="tx2">
              <a:lumMod val="75000"/>
            </a:schemeClr>
          </a:solidFill>
          <a:ln>
            <a:noFill/>
          </a:ln>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650875" indent="-295275">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pPr>
            <a:r>
              <a:rPr lang="en-US" altLang="en-US" sz="1800" b="1" dirty="0">
                <a:solidFill>
                  <a:schemeClr val="accent2"/>
                </a:solidFill>
                <a:ea typeface="MS PGothic" panose="020B0600070205080204" pitchFamily="34" charset="-128"/>
              </a:rPr>
              <a:t>Transaction risk</a:t>
            </a:r>
          </a:p>
          <a:p>
            <a:pPr>
              <a:lnSpc>
                <a:spcPct val="90000"/>
              </a:lnSpc>
              <a:spcBef>
                <a:spcPct val="0"/>
              </a:spcBef>
            </a:pPr>
            <a:endParaRPr lang="en-US" altLang="en-US" sz="1800" dirty="0">
              <a:solidFill>
                <a:schemeClr val="accent1">
                  <a:lumMod val="20000"/>
                  <a:lumOff val="80000"/>
                </a:schemeClr>
              </a:solidFill>
              <a:ea typeface="MS PGothic" panose="020B0600070205080204" pitchFamily="34" charset="-128"/>
            </a:endParaRPr>
          </a:p>
          <a:p>
            <a:pPr marL="355600" lvl="1" indent="0">
              <a:lnSpc>
                <a:spcPct val="90000"/>
              </a:lnSpc>
              <a:spcBef>
                <a:spcPct val="0"/>
              </a:spcBef>
              <a:buNone/>
            </a:pPr>
            <a:r>
              <a:rPr lang="en-US" altLang="en-US" sz="1800" dirty="0">
                <a:solidFill>
                  <a:schemeClr val="accent1">
                    <a:lumMod val="20000"/>
                    <a:lumOff val="80000"/>
                  </a:schemeClr>
                </a:solidFill>
                <a:ea typeface="MS PGothic" panose="020B0600070205080204" pitchFamily="34" charset="-128"/>
              </a:rPr>
              <a:t>The risk that transactions already entered into, or for which the firm is likely to have a commitment in a foreign currency, will have a variable value in the home currency because of exchange-rate movements</a:t>
            </a:r>
          </a:p>
          <a:p>
            <a:pPr>
              <a:lnSpc>
                <a:spcPct val="90000"/>
              </a:lnSpc>
              <a:spcBef>
                <a:spcPct val="0"/>
              </a:spcBef>
            </a:pPr>
            <a:endParaRPr lang="en-US" altLang="en-US" sz="1800" dirty="0">
              <a:solidFill>
                <a:schemeClr val="accent1">
                  <a:lumMod val="20000"/>
                  <a:lumOff val="80000"/>
                </a:schemeClr>
              </a:solidFill>
              <a:ea typeface="MS PGothic" panose="020B0600070205080204" pitchFamily="34" charset="-128"/>
            </a:endParaRPr>
          </a:p>
          <a:p>
            <a:pPr>
              <a:lnSpc>
                <a:spcPct val="90000"/>
              </a:lnSpc>
              <a:spcBef>
                <a:spcPct val="0"/>
              </a:spcBef>
            </a:pPr>
            <a:r>
              <a:rPr lang="en-US" altLang="en-US" sz="1800" b="1" dirty="0">
                <a:solidFill>
                  <a:schemeClr val="accent2"/>
                </a:solidFill>
                <a:ea typeface="MS PGothic" panose="020B0600070205080204" pitchFamily="34" charset="-128"/>
              </a:rPr>
              <a:t>Translation risk</a:t>
            </a:r>
          </a:p>
          <a:p>
            <a:pPr>
              <a:lnSpc>
                <a:spcPct val="90000"/>
              </a:lnSpc>
              <a:spcBef>
                <a:spcPct val="0"/>
              </a:spcBef>
            </a:pPr>
            <a:endParaRPr lang="en-US" altLang="en-US" sz="1800" dirty="0">
              <a:solidFill>
                <a:schemeClr val="accent1">
                  <a:lumMod val="20000"/>
                  <a:lumOff val="80000"/>
                </a:schemeClr>
              </a:solidFill>
              <a:ea typeface="MS PGothic" panose="020B0600070205080204" pitchFamily="34" charset="-128"/>
            </a:endParaRPr>
          </a:p>
          <a:p>
            <a:pPr marL="355600" lvl="1" indent="0">
              <a:lnSpc>
                <a:spcPct val="90000"/>
              </a:lnSpc>
              <a:spcBef>
                <a:spcPct val="0"/>
              </a:spcBef>
              <a:buNone/>
            </a:pPr>
            <a:r>
              <a:rPr lang="en-US" altLang="en-US" sz="1800" dirty="0">
                <a:solidFill>
                  <a:schemeClr val="accent1">
                    <a:lumMod val="20000"/>
                    <a:lumOff val="80000"/>
                  </a:schemeClr>
                </a:solidFill>
                <a:ea typeface="MS PGothic" panose="020B0600070205080204" pitchFamily="34" charset="-128"/>
              </a:rPr>
              <a:t>Translation risk arises because financial data denominated in one currency are then expressed in terms of another currency. Between two accounting dates the figures can be affected by exchange-rate movements, greatly distorting comparability Two elements to translation risk are the balance sheet effect and the profit and loss account </a:t>
            </a:r>
          </a:p>
          <a:p>
            <a:pPr marL="355600" lvl="1" indent="0">
              <a:lnSpc>
                <a:spcPct val="90000"/>
              </a:lnSpc>
              <a:spcBef>
                <a:spcPct val="0"/>
              </a:spcBef>
              <a:buNone/>
            </a:pPr>
            <a:endParaRPr lang="en-US" altLang="en-US" sz="1800" dirty="0">
              <a:solidFill>
                <a:schemeClr val="accent1">
                  <a:lumMod val="20000"/>
                  <a:lumOff val="80000"/>
                </a:schemeClr>
              </a:solidFill>
              <a:ea typeface="MS PGothic" panose="020B0600070205080204" pitchFamily="34" charset="-128"/>
            </a:endParaRPr>
          </a:p>
          <a:p>
            <a:pPr>
              <a:lnSpc>
                <a:spcPct val="90000"/>
              </a:lnSpc>
              <a:spcBef>
                <a:spcPct val="0"/>
              </a:spcBef>
              <a:buFontTx/>
              <a:buNone/>
            </a:pPr>
            <a:r>
              <a:rPr lang="en-US" altLang="en-US" sz="1800" dirty="0">
                <a:solidFill>
                  <a:schemeClr val="accent2"/>
                </a:solidFill>
                <a:ea typeface="MS PGothic" panose="020B0600070205080204" pitchFamily="34" charset="-128"/>
              </a:rPr>
              <a:t>	</a:t>
            </a:r>
            <a:endParaRPr lang="en-US" altLang="en-US" sz="1800" i="1" dirty="0">
              <a:solidFill>
                <a:schemeClr val="accent2"/>
              </a:solidFill>
              <a:ea typeface="MS PGothic" panose="020B0600070205080204" pitchFamily="34" charset="-128"/>
            </a:endParaRPr>
          </a:p>
          <a:p>
            <a:pPr>
              <a:lnSpc>
                <a:spcPct val="90000"/>
              </a:lnSpc>
              <a:spcBef>
                <a:spcPct val="0"/>
              </a:spcBef>
            </a:pPr>
            <a:r>
              <a:rPr lang="en-US" altLang="en-US" sz="1800" b="1" dirty="0">
                <a:solidFill>
                  <a:schemeClr val="accent2"/>
                </a:solidFill>
                <a:ea typeface="MS PGothic" panose="020B0600070205080204" pitchFamily="34" charset="-128"/>
              </a:rPr>
              <a:t>Economic risk</a:t>
            </a:r>
          </a:p>
          <a:p>
            <a:pPr>
              <a:lnSpc>
                <a:spcPct val="90000"/>
              </a:lnSpc>
              <a:spcBef>
                <a:spcPct val="0"/>
              </a:spcBef>
            </a:pPr>
            <a:endParaRPr lang="en-US" altLang="en-US" sz="1800" dirty="0">
              <a:solidFill>
                <a:schemeClr val="accent1">
                  <a:lumMod val="20000"/>
                  <a:lumOff val="80000"/>
                </a:schemeClr>
              </a:solidFill>
              <a:ea typeface="MS PGothic" panose="020B0600070205080204" pitchFamily="34" charset="-128"/>
            </a:endParaRPr>
          </a:p>
          <a:p>
            <a:pPr marL="355600" lvl="1" indent="0">
              <a:lnSpc>
                <a:spcPct val="90000"/>
              </a:lnSpc>
              <a:spcBef>
                <a:spcPct val="0"/>
              </a:spcBef>
              <a:buNone/>
            </a:pPr>
            <a:r>
              <a:rPr lang="en-US" altLang="en-US" sz="1800" dirty="0">
                <a:solidFill>
                  <a:schemeClr val="accent1">
                    <a:lumMod val="20000"/>
                    <a:lumOff val="80000"/>
                  </a:schemeClr>
                </a:solidFill>
                <a:ea typeface="MS PGothic" panose="020B0600070205080204" pitchFamily="34" charset="-128"/>
              </a:rPr>
              <a:t>A company’s economic value may decline as a result of Forex movements causing a loss in competitive strength</a:t>
            </a:r>
          </a:p>
          <a:p>
            <a:pPr marL="0" indent="0">
              <a:lnSpc>
                <a:spcPct val="90000"/>
              </a:lnSpc>
              <a:spcBef>
                <a:spcPct val="0"/>
              </a:spcBef>
              <a:buNone/>
            </a:pPr>
            <a:endParaRPr lang="en-US" altLang="en-US" sz="1800" dirty="0">
              <a:ea typeface="MS PGothic" panose="020B0600070205080204" pitchFamily="34" charset="-128"/>
            </a:endParaRPr>
          </a:p>
        </p:txBody>
      </p:sp>
    </p:spTree>
    <p:custDataLst>
      <p:tags r:id="rId1"/>
    </p:custDataLst>
    <p:extLst>
      <p:ext uri="{BB962C8B-B14F-4D97-AF65-F5344CB8AC3E}">
        <p14:creationId xmlns:p14="http://schemas.microsoft.com/office/powerpoint/2010/main" val="19911879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solidFill>
                  <a:schemeClr val="accent1">
                    <a:lumMod val="20000"/>
                    <a:lumOff val="80000"/>
                  </a:schemeClr>
                </a:solidFill>
              </a:rPr>
              <a:t>Spot versus forward exchange rates</a:t>
            </a:r>
          </a:p>
          <a:p>
            <a:pPr marL="0" indent="0">
              <a:buNone/>
            </a:pPr>
            <a:endParaRPr lang="en-GB" dirty="0">
              <a:solidFill>
                <a:schemeClr val="accent1">
                  <a:lumMod val="20000"/>
                  <a:lumOff val="80000"/>
                </a:schemeClr>
              </a:solidFill>
            </a:endParaRPr>
          </a:p>
          <a:p>
            <a:r>
              <a:rPr lang="en-GB" dirty="0">
                <a:solidFill>
                  <a:schemeClr val="accent1">
                    <a:lumMod val="20000"/>
                    <a:lumOff val="80000"/>
                  </a:schemeClr>
                </a:solidFill>
              </a:rPr>
              <a:t>Until now we have assumed all currency transactions are agreed and executed immediately, or ‘on the spot’. These values are known as </a:t>
            </a:r>
            <a:r>
              <a:rPr lang="en-GB" i="1" dirty="0">
                <a:solidFill>
                  <a:schemeClr val="accent1">
                    <a:lumMod val="20000"/>
                    <a:lumOff val="80000"/>
                  </a:schemeClr>
                </a:solidFill>
              </a:rPr>
              <a:t>spot rates</a:t>
            </a:r>
          </a:p>
          <a:p>
            <a:pPr marL="0" indent="0">
              <a:buNone/>
            </a:pPr>
            <a:endParaRPr lang="en-GB" i="1" dirty="0">
              <a:solidFill>
                <a:schemeClr val="accent1">
                  <a:lumMod val="20000"/>
                  <a:lumOff val="80000"/>
                </a:schemeClr>
              </a:solidFill>
            </a:endParaRPr>
          </a:p>
          <a:p>
            <a:r>
              <a:rPr lang="en-GB" dirty="0">
                <a:solidFill>
                  <a:schemeClr val="accent1">
                    <a:lumMod val="20000"/>
                    <a:lumOff val="80000"/>
                  </a:schemeClr>
                </a:solidFill>
              </a:rPr>
              <a:t>However, there are many deals agreed in currency markets that involve no immediate exchange of money. These contractual agreements fall into two categories: </a:t>
            </a:r>
            <a:r>
              <a:rPr lang="en-GB" i="1" dirty="0">
                <a:solidFill>
                  <a:schemeClr val="accent1">
                    <a:lumMod val="20000"/>
                    <a:lumOff val="80000"/>
                  </a:schemeClr>
                </a:solidFill>
              </a:rPr>
              <a:t>forwards</a:t>
            </a:r>
            <a:r>
              <a:rPr lang="en-GB" dirty="0">
                <a:solidFill>
                  <a:schemeClr val="accent1">
                    <a:lumMod val="20000"/>
                    <a:lumOff val="80000"/>
                  </a:schemeClr>
                </a:solidFill>
              </a:rPr>
              <a:t> and </a:t>
            </a:r>
            <a:r>
              <a:rPr lang="en-GB" i="1" dirty="0">
                <a:solidFill>
                  <a:schemeClr val="accent1">
                    <a:lumMod val="20000"/>
                    <a:lumOff val="80000"/>
                  </a:schemeClr>
                </a:solidFill>
              </a:rPr>
              <a:t>futures</a:t>
            </a:r>
            <a:r>
              <a:rPr lang="en-GB" dirty="0">
                <a:solidFill>
                  <a:schemeClr val="accent1">
                    <a:lumMod val="20000"/>
                    <a:lumOff val="80000"/>
                  </a:schemeClr>
                </a:solidFill>
              </a:rPr>
              <a:t>. Here, agreement is reached that at some time in the future one currency will be exchanged for another. These are often used in hedging.</a:t>
            </a:r>
          </a:p>
        </p:txBody>
      </p:sp>
      <p:sp>
        <p:nvSpPr>
          <p:cNvPr id="3" name="Slide Number Placeholder 2"/>
          <p:cNvSpPr>
            <a:spLocks noGrp="1"/>
          </p:cNvSpPr>
          <p:nvPr>
            <p:ph type="sldNum" sz="quarter" idx="12"/>
          </p:nvPr>
        </p:nvSpPr>
        <p:spPr/>
        <p:txBody>
          <a:bodyPr/>
          <a:lstStyle/>
          <a:p>
            <a:fld id="{39C36121-C617-4182-BE9B-5368C33B3086}" type="slidenum">
              <a:rPr lang="en-GB" smtClean="0"/>
              <a:pPr/>
              <a:t>41</a:t>
            </a:fld>
            <a:endParaRPr lang="en-GB" dirty="0"/>
          </a:p>
        </p:txBody>
      </p:sp>
      <p:sp>
        <p:nvSpPr>
          <p:cNvPr id="4" name="Title 3"/>
          <p:cNvSpPr>
            <a:spLocks noGrp="1"/>
          </p:cNvSpPr>
          <p:nvPr>
            <p:ph type="title"/>
          </p:nvPr>
        </p:nvSpPr>
        <p:spPr/>
        <p:txBody>
          <a:bodyPr/>
          <a:lstStyle/>
          <a:p>
            <a:r>
              <a:rPr lang="en-GB" sz="3600" dirty="0"/>
              <a:t>Foreign currency exchange risk - 2 </a:t>
            </a:r>
          </a:p>
        </p:txBody>
      </p:sp>
    </p:spTree>
    <p:custDataLst>
      <p:tags r:id="rId1"/>
    </p:custDataLst>
    <p:extLst>
      <p:ext uri="{BB962C8B-B14F-4D97-AF65-F5344CB8AC3E}">
        <p14:creationId xmlns:p14="http://schemas.microsoft.com/office/powerpoint/2010/main" val="19745930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A5209-ADD2-91C8-0029-E80A15DABE8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2B3E44-30A4-B17D-6B89-F06EBADFCC8B}"/>
              </a:ext>
            </a:extLst>
          </p:cNvPr>
          <p:cNvSpPr>
            <a:spLocks noGrp="1"/>
          </p:cNvSpPr>
          <p:nvPr>
            <p:ph idx="1"/>
          </p:nvPr>
        </p:nvSpPr>
        <p:spPr/>
        <p:txBody>
          <a:bodyPr>
            <a:normAutofit lnSpcReduction="10000"/>
          </a:bodyPr>
          <a:lstStyle/>
          <a:p>
            <a:pPr defTabSz="1172180">
              <a:lnSpc>
                <a:spcPct val="80000"/>
              </a:lnSpc>
              <a:buFont typeface="Arial" panose="020B0604020202020204" pitchFamily="34" charset="0"/>
              <a:buChar char="•"/>
              <a:defRPr/>
            </a:pPr>
            <a:endParaRPr lang="en-US" altLang="en-US" sz="2800" dirty="0">
              <a:solidFill>
                <a:schemeClr val="tx2">
                  <a:lumMod val="20000"/>
                  <a:lumOff val="80000"/>
                </a:schemeClr>
              </a:solidFill>
              <a:ea typeface="MS PGothic" panose="020B0600070205080204" pitchFamily="34" charset="-128"/>
            </a:endParaRPr>
          </a:p>
          <a:p>
            <a:pPr defTabSz="1172180">
              <a:lnSpc>
                <a:spcPct val="80000"/>
              </a:lnSpc>
              <a:buFont typeface="Arial" panose="020B0604020202020204" pitchFamily="34" charset="0"/>
              <a:buChar char="•"/>
              <a:defRPr/>
            </a:pPr>
            <a:r>
              <a:rPr lang="en-US" altLang="en-US" sz="2800" dirty="0">
                <a:solidFill>
                  <a:schemeClr val="tx2">
                    <a:lumMod val="20000"/>
                    <a:lumOff val="80000"/>
                  </a:schemeClr>
                </a:solidFill>
                <a:ea typeface="MS PGothic" panose="020B0600070205080204" pitchFamily="34" charset="-128"/>
              </a:rPr>
              <a:t>A UK company exporting £1 million of goods to a Canadian firm when the spot rate of exchange is C$1.60/£. The Canadian firm is given three months to pay:</a:t>
            </a:r>
          </a:p>
          <a:p>
            <a:pPr defTabSz="1172180">
              <a:lnSpc>
                <a:spcPct val="80000"/>
              </a:lnSpc>
              <a:defRPr/>
            </a:pPr>
            <a:endParaRPr lang="en-US" altLang="en-US" sz="2400" dirty="0">
              <a:solidFill>
                <a:schemeClr val="tx2">
                  <a:lumMod val="20000"/>
                  <a:lumOff val="80000"/>
                </a:schemeClr>
              </a:solidFill>
              <a:ea typeface="MS PGothic" panose="020B0600070205080204" pitchFamily="34" charset="-128"/>
            </a:endParaRPr>
          </a:p>
          <a:p>
            <a:r>
              <a:rPr lang="en-US" altLang="en-US" sz="2800" dirty="0">
                <a:solidFill>
                  <a:schemeClr val="tx2">
                    <a:lumMod val="20000"/>
                    <a:lumOff val="80000"/>
                  </a:schemeClr>
                </a:solidFill>
                <a:ea typeface="MS PGothic" panose="020B0600070205080204" pitchFamily="34" charset="-128"/>
              </a:rPr>
              <a:t>So if the three-month forward rate is C$1.65/£ the UK exporter could lock in the receipt of £969,697 in three months by selling forward</a:t>
            </a:r>
          </a:p>
          <a:p>
            <a:endParaRPr lang="en-US" altLang="en-US" dirty="0">
              <a:ea typeface="MS PGothic" panose="020B0600070205080204" pitchFamily="34" charset="-128"/>
            </a:endParaRPr>
          </a:p>
          <a:p>
            <a:r>
              <a:rPr lang="en-US" altLang="en-US" sz="2800" dirty="0">
                <a:solidFill>
                  <a:schemeClr val="tx2">
                    <a:lumMod val="20000"/>
                    <a:lumOff val="80000"/>
                  </a:schemeClr>
                </a:solidFill>
                <a:ea typeface="MS PGothic" panose="020B0600070205080204" pitchFamily="34" charset="-128"/>
              </a:rPr>
              <a:t>Here, the UK company could use a forward market hedge, where C$1,600,000/1.65 = £969,697</a:t>
            </a:r>
          </a:p>
          <a:p>
            <a:endParaRPr lang="en-GB" dirty="0">
              <a:solidFill>
                <a:schemeClr val="accent1">
                  <a:lumMod val="20000"/>
                  <a:lumOff val="80000"/>
                </a:schemeClr>
              </a:solidFill>
            </a:endParaRPr>
          </a:p>
        </p:txBody>
      </p:sp>
      <p:sp>
        <p:nvSpPr>
          <p:cNvPr id="3" name="Slide Number Placeholder 2">
            <a:extLst>
              <a:ext uri="{FF2B5EF4-FFF2-40B4-BE49-F238E27FC236}">
                <a16:creationId xmlns:a16="http://schemas.microsoft.com/office/drawing/2014/main" id="{70A26ED4-F4C6-05F9-26FC-C973186D04E2}"/>
              </a:ext>
            </a:extLst>
          </p:cNvPr>
          <p:cNvSpPr>
            <a:spLocks noGrp="1"/>
          </p:cNvSpPr>
          <p:nvPr>
            <p:ph type="sldNum" sz="quarter" idx="12"/>
          </p:nvPr>
        </p:nvSpPr>
        <p:spPr/>
        <p:txBody>
          <a:bodyPr/>
          <a:lstStyle/>
          <a:p>
            <a:fld id="{39C36121-C617-4182-BE9B-5368C33B3086}" type="slidenum">
              <a:rPr lang="en-GB" smtClean="0"/>
              <a:pPr/>
              <a:t>42</a:t>
            </a:fld>
            <a:endParaRPr lang="en-GB" dirty="0"/>
          </a:p>
        </p:txBody>
      </p:sp>
      <p:sp>
        <p:nvSpPr>
          <p:cNvPr id="4" name="Title 3">
            <a:extLst>
              <a:ext uri="{FF2B5EF4-FFF2-40B4-BE49-F238E27FC236}">
                <a16:creationId xmlns:a16="http://schemas.microsoft.com/office/drawing/2014/main" id="{272D4CB4-E8E2-2788-8307-16A1A18395F4}"/>
              </a:ext>
            </a:extLst>
          </p:cNvPr>
          <p:cNvSpPr>
            <a:spLocks noGrp="1"/>
          </p:cNvSpPr>
          <p:nvPr>
            <p:ph type="title"/>
          </p:nvPr>
        </p:nvSpPr>
        <p:spPr/>
        <p:txBody>
          <a:bodyPr/>
          <a:lstStyle/>
          <a:p>
            <a:r>
              <a:rPr lang="en-GB" sz="3600" dirty="0"/>
              <a:t>Foreign currency exchange risk - 3</a:t>
            </a:r>
          </a:p>
        </p:txBody>
      </p:sp>
    </p:spTree>
    <p:custDataLst>
      <p:tags r:id="rId1"/>
    </p:custDataLst>
    <p:extLst>
      <p:ext uri="{BB962C8B-B14F-4D97-AF65-F5344CB8AC3E}">
        <p14:creationId xmlns:p14="http://schemas.microsoft.com/office/powerpoint/2010/main" val="2636167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2E783-F635-B1B4-92AA-A0A480389F3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B3DDD6-B4A2-5D30-1E5E-3F0BA9CB90D0}"/>
              </a:ext>
            </a:extLst>
          </p:cNvPr>
          <p:cNvSpPr>
            <a:spLocks noGrp="1"/>
          </p:cNvSpPr>
          <p:nvPr>
            <p:ph idx="1"/>
          </p:nvPr>
        </p:nvSpPr>
        <p:spPr/>
        <p:txBody>
          <a:bodyPr>
            <a:normAutofit fontScale="92500" lnSpcReduction="10000"/>
          </a:bodyPr>
          <a:lstStyle/>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The exporter could, at the time of the export, borrow in Canadian dollars on the money markets for a three - month period</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If the interest rate charged over three months is, 8% annualised, say, 2% for three months:</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C$ = 1,600,000/1.02 = C$1,568,627</a:t>
            </a:r>
          </a:p>
          <a:p>
            <a:pPr>
              <a:lnSpc>
                <a:spcPct val="80000"/>
              </a:lnSpc>
              <a:spcBef>
                <a:spcPct val="0"/>
              </a:spcBef>
            </a:pPr>
            <a:endParaRPr lang="en-US" altLang="en-US" sz="2400" dirty="0">
              <a:ea typeface="MS PGothic" panose="020B0600070205080204" pitchFamily="34" charset="-128"/>
            </a:endParaRPr>
          </a:p>
          <a:p>
            <a:pPr marL="0" indent="0">
              <a:lnSpc>
                <a:spcPct val="80000"/>
              </a:lnSpc>
              <a:spcBef>
                <a:spcPct val="0"/>
              </a:spcBef>
              <a:buNone/>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Borrowed dollars are then converted to sterling on the spot market</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C$1,568,627/1.60 = £980,392</a:t>
            </a:r>
          </a:p>
          <a:p>
            <a:pPr marL="0" indent="0">
              <a:lnSpc>
                <a:spcPct val="80000"/>
              </a:lnSpc>
              <a:spcBef>
                <a:spcPct val="0"/>
              </a:spcBef>
              <a:buNone/>
            </a:pPr>
            <a:endParaRPr lang="en-US" altLang="en-US" sz="2400" dirty="0">
              <a:ea typeface="MS PGothic" panose="020B0600070205080204" pitchFamily="34" charset="-128"/>
            </a:endParaRP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Three months later C$1.60 million is received from the importer and this exactly matches the outstanding debt</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C$1,568,627 + (C$ 1,568,627 x 0.02) = C$1,600,000</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endParaRPr lang="en-US" altLang="en-US" sz="2800" dirty="0">
              <a:ea typeface="MS PGothic" panose="020B0600070205080204" pitchFamily="34" charset="-128"/>
            </a:endParaRPr>
          </a:p>
          <a:p>
            <a:pPr>
              <a:lnSpc>
                <a:spcPct val="80000"/>
              </a:lnSpc>
              <a:spcBef>
                <a:spcPct val="0"/>
              </a:spcBef>
            </a:pPr>
            <a:endParaRPr lang="en-US" altLang="en-US" sz="2800" dirty="0">
              <a:ea typeface="MS PGothic" panose="020B0600070205080204" pitchFamily="34" charset="-128"/>
            </a:endParaRPr>
          </a:p>
        </p:txBody>
      </p:sp>
      <p:sp>
        <p:nvSpPr>
          <p:cNvPr id="3" name="Slide Number Placeholder 2">
            <a:extLst>
              <a:ext uri="{FF2B5EF4-FFF2-40B4-BE49-F238E27FC236}">
                <a16:creationId xmlns:a16="http://schemas.microsoft.com/office/drawing/2014/main" id="{5DBBDE3A-176B-EDF8-40E6-6D6EBB2C11D1}"/>
              </a:ext>
            </a:extLst>
          </p:cNvPr>
          <p:cNvSpPr>
            <a:spLocks noGrp="1"/>
          </p:cNvSpPr>
          <p:nvPr>
            <p:ph type="sldNum" sz="quarter" idx="12"/>
          </p:nvPr>
        </p:nvSpPr>
        <p:spPr/>
        <p:txBody>
          <a:bodyPr/>
          <a:lstStyle/>
          <a:p>
            <a:fld id="{39C36121-C617-4182-BE9B-5368C33B3086}" type="slidenum">
              <a:rPr lang="en-GB" smtClean="0"/>
              <a:pPr/>
              <a:t>43</a:t>
            </a:fld>
            <a:endParaRPr lang="en-GB" dirty="0"/>
          </a:p>
        </p:txBody>
      </p:sp>
      <p:sp>
        <p:nvSpPr>
          <p:cNvPr id="4" name="Title 3">
            <a:extLst>
              <a:ext uri="{FF2B5EF4-FFF2-40B4-BE49-F238E27FC236}">
                <a16:creationId xmlns:a16="http://schemas.microsoft.com/office/drawing/2014/main" id="{BF82EFD7-F57F-C16D-015D-75EDBFE350BD}"/>
              </a:ext>
            </a:extLst>
          </p:cNvPr>
          <p:cNvSpPr>
            <a:spLocks noGrp="1"/>
          </p:cNvSpPr>
          <p:nvPr>
            <p:ph type="title"/>
          </p:nvPr>
        </p:nvSpPr>
        <p:spPr/>
        <p:txBody>
          <a:bodyPr/>
          <a:lstStyle/>
          <a:p>
            <a:r>
              <a:rPr lang="en-GB" sz="3600" dirty="0"/>
              <a:t>Foreign currency exchange risk - 4</a:t>
            </a:r>
          </a:p>
        </p:txBody>
      </p:sp>
    </p:spTree>
    <p:custDataLst>
      <p:tags r:id="rId1"/>
    </p:custDataLst>
    <p:extLst>
      <p:ext uri="{BB962C8B-B14F-4D97-AF65-F5344CB8AC3E}">
        <p14:creationId xmlns:p14="http://schemas.microsoft.com/office/powerpoint/2010/main" val="91039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sz="2800" dirty="0">
              <a:solidFill>
                <a:schemeClr val="accent1">
                  <a:lumMod val="20000"/>
                  <a:lumOff val="80000"/>
                </a:schemeClr>
              </a:solidFill>
            </a:endParaRPr>
          </a:p>
          <a:p>
            <a:r>
              <a:rPr lang="en-GB" sz="2800" dirty="0">
                <a:solidFill>
                  <a:schemeClr val="accent1">
                    <a:lumMod val="20000"/>
                    <a:lumOff val="80000"/>
                  </a:schemeClr>
                </a:solidFill>
              </a:rPr>
              <a:t>And finally, we need to consider the politico-economic influence of countries deciding to </a:t>
            </a:r>
            <a:r>
              <a:rPr lang="en-GB" sz="2800" i="1" dirty="0">
                <a:solidFill>
                  <a:schemeClr val="accent1">
                    <a:lumMod val="20000"/>
                    <a:lumOff val="80000"/>
                  </a:schemeClr>
                </a:solidFill>
              </a:rPr>
              <a:t>fix</a:t>
            </a:r>
            <a:r>
              <a:rPr lang="en-GB" sz="2800" dirty="0">
                <a:solidFill>
                  <a:schemeClr val="accent1">
                    <a:lumMod val="20000"/>
                    <a:lumOff val="80000"/>
                  </a:schemeClr>
                </a:solidFill>
              </a:rPr>
              <a:t> interest rates at a published level, or allow their currencies to </a:t>
            </a:r>
            <a:r>
              <a:rPr lang="en-GB" sz="2800" i="1" dirty="0">
                <a:solidFill>
                  <a:schemeClr val="accent1">
                    <a:lumMod val="20000"/>
                    <a:lumOff val="80000"/>
                  </a:schemeClr>
                </a:solidFill>
              </a:rPr>
              <a:t>freely float </a:t>
            </a:r>
            <a:r>
              <a:rPr lang="en-GB" sz="2800" dirty="0">
                <a:solidFill>
                  <a:schemeClr val="accent1">
                    <a:lumMod val="20000"/>
                    <a:lumOff val="80000"/>
                  </a:schemeClr>
                </a:solidFill>
              </a:rPr>
              <a:t>in value, or to somehow track the value of a nominated currency, such as the dollar, in order to </a:t>
            </a:r>
            <a:r>
              <a:rPr lang="en-GB" sz="2800" i="1" dirty="0">
                <a:solidFill>
                  <a:schemeClr val="accent1">
                    <a:lumMod val="20000"/>
                    <a:lumOff val="80000"/>
                  </a:schemeClr>
                </a:solidFill>
              </a:rPr>
              <a:t>peg </a:t>
            </a:r>
            <a:r>
              <a:rPr lang="en-GB" sz="2800" dirty="0">
                <a:solidFill>
                  <a:schemeClr val="accent1">
                    <a:lumMod val="20000"/>
                    <a:lumOff val="80000"/>
                  </a:schemeClr>
                </a:solidFill>
              </a:rPr>
              <a:t>their own rates against it</a:t>
            </a:r>
          </a:p>
          <a:p>
            <a:pPr marL="0" indent="0">
              <a:buNone/>
            </a:pPr>
            <a:endParaRPr lang="en-GB" sz="2800" dirty="0">
              <a:solidFill>
                <a:schemeClr val="accent1">
                  <a:lumMod val="20000"/>
                  <a:lumOff val="80000"/>
                </a:schemeClr>
              </a:solidFill>
            </a:endParaRPr>
          </a:p>
          <a:p>
            <a:r>
              <a:rPr lang="en-GB" sz="2800" dirty="0">
                <a:solidFill>
                  <a:schemeClr val="accent1">
                    <a:lumMod val="20000"/>
                    <a:lumOff val="80000"/>
                  </a:schemeClr>
                </a:solidFill>
              </a:rPr>
              <a:t>Each of these has advantages and disadvantages, and all impact on their own and other currency values in different ways.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44</a:t>
            </a:fld>
            <a:endParaRPr lang="en-GB" dirty="0"/>
          </a:p>
        </p:txBody>
      </p:sp>
      <p:sp>
        <p:nvSpPr>
          <p:cNvPr id="4" name="Title 3"/>
          <p:cNvSpPr>
            <a:spLocks noGrp="1"/>
          </p:cNvSpPr>
          <p:nvPr>
            <p:ph type="title"/>
          </p:nvPr>
        </p:nvSpPr>
        <p:spPr/>
        <p:txBody>
          <a:bodyPr/>
          <a:lstStyle/>
          <a:p>
            <a:r>
              <a:rPr lang="en-GB" sz="3600" dirty="0"/>
              <a:t>The politics of foreign exchange</a:t>
            </a:r>
          </a:p>
        </p:txBody>
      </p:sp>
    </p:spTree>
    <p:custDataLst>
      <p:tags r:id="rId1"/>
    </p:custDataLst>
    <p:extLst>
      <p:ext uri="{BB962C8B-B14F-4D97-AF65-F5344CB8AC3E}">
        <p14:creationId xmlns:p14="http://schemas.microsoft.com/office/powerpoint/2010/main" val="9129536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970"/>
            <a:ext cx="9180512" cy="819742"/>
          </a:xfrm>
        </p:spPr>
        <p:txBody>
          <a:bodyPr/>
          <a:lstStyle/>
          <a:p>
            <a:r>
              <a:rPr lang="en-GB" sz="3200" dirty="0"/>
              <a:t>Foreign exchange regimes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26245761"/>
              </p:ext>
            </p:extLst>
          </p:nvPr>
        </p:nvGraphicFramePr>
        <p:xfrm>
          <a:off x="0" y="836712"/>
          <a:ext cx="9180511" cy="5017651"/>
        </p:xfrm>
        <a:graphic>
          <a:graphicData uri="http://schemas.openxmlformats.org/drawingml/2006/table">
            <a:tbl>
              <a:tblPr firstRow="1" bandRow="1">
                <a:tableStyleId>{5C22544A-7EE6-4342-B048-85BDC9FD1C3A}</a:tableStyleId>
              </a:tblPr>
              <a:tblGrid>
                <a:gridCol w="1222216">
                  <a:extLst>
                    <a:ext uri="{9D8B030D-6E8A-4147-A177-3AD203B41FA5}">
                      <a16:colId xmlns:a16="http://schemas.microsoft.com/office/drawing/2014/main" val="20000"/>
                    </a:ext>
                  </a:extLst>
                </a:gridCol>
                <a:gridCol w="3368039">
                  <a:extLst>
                    <a:ext uri="{9D8B030D-6E8A-4147-A177-3AD203B41FA5}">
                      <a16:colId xmlns:a16="http://schemas.microsoft.com/office/drawing/2014/main" val="20001"/>
                    </a:ext>
                  </a:extLst>
                </a:gridCol>
                <a:gridCol w="2295128">
                  <a:extLst>
                    <a:ext uri="{9D8B030D-6E8A-4147-A177-3AD203B41FA5}">
                      <a16:colId xmlns:a16="http://schemas.microsoft.com/office/drawing/2014/main" val="20002"/>
                    </a:ext>
                  </a:extLst>
                </a:gridCol>
                <a:gridCol w="2295128">
                  <a:extLst>
                    <a:ext uri="{9D8B030D-6E8A-4147-A177-3AD203B41FA5}">
                      <a16:colId xmlns:a16="http://schemas.microsoft.com/office/drawing/2014/main" val="20003"/>
                    </a:ext>
                  </a:extLst>
                </a:gridCol>
              </a:tblGrid>
              <a:tr h="894235">
                <a:tc>
                  <a:txBody>
                    <a:bodyPr/>
                    <a:lstStyle/>
                    <a:p>
                      <a:pPr algn="ctr"/>
                      <a:r>
                        <a:rPr lang="en-GB" sz="1600" dirty="0"/>
                        <a:t>Type of exchange rate</a:t>
                      </a:r>
                    </a:p>
                  </a:txBody>
                  <a:tcPr/>
                </a:tc>
                <a:tc>
                  <a:txBody>
                    <a:bodyPr/>
                    <a:lstStyle/>
                    <a:p>
                      <a:pPr algn="ctr"/>
                      <a:r>
                        <a:rPr lang="en-GB" sz="1600" dirty="0"/>
                        <a:t>Explanation</a:t>
                      </a:r>
                    </a:p>
                  </a:txBody>
                  <a:tcPr/>
                </a:tc>
                <a:tc>
                  <a:txBody>
                    <a:bodyPr/>
                    <a:lstStyle/>
                    <a:p>
                      <a:pPr algn="ctr"/>
                      <a:r>
                        <a:rPr lang="en-GB" sz="1600" dirty="0"/>
                        <a:t>Advantages</a:t>
                      </a:r>
                    </a:p>
                  </a:txBody>
                  <a:tcPr/>
                </a:tc>
                <a:tc>
                  <a:txBody>
                    <a:bodyPr/>
                    <a:lstStyle/>
                    <a:p>
                      <a:pPr algn="ctr"/>
                      <a:r>
                        <a:rPr lang="en-GB" sz="1600" dirty="0"/>
                        <a:t>Disadvantages</a:t>
                      </a:r>
                    </a:p>
                  </a:txBody>
                  <a:tcPr/>
                </a:tc>
                <a:extLst>
                  <a:ext uri="{0D108BD9-81ED-4DB2-BD59-A6C34878D82A}">
                    <a16:rowId xmlns:a16="http://schemas.microsoft.com/office/drawing/2014/main" val="10000"/>
                  </a:ext>
                </a:extLst>
              </a:tr>
              <a:tr h="1192313">
                <a:tc>
                  <a:txBody>
                    <a:bodyPr/>
                    <a:lstStyle/>
                    <a:p>
                      <a:r>
                        <a:rPr lang="en-GB" sz="1400" dirty="0"/>
                        <a:t>Fixed</a:t>
                      </a:r>
                    </a:p>
                  </a:txBody>
                  <a:tcPr/>
                </a:tc>
                <a:tc>
                  <a:txBody>
                    <a:bodyPr/>
                    <a:lstStyle/>
                    <a:p>
                      <a:r>
                        <a:rPr lang="en-GB" sz="1100" dirty="0"/>
                        <a:t>Pegged by the country’s central bank. The</a:t>
                      </a:r>
                      <a:r>
                        <a:rPr lang="en-GB" sz="1100" baseline="0" dirty="0"/>
                        <a:t> bank declares its currency’s pre-determined worth against a selected foreign currency; and takes actions to maintain this value </a:t>
                      </a:r>
                      <a:endParaRPr lang="en-GB" sz="1100" dirty="0"/>
                    </a:p>
                  </a:txBody>
                  <a:tcPr/>
                </a:tc>
                <a:tc>
                  <a:txBody>
                    <a:bodyPr/>
                    <a:lstStyle/>
                    <a:p>
                      <a:pPr marL="171450" indent="-171450">
                        <a:buFont typeface="Arial" panose="020B0604020202020204" pitchFamily="34" charset="0"/>
                        <a:buChar char="•"/>
                      </a:pPr>
                      <a:r>
                        <a:rPr lang="en-GB" sz="1100" dirty="0"/>
                        <a:t>Price stability</a:t>
                      </a:r>
                    </a:p>
                    <a:p>
                      <a:pPr marL="171450" indent="-171450">
                        <a:buFont typeface="Arial" panose="020B0604020202020204" pitchFamily="34" charset="0"/>
                        <a:buChar char="•"/>
                      </a:pPr>
                      <a:r>
                        <a:rPr lang="en-GB" sz="1100" dirty="0"/>
                        <a:t>Economic stability</a:t>
                      </a:r>
                    </a:p>
                    <a:p>
                      <a:pPr marL="171450" indent="-171450">
                        <a:buFont typeface="Arial" panose="020B0604020202020204" pitchFamily="34" charset="0"/>
                        <a:buChar char="•"/>
                      </a:pPr>
                      <a:r>
                        <a:rPr lang="en-GB" sz="1100" dirty="0"/>
                        <a:t>Reduced uncertainty</a:t>
                      </a:r>
                    </a:p>
                    <a:p>
                      <a:pPr marL="171450" indent="-171450">
                        <a:buFont typeface="Arial" panose="020B0604020202020204" pitchFamily="34" charset="0"/>
                        <a:buChar char="•"/>
                      </a:pPr>
                      <a:r>
                        <a:rPr lang="en-GB" sz="1100" dirty="0"/>
                        <a:t>Reduced current</a:t>
                      </a:r>
                      <a:r>
                        <a:rPr lang="en-GB" sz="1100" baseline="0" dirty="0"/>
                        <a:t> account imbalances</a:t>
                      </a:r>
                      <a:endParaRPr lang="en-GB" sz="1100" dirty="0"/>
                    </a:p>
                    <a:p>
                      <a:endParaRPr lang="en-GB" sz="1100" dirty="0"/>
                    </a:p>
                  </a:txBody>
                  <a:tcPr/>
                </a:tc>
                <a:tc>
                  <a:txBody>
                    <a:bodyPr/>
                    <a:lstStyle/>
                    <a:p>
                      <a:pPr marL="171450" indent="-171450">
                        <a:buFont typeface="Arial" panose="020B0604020202020204" pitchFamily="34" charset="0"/>
                        <a:buChar char="•"/>
                      </a:pPr>
                      <a:r>
                        <a:rPr lang="en-GB" sz="1100" dirty="0"/>
                        <a:t>Questionable price stability</a:t>
                      </a:r>
                    </a:p>
                    <a:p>
                      <a:pPr marL="171450" indent="-171450">
                        <a:buFont typeface="Arial" panose="020B0604020202020204" pitchFamily="34" charset="0"/>
                        <a:buChar char="•"/>
                      </a:pPr>
                      <a:r>
                        <a:rPr lang="en-GB" sz="1100" dirty="0"/>
                        <a:t>Questionable economic stability</a:t>
                      </a:r>
                    </a:p>
                    <a:p>
                      <a:pPr marL="171450" indent="-171450">
                        <a:buFont typeface="Arial" panose="020B0604020202020204" pitchFamily="34" charset="0"/>
                        <a:buChar char="•"/>
                      </a:pPr>
                      <a:r>
                        <a:rPr lang="en-GB" sz="1100" dirty="0"/>
                        <a:t>Imported</a:t>
                      </a:r>
                      <a:r>
                        <a:rPr lang="en-GB" sz="1100" baseline="0" dirty="0"/>
                        <a:t> inflation and unemployment</a:t>
                      </a:r>
                      <a:endParaRPr lang="en-GB" sz="1100" dirty="0"/>
                    </a:p>
                  </a:txBody>
                  <a:tcPr/>
                </a:tc>
                <a:extLst>
                  <a:ext uri="{0D108BD9-81ED-4DB2-BD59-A6C34878D82A}">
                    <a16:rowId xmlns:a16="http://schemas.microsoft.com/office/drawing/2014/main" val="10001"/>
                  </a:ext>
                </a:extLst>
              </a:tr>
              <a:tr h="1556631">
                <a:tc>
                  <a:txBody>
                    <a:bodyPr/>
                    <a:lstStyle/>
                    <a:p>
                      <a:r>
                        <a:rPr lang="en-GB" sz="1400" dirty="0"/>
                        <a:t>Floating</a:t>
                      </a:r>
                    </a:p>
                  </a:txBody>
                  <a:tcPr/>
                </a:tc>
                <a:tc>
                  <a:txBody>
                    <a:bodyPr/>
                    <a:lstStyle/>
                    <a:p>
                      <a:r>
                        <a:rPr lang="en-GB" sz="1100" dirty="0"/>
                        <a:t>Determined by the Forex</a:t>
                      </a:r>
                      <a:r>
                        <a:rPr lang="en-GB" sz="1100" baseline="0" dirty="0"/>
                        <a:t> market forces, the central bank plays no part</a:t>
                      </a:r>
                      <a:endParaRPr lang="en-GB" sz="1100" dirty="0"/>
                    </a:p>
                  </a:txBody>
                  <a:tcPr/>
                </a:tc>
                <a:tc>
                  <a:txBody>
                    <a:bodyPr/>
                    <a:lstStyle/>
                    <a:p>
                      <a:pPr marL="171450" indent="-171450">
                        <a:buFont typeface="Arial" panose="020B0604020202020204" pitchFamily="34" charset="0"/>
                        <a:buChar char="•"/>
                      </a:pPr>
                      <a:r>
                        <a:rPr lang="en-GB" sz="1100" dirty="0"/>
                        <a:t>No need for international management</a:t>
                      </a:r>
                    </a:p>
                    <a:p>
                      <a:pPr marL="171450" indent="-171450">
                        <a:buFont typeface="Arial" panose="020B0604020202020204" pitchFamily="34" charset="0"/>
                        <a:buChar char="•"/>
                      </a:pPr>
                      <a:r>
                        <a:rPr lang="en-GB" sz="1100" dirty="0"/>
                        <a:t>No need</a:t>
                      </a:r>
                      <a:r>
                        <a:rPr lang="en-GB" sz="1100" baseline="0" dirty="0"/>
                        <a:t> for central bank intervention</a:t>
                      </a:r>
                    </a:p>
                    <a:p>
                      <a:pPr marL="171450" indent="-171450">
                        <a:buFont typeface="Arial" panose="020B0604020202020204" pitchFamily="34" charset="0"/>
                        <a:buChar char="•"/>
                      </a:pPr>
                      <a:r>
                        <a:rPr lang="en-GB" sz="1100" baseline="0" dirty="0"/>
                        <a:t>No need for capital flow control</a:t>
                      </a:r>
                    </a:p>
                    <a:p>
                      <a:pPr marL="171450" indent="-171450">
                        <a:buFont typeface="Arial" panose="020B0604020202020204" pitchFamily="34" charset="0"/>
                        <a:buChar char="•"/>
                      </a:pPr>
                      <a:r>
                        <a:rPr lang="en-GB" sz="1100" baseline="0" dirty="0"/>
                        <a:t>Greater insulation from other countries problems</a:t>
                      </a:r>
                      <a:endParaRPr lang="en-GB" sz="1100" dirty="0"/>
                    </a:p>
                  </a:txBody>
                  <a:tcPr/>
                </a:tc>
                <a:tc>
                  <a:txBody>
                    <a:bodyPr/>
                    <a:lstStyle/>
                    <a:p>
                      <a:pPr marL="171450" indent="-171450">
                        <a:buFont typeface="Arial" panose="020B0604020202020204" pitchFamily="34" charset="0"/>
                        <a:buChar char="•"/>
                      </a:pPr>
                      <a:r>
                        <a:rPr lang="en-GB" sz="1100" dirty="0"/>
                        <a:t>Higher volatility</a:t>
                      </a:r>
                    </a:p>
                    <a:p>
                      <a:pPr marL="171450" indent="-171450">
                        <a:buFont typeface="Arial" panose="020B0604020202020204" pitchFamily="34" charset="0"/>
                        <a:buChar char="•"/>
                      </a:pPr>
                      <a:r>
                        <a:rPr lang="en-GB" sz="1100" dirty="0"/>
                        <a:t>Allocation of scarce resources to predict rates</a:t>
                      </a:r>
                    </a:p>
                    <a:p>
                      <a:pPr marL="171450" indent="-171450">
                        <a:buFont typeface="Arial" panose="020B0604020202020204" pitchFamily="34" charset="0"/>
                        <a:buChar char="•"/>
                      </a:pPr>
                      <a:r>
                        <a:rPr lang="en-GB" sz="1100" dirty="0"/>
                        <a:t>Tendency</a:t>
                      </a:r>
                      <a:r>
                        <a:rPr lang="en-GB" sz="1100" baseline="0" dirty="0"/>
                        <a:t> to worsen economic problems</a:t>
                      </a:r>
                      <a:endParaRPr lang="en-GB" sz="1100" dirty="0"/>
                    </a:p>
                  </a:txBody>
                  <a:tcPr/>
                </a:tc>
                <a:extLst>
                  <a:ext uri="{0D108BD9-81ED-4DB2-BD59-A6C34878D82A}">
                    <a16:rowId xmlns:a16="http://schemas.microsoft.com/office/drawing/2014/main" val="10002"/>
                  </a:ext>
                </a:extLst>
              </a:tr>
              <a:tr h="1374472">
                <a:tc>
                  <a:txBody>
                    <a:bodyPr/>
                    <a:lstStyle/>
                    <a:p>
                      <a:r>
                        <a:rPr lang="en-GB" sz="1400" dirty="0"/>
                        <a:t>Managed and Pegged</a:t>
                      </a:r>
                    </a:p>
                  </a:txBody>
                  <a:tcPr/>
                </a:tc>
                <a:tc>
                  <a:txBody>
                    <a:bodyPr/>
                    <a:lstStyle/>
                    <a:p>
                      <a:r>
                        <a:rPr lang="en-GB" sz="1100" dirty="0"/>
                        <a:t>The value of a country’s currency is not fixed at some pre-determined</a:t>
                      </a:r>
                      <a:r>
                        <a:rPr lang="en-GB" sz="1100" baseline="0" dirty="0"/>
                        <a:t> level, but the central bank intervenes by buying or selling its currency on the market by using its official reserves. Pegged means attempting to use intervention to shadow another currency  within a range of fluctuation- usually adopted by small or emerging economies</a:t>
                      </a:r>
                      <a:endParaRPr lang="en-GB" sz="1100" dirty="0"/>
                    </a:p>
                  </a:txBody>
                  <a:tcPr/>
                </a:tc>
                <a:tc>
                  <a:txBody>
                    <a:bodyPr/>
                    <a:lstStyle/>
                    <a:p>
                      <a:r>
                        <a:rPr lang="en-GB" sz="1100" dirty="0"/>
                        <a:t>Flexibility</a:t>
                      </a:r>
                    </a:p>
                    <a:p>
                      <a:r>
                        <a:rPr lang="en-GB" sz="1100" dirty="0"/>
                        <a:t>Opportunities to intervene when exchange rates threatens exports and imports</a:t>
                      </a:r>
                    </a:p>
                    <a:p>
                      <a:r>
                        <a:rPr lang="en-GB" sz="1100" dirty="0"/>
                        <a:t>Pegged rates allow weaker economies to follow stronger ones – to an extent</a:t>
                      </a:r>
                    </a:p>
                  </a:txBody>
                  <a:tcPr/>
                </a:tc>
                <a:tc>
                  <a:txBody>
                    <a:bodyPr/>
                    <a:lstStyle/>
                    <a:p>
                      <a:pPr marL="171450" indent="-171450">
                        <a:buFont typeface="Arial" panose="020B0604020202020204" pitchFamily="34" charset="0"/>
                        <a:buChar char="•"/>
                      </a:pPr>
                      <a:r>
                        <a:rPr lang="en-GB" sz="1100" dirty="0"/>
                        <a:t>Continual government intervention</a:t>
                      </a:r>
                    </a:p>
                    <a:p>
                      <a:pPr marL="171450" indent="-171450">
                        <a:buFont typeface="Arial" panose="020B0604020202020204" pitchFamily="34" charset="0"/>
                        <a:buChar char="•"/>
                      </a:pPr>
                      <a:r>
                        <a:rPr lang="en-GB" sz="1100" dirty="0"/>
                        <a:t>Possible  alienation of trading competitors through perceived or deliberate  holding down of  exchange rate to benefit exports</a:t>
                      </a:r>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45</a:t>
            </a:fld>
            <a:endParaRPr lang="en-GB" dirty="0"/>
          </a:p>
        </p:txBody>
      </p:sp>
    </p:spTree>
    <p:custDataLst>
      <p:tags r:id="rId1"/>
    </p:custDataLst>
    <p:extLst>
      <p:ext uri="{BB962C8B-B14F-4D97-AF65-F5344CB8AC3E}">
        <p14:creationId xmlns:p14="http://schemas.microsoft.com/office/powerpoint/2010/main" val="36550700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9451</TotalTime>
  <Words>4733</Words>
  <Application>Microsoft Office PowerPoint</Application>
  <PresentationFormat>On-screen Show (4:3)</PresentationFormat>
  <Paragraphs>926</Paragraphs>
  <Slides>45</Slides>
  <Notes>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45</vt:i4>
      </vt:variant>
    </vt:vector>
  </HeadingPairs>
  <TitlesOfParts>
    <vt:vector size="53" baseType="lpstr">
      <vt:lpstr>MS PGothic</vt:lpstr>
      <vt:lpstr>Arial</vt:lpstr>
      <vt:lpstr>Calibri</vt:lpstr>
      <vt:lpstr>Calibri Light</vt:lpstr>
      <vt:lpstr>20140311PresentationUWTSDTemplate</vt:lpstr>
      <vt:lpstr>2_Custom Design</vt:lpstr>
      <vt:lpstr>1_Custom Design</vt:lpstr>
      <vt:lpstr>Custom Design</vt:lpstr>
      <vt:lpstr> International Financial Management (LCBB6002)</vt:lpstr>
      <vt:lpstr>  Why are currencies exchanged? -1  </vt:lpstr>
      <vt:lpstr>Why are currencies exchanged? -2</vt:lpstr>
      <vt:lpstr>Why are currencies exchanged? -3</vt:lpstr>
      <vt:lpstr>Why are currencies exchanged? -3</vt:lpstr>
      <vt:lpstr> World currency market turnover per day   1977-2012 </vt:lpstr>
      <vt:lpstr>Why are currencies exchanged? - 4</vt:lpstr>
      <vt:lpstr>Buyers and sellers of foreign currencies</vt:lpstr>
      <vt:lpstr>10 most traded currencies</vt:lpstr>
      <vt:lpstr>Most traded pairs of currencies</vt:lpstr>
      <vt:lpstr>What is foreign exchange? 1</vt:lpstr>
      <vt:lpstr>What is foreign exchange? 2</vt:lpstr>
      <vt:lpstr>What is foreign exchange? 3</vt:lpstr>
      <vt:lpstr>Bilateral and trade-weighted exchange rates -1 </vt:lpstr>
      <vt:lpstr>Bilateral and trade-weighted exchange rates -2</vt:lpstr>
      <vt:lpstr>Bilateral and trade-weighted exchange rates -3 </vt:lpstr>
      <vt:lpstr>Bilateral and trade-weighted exchange rates - 4</vt:lpstr>
      <vt:lpstr>Bilateral and trade-weighted exchange rates – 6  (Reciprocals of exchange rates)</vt:lpstr>
      <vt:lpstr>Bilateral and trade-weighted exchange rates – 4 (Cross rates of exchange rates) (Source: Financial Times, September 2007)</vt:lpstr>
      <vt:lpstr>Trade-weighted exchange rates -1</vt:lpstr>
      <vt:lpstr>Example of UK trade-weighted exchange rates 2010</vt:lpstr>
      <vt:lpstr>The value of currencies - 1</vt:lpstr>
      <vt:lpstr>The value of currencies - 2</vt:lpstr>
      <vt:lpstr>The value of currencies - 3</vt:lpstr>
      <vt:lpstr>The value of currencies - 4</vt:lpstr>
      <vt:lpstr>The law of one price and purchasing power parity (PPP) - 1</vt:lpstr>
      <vt:lpstr>The law of one price and purchasing power parity (PPP) - 2</vt:lpstr>
      <vt:lpstr>The law of one price and purchasing power parity (PPP) - 3</vt:lpstr>
      <vt:lpstr>The law of one price and purchasing power parity (PPP) - 4</vt:lpstr>
      <vt:lpstr>The law of one price and purchasing power parity (PPP) - 5</vt:lpstr>
      <vt:lpstr>The influence of the Forex market on prices</vt:lpstr>
      <vt:lpstr>Burgernomics- 1</vt:lpstr>
      <vt:lpstr>Burgernomics - 2</vt:lpstr>
      <vt:lpstr>Burgernomics - 3</vt:lpstr>
      <vt:lpstr>The value of currencies - 7</vt:lpstr>
      <vt:lpstr>The value of currencies - 8</vt:lpstr>
      <vt:lpstr>The value of currencies - 9</vt:lpstr>
      <vt:lpstr>The value of currencies - 10</vt:lpstr>
      <vt:lpstr>The value of currencies - 11</vt:lpstr>
      <vt:lpstr>Foreign currency exchange risk - 1</vt:lpstr>
      <vt:lpstr>Foreign currency exchange risk - 2 </vt:lpstr>
      <vt:lpstr>Foreign currency exchange risk - 3</vt:lpstr>
      <vt:lpstr>Foreign currency exchange risk - 4</vt:lpstr>
      <vt:lpstr>The politics of foreign exchange</vt:lpstr>
      <vt:lpstr>Foreign exchange regimes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326</cp:revision>
  <dcterms:created xsi:type="dcterms:W3CDTF">2013-10-11T12:05:37Z</dcterms:created>
  <dcterms:modified xsi:type="dcterms:W3CDTF">2024-10-16T07:38:01Z</dcterms:modified>
</cp:coreProperties>
</file>