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3"/>
  </p:notesMasterIdLst>
  <p:sldIdLst>
    <p:sldId id="256" r:id="rId2"/>
    <p:sldId id="257" r:id="rId3"/>
    <p:sldId id="258" r:id="rId4"/>
    <p:sldId id="275" r:id="rId5"/>
    <p:sldId id="276" r:id="rId6"/>
    <p:sldId id="259" r:id="rId7"/>
    <p:sldId id="260" r:id="rId8"/>
    <p:sldId id="261" r:id="rId9"/>
    <p:sldId id="262" r:id="rId10"/>
    <p:sldId id="263" r:id="rId11"/>
    <p:sldId id="264" r:id="rId12"/>
    <p:sldId id="265" r:id="rId13"/>
    <p:sldId id="266" r:id="rId14"/>
    <p:sldId id="267" r:id="rId15"/>
    <p:sldId id="268" r:id="rId16"/>
    <p:sldId id="269" r:id="rId17"/>
    <p:sldId id="270" r:id="rId18"/>
    <p:sldId id="271" r:id="rId19"/>
    <p:sldId id="272" r:id="rId20"/>
    <p:sldId id="273" r:id="rId21"/>
    <p:sldId id="274"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57" autoAdjust="0"/>
    <p:restoredTop sz="94660"/>
  </p:normalViewPr>
  <p:slideViewPr>
    <p:cSldViewPr snapToGrid="0">
      <p:cViewPr varScale="1">
        <p:scale>
          <a:sx n="55" d="100"/>
          <a:sy n="55" d="100"/>
        </p:scale>
        <p:origin x="96" y="13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2D2C815-CE20-47AB-967B-4615AB63C715}" type="datetimeFigureOut">
              <a:rPr lang="en-GB" smtClean="0"/>
              <a:t>17/09/2018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30E535E-D3EB-4585-A7AE-84775855DA25}" type="slidenum">
              <a:rPr lang="en-GB" smtClean="0"/>
              <a:t>‹#›</a:t>
            </a:fld>
            <a:endParaRPr lang="en-GB"/>
          </a:p>
        </p:txBody>
      </p:sp>
    </p:spTree>
    <p:extLst>
      <p:ext uri="{BB962C8B-B14F-4D97-AF65-F5344CB8AC3E}">
        <p14:creationId xmlns:p14="http://schemas.microsoft.com/office/powerpoint/2010/main" val="20119750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p:cNvSpPr>
            <a:spLocks noGrp="1" noRot="1" noChangeAspect="1" noTextEdit="1"/>
          </p:cNvSpPr>
          <p:nvPr>
            <p:ph type="sldImg"/>
          </p:nvPr>
        </p:nvSpPr>
        <p:spPr>
          <a:ln/>
        </p:spPr>
      </p:sp>
      <p:sp>
        <p:nvSpPr>
          <p:cNvPr id="61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smtClean="0">
              <a:latin typeface="Arial" panose="020B0604020202020204" pitchFamily="34" charset="0"/>
            </a:endParaRPr>
          </a:p>
        </p:txBody>
      </p:sp>
      <p:sp>
        <p:nvSpPr>
          <p:cNvPr id="6148" name="Slide Number Placeholder 3"/>
          <p:cNvSpPr txBox="1">
            <a:spLocks noGrp="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r" eaLnBrk="1" hangingPunct="1">
              <a:spcBef>
                <a:spcPct val="0"/>
              </a:spcBef>
            </a:pPr>
            <a:fld id="{244E8405-57BC-46E2-8367-CCA4E6D1E8ED}" type="slidenum">
              <a:rPr lang="en-GB" altLang="en-US">
                <a:latin typeface="Calibri" panose="020F0502020204030204" pitchFamily="34" charset="0"/>
              </a:rPr>
              <a:pPr algn="r" eaLnBrk="1" hangingPunct="1">
                <a:spcBef>
                  <a:spcPct val="0"/>
                </a:spcBef>
              </a:pPr>
              <a:t>6</a:t>
            </a:fld>
            <a:endParaRPr lang="en-GB" altLang="en-US">
              <a:latin typeface="Calibri" panose="020F0502020204030204" pitchFamily="34" charset="0"/>
            </a:endParaRPr>
          </a:p>
        </p:txBody>
      </p:sp>
    </p:spTree>
    <p:extLst>
      <p:ext uri="{BB962C8B-B14F-4D97-AF65-F5344CB8AC3E}">
        <p14:creationId xmlns:p14="http://schemas.microsoft.com/office/powerpoint/2010/main" val="22771638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TextEdit="1"/>
          </p:cNvSpPr>
          <p:nvPr>
            <p:ph type="sldImg"/>
          </p:nvPr>
        </p:nvSpPr>
        <p:spPr>
          <a:ln/>
        </p:spPr>
      </p:sp>
      <p:sp>
        <p:nvSpPr>
          <p:cNvPr id="819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smtClean="0">
              <a:latin typeface="Arial" panose="020B0604020202020204" pitchFamily="34" charset="0"/>
            </a:endParaRPr>
          </a:p>
        </p:txBody>
      </p:sp>
      <p:sp>
        <p:nvSpPr>
          <p:cNvPr id="8196" name="Slide Number Placeholder 3"/>
          <p:cNvSpPr txBox="1">
            <a:spLocks noGrp="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r" eaLnBrk="1" hangingPunct="1">
              <a:spcBef>
                <a:spcPct val="0"/>
              </a:spcBef>
            </a:pPr>
            <a:fld id="{4B08EF0B-EDDB-4BF0-B914-BF3DB8F0B33C}" type="slidenum">
              <a:rPr lang="en-GB" altLang="en-US">
                <a:latin typeface="Calibri" panose="020F0502020204030204" pitchFamily="34" charset="0"/>
              </a:rPr>
              <a:pPr algn="r" eaLnBrk="1" hangingPunct="1">
                <a:spcBef>
                  <a:spcPct val="0"/>
                </a:spcBef>
              </a:pPr>
              <a:t>7</a:t>
            </a:fld>
            <a:endParaRPr lang="en-GB" altLang="en-US">
              <a:latin typeface="Calibri" panose="020F0502020204030204" pitchFamily="34" charset="0"/>
            </a:endParaRPr>
          </a:p>
        </p:txBody>
      </p:sp>
    </p:spTree>
    <p:extLst>
      <p:ext uri="{BB962C8B-B14F-4D97-AF65-F5344CB8AC3E}">
        <p14:creationId xmlns:p14="http://schemas.microsoft.com/office/powerpoint/2010/main" val="31835101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83AD5EA1-BF8A-481D-A5D4-AECDB87D0FB9}" type="datetimeFigureOut">
              <a:rPr lang="en-GB" smtClean="0"/>
              <a:t>17/09/2018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C83470-397C-4E46-9B42-4BD7CA6582FD}" type="slidenum">
              <a:rPr lang="en-GB" smtClean="0"/>
              <a:t>‹#›</a:t>
            </a:fld>
            <a:endParaRPr lang="en-GB"/>
          </a:p>
        </p:txBody>
      </p:sp>
    </p:spTree>
    <p:extLst>
      <p:ext uri="{BB962C8B-B14F-4D97-AF65-F5344CB8AC3E}">
        <p14:creationId xmlns:p14="http://schemas.microsoft.com/office/powerpoint/2010/main" val="25908055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3AD5EA1-BF8A-481D-A5D4-AECDB87D0FB9}" type="datetimeFigureOut">
              <a:rPr lang="en-GB" smtClean="0"/>
              <a:t>17/09/2018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C83470-397C-4E46-9B42-4BD7CA6582FD}" type="slidenum">
              <a:rPr lang="en-GB" smtClean="0"/>
              <a:t>‹#›</a:t>
            </a:fld>
            <a:endParaRPr lang="en-GB"/>
          </a:p>
        </p:txBody>
      </p:sp>
    </p:spTree>
    <p:extLst>
      <p:ext uri="{BB962C8B-B14F-4D97-AF65-F5344CB8AC3E}">
        <p14:creationId xmlns:p14="http://schemas.microsoft.com/office/powerpoint/2010/main" val="16173339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3AD5EA1-BF8A-481D-A5D4-AECDB87D0FB9}" type="datetimeFigureOut">
              <a:rPr lang="en-GB" smtClean="0"/>
              <a:t>17/09/2018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C83470-397C-4E46-9B42-4BD7CA6582FD}" type="slidenum">
              <a:rPr lang="en-GB" smtClean="0"/>
              <a:t>‹#›</a:t>
            </a:fld>
            <a:endParaRPr lang="en-GB"/>
          </a:p>
        </p:txBody>
      </p:sp>
    </p:spTree>
    <p:extLst>
      <p:ext uri="{BB962C8B-B14F-4D97-AF65-F5344CB8AC3E}">
        <p14:creationId xmlns:p14="http://schemas.microsoft.com/office/powerpoint/2010/main" val="37344162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83AD5EA1-BF8A-481D-A5D4-AECDB87D0FB9}" type="datetimeFigureOut">
              <a:rPr lang="en-GB" smtClean="0"/>
              <a:t>17/09/2018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1C83470-397C-4E46-9B42-4BD7CA6582FD}" type="slidenum">
              <a:rPr lang="en-GB" smtClean="0"/>
              <a:t>‹#›</a:t>
            </a:fld>
            <a:endParaRPr lang="en-GB"/>
          </a:p>
        </p:txBody>
      </p:sp>
    </p:spTree>
    <p:extLst>
      <p:ext uri="{BB962C8B-B14F-4D97-AF65-F5344CB8AC3E}">
        <p14:creationId xmlns:p14="http://schemas.microsoft.com/office/powerpoint/2010/main" val="16308645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83AD5EA1-BF8A-481D-A5D4-AECDB87D0FB9}" type="datetimeFigureOut">
              <a:rPr lang="en-GB" smtClean="0"/>
              <a:t>17/09/2018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1C83470-397C-4E46-9B42-4BD7CA6582FD}" type="slidenum">
              <a:rPr lang="en-GB" smtClean="0"/>
              <a:t>‹#›</a:t>
            </a:fld>
            <a:endParaRPr lang="en-GB"/>
          </a:p>
        </p:txBody>
      </p:sp>
    </p:spTree>
    <p:extLst>
      <p:ext uri="{BB962C8B-B14F-4D97-AF65-F5344CB8AC3E}">
        <p14:creationId xmlns:p14="http://schemas.microsoft.com/office/powerpoint/2010/main" val="8823192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83AD5EA1-BF8A-481D-A5D4-AECDB87D0FB9}" type="datetimeFigureOut">
              <a:rPr lang="en-GB" smtClean="0"/>
              <a:t>17/09/2018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1C83470-397C-4E46-9B42-4BD7CA6582FD}" type="slidenum">
              <a:rPr lang="en-GB" smtClean="0"/>
              <a:t>‹#›</a:t>
            </a:fld>
            <a:endParaRPr lang="en-GB"/>
          </a:p>
        </p:txBody>
      </p:sp>
    </p:spTree>
    <p:extLst>
      <p:ext uri="{BB962C8B-B14F-4D97-AF65-F5344CB8AC3E}">
        <p14:creationId xmlns:p14="http://schemas.microsoft.com/office/powerpoint/2010/main" val="39757060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3AD5EA1-BF8A-481D-A5D4-AECDB87D0FB9}" type="datetimeFigureOut">
              <a:rPr lang="en-GB" smtClean="0"/>
              <a:t>17/09/2018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1C83470-397C-4E46-9B42-4BD7CA6582FD}" type="slidenum">
              <a:rPr lang="en-GB" smtClean="0"/>
              <a:t>‹#›</a:t>
            </a:fld>
            <a:endParaRPr lang="en-GB"/>
          </a:p>
        </p:txBody>
      </p:sp>
    </p:spTree>
    <p:extLst>
      <p:ext uri="{BB962C8B-B14F-4D97-AF65-F5344CB8AC3E}">
        <p14:creationId xmlns:p14="http://schemas.microsoft.com/office/powerpoint/2010/main" val="22410938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3AD5EA1-BF8A-481D-A5D4-AECDB87D0FB9}" type="datetimeFigureOut">
              <a:rPr lang="en-GB" smtClean="0"/>
              <a:t>17/09/2018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1C83470-397C-4E46-9B42-4BD7CA6582FD}" type="slidenum">
              <a:rPr lang="en-GB" smtClean="0"/>
              <a:t>‹#›</a:t>
            </a:fld>
            <a:endParaRPr lang="en-GB"/>
          </a:p>
        </p:txBody>
      </p:sp>
    </p:spTree>
    <p:extLst>
      <p:ext uri="{BB962C8B-B14F-4D97-AF65-F5344CB8AC3E}">
        <p14:creationId xmlns:p14="http://schemas.microsoft.com/office/powerpoint/2010/main" val="3058994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3AD5EA1-BF8A-481D-A5D4-AECDB87D0FB9}" type="datetimeFigureOut">
              <a:rPr lang="en-GB" smtClean="0"/>
              <a:t>17/09/2018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1C83470-397C-4E46-9B42-4BD7CA6582FD}" type="slidenum">
              <a:rPr lang="en-GB" smtClean="0"/>
              <a:t>‹#›</a:t>
            </a:fld>
            <a:endParaRPr lang="en-GB"/>
          </a:p>
        </p:txBody>
      </p:sp>
    </p:spTree>
    <p:extLst>
      <p:ext uri="{BB962C8B-B14F-4D97-AF65-F5344CB8AC3E}">
        <p14:creationId xmlns:p14="http://schemas.microsoft.com/office/powerpoint/2010/main" val="9111918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3AD5EA1-BF8A-481D-A5D4-AECDB87D0FB9}" type="datetimeFigureOut">
              <a:rPr lang="en-GB" smtClean="0"/>
              <a:t>17/09/2018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C83470-397C-4E46-9B42-4BD7CA6582FD}" type="slidenum">
              <a:rPr lang="en-GB" smtClean="0"/>
              <a:t>‹#›</a:t>
            </a:fld>
            <a:endParaRPr lang="en-GB"/>
          </a:p>
        </p:txBody>
      </p:sp>
    </p:spTree>
    <p:extLst>
      <p:ext uri="{BB962C8B-B14F-4D97-AF65-F5344CB8AC3E}">
        <p14:creationId xmlns:p14="http://schemas.microsoft.com/office/powerpoint/2010/main" val="18078335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3AD5EA1-BF8A-481D-A5D4-AECDB87D0FB9}" type="datetimeFigureOut">
              <a:rPr lang="en-GB" smtClean="0"/>
              <a:t>17/09/2018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C83470-397C-4E46-9B42-4BD7CA6582FD}" type="slidenum">
              <a:rPr lang="en-GB" smtClean="0"/>
              <a:t>‹#›</a:t>
            </a:fld>
            <a:endParaRPr lang="en-GB"/>
          </a:p>
        </p:txBody>
      </p:sp>
    </p:spTree>
    <p:extLst>
      <p:ext uri="{BB962C8B-B14F-4D97-AF65-F5344CB8AC3E}">
        <p14:creationId xmlns:p14="http://schemas.microsoft.com/office/powerpoint/2010/main" val="3412631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3AD5EA1-BF8A-481D-A5D4-AECDB87D0FB9}" type="datetimeFigureOut">
              <a:rPr lang="en-GB" smtClean="0"/>
              <a:t>17/09/2018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1C83470-397C-4E46-9B42-4BD7CA6582FD}" type="slidenum">
              <a:rPr lang="en-GB" smtClean="0"/>
              <a:t>‹#›</a:t>
            </a:fld>
            <a:endParaRPr lang="en-GB"/>
          </a:p>
        </p:txBody>
      </p:sp>
    </p:spTree>
    <p:extLst>
      <p:ext uri="{BB962C8B-B14F-4D97-AF65-F5344CB8AC3E}">
        <p14:creationId xmlns:p14="http://schemas.microsoft.com/office/powerpoint/2010/main" val="98633958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0" y="6844"/>
            <a:ext cx="9144000" cy="6844312"/>
          </a:xfrm>
          <a:prstGeom prst="rect">
            <a:avLst/>
          </a:prstGeom>
        </p:spPr>
      </p:pic>
      <p:sp>
        <p:nvSpPr>
          <p:cNvPr id="2" name="Title 1"/>
          <p:cNvSpPr>
            <a:spLocks noGrp="1"/>
          </p:cNvSpPr>
          <p:nvPr>
            <p:ph type="ctrTitle"/>
          </p:nvPr>
        </p:nvSpPr>
        <p:spPr>
          <a:xfrm>
            <a:off x="1524000" y="6844"/>
            <a:ext cx="9144000" cy="1385277"/>
          </a:xfrm>
        </p:spPr>
        <p:txBody>
          <a:bodyPr>
            <a:normAutofit fontScale="90000"/>
          </a:bodyPr>
          <a:lstStyle/>
          <a:p>
            <a:r>
              <a:rPr lang="en-GB" dirty="0" smtClean="0">
                <a:solidFill>
                  <a:schemeClr val="bg1"/>
                </a:solidFill>
              </a:rPr>
              <a:t/>
            </a:r>
            <a:br>
              <a:rPr lang="en-GB" dirty="0" smtClean="0">
                <a:solidFill>
                  <a:schemeClr val="bg1"/>
                </a:solidFill>
              </a:rPr>
            </a:br>
            <a:r>
              <a:rPr lang="en-GB" dirty="0" smtClean="0">
                <a:solidFill>
                  <a:schemeClr val="bg1"/>
                </a:solidFill>
              </a:rPr>
              <a:t>Discussing Philosophy</a:t>
            </a:r>
            <a:endParaRPr lang="en-GB" dirty="0">
              <a:solidFill>
                <a:schemeClr val="bg1"/>
              </a:solidFill>
            </a:endParaRPr>
          </a:p>
        </p:txBody>
      </p:sp>
    </p:spTree>
    <p:extLst>
      <p:ext uri="{BB962C8B-B14F-4D97-AF65-F5344CB8AC3E}">
        <p14:creationId xmlns:p14="http://schemas.microsoft.com/office/powerpoint/2010/main" val="33714964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492369"/>
            <a:ext cx="10515600" cy="5684594"/>
          </a:xfrm>
        </p:spPr>
        <p:txBody>
          <a:bodyPr/>
          <a:lstStyle/>
          <a:p>
            <a:pPr marL="0" indent="0">
              <a:buNone/>
            </a:pPr>
            <a:endParaRPr lang="en-GB" altLang="en-US" sz="3600" dirty="0" smtClean="0"/>
          </a:p>
          <a:p>
            <a:r>
              <a:rPr lang="en-GB" altLang="en-US" sz="3600" dirty="0" smtClean="0"/>
              <a:t>You are working together – don’t be too precious.</a:t>
            </a:r>
          </a:p>
          <a:p>
            <a:r>
              <a:rPr lang="en-GB" altLang="en-US" sz="3600" dirty="0" smtClean="0"/>
              <a:t>Attack the argument and not the person (avoid ad hominem arguments).</a:t>
            </a:r>
            <a:endParaRPr lang="en-GB" altLang="en-US" sz="3600" i="1" dirty="0" smtClean="0"/>
          </a:p>
          <a:p>
            <a:r>
              <a:rPr lang="en-GB" altLang="en-US" sz="3600" dirty="0" smtClean="0"/>
              <a:t>Use examples, but avoid ‘my auntie's dog’ examples (examples that others can’t engage with)</a:t>
            </a:r>
          </a:p>
          <a:p>
            <a:r>
              <a:rPr lang="en-GB" altLang="en-US" sz="3600" dirty="0" smtClean="0"/>
              <a:t>Try ideas but don’t raise frivolous arguments. </a:t>
            </a:r>
          </a:p>
          <a:p>
            <a:r>
              <a:rPr lang="en-GB" altLang="en-US" sz="3600" dirty="0" smtClean="0"/>
              <a:t>Discuss your ideas as often as possible.</a:t>
            </a:r>
          </a:p>
          <a:p>
            <a:endParaRPr lang="en-GB" dirty="0"/>
          </a:p>
        </p:txBody>
      </p:sp>
    </p:spTree>
    <p:extLst>
      <p:ext uri="{BB962C8B-B14F-4D97-AF65-F5344CB8AC3E}">
        <p14:creationId xmlns:p14="http://schemas.microsoft.com/office/powerpoint/2010/main" val="4394400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altLang="en-US" dirty="0" smtClean="0"/>
              <a:t>Basic Plan for Structuring an Argument</a:t>
            </a:r>
            <a:endParaRPr lang="en-GB" dirty="0"/>
          </a:p>
        </p:txBody>
      </p:sp>
      <p:sp>
        <p:nvSpPr>
          <p:cNvPr id="3" name="Content Placeholder 2"/>
          <p:cNvSpPr>
            <a:spLocks noGrp="1"/>
          </p:cNvSpPr>
          <p:nvPr>
            <p:ph idx="1"/>
          </p:nvPr>
        </p:nvSpPr>
        <p:spPr/>
        <p:txBody>
          <a:bodyPr/>
          <a:lstStyle/>
          <a:p>
            <a:endParaRPr lang="en-GB" altLang="en-US" sz="3600" dirty="0" smtClean="0"/>
          </a:p>
          <a:p>
            <a:r>
              <a:rPr lang="en-GB" altLang="en-US" sz="3600" dirty="0" smtClean="0"/>
              <a:t>Find an assumption that people are willing to accept</a:t>
            </a:r>
          </a:p>
          <a:p>
            <a:pPr marL="0" indent="0">
              <a:buNone/>
            </a:pPr>
            <a:endParaRPr lang="en-GB" altLang="en-US" sz="3600" dirty="0" smtClean="0"/>
          </a:p>
          <a:p>
            <a:r>
              <a:rPr lang="en-GB" altLang="en-US" sz="3600" dirty="0" smtClean="0"/>
              <a:t>Lead from this assumption to a conclusion that they are willing to accept</a:t>
            </a:r>
          </a:p>
          <a:p>
            <a:endParaRPr lang="en-GB" dirty="0"/>
          </a:p>
        </p:txBody>
      </p:sp>
    </p:spTree>
    <p:extLst>
      <p:ext uri="{BB962C8B-B14F-4D97-AF65-F5344CB8AC3E}">
        <p14:creationId xmlns:p14="http://schemas.microsoft.com/office/powerpoint/2010/main" val="19731130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0" y="728078"/>
            <a:ext cx="12196154" cy="5092429"/>
          </a:xfrm>
          <a:prstGeom prst="rect">
            <a:avLst/>
          </a:prstGeom>
        </p:spPr>
      </p:pic>
      <p:sp>
        <p:nvSpPr>
          <p:cNvPr id="5" name="TextBox 4"/>
          <p:cNvSpPr txBox="1"/>
          <p:nvPr/>
        </p:nvSpPr>
        <p:spPr>
          <a:xfrm>
            <a:off x="0" y="5820507"/>
            <a:ext cx="12192000" cy="707886"/>
          </a:xfrm>
          <a:prstGeom prst="rect">
            <a:avLst/>
          </a:prstGeom>
          <a:noFill/>
        </p:spPr>
        <p:txBody>
          <a:bodyPr wrap="square" rtlCol="0">
            <a:spAutoFit/>
          </a:bodyPr>
          <a:lstStyle/>
          <a:p>
            <a:pPr algn="ctr"/>
            <a:r>
              <a:rPr lang="en-GB" sz="4000" dirty="0" smtClean="0"/>
              <a:t>Reading Philosophy</a:t>
            </a:r>
            <a:endParaRPr lang="en-GB" sz="4000" dirty="0"/>
          </a:p>
        </p:txBody>
      </p:sp>
    </p:spTree>
    <p:extLst>
      <p:ext uri="{BB962C8B-B14F-4D97-AF65-F5344CB8AC3E}">
        <p14:creationId xmlns:p14="http://schemas.microsoft.com/office/powerpoint/2010/main" val="37714549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527538"/>
            <a:ext cx="10515600" cy="5649425"/>
          </a:xfrm>
        </p:spPr>
        <p:txBody>
          <a:bodyPr/>
          <a:lstStyle/>
          <a:p>
            <a:r>
              <a:rPr lang="en-GB" dirty="0" smtClean="0"/>
              <a:t>Start with the reading list</a:t>
            </a:r>
          </a:p>
          <a:p>
            <a:endParaRPr lang="en-GB" dirty="0"/>
          </a:p>
          <a:p>
            <a:r>
              <a:rPr lang="en-GB" dirty="0" smtClean="0"/>
              <a:t>Take your time and read carefully</a:t>
            </a:r>
          </a:p>
          <a:p>
            <a:endParaRPr lang="en-GB" dirty="0"/>
          </a:p>
          <a:p>
            <a:r>
              <a:rPr lang="en-GB" dirty="0" smtClean="0"/>
              <a:t>Take notes as you go</a:t>
            </a:r>
          </a:p>
          <a:p>
            <a:endParaRPr lang="en-GB" dirty="0"/>
          </a:p>
          <a:p>
            <a:r>
              <a:rPr lang="en-GB" dirty="0" smtClean="0"/>
              <a:t>Seek help and discuss the ideas</a:t>
            </a:r>
          </a:p>
          <a:p>
            <a:endParaRPr lang="en-GB" dirty="0"/>
          </a:p>
          <a:p>
            <a:pPr marL="0" indent="0">
              <a:buNone/>
            </a:pPr>
            <a:endParaRPr lang="en-GB" dirty="0"/>
          </a:p>
        </p:txBody>
      </p:sp>
    </p:spTree>
    <p:extLst>
      <p:ext uri="{BB962C8B-B14F-4D97-AF65-F5344CB8AC3E}">
        <p14:creationId xmlns:p14="http://schemas.microsoft.com/office/powerpoint/2010/main" val="40126475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idx="4294967295"/>
          </p:nvPr>
        </p:nvSpPr>
        <p:spPr/>
        <p:txBody>
          <a:bodyPr/>
          <a:lstStyle/>
          <a:p>
            <a:pPr eaLnBrk="1" hangingPunct="1"/>
            <a:r>
              <a:rPr lang="en-GB" altLang="en-US" smtClean="0"/>
              <a:t>Ethics or Moral Philosophy</a:t>
            </a:r>
          </a:p>
        </p:txBody>
      </p:sp>
      <p:sp>
        <p:nvSpPr>
          <p:cNvPr id="3075" name="Content Placeholder 2"/>
          <p:cNvSpPr>
            <a:spLocks noGrp="1"/>
          </p:cNvSpPr>
          <p:nvPr>
            <p:ph idx="4294967295"/>
          </p:nvPr>
        </p:nvSpPr>
        <p:spPr/>
        <p:txBody>
          <a:bodyPr/>
          <a:lstStyle/>
          <a:p>
            <a:pPr eaLnBrk="1" hangingPunct="1"/>
            <a:r>
              <a:rPr lang="en-GB" altLang="en-US" smtClean="0"/>
              <a:t>‘Ethics’ and ‘Morality’ have different etymology but are often used interchangeably.</a:t>
            </a:r>
          </a:p>
          <a:p>
            <a:pPr eaLnBrk="1" hangingPunct="1"/>
            <a:endParaRPr lang="en-GB" altLang="en-US" smtClean="0"/>
          </a:p>
          <a:p>
            <a:pPr eaLnBrk="1" hangingPunct="1"/>
            <a:r>
              <a:rPr lang="en-GB" altLang="en-US" smtClean="0"/>
              <a:t>They are occasionally used to stand for different concepts, but the differences should be clearly defined. </a:t>
            </a:r>
          </a:p>
        </p:txBody>
      </p:sp>
    </p:spTree>
    <p:extLst>
      <p:ext uri="{BB962C8B-B14F-4D97-AF65-F5344CB8AC3E}">
        <p14:creationId xmlns:p14="http://schemas.microsoft.com/office/powerpoint/2010/main" val="915620478"/>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075">
                                            <p:txEl>
                                              <p:pRg st="0" end="0"/>
                                            </p:txEl>
                                          </p:spTgt>
                                        </p:tgtEl>
                                        <p:attrNameLst>
                                          <p:attrName>style.visibility</p:attrName>
                                        </p:attrNameLst>
                                      </p:cBhvr>
                                      <p:to>
                                        <p:strVal val="visible"/>
                                      </p:to>
                                    </p:set>
                                    <p:animEffect transition="in" filter="fade">
                                      <p:cBhvr>
                                        <p:cTn id="7" dur="2000"/>
                                        <p:tgtEl>
                                          <p:spTgt spid="307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075">
                                            <p:txEl>
                                              <p:pRg st="2" end="2"/>
                                            </p:txEl>
                                          </p:spTgt>
                                        </p:tgtEl>
                                        <p:attrNameLst>
                                          <p:attrName>style.visibility</p:attrName>
                                        </p:attrNameLst>
                                      </p:cBhvr>
                                      <p:to>
                                        <p:strVal val="visible"/>
                                      </p:to>
                                    </p:set>
                                    <p:animEffect transition="in" filter="fade">
                                      <p:cBhvr>
                                        <p:cTn id="12" dur="2000"/>
                                        <p:tgtEl>
                                          <p:spTgt spid="307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5"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idx="4294967295"/>
          </p:nvPr>
        </p:nvSpPr>
        <p:spPr/>
        <p:txBody>
          <a:bodyPr/>
          <a:lstStyle/>
          <a:p>
            <a:pPr eaLnBrk="1" hangingPunct="1"/>
            <a:r>
              <a:rPr lang="en-GB" altLang="en-US" smtClean="0"/>
              <a:t>The Study of Ethics</a:t>
            </a:r>
          </a:p>
        </p:txBody>
      </p:sp>
      <p:sp>
        <p:nvSpPr>
          <p:cNvPr id="7171" name="Content Placeholder 2"/>
          <p:cNvSpPr>
            <a:spLocks noGrp="1"/>
          </p:cNvSpPr>
          <p:nvPr>
            <p:ph idx="4294967295"/>
          </p:nvPr>
        </p:nvSpPr>
        <p:spPr/>
        <p:txBody>
          <a:bodyPr/>
          <a:lstStyle/>
          <a:p>
            <a:pPr eaLnBrk="1" hangingPunct="1"/>
            <a:r>
              <a:rPr lang="en-GB" altLang="en-US" dirty="0" err="1" smtClean="0"/>
              <a:t>Metaethics</a:t>
            </a:r>
            <a:r>
              <a:rPr lang="en-GB" altLang="en-US" dirty="0" smtClean="0"/>
              <a:t> – The study of the nature of ethics</a:t>
            </a:r>
          </a:p>
          <a:p>
            <a:pPr eaLnBrk="1" hangingPunct="1">
              <a:buFontTx/>
              <a:buNone/>
            </a:pPr>
            <a:r>
              <a:rPr lang="en-GB" altLang="en-US" dirty="0" smtClean="0"/>
              <a:t> </a:t>
            </a:r>
          </a:p>
          <a:p>
            <a:pPr eaLnBrk="1" hangingPunct="1"/>
            <a:r>
              <a:rPr lang="en-GB" altLang="en-US" dirty="0" smtClean="0"/>
              <a:t>Normative Ethics – Determining what is morally right and wrong </a:t>
            </a:r>
          </a:p>
          <a:p>
            <a:pPr eaLnBrk="1" hangingPunct="1">
              <a:buFontTx/>
              <a:buNone/>
            </a:pPr>
            <a:endParaRPr lang="en-GB" altLang="en-US" dirty="0" smtClean="0"/>
          </a:p>
          <a:p>
            <a:pPr eaLnBrk="1" hangingPunct="1"/>
            <a:r>
              <a:rPr lang="en-GB" altLang="en-US" dirty="0" smtClean="0"/>
              <a:t>Applied Ethics – Applying normative principle to ‘real world’ situations or problems</a:t>
            </a:r>
          </a:p>
        </p:txBody>
      </p:sp>
    </p:spTree>
    <p:extLst>
      <p:ext uri="{BB962C8B-B14F-4D97-AF65-F5344CB8AC3E}">
        <p14:creationId xmlns:p14="http://schemas.microsoft.com/office/powerpoint/2010/main" val="2009617963"/>
      </p:ext>
    </p:extLst>
  </p:cSld>
  <p:clrMapOvr>
    <a:masterClrMapping/>
  </p:clrMapOvr>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ctrTitle"/>
          </p:nvPr>
        </p:nvSpPr>
        <p:spPr/>
        <p:txBody>
          <a:bodyPr/>
          <a:lstStyle/>
          <a:p>
            <a:pPr eaLnBrk="1" hangingPunct="1"/>
            <a:r>
              <a:rPr lang="en-GB" altLang="en-US" smtClean="0"/>
              <a:t>Egoism</a:t>
            </a:r>
          </a:p>
        </p:txBody>
      </p:sp>
      <p:sp>
        <p:nvSpPr>
          <p:cNvPr id="9219" name="Rectangle 3"/>
          <p:cNvSpPr>
            <a:spLocks noGrp="1" noChangeArrowheads="1"/>
          </p:cNvSpPr>
          <p:nvPr>
            <p:ph type="subTitle" idx="1"/>
          </p:nvPr>
        </p:nvSpPr>
        <p:spPr/>
        <p:txBody>
          <a:bodyPr/>
          <a:lstStyle/>
          <a:p>
            <a:pPr eaLnBrk="1" hangingPunct="1"/>
            <a:endParaRPr lang="en-US" altLang="en-US" smtClean="0"/>
          </a:p>
        </p:txBody>
      </p:sp>
    </p:spTree>
    <p:extLst>
      <p:ext uri="{BB962C8B-B14F-4D97-AF65-F5344CB8AC3E}">
        <p14:creationId xmlns:p14="http://schemas.microsoft.com/office/powerpoint/2010/main" val="337831411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pPr eaLnBrk="1" hangingPunct="1"/>
            <a:r>
              <a:rPr lang="en-GB" altLang="en-US" sz="4000"/>
              <a:t>Psychological Egoism</a:t>
            </a:r>
            <a:br>
              <a:rPr lang="en-GB" altLang="en-US" sz="4000"/>
            </a:br>
            <a:r>
              <a:rPr lang="en-GB" altLang="en-US" sz="3600"/>
              <a:t>(Descriptive Egoism)</a:t>
            </a:r>
            <a:r>
              <a:rPr lang="en-GB" altLang="en-US" sz="4000"/>
              <a:t> </a:t>
            </a:r>
          </a:p>
        </p:txBody>
      </p:sp>
      <p:sp>
        <p:nvSpPr>
          <p:cNvPr id="10243" name="Rectangle 3"/>
          <p:cNvSpPr>
            <a:spLocks noGrp="1" noChangeArrowheads="1"/>
          </p:cNvSpPr>
          <p:nvPr>
            <p:ph type="body" idx="1"/>
          </p:nvPr>
        </p:nvSpPr>
        <p:spPr>
          <a:xfrm>
            <a:off x="1981200" y="2420939"/>
            <a:ext cx="8229600" cy="3705225"/>
          </a:xfrm>
        </p:spPr>
        <p:txBody>
          <a:bodyPr/>
          <a:lstStyle/>
          <a:p>
            <a:pPr eaLnBrk="1" hangingPunct="1"/>
            <a:r>
              <a:rPr lang="en-GB" altLang="en-US" smtClean="0"/>
              <a:t>An account of human nature which, in its strong form, asserts that people are motivated solely by self-interest.  </a:t>
            </a:r>
          </a:p>
          <a:p>
            <a:pPr eaLnBrk="1" hangingPunct="1"/>
            <a:r>
              <a:rPr lang="en-GB" altLang="en-US" smtClean="0"/>
              <a:t>All acts, including seemingly altruistic acts, are actually motivated by self-interest.  </a:t>
            </a:r>
          </a:p>
        </p:txBody>
      </p:sp>
    </p:spTree>
    <p:extLst>
      <p:ext uri="{BB962C8B-B14F-4D97-AF65-F5344CB8AC3E}">
        <p14:creationId xmlns:p14="http://schemas.microsoft.com/office/powerpoint/2010/main" val="211886518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1981200" y="485775"/>
            <a:ext cx="5194300" cy="1143000"/>
          </a:xfrm>
        </p:spPr>
        <p:txBody>
          <a:bodyPr>
            <a:normAutofit fontScale="90000"/>
          </a:bodyPr>
          <a:lstStyle/>
          <a:p>
            <a:pPr eaLnBrk="1" hangingPunct="1"/>
            <a:r>
              <a:rPr lang="en-GB" altLang="en-US" sz="4000"/>
              <a:t>Thomas Hobbes</a:t>
            </a:r>
            <a:br>
              <a:rPr lang="en-GB" altLang="en-US" sz="4000"/>
            </a:br>
            <a:r>
              <a:rPr lang="en-GB" altLang="en-US" sz="2400"/>
              <a:t>1588-1679</a:t>
            </a:r>
            <a:r>
              <a:rPr lang="en-GB" altLang="en-US" sz="4000"/>
              <a:t> </a:t>
            </a:r>
          </a:p>
        </p:txBody>
      </p:sp>
      <p:sp>
        <p:nvSpPr>
          <p:cNvPr id="11267" name="Rectangle 3"/>
          <p:cNvSpPr>
            <a:spLocks noGrp="1" noChangeArrowheads="1"/>
          </p:cNvSpPr>
          <p:nvPr>
            <p:ph type="body" idx="1"/>
          </p:nvPr>
        </p:nvSpPr>
        <p:spPr>
          <a:xfrm>
            <a:off x="1981200" y="3079751"/>
            <a:ext cx="8229600" cy="4525963"/>
          </a:xfrm>
        </p:spPr>
        <p:txBody>
          <a:bodyPr/>
          <a:lstStyle/>
          <a:p>
            <a:pPr eaLnBrk="1" hangingPunct="1">
              <a:buFontTx/>
              <a:buNone/>
            </a:pPr>
            <a:r>
              <a:rPr lang="en-GB" altLang="en-US" smtClean="0"/>
              <a:t>‘For no man giveth, but with intention of Good to himselfe; because Gift is Voluntary; and of all Voluntary Acts, the Object is to every man his own Good’ </a:t>
            </a:r>
          </a:p>
          <a:p>
            <a:pPr eaLnBrk="1" hangingPunct="1">
              <a:buFontTx/>
              <a:buNone/>
            </a:pPr>
            <a:r>
              <a:rPr lang="en-GB" altLang="en-US" smtClean="0"/>
              <a:t>			</a:t>
            </a:r>
            <a:r>
              <a:rPr lang="en-GB" altLang="en-US" sz="1800" b="1"/>
              <a:t>- ‘The Fourth Law Of Nature, Gratitude’ </a:t>
            </a:r>
            <a:r>
              <a:rPr lang="en-GB" altLang="en-US" sz="1800" b="1" i="1"/>
              <a:t>Leviathan </a:t>
            </a:r>
            <a:endParaRPr lang="en-GB" altLang="en-US" sz="1800" b="1"/>
          </a:p>
          <a:p>
            <a:pPr eaLnBrk="1" hangingPunct="1">
              <a:buFontTx/>
              <a:buNone/>
            </a:pPr>
            <a:r>
              <a:rPr lang="en-GB" altLang="en-US" smtClean="0"/>
              <a:t> </a:t>
            </a:r>
          </a:p>
        </p:txBody>
      </p:sp>
      <p:pic>
        <p:nvPicPr>
          <p:cNvPr id="11268" name="Picture 4" descr="thomas-hobb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15250" y="476250"/>
            <a:ext cx="2051050" cy="2160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0922750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eaLnBrk="1" hangingPunct="1"/>
            <a:r>
              <a:rPr lang="en-GB" altLang="en-US" smtClean="0"/>
              <a:t>Hobbes – </a:t>
            </a:r>
            <a:r>
              <a:rPr lang="en-GB" altLang="en-US" sz="3200"/>
              <a:t>Desire, Power and Felicity</a:t>
            </a:r>
            <a:r>
              <a:rPr lang="en-GB" altLang="en-US" smtClean="0"/>
              <a:t> </a:t>
            </a:r>
          </a:p>
        </p:txBody>
      </p:sp>
      <p:sp>
        <p:nvSpPr>
          <p:cNvPr id="12291" name="Rectangle 3"/>
          <p:cNvSpPr>
            <a:spLocks noGrp="1" noChangeArrowheads="1"/>
          </p:cNvSpPr>
          <p:nvPr>
            <p:ph type="body" idx="1"/>
          </p:nvPr>
        </p:nvSpPr>
        <p:spPr/>
        <p:txBody>
          <a:bodyPr/>
          <a:lstStyle/>
          <a:p>
            <a:pPr eaLnBrk="1" hangingPunct="1"/>
            <a:r>
              <a:rPr lang="en-GB" altLang="en-US" smtClean="0"/>
              <a:t>Desire – An internal motion towards an object</a:t>
            </a:r>
          </a:p>
          <a:p>
            <a:pPr eaLnBrk="1" hangingPunct="1"/>
            <a:r>
              <a:rPr lang="en-GB" altLang="en-US" smtClean="0"/>
              <a:t>Power – You present means to achieve some future good</a:t>
            </a:r>
          </a:p>
          <a:p>
            <a:pPr eaLnBrk="1" hangingPunct="1"/>
            <a:r>
              <a:rPr lang="en-GB" altLang="en-US" smtClean="0"/>
              <a:t>Felicity – Continual success in achieving your desires</a:t>
            </a:r>
          </a:p>
        </p:txBody>
      </p:sp>
    </p:spTree>
    <p:extLst>
      <p:ext uri="{BB962C8B-B14F-4D97-AF65-F5344CB8AC3E}">
        <p14:creationId xmlns:p14="http://schemas.microsoft.com/office/powerpoint/2010/main" val="27336062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pPr eaLnBrk="1" hangingPunct="1"/>
            <a:r>
              <a:rPr lang="en-GB" altLang="en-US" sz="4000"/>
              <a:t>Responses to Psychological Egoism  </a:t>
            </a:r>
          </a:p>
        </p:txBody>
      </p:sp>
      <p:sp>
        <p:nvSpPr>
          <p:cNvPr id="6147" name="Rectangle 3"/>
          <p:cNvSpPr>
            <a:spLocks noGrp="1" noChangeArrowheads="1"/>
          </p:cNvSpPr>
          <p:nvPr>
            <p:ph type="body" idx="1"/>
          </p:nvPr>
        </p:nvSpPr>
        <p:spPr/>
        <p:txBody>
          <a:bodyPr/>
          <a:lstStyle/>
          <a:p>
            <a:pPr eaLnBrk="1" hangingPunct="1"/>
            <a:endParaRPr lang="en-GB" altLang="en-US" smtClean="0"/>
          </a:p>
          <a:p>
            <a:pPr eaLnBrk="1" hangingPunct="1"/>
            <a:r>
              <a:rPr lang="en-GB" altLang="en-US" smtClean="0"/>
              <a:t>Examples of altruistic acts</a:t>
            </a:r>
          </a:p>
          <a:p>
            <a:pPr eaLnBrk="1" hangingPunct="1"/>
            <a:r>
              <a:rPr lang="en-GB" altLang="en-US" smtClean="0"/>
              <a:t>Psychological Altruism </a:t>
            </a:r>
          </a:p>
          <a:p>
            <a:pPr eaLnBrk="1" hangingPunct="1"/>
            <a:r>
              <a:rPr lang="en-GB" altLang="en-US" smtClean="0"/>
              <a:t>Weak version of Psychological Egoism </a:t>
            </a:r>
          </a:p>
          <a:p>
            <a:pPr eaLnBrk="1" hangingPunct="1"/>
            <a:r>
              <a:rPr lang="en-GB" altLang="en-US" smtClean="0"/>
              <a:t>Closed Theory  </a:t>
            </a:r>
          </a:p>
        </p:txBody>
      </p:sp>
    </p:spTree>
    <p:extLst>
      <p:ext uri="{BB962C8B-B14F-4D97-AF65-F5344CB8AC3E}">
        <p14:creationId xmlns:p14="http://schemas.microsoft.com/office/powerpoint/2010/main" val="299083496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146"/>
                                        </p:tgtEl>
                                        <p:attrNameLst>
                                          <p:attrName>style.visibility</p:attrName>
                                        </p:attrNameLst>
                                      </p:cBhvr>
                                      <p:to>
                                        <p:strVal val="visible"/>
                                      </p:to>
                                    </p:set>
                                    <p:animEffect transition="in" filter="fade">
                                      <p:cBhvr>
                                        <p:cTn id="7" dur="2000"/>
                                        <p:tgtEl>
                                          <p:spTgt spid="6146"/>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147">
                                            <p:txEl>
                                              <p:pRg st="1" end="1"/>
                                            </p:txEl>
                                          </p:spTgt>
                                        </p:tgtEl>
                                        <p:attrNameLst>
                                          <p:attrName>style.visibility</p:attrName>
                                        </p:attrNameLst>
                                      </p:cBhvr>
                                      <p:to>
                                        <p:strVal val="visible"/>
                                      </p:to>
                                    </p:set>
                                    <p:animEffect transition="in" filter="fade">
                                      <p:cBhvr>
                                        <p:cTn id="12" dur="2000"/>
                                        <p:tgtEl>
                                          <p:spTgt spid="6147">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147">
                                            <p:txEl>
                                              <p:pRg st="2" end="2"/>
                                            </p:txEl>
                                          </p:spTgt>
                                        </p:tgtEl>
                                        <p:attrNameLst>
                                          <p:attrName>style.visibility</p:attrName>
                                        </p:attrNameLst>
                                      </p:cBhvr>
                                      <p:to>
                                        <p:strVal val="visible"/>
                                      </p:to>
                                    </p:set>
                                    <p:animEffect transition="in" filter="fade">
                                      <p:cBhvr>
                                        <p:cTn id="17" dur="2000"/>
                                        <p:tgtEl>
                                          <p:spTgt spid="6147">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147">
                                            <p:txEl>
                                              <p:pRg st="3" end="3"/>
                                            </p:txEl>
                                          </p:spTgt>
                                        </p:tgtEl>
                                        <p:attrNameLst>
                                          <p:attrName>style.visibility</p:attrName>
                                        </p:attrNameLst>
                                      </p:cBhvr>
                                      <p:to>
                                        <p:strVal val="visible"/>
                                      </p:to>
                                    </p:set>
                                    <p:animEffect transition="in" filter="fade">
                                      <p:cBhvr>
                                        <p:cTn id="22" dur="2000"/>
                                        <p:tgtEl>
                                          <p:spTgt spid="6147">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147">
                                            <p:txEl>
                                              <p:pRg st="4" end="4"/>
                                            </p:txEl>
                                          </p:spTgt>
                                        </p:tgtEl>
                                        <p:attrNameLst>
                                          <p:attrName>style.visibility</p:attrName>
                                        </p:attrNameLst>
                                      </p:cBhvr>
                                      <p:to>
                                        <p:strVal val="visible"/>
                                      </p:to>
                                    </p:set>
                                    <p:animEffect transition="in" filter="fade">
                                      <p:cBhvr>
                                        <p:cTn id="27" dur="2000"/>
                                        <p:tgtEl>
                                          <p:spTgt spid="614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6" grpId="0"/>
      <p:bldP spid="6147" grpId="0" build="p"/>
    </p:bld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981201" y="274638"/>
            <a:ext cx="5267325" cy="2146300"/>
          </a:xfrm>
        </p:spPr>
        <p:txBody>
          <a:bodyPr>
            <a:normAutofit fontScale="90000"/>
          </a:bodyPr>
          <a:lstStyle/>
          <a:p>
            <a:pPr eaLnBrk="1" hangingPunct="1"/>
            <a:r>
              <a:rPr lang="en-GB" altLang="en-US" sz="4000"/>
              <a:t>David Hume’s Response to the ‘selfish hypothesis’</a:t>
            </a:r>
            <a:br>
              <a:rPr lang="en-GB" altLang="en-US" sz="4000"/>
            </a:br>
            <a:r>
              <a:rPr lang="en-GB" altLang="en-US" sz="1200" i="1"/>
              <a:t>Enquiry Concerning the Principles of Morals</a:t>
            </a:r>
            <a:r>
              <a:rPr lang="en-GB" altLang="en-US" sz="1200"/>
              <a:t> Appendix II Of Self Love</a:t>
            </a:r>
            <a:r>
              <a:rPr lang="en-GB" altLang="en-US" sz="4000"/>
              <a:t> </a:t>
            </a:r>
          </a:p>
        </p:txBody>
      </p:sp>
      <p:sp>
        <p:nvSpPr>
          <p:cNvPr id="7171" name="Rectangle 3"/>
          <p:cNvSpPr>
            <a:spLocks noGrp="1" noChangeArrowheads="1"/>
          </p:cNvSpPr>
          <p:nvPr>
            <p:ph type="body" idx="1"/>
          </p:nvPr>
        </p:nvSpPr>
        <p:spPr>
          <a:xfrm>
            <a:off x="1919288" y="2565401"/>
            <a:ext cx="8424862" cy="3959225"/>
          </a:xfrm>
        </p:spPr>
        <p:txBody>
          <a:bodyPr/>
          <a:lstStyle/>
          <a:p>
            <a:pPr eaLnBrk="1" hangingPunct="1">
              <a:lnSpc>
                <a:spcPct val="90000"/>
              </a:lnSpc>
            </a:pPr>
            <a:r>
              <a:rPr lang="en-GB" altLang="en-US"/>
              <a:t>Self-interest opposes moral sentiment – e.g. Compassion, Friendship, etc.</a:t>
            </a:r>
          </a:p>
          <a:p>
            <a:pPr eaLnBrk="1" hangingPunct="1">
              <a:lnSpc>
                <a:spcPct val="90000"/>
              </a:lnSpc>
            </a:pPr>
            <a:r>
              <a:rPr lang="en-GB" altLang="en-US"/>
              <a:t>Attempts to reduce motivation for action to just one cause</a:t>
            </a:r>
          </a:p>
          <a:p>
            <a:pPr eaLnBrk="1" hangingPunct="1">
              <a:lnSpc>
                <a:spcPct val="90000"/>
              </a:lnSpc>
            </a:pPr>
            <a:r>
              <a:rPr lang="en-GB" altLang="en-US"/>
              <a:t>Altruistic behaviour in animals</a:t>
            </a:r>
          </a:p>
          <a:p>
            <a:pPr eaLnBrk="1" hangingPunct="1">
              <a:lnSpc>
                <a:spcPct val="90000"/>
              </a:lnSpc>
            </a:pPr>
            <a:r>
              <a:rPr lang="en-GB" altLang="en-US"/>
              <a:t>Our description of human behaviour</a:t>
            </a:r>
          </a:p>
          <a:p>
            <a:pPr eaLnBrk="1" hangingPunct="1">
              <a:lnSpc>
                <a:spcPct val="90000"/>
              </a:lnSpc>
            </a:pPr>
            <a:r>
              <a:rPr lang="en-GB" altLang="en-US"/>
              <a:t>Our self regarding motivations may not be in our own best interests</a:t>
            </a:r>
            <a:r>
              <a:rPr lang="en-GB" altLang="en-US" sz="3600"/>
              <a:t> </a:t>
            </a:r>
          </a:p>
          <a:p>
            <a:pPr eaLnBrk="1" hangingPunct="1">
              <a:lnSpc>
                <a:spcPct val="90000"/>
              </a:lnSpc>
              <a:buFontTx/>
              <a:buNone/>
            </a:pPr>
            <a:endParaRPr lang="en-GB" altLang="en-US" sz="3600"/>
          </a:p>
        </p:txBody>
      </p:sp>
      <p:pic>
        <p:nvPicPr>
          <p:cNvPr id="14340" name="Picture 4" descr="davidhum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404225" y="188913"/>
            <a:ext cx="1536700" cy="1871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341" name="Text Box 5"/>
          <p:cNvSpPr txBox="1">
            <a:spLocks noChangeArrowheads="1"/>
          </p:cNvSpPr>
          <p:nvPr/>
        </p:nvSpPr>
        <p:spPr bwMode="auto">
          <a:xfrm>
            <a:off x="8183563" y="2133601"/>
            <a:ext cx="2087562"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50000"/>
              </a:spcBef>
              <a:buFontTx/>
              <a:buNone/>
            </a:pPr>
            <a:r>
              <a:rPr lang="en-GB" altLang="en-US" sz="1800"/>
              <a:t>Hume 1711-1776</a:t>
            </a:r>
          </a:p>
        </p:txBody>
      </p:sp>
    </p:spTree>
    <p:extLst>
      <p:ext uri="{BB962C8B-B14F-4D97-AF65-F5344CB8AC3E}">
        <p14:creationId xmlns:p14="http://schemas.microsoft.com/office/powerpoint/2010/main" val="348690661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170"/>
                                        </p:tgtEl>
                                        <p:attrNameLst>
                                          <p:attrName>style.visibility</p:attrName>
                                        </p:attrNameLst>
                                      </p:cBhvr>
                                      <p:to>
                                        <p:strVal val="visible"/>
                                      </p:to>
                                    </p:set>
                                    <p:animEffect transition="in" filter="fade">
                                      <p:cBhvr>
                                        <p:cTn id="7" dur="2000"/>
                                        <p:tgtEl>
                                          <p:spTgt spid="7170"/>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171">
                                            <p:txEl>
                                              <p:pRg st="0" end="0"/>
                                            </p:txEl>
                                          </p:spTgt>
                                        </p:tgtEl>
                                        <p:attrNameLst>
                                          <p:attrName>style.visibility</p:attrName>
                                        </p:attrNameLst>
                                      </p:cBhvr>
                                      <p:to>
                                        <p:strVal val="visible"/>
                                      </p:to>
                                    </p:set>
                                    <p:animEffect transition="in" filter="fade">
                                      <p:cBhvr>
                                        <p:cTn id="12" dur="2000"/>
                                        <p:tgtEl>
                                          <p:spTgt spid="7171">
                                            <p:txEl>
                                              <p:pRg st="0" end="0"/>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171">
                                            <p:txEl>
                                              <p:pRg st="1" end="1"/>
                                            </p:txEl>
                                          </p:spTgt>
                                        </p:tgtEl>
                                        <p:attrNameLst>
                                          <p:attrName>style.visibility</p:attrName>
                                        </p:attrNameLst>
                                      </p:cBhvr>
                                      <p:to>
                                        <p:strVal val="visible"/>
                                      </p:to>
                                    </p:set>
                                    <p:animEffect transition="in" filter="fade">
                                      <p:cBhvr>
                                        <p:cTn id="17" dur="2000"/>
                                        <p:tgtEl>
                                          <p:spTgt spid="7171">
                                            <p:txEl>
                                              <p:pRg st="1" end="1"/>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171">
                                            <p:txEl>
                                              <p:pRg st="2" end="2"/>
                                            </p:txEl>
                                          </p:spTgt>
                                        </p:tgtEl>
                                        <p:attrNameLst>
                                          <p:attrName>style.visibility</p:attrName>
                                        </p:attrNameLst>
                                      </p:cBhvr>
                                      <p:to>
                                        <p:strVal val="visible"/>
                                      </p:to>
                                    </p:set>
                                    <p:animEffect transition="in" filter="fade">
                                      <p:cBhvr>
                                        <p:cTn id="22" dur="2000"/>
                                        <p:tgtEl>
                                          <p:spTgt spid="7171">
                                            <p:txEl>
                                              <p:pRg st="2" end="2"/>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7171">
                                            <p:txEl>
                                              <p:pRg st="3" end="3"/>
                                            </p:txEl>
                                          </p:spTgt>
                                        </p:tgtEl>
                                        <p:attrNameLst>
                                          <p:attrName>style.visibility</p:attrName>
                                        </p:attrNameLst>
                                      </p:cBhvr>
                                      <p:to>
                                        <p:strVal val="visible"/>
                                      </p:to>
                                    </p:set>
                                    <p:animEffect transition="in" filter="fade">
                                      <p:cBhvr>
                                        <p:cTn id="27" dur="2000"/>
                                        <p:tgtEl>
                                          <p:spTgt spid="7171">
                                            <p:txEl>
                                              <p:pRg st="3" end="3"/>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7171">
                                            <p:txEl>
                                              <p:pRg st="4" end="4"/>
                                            </p:txEl>
                                          </p:spTgt>
                                        </p:tgtEl>
                                        <p:attrNameLst>
                                          <p:attrName>style.visibility</p:attrName>
                                        </p:attrNameLst>
                                      </p:cBhvr>
                                      <p:to>
                                        <p:strVal val="visible"/>
                                      </p:to>
                                    </p:set>
                                    <p:animEffect transition="in" filter="fade">
                                      <p:cBhvr>
                                        <p:cTn id="32" dur="2000"/>
                                        <p:tgtEl>
                                          <p:spTgt spid="7171">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0" grpId="0"/>
      <p:bldP spid="7171"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ctrTitle"/>
          </p:nvPr>
        </p:nvSpPr>
        <p:spPr/>
        <p:txBody>
          <a:bodyPr/>
          <a:lstStyle/>
          <a:p>
            <a:pPr eaLnBrk="1" hangingPunct="1"/>
            <a:r>
              <a:rPr lang="en-GB" altLang="en-US" smtClean="0"/>
              <a:t>Normative Egoism </a:t>
            </a:r>
          </a:p>
        </p:txBody>
      </p:sp>
      <p:sp>
        <p:nvSpPr>
          <p:cNvPr id="15363" name="Rectangle 3"/>
          <p:cNvSpPr>
            <a:spLocks noGrp="1" noChangeArrowheads="1"/>
          </p:cNvSpPr>
          <p:nvPr>
            <p:ph type="subTitle" idx="1"/>
          </p:nvPr>
        </p:nvSpPr>
        <p:spPr/>
        <p:txBody>
          <a:bodyPr/>
          <a:lstStyle/>
          <a:p>
            <a:pPr eaLnBrk="1" hangingPunct="1"/>
            <a:endParaRPr lang="en-US" altLang="en-US" smtClean="0"/>
          </a:p>
        </p:txBody>
      </p:sp>
    </p:spTree>
    <p:extLst>
      <p:ext uri="{BB962C8B-B14F-4D97-AF65-F5344CB8AC3E}">
        <p14:creationId xmlns:p14="http://schemas.microsoft.com/office/powerpoint/2010/main" val="303584382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pPr eaLnBrk="1" hangingPunct="1"/>
            <a:r>
              <a:rPr lang="en-GB" altLang="en-US" smtClean="0"/>
              <a:t>Rational Egoism </a:t>
            </a:r>
          </a:p>
        </p:txBody>
      </p:sp>
      <p:sp>
        <p:nvSpPr>
          <p:cNvPr id="16387" name="Rectangle 3"/>
          <p:cNvSpPr>
            <a:spLocks noGrp="1" noChangeArrowheads="1"/>
          </p:cNvSpPr>
          <p:nvPr>
            <p:ph type="body" idx="1"/>
          </p:nvPr>
        </p:nvSpPr>
        <p:spPr/>
        <p:txBody>
          <a:bodyPr/>
          <a:lstStyle/>
          <a:p>
            <a:pPr eaLnBrk="1" hangingPunct="1"/>
            <a:r>
              <a:rPr lang="en-GB" altLang="en-US" smtClean="0"/>
              <a:t>Acting in one’s self-interest is in accordance with reason</a:t>
            </a:r>
          </a:p>
        </p:txBody>
      </p:sp>
    </p:spTree>
    <p:extLst>
      <p:ext uri="{BB962C8B-B14F-4D97-AF65-F5344CB8AC3E}">
        <p14:creationId xmlns:p14="http://schemas.microsoft.com/office/powerpoint/2010/main" val="49398009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p:txBody>
          <a:bodyPr/>
          <a:lstStyle/>
          <a:p>
            <a:r>
              <a:rPr lang="en-GB" altLang="en-US" smtClean="0"/>
              <a:t>Ayn Rand</a:t>
            </a:r>
            <a:br>
              <a:rPr lang="en-GB" altLang="en-US" smtClean="0"/>
            </a:br>
            <a:r>
              <a:rPr lang="en-GB" altLang="en-US" sz="1800"/>
              <a:t>1905 - 1982</a:t>
            </a:r>
          </a:p>
        </p:txBody>
      </p:sp>
      <p:pic>
        <p:nvPicPr>
          <p:cNvPr id="17411"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7099300" y="1404939"/>
            <a:ext cx="3392488" cy="3392487"/>
          </a:xfrm>
        </p:spPr>
      </p:pic>
      <p:sp>
        <p:nvSpPr>
          <p:cNvPr id="17412" name="TextBox 4"/>
          <p:cNvSpPr txBox="1">
            <a:spLocks noChangeArrowheads="1"/>
          </p:cNvSpPr>
          <p:nvPr/>
        </p:nvSpPr>
        <p:spPr bwMode="auto">
          <a:xfrm>
            <a:off x="2208214" y="1417638"/>
            <a:ext cx="4103687" cy="2862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85750" indent="-285750">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buFont typeface="Arial" panose="020B0604020202020204" pitchFamily="34" charset="0"/>
              <a:buChar char="•"/>
            </a:pPr>
            <a:r>
              <a:rPr lang="en-GB" altLang="en-US"/>
              <a:t>Selfishness is the rejection of the self-sacrificing Judaic-Christian tradition </a:t>
            </a:r>
          </a:p>
          <a:p>
            <a:pPr eaLnBrk="1" hangingPunct="1">
              <a:buFont typeface="Arial" panose="020B0604020202020204" pitchFamily="34" charset="0"/>
              <a:buChar char="•"/>
            </a:pPr>
            <a:endParaRPr lang="en-GB" altLang="en-US"/>
          </a:p>
          <a:p>
            <a:pPr eaLnBrk="1" hangingPunct="1">
              <a:buFont typeface="Arial" panose="020B0604020202020204" pitchFamily="34" charset="0"/>
              <a:buChar char="•"/>
            </a:pPr>
            <a:r>
              <a:rPr lang="en-GB" altLang="en-US"/>
              <a:t>People should benefit from their actions. This is both rational and virtuous </a:t>
            </a:r>
          </a:p>
          <a:p>
            <a:pPr eaLnBrk="1" hangingPunct="1">
              <a:buFont typeface="Arial" panose="020B0604020202020204" pitchFamily="34" charset="0"/>
              <a:buChar char="•"/>
            </a:pPr>
            <a:endParaRPr lang="en-GB" altLang="en-US"/>
          </a:p>
          <a:p>
            <a:pPr eaLnBrk="1" hangingPunct="1">
              <a:buFont typeface="Arial" panose="020B0604020202020204" pitchFamily="34" charset="0"/>
              <a:buChar char="•"/>
            </a:pPr>
            <a:r>
              <a:rPr lang="en-GB" altLang="en-US"/>
              <a:t>Rational self-interest – driven by reason, rather than emotions. </a:t>
            </a:r>
          </a:p>
        </p:txBody>
      </p:sp>
    </p:spTree>
    <p:extLst>
      <p:ext uri="{BB962C8B-B14F-4D97-AF65-F5344CB8AC3E}">
        <p14:creationId xmlns:p14="http://schemas.microsoft.com/office/powerpoint/2010/main" val="218475793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p:txBody>
          <a:bodyPr/>
          <a:lstStyle/>
          <a:p>
            <a:r>
              <a:rPr lang="en-GB" altLang="en-US" smtClean="0"/>
              <a:t>Rational Egoism </a:t>
            </a:r>
          </a:p>
        </p:txBody>
      </p:sp>
      <p:sp>
        <p:nvSpPr>
          <p:cNvPr id="3" name="Content Placeholder 2"/>
          <p:cNvSpPr>
            <a:spLocks noGrp="1"/>
          </p:cNvSpPr>
          <p:nvPr>
            <p:ph idx="1"/>
          </p:nvPr>
        </p:nvSpPr>
        <p:spPr/>
        <p:txBody>
          <a:bodyPr/>
          <a:lstStyle/>
          <a:p>
            <a:pPr>
              <a:defRPr/>
            </a:pPr>
            <a:r>
              <a:rPr lang="en-GB" dirty="0" smtClean="0"/>
              <a:t>Criticism – It does not always result in the best overall outcome. </a:t>
            </a:r>
          </a:p>
          <a:p>
            <a:pPr marL="0" indent="0">
              <a:buNone/>
              <a:defRPr/>
            </a:pPr>
            <a:endParaRPr lang="en-GB" dirty="0"/>
          </a:p>
        </p:txBody>
      </p:sp>
    </p:spTree>
    <p:extLst>
      <p:ext uri="{BB962C8B-B14F-4D97-AF65-F5344CB8AC3E}">
        <p14:creationId xmlns:p14="http://schemas.microsoft.com/office/powerpoint/2010/main" val="409022362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lstStyle/>
          <a:p>
            <a:r>
              <a:rPr lang="en-GB" altLang="en-US" smtClean="0"/>
              <a:t>Prisoner's Dilemma </a:t>
            </a:r>
          </a:p>
        </p:txBody>
      </p:sp>
      <p:pic>
        <p:nvPicPr>
          <p:cNvPr id="19459"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4329114" y="2043113"/>
            <a:ext cx="3533775" cy="3638550"/>
          </a:xfrm>
        </p:spPr>
      </p:pic>
    </p:spTree>
    <p:extLst>
      <p:ext uri="{BB962C8B-B14F-4D97-AF65-F5344CB8AC3E}">
        <p14:creationId xmlns:p14="http://schemas.microsoft.com/office/powerpoint/2010/main" val="156718290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pPr eaLnBrk="1" hangingPunct="1"/>
            <a:r>
              <a:rPr lang="en-GB" altLang="en-US" smtClean="0"/>
              <a:t>Ethical Egoism</a:t>
            </a:r>
          </a:p>
        </p:txBody>
      </p:sp>
      <p:sp>
        <p:nvSpPr>
          <p:cNvPr id="4099" name="Rectangle 3"/>
          <p:cNvSpPr>
            <a:spLocks noGrp="1" noChangeArrowheads="1"/>
          </p:cNvSpPr>
          <p:nvPr>
            <p:ph type="body" idx="1"/>
          </p:nvPr>
        </p:nvSpPr>
        <p:spPr/>
        <p:txBody>
          <a:bodyPr/>
          <a:lstStyle/>
          <a:p>
            <a:pPr eaLnBrk="1" hangingPunct="1">
              <a:defRPr/>
            </a:pPr>
            <a:r>
              <a:rPr lang="en-GB" altLang="en-US" dirty="0" smtClean="0"/>
              <a:t>Acting self-interestedly is moral</a:t>
            </a:r>
            <a:endParaRPr lang="en-GB" altLang="en-US" dirty="0"/>
          </a:p>
          <a:p>
            <a:pPr eaLnBrk="1" hangingPunct="1">
              <a:defRPr/>
            </a:pPr>
            <a:endParaRPr lang="en-GB" altLang="en-US" dirty="0" smtClean="0"/>
          </a:p>
          <a:p>
            <a:pPr eaLnBrk="1" hangingPunct="1">
              <a:defRPr/>
            </a:pPr>
            <a:r>
              <a:rPr lang="en-GB" altLang="en-US" dirty="0" smtClean="0"/>
              <a:t>Might is right</a:t>
            </a:r>
          </a:p>
          <a:p>
            <a:pPr marL="0" indent="0">
              <a:buNone/>
              <a:defRPr/>
            </a:pPr>
            <a:endParaRPr lang="en-GB" altLang="en-US" dirty="0" smtClean="0"/>
          </a:p>
        </p:txBody>
      </p:sp>
    </p:spTree>
    <p:extLst>
      <p:ext uri="{BB962C8B-B14F-4D97-AF65-F5344CB8AC3E}">
        <p14:creationId xmlns:p14="http://schemas.microsoft.com/office/powerpoint/2010/main" val="2418404271"/>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p:txBody>
          <a:bodyPr/>
          <a:lstStyle/>
          <a:p>
            <a:r>
              <a:rPr lang="en-GB" altLang="en-US" smtClean="0"/>
              <a:t>Conditional Egoism </a:t>
            </a:r>
          </a:p>
        </p:txBody>
      </p:sp>
      <p:sp>
        <p:nvSpPr>
          <p:cNvPr id="21507" name="Content Placeholder 2"/>
          <p:cNvSpPr>
            <a:spLocks noGrp="1"/>
          </p:cNvSpPr>
          <p:nvPr>
            <p:ph idx="1"/>
          </p:nvPr>
        </p:nvSpPr>
        <p:spPr/>
        <p:txBody>
          <a:bodyPr/>
          <a:lstStyle/>
          <a:p>
            <a:r>
              <a:rPr lang="en-GB" altLang="en-US" smtClean="0"/>
              <a:t>Acting in accordance with self-interest is best for society as a whole. </a:t>
            </a:r>
          </a:p>
        </p:txBody>
      </p:sp>
    </p:spTree>
    <p:extLst>
      <p:ext uri="{BB962C8B-B14F-4D97-AF65-F5344CB8AC3E}">
        <p14:creationId xmlns:p14="http://schemas.microsoft.com/office/powerpoint/2010/main" val="4838591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p:txBody>
          <a:bodyPr/>
          <a:lstStyle/>
          <a:p>
            <a:r>
              <a:rPr lang="en-GB" altLang="en-US" smtClean="0"/>
              <a:t>Adam Smith</a:t>
            </a:r>
            <a:br>
              <a:rPr lang="en-GB" altLang="en-US" smtClean="0"/>
            </a:br>
            <a:r>
              <a:rPr lang="en-GB" altLang="en-US" sz="1800"/>
              <a:t>1723-1790</a:t>
            </a:r>
          </a:p>
        </p:txBody>
      </p:sp>
      <p:pic>
        <p:nvPicPr>
          <p:cNvPr id="22531"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6446839" y="1628775"/>
            <a:ext cx="3760787" cy="2736850"/>
          </a:xfrm>
        </p:spPr>
      </p:pic>
      <p:sp>
        <p:nvSpPr>
          <p:cNvPr id="22532" name="TextBox 5"/>
          <p:cNvSpPr txBox="1">
            <a:spLocks noChangeArrowheads="1"/>
          </p:cNvSpPr>
          <p:nvPr/>
        </p:nvSpPr>
        <p:spPr bwMode="auto">
          <a:xfrm>
            <a:off x="1981200" y="1628775"/>
            <a:ext cx="4114800" cy="2586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a:t>"It is not from the benevolence of the butcher, the brewer, or the baker, that we expect our dinner, but from their regard to their own interest. We address ourselves, not to their humanity but to their self-love, and never talk to them of our own necessities but of their advantages"   </a:t>
            </a:r>
          </a:p>
          <a:p>
            <a:pPr eaLnBrk="1" hangingPunct="1"/>
            <a:r>
              <a:rPr lang="en-GB" altLang="en-US"/>
              <a:t>          (</a:t>
            </a:r>
            <a:r>
              <a:rPr lang="en-GB" altLang="en-US" i="1"/>
              <a:t>Wealth of Nations</a:t>
            </a:r>
            <a:r>
              <a:rPr lang="en-GB" altLang="en-US"/>
              <a:t>, I.ii.2)</a:t>
            </a:r>
          </a:p>
        </p:txBody>
      </p:sp>
    </p:spTree>
    <p:extLst>
      <p:ext uri="{BB962C8B-B14F-4D97-AF65-F5344CB8AC3E}">
        <p14:creationId xmlns:p14="http://schemas.microsoft.com/office/powerpoint/2010/main" val="173482735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175</TotalTime>
  <Words>527</Words>
  <Application>Microsoft Office PowerPoint</Application>
  <PresentationFormat>Widescreen</PresentationFormat>
  <Paragraphs>78</Paragraphs>
  <Slides>21</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21</vt:i4>
      </vt:variant>
    </vt:vector>
  </HeadingPairs>
  <TitlesOfParts>
    <vt:vector size="25" baseType="lpstr">
      <vt:lpstr>Arial</vt:lpstr>
      <vt:lpstr>Calibri</vt:lpstr>
      <vt:lpstr>Calibri Light</vt:lpstr>
      <vt:lpstr>Office Theme</vt:lpstr>
      <vt:lpstr> Discussing Philosophy</vt:lpstr>
      <vt:lpstr>PowerPoint Presentation</vt:lpstr>
      <vt:lpstr>Basic Plan for Structuring an Argument</vt:lpstr>
      <vt:lpstr>PowerPoint Presentation</vt:lpstr>
      <vt:lpstr>PowerPoint Presentation</vt:lpstr>
      <vt:lpstr>Ethics or Moral Philosophy</vt:lpstr>
      <vt:lpstr>The Study of Ethics</vt:lpstr>
      <vt:lpstr>Egoism</vt:lpstr>
      <vt:lpstr>Psychological Egoism (Descriptive Egoism) </vt:lpstr>
      <vt:lpstr>Thomas Hobbes 1588-1679 </vt:lpstr>
      <vt:lpstr>Hobbes – Desire, Power and Felicity </vt:lpstr>
      <vt:lpstr>Responses to Psychological Egoism  </vt:lpstr>
      <vt:lpstr>David Hume’s Response to the ‘selfish hypothesis’ Enquiry Concerning the Principles of Morals Appendix II Of Self Love </vt:lpstr>
      <vt:lpstr>Normative Egoism </vt:lpstr>
      <vt:lpstr>Rational Egoism </vt:lpstr>
      <vt:lpstr>Ayn Rand 1905 - 1982</vt:lpstr>
      <vt:lpstr>Rational Egoism </vt:lpstr>
      <vt:lpstr>Prisoner's Dilemma </vt:lpstr>
      <vt:lpstr>Ethical Egoism</vt:lpstr>
      <vt:lpstr>Conditional Egoism </vt:lpstr>
      <vt:lpstr>Adam Smith 1723-1790</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Discussing Philosophy</dc:title>
  <dc:creator>Tristan Nash</dc:creator>
  <cp:lastModifiedBy>Tristan Nash</cp:lastModifiedBy>
  <cp:revision>8</cp:revision>
  <dcterms:created xsi:type="dcterms:W3CDTF">2018-09-16T19:14:06Z</dcterms:created>
  <dcterms:modified xsi:type="dcterms:W3CDTF">2018-09-17T21:52:29Z</dcterms:modified>
</cp:coreProperties>
</file>