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1"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533" autoAdjust="0"/>
  </p:normalViewPr>
  <p:slideViewPr>
    <p:cSldViewPr snapToGrid="0">
      <p:cViewPr varScale="1">
        <p:scale>
          <a:sx n="72" d="100"/>
          <a:sy n="72" d="100"/>
        </p:scale>
        <p:origin x="66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3/29/2021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3/29/2021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3/29/2021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3/29/2021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3/29/2021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3/29/2021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447800"/>
            <a:ext cx="12191999" cy="3329581"/>
          </a:xfrm>
        </p:spPr>
        <p:txBody>
          <a:bodyPr/>
          <a:lstStyle/>
          <a:p>
            <a:pPr algn="ctr"/>
            <a:r>
              <a:rPr lang="en-GB" dirty="0">
                <a:latin typeface="Arial" panose="020B0604020202020204" pitchFamily="34" charset="0"/>
                <a:cs typeface="Arial" panose="020B0604020202020204" pitchFamily="34" charset="0"/>
              </a:rPr>
              <a:t>Knowledge and Information Management of Tesco</a:t>
            </a:r>
            <a:r>
              <a:rPr lang="en-GB" dirty="0" smtClean="0">
                <a:latin typeface="Arial" panose="020B0604020202020204" pitchFamily="34" charset="0"/>
                <a:cs typeface="Arial" panose="020B0604020202020204" pitchFamily="34" charset="0"/>
              </a:rPr>
              <a:t>.</a:t>
            </a:r>
            <a:br>
              <a:rPr lang="en-GB" dirty="0" smtClean="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r>
              <a:rPr lang="en-US" b="1" dirty="0"/>
              <a:t>Module: </a:t>
            </a:r>
            <a:r>
              <a:rPr lang="en-GB" dirty="0" smtClean="0"/>
              <a:t>BMSW5106</a:t>
            </a:r>
          </a:p>
          <a:p>
            <a:r>
              <a:rPr lang="en-US" b="1" dirty="0"/>
              <a:t>Lecturer:</a:t>
            </a:r>
            <a:r>
              <a:rPr lang="en-GB" dirty="0"/>
              <a:t> </a:t>
            </a:r>
            <a:r>
              <a:rPr lang="en-GB" dirty="0" err="1"/>
              <a:t>Vajira</a:t>
            </a:r>
            <a:r>
              <a:rPr lang="en-GB" dirty="0"/>
              <a:t> </a:t>
            </a:r>
            <a:r>
              <a:rPr lang="en-GB" dirty="0" err="1"/>
              <a:t>Balasuriya</a:t>
            </a:r>
            <a:endParaRPr lang="en-US" dirty="0"/>
          </a:p>
          <a:p>
            <a:endParaRPr lang="en-US" dirty="0"/>
          </a:p>
        </p:txBody>
      </p:sp>
    </p:spTree>
    <p:extLst>
      <p:ext uri="{BB962C8B-B14F-4D97-AF65-F5344CB8AC3E}">
        <p14:creationId xmlns:p14="http://schemas.microsoft.com/office/powerpoint/2010/main" val="1186171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base"/>
            <a:r>
              <a:rPr lang="en-US" b="1" dirty="0"/>
              <a:t>Name</a:t>
            </a:r>
            <a:r>
              <a:rPr lang="en-GB" b="1" dirty="0"/>
              <a:t>:</a:t>
            </a:r>
            <a:r>
              <a:rPr lang="en-GB" dirty="0"/>
              <a:t> </a:t>
            </a:r>
            <a:r>
              <a:rPr lang="en-US" dirty="0"/>
              <a:t>Delwar Hussain</a:t>
            </a:r>
            <a:r>
              <a:rPr lang="en-GB" dirty="0"/>
              <a:t> </a:t>
            </a:r>
            <a:r>
              <a:rPr lang="en-US" dirty="0"/>
              <a:t/>
            </a:r>
            <a:br>
              <a:rPr lang="en-US" dirty="0"/>
            </a:br>
            <a:r>
              <a:rPr lang="en-US" b="1" dirty="0"/>
              <a:t>Student Number</a:t>
            </a:r>
            <a:r>
              <a:rPr lang="en-GB" b="1" dirty="0"/>
              <a:t>:</a:t>
            </a:r>
            <a:r>
              <a:rPr lang="en-GB" dirty="0"/>
              <a:t> </a:t>
            </a:r>
            <a:r>
              <a:rPr lang="en-US" dirty="0"/>
              <a:t>1813780</a:t>
            </a:r>
            <a:r>
              <a:rPr lang="en-GB" dirty="0"/>
              <a:t> </a:t>
            </a:r>
            <a:r>
              <a:rPr lang="en-US" dirty="0"/>
              <a:t/>
            </a:r>
            <a:br>
              <a:rPr lang="en-US" dirty="0"/>
            </a:br>
            <a:endParaRPr lang="en-US" dirty="0"/>
          </a:p>
        </p:txBody>
      </p:sp>
      <p:pic>
        <p:nvPicPr>
          <p:cNvPr id="4" name="Content Placeholder 3"/>
          <p:cNvPicPr>
            <a:picLocks noGrp="1"/>
          </p:cNvPicPr>
          <p:nvPr>
            <p:ph idx="1"/>
          </p:nvPr>
        </p:nvPicPr>
        <p:blipFill>
          <a:blip r:embed="rId2"/>
          <a:stretch>
            <a:fillRect/>
          </a:stretch>
        </p:blipFill>
        <p:spPr>
          <a:xfrm>
            <a:off x="3656013" y="2146300"/>
            <a:ext cx="4019550" cy="1123156"/>
          </a:xfrm>
          <a:prstGeom prst="rect">
            <a:avLst/>
          </a:prstGeom>
          <a:noFill/>
          <a:ln>
            <a:noFill/>
            <a:prstDash/>
          </a:ln>
        </p:spPr>
      </p:pic>
      <p:pic>
        <p:nvPicPr>
          <p:cNvPr id="5" name="Picture 4"/>
          <p:cNvPicPr/>
          <p:nvPr/>
        </p:nvPicPr>
        <p:blipFill>
          <a:blip r:embed="rId3"/>
          <a:stretch>
            <a:fillRect/>
          </a:stretch>
        </p:blipFill>
        <p:spPr>
          <a:xfrm>
            <a:off x="2760345" y="3562508"/>
            <a:ext cx="5582285" cy="2619375"/>
          </a:xfrm>
          <a:prstGeom prst="rect">
            <a:avLst/>
          </a:prstGeom>
          <a:noFill/>
          <a:ln>
            <a:noFill/>
            <a:prstDash/>
          </a:ln>
        </p:spPr>
      </p:pic>
      <p:sp>
        <p:nvSpPr>
          <p:cNvPr id="6" name="Rectangle 5"/>
          <p:cNvSpPr/>
          <p:nvPr/>
        </p:nvSpPr>
        <p:spPr>
          <a:xfrm>
            <a:off x="3831439" y="3193176"/>
            <a:ext cx="3668697" cy="369332"/>
          </a:xfrm>
          <a:prstGeom prst="rect">
            <a:avLst/>
          </a:prstGeom>
        </p:spPr>
        <p:txBody>
          <a:bodyPr wrap="none">
            <a:spAutoFit/>
          </a:bodyPr>
          <a:lstStyle/>
          <a:p>
            <a:pPr algn="ctr"/>
            <a:r>
              <a:rPr lang="en-GB" dirty="0" smtClean="0">
                <a:latin typeface="Arial" panose="020B0604020202020204" pitchFamily="34" charset="0"/>
                <a:ea typeface="Calibri" panose="020F0502020204030204" pitchFamily="34" charset="0"/>
              </a:rPr>
              <a:t>Information </a:t>
            </a:r>
            <a:r>
              <a:rPr lang="en-GB" dirty="0">
                <a:latin typeface="Arial" panose="020B0604020202020204" pitchFamily="34" charset="0"/>
                <a:ea typeface="Calibri" panose="020F0502020204030204" pitchFamily="34" charset="0"/>
              </a:rPr>
              <a:t>Management of Tesco</a:t>
            </a:r>
            <a:endParaRPr lang="en-US" dirty="0"/>
          </a:p>
        </p:txBody>
      </p:sp>
    </p:spTree>
    <p:extLst>
      <p:ext uri="{BB962C8B-B14F-4D97-AF65-F5344CB8AC3E}">
        <p14:creationId xmlns:p14="http://schemas.microsoft.com/office/powerpoint/2010/main" val="2492488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0912" y="414618"/>
            <a:ext cx="9475789" cy="880782"/>
          </a:xfrm>
        </p:spPr>
        <p:txBody>
          <a:bodyPr/>
          <a:lstStyle/>
          <a:p>
            <a:r>
              <a:rPr lang="en-US" sz="3600" dirty="0" smtClean="0">
                <a:latin typeface="Arial" panose="020B0604020202020204" pitchFamily="34" charset="0"/>
                <a:cs typeface="Arial" panose="020B0604020202020204" pitchFamily="34" charset="0"/>
              </a:rPr>
              <a:t>Importance </a:t>
            </a:r>
            <a:r>
              <a:rPr lang="en-US" sz="3600" dirty="0">
                <a:latin typeface="Arial" panose="020B0604020202020204" pitchFamily="34" charset="0"/>
                <a:cs typeface="Arial" panose="020B0604020202020204" pitchFamily="34" charset="0"/>
              </a:rPr>
              <a:t>o</a:t>
            </a:r>
            <a:r>
              <a:rPr lang="en-US" sz="3600" dirty="0" smtClean="0">
                <a:latin typeface="Arial" panose="020B0604020202020204" pitchFamily="34" charset="0"/>
                <a:cs typeface="Arial" panose="020B0604020202020204" pitchFamily="34" charset="0"/>
              </a:rPr>
              <a:t>f information systems for Tesco</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02784" y="1295400"/>
            <a:ext cx="10563715" cy="4952999"/>
          </a:xfrm>
        </p:spPr>
        <p:txBody>
          <a:bodyPr/>
          <a:lstStyle/>
          <a:p>
            <a:pPr>
              <a:buClr>
                <a:srgbClr val="FFC000"/>
              </a:buClr>
              <a:buSzPct val="75000"/>
              <a:buFont typeface="Wingdings" panose="05000000000000000000" pitchFamily="2" charset="2"/>
              <a:buChar char="Ø"/>
            </a:pPr>
            <a:r>
              <a:rPr lang="en-US" dirty="0" smtClean="0">
                <a:latin typeface="Arial" panose="020B0604020202020204" pitchFamily="34" charset="0"/>
                <a:cs typeface="Arial" panose="020B0604020202020204" pitchFamily="34" charset="0"/>
              </a:rPr>
              <a:t>(MIS) Management </a:t>
            </a:r>
            <a:r>
              <a:rPr lang="en-US" dirty="0">
                <a:latin typeface="Arial" panose="020B0604020202020204" pitchFamily="34" charset="0"/>
                <a:cs typeface="Arial" panose="020B0604020202020204" pitchFamily="34" charset="0"/>
              </a:rPr>
              <a:t>I</a:t>
            </a:r>
            <a:r>
              <a:rPr lang="en-US" dirty="0" smtClean="0">
                <a:latin typeface="Arial" panose="020B0604020202020204" pitchFamily="34" charset="0"/>
                <a:cs typeface="Arial" panose="020B0604020202020204" pitchFamily="34" charset="0"/>
              </a:rPr>
              <a:t>nformation </a:t>
            </a:r>
            <a:r>
              <a:rPr lang="en-US" dirty="0">
                <a:latin typeface="Arial" panose="020B0604020202020204" pitchFamily="34" charset="0"/>
                <a:cs typeface="Arial" panose="020B0604020202020204" pitchFamily="34" charset="0"/>
              </a:rPr>
              <a:t>S</a:t>
            </a:r>
            <a:r>
              <a:rPr lang="en-US" dirty="0" smtClean="0">
                <a:latin typeface="Arial" panose="020B0604020202020204" pitchFamily="34" charset="0"/>
                <a:cs typeface="Arial" panose="020B0604020202020204" pitchFamily="34" charset="0"/>
              </a:rPr>
              <a:t>ystem </a:t>
            </a:r>
          </a:p>
          <a:p>
            <a:pPr>
              <a:buClr>
                <a:srgbClr val="FFC000"/>
              </a:buClr>
              <a:buSzPct val="75000"/>
              <a:buFont typeface="Wingdings" panose="05000000000000000000" pitchFamily="2" charset="2"/>
              <a:buChar char="Ø"/>
            </a:pPr>
            <a:r>
              <a:rPr lang="en-US" dirty="0">
                <a:latin typeface="Arial" panose="020B0604020202020204" pitchFamily="34" charset="0"/>
                <a:cs typeface="Arial" panose="020B0604020202020204" pitchFamily="34" charset="0"/>
              </a:rPr>
              <a:t>(</a:t>
            </a:r>
            <a:r>
              <a:rPr lang="en-US" dirty="0" smtClean="0">
                <a:latin typeface="Arial" panose="020B0604020202020204" pitchFamily="34" charset="0"/>
                <a:cs typeface="Arial" panose="020B0604020202020204" pitchFamily="34" charset="0"/>
              </a:rPr>
              <a:t>LMS) Learning Management System</a:t>
            </a:r>
          </a:p>
          <a:p>
            <a:pPr>
              <a:buClr>
                <a:srgbClr val="FFC000"/>
              </a:buClr>
              <a:buSzPct val="75000"/>
              <a:buFont typeface="Wingdings" panose="05000000000000000000" pitchFamily="2" charset="2"/>
              <a:buChar char="Ø"/>
            </a:pPr>
            <a:r>
              <a:rPr lang="en-US" dirty="0" smtClean="0">
                <a:latin typeface="Arial" panose="020B0604020202020204" pitchFamily="34" charset="0"/>
                <a:cs typeface="Arial" panose="020B0604020202020204" pitchFamily="34" charset="0"/>
              </a:rPr>
              <a:t>(TPS) Transaction Processing System (Oracle)</a:t>
            </a:r>
          </a:p>
          <a:p>
            <a:pPr>
              <a:buClr>
                <a:srgbClr val="FFC000"/>
              </a:buClr>
              <a:buSzPct val="75000"/>
              <a:buFont typeface="Wingdings" panose="05000000000000000000" pitchFamily="2" charset="2"/>
              <a:buChar char="Ø"/>
            </a:pPr>
            <a:r>
              <a:rPr lang="en-US" dirty="0" smtClean="0">
                <a:latin typeface="Arial" panose="020B0604020202020204" pitchFamily="34" charset="0"/>
                <a:cs typeface="Arial" panose="020B0604020202020204" pitchFamily="34" charset="0"/>
              </a:rPr>
              <a:t>(EPOS) Electronic Point of Sale</a:t>
            </a:r>
          </a:p>
          <a:p>
            <a:pPr>
              <a:buClr>
                <a:srgbClr val="FFC000"/>
              </a:buClr>
              <a:buSzPct val="75000"/>
              <a:buFont typeface="Wingdings" panose="05000000000000000000" pitchFamily="2" charset="2"/>
              <a:buChar char="Ø"/>
            </a:pPr>
            <a:r>
              <a:rPr lang="en-US" dirty="0" smtClean="0">
                <a:latin typeface="Arial" panose="020B0604020202020204" pitchFamily="34" charset="0"/>
                <a:cs typeface="Arial" panose="020B0604020202020204" pitchFamily="34" charset="0"/>
              </a:rPr>
              <a:t>(DSS) Decision Support System</a:t>
            </a:r>
          </a:p>
          <a:p>
            <a:pPr>
              <a:buClr>
                <a:srgbClr val="FFC000"/>
              </a:buClr>
              <a:buSzPct val="75000"/>
              <a:buFont typeface="Wingdings" panose="05000000000000000000" pitchFamily="2" charset="2"/>
              <a:buChar char="Ø"/>
            </a:pPr>
            <a:r>
              <a:rPr lang="en-US" dirty="0" smtClean="0">
                <a:latin typeface="Arial" panose="020B0604020202020204" pitchFamily="34" charset="0"/>
                <a:cs typeface="Arial" panose="020B0604020202020204" pitchFamily="34" charset="0"/>
              </a:rPr>
              <a:t>(AI) Artificial Intelligences</a:t>
            </a:r>
          </a:p>
          <a:p>
            <a:pPr>
              <a:buClr>
                <a:srgbClr val="FFC000"/>
              </a:buClr>
              <a:buSzPct val="75000"/>
              <a:buFont typeface="Wingdings" panose="05000000000000000000" pitchFamily="2" charset="2"/>
              <a:buChar char="Ø"/>
            </a:pPr>
            <a:r>
              <a:rPr lang="en-US" dirty="0" smtClean="0">
                <a:latin typeface="Arial" panose="020B0604020202020204" pitchFamily="34" charset="0"/>
                <a:cs typeface="Arial" panose="020B0604020202020204" pitchFamily="34" charset="0"/>
              </a:rPr>
              <a:t>(TSN) Tesco </a:t>
            </a:r>
            <a:r>
              <a:rPr lang="en-US" dirty="0">
                <a:latin typeface="Arial" panose="020B0604020202020204" pitchFamily="34" charset="0"/>
                <a:cs typeface="Arial" panose="020B0604020202020204" pitchFamily="34" charset="0"/>
              </a:rPr>
              <a:t>S</a:t>
            </a:r>
            <a:r>
              <a:rPr lang="en-US" dirty="0" smtClean="0">
                <a:latin typeface="Arial" panose="020B0604020202020204" pitchFamily="34" charset="0"/>
                <a:cs typeface="Arial" panose="020B0604020202020204" pitchFamily="34" charset="0"/>
              </a:rPr>
              <a:t>upply Network</a:t>
            </a:r>
          </a:p>
          <a:p>
            <a:pPr>
              <a:buClr>
                <a:srgbClr val="FFC000"/>
              </a:buClr>
              <a:buSzPct val="75000"/>
              <a:buFont typeface="Wingdings" panose="05000000000000000000" pitchFamily="2" charset="2"/>
              <a:buChar char="Ø"/>
            </a:pPr>
            <a:r>
              <a:rPr lang="en-US" dirty="0" smtClean="0">
                <a:latin typeface="Arial" panose="020B0604020202020204" pitchFamily="34" charset="0"/>
                <a:cs typeface="Arial" panose="020B0604020202020204" pitchFamily="34" charset="0"/>
              </a:rPr>
              <a:t>(HR) Human Resources </a:t>
            </a:r>
            <a:endParaRPr lang="en-US" dirty="0" smtClean="0">
              <a:latin typeface="Arial" panose="020B0604020202020204" pitchFamily="34" charset="0"/>
              <a:cs typeface="Arial" panose="020B0604020202020204" pitchFamily="34" charset="0"/>
            </a:endParaRPr>
          </a:p>
          <a:p>
            <a:pPr marL="0" indent="0">
              <a:buNone/>
            </a:pPr>
            <a:r>
              <a:rPr lang="en-US" dirty="0" smtClean="0">
                <a:latin typeface="Arial" panose="020B0604020202020204" pitchFamily="34" charset="0"/>
                <a:cs typeface="Arial" panose="020B0604020202020204" pitchFamily="34" charset="0"/>
              </a:rPr>
              <a:t>Above are all different systems that I have found that Tesco as an organi</a:t>
            </a:r>
            <a:r>
              <a:rPr lang="en-US" dirty="0" smtClean="0">
                <a:latin typeface="Arial" panose="020B0604020202020204" pitchFamily="34" charset="0"/>
                <a:cs typeface="Arial" panose="020B0604020202020204" pitchFamily="34" charset="0"/>
              </a:rPr>
              <a:t>sation uses to smooth out the operation and the day today running of Tesco.</a:t>
            </a:r>
            <a:endParaRPr 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0694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28382"/>
          </a:xfrm>
        </p:spPr>
        <p:txBody>
          <a:bodyPr/>
          <a:lstStyle/>
          <a:p>
            <a:r>
              <a:rPr lang="en-US" sz="3600" dirty="0" smtClean="0">
                <a:latin typeface="Arial" panose="020B0604020202020204" pitchFamily="34" charset="0"/>
                <a:cs typeface="Arial" panose="020B0604020202020204" pitchFamily="34" charset="0"/>
              </a:rPr>
              <a:t>Inputs Processes and Outputs</a:t>
            </a:r>
            <a:endParaRPr lang="en-US" sz="3600" dirty="0">
              <a:latin typeface="Arial" panose="020B0604020202020204" pitchFamily="34" charset="0"/>
              <a:cs typeface="Arial" panose="020B0604020202020204" pitchFamily="34" charset="0"/>
            </a:endParaRPr>
          </a:p>
        </p:txBody>
      </p:sp>
      <p:sp>
        <p:nvSpPr>
          <p:cNvPr id="4" name="TextBox 3"/>
          <p:cNvSpPr txBox="1"/>
          <p:nvPr/>
        </p:nvSpPr>
        <p:spPr>
          <a:xfrm>
            <a:off x="1003300" y="1678464"/>
            <a:ext cx="2870200" cy="5078313"/>
          </a:xfrm>
          <a:prstGeom prst="rect">
            <a:avLst/>
          </a:prstGeom>
          <a:noFill/>
        </p:spPr>
        <p:txBody>
          <a:bodyPr wrap="square" rtlCol="0">
            <a:spAutoFit/>
          </a:bodyPr>
          <a:lstStyle/>
          <a:p>
            <a:r>
              <a:rPr lang="en-US" b="1" dirty="0" smtClean="0">
                <a:latin typeface="Arial" panose="020B0604020202020204" pitchFamily="34" charset="0"/>
                <a:cs typeface="Arial" panose="020B0604020202020204" pitchFamily="34" charset="0"/>
              </a:rPr>
              <a:t>Input</a:t>
            </a:r>
          </a:p>
          <a:p>
            <a:endParaRPr lang="en-US" b="1" dirty="0"/>
          </a:p>
          <a:p>
            <a:r>
              <a:rPr lang="en-US" dirty="0" smtClean="0">
                <a:latin typeface="Arial" panose="020B0604020202020204" pitchFamily="34" charset="0"/>
                <a:cs typeface="Arial" panose="020B0604020202020204" pitchFamily="34" charset="0"/>
              </a:rPr>
              <a:t>MIS, LMS, TPS</a:t>
            </a:r>
            <a:br>
              <a:rPr lang="en-US" dirty="0" smtClean="0">
                <a:latin typeface="Arial" panose="020B0604020202020204" pitchFamily="34" charset="0"/>
                <a:cs typeface="Arial" panose="020B0604020202020204" pitchFamily="34" charset="0"/>
              </a:rPr>
            </a:br>
            <a:r>
              <a:rPr lang="en-US" dirty="0" smtClean="0">
                <a:latin typeface="Arial" panose="020B0604020202020204" pitchFamily="34" charset="0"/>
                <a:cs typeface="Arial" panose="020B0604020202020204" pitchFamily="34" charset="0"/>
              </a:rPr>
              <a:t>EPOS, DSS, AI</a:t>
            </a:r>
          </a:p>
          <a:p>
            <a:r>
              <a:rPr lang="en-US" dirty="0" smtClean="0">
                <a:latin typeface="Arial" panose="020B0604020202020204" pitchFamily="34" charset="0"/>
                <a:cs typeface="Arial" panose="020B0604020202020204" pitchFamily="34" charset="0"/>
              </a:rPr>
              <a:t>TSN, HR.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a:t>
            </a:r>
            <a:r>
              <a:rPr lang="en-US" dirty="0" smtClean="0">
                <a:latin typeface="Arial" panose="020B0604020202020204" pitchFamily="34" charset="0"/>
                <a:cs typeface="Arial" panose="020B0604020202020204" pitchFamily="34" charset="0"/>
              </a:rPr>
              <a:t>hese are all the inputs systems for Tesco that I have found </a:t>
            </a:r>
          </a:p>
          <a:p>
            <a:r>
              <a:rPr lang="en-US" dirty="0" smtClean="0">
                <a:latin typeface="Arial" panose="020B0604020202020204" pitchFamily="34" charset="0"/>
                <a:cs typeface="Arial" panose="020B0604020202020204" pitchFamily="34" charset="0"/>
              </a:rPr>
              <a:t>The types of equipment or software used are : Tills, Printers, scanners, displays, computers, emails, database, bar code, QR codes.</a:t>
            </a:r>
            <a:br>
              <a:rPr lang="en-US" dirty="0" smtClean="0">
                <a:latin typeface="Arial" panose="020B0604020202020204" pitchFamily="34" charset="0"/>
                <a:cs typeface="Arial" panose="020B0604020202020204" pitchFamily="34" charset="0"/>
              </a:rPr>
            </a:br>
            <a:endParaRPr lang="en-US" dirty="0" smtClean="0">
              <a:latin typeface="Arial" panose="020B0604020202020204" pitchFamily="34" charset="0"/>
              <a:cs typeface="Arial" panose="020B0604020202020204" pitchFamily="34" charset="0"/>
            </a:endParaRPr>
          </a:p>
          <a:p>
            <a:endParaRPr lang="en-US" b="1" dirty="0" smtClean="0"/>
          </a:p>
          <a:p>
            <a:endParaRPr lang="en-US" b="1" dirty="0"/>
          </a:p>
          <a:p>
            <a:endParaRPr lang="en-US" b="1" dirty="0"/>
          </a:p>
        </p:txBody>
      </p:sp>
      <p:sp>
        <p:nvSpPr>
          <p:cNvPr id="7" name="TextBox 6"/>
          <p:cNvSpPr txBox="1"/>
          <p:nvPr/>
        </p:nvSpPr>
        <p:spPr>
          <a:xfrm>
            <a:off x="4343400" y="1678464"/>
            <a:ext cx="3378200" cy="4801314"/>
          </a:xfrm>
          <a:prstGeom prst="rect">
            <a:avLst/>
          </a:prstGeom>
          <a:noFill/>
        </p:spPr>
        <p:txBody>
          <a:bodyPr wrap="square" rtlCol="0">
            <a:spAutoFit/>
          </a:bodyPr>
          <a:lstStyle/>
          <a:p>
            <a:r>
              <a:rPr lang="en-US" b="1" dirty="0" smtClean="0">
                <a:latin typeface="Arial" panose="020B0604020202020204" pitchFamily="34" charset="0"/>
                <a:cs typeface="Arial" panose="020B0604020202020204" pitchFamily="34" charset="0"/>
              </a:rPr>
              <a:t>Processes</a:t>
            </a:r>
          </a:p>
          <a:p>
            <a:endParaRPr lang="en-US" b="1" dirty="0"/>
          </a:p>
          <a:p>
            <a:r>
              <a:rPr lang="en-US" dirty="0" smtClean="0">
                <a:latin typeface="Arial" panose="020B0604020202020204" pitchFamily="34" charset="0"/>
                <a:cs typeface="Arial" panose="020B0604020202020204" pitchFamily="34" charset="0"/>
              </a:rPr>
              <a:t>These systems collect data and information to make the running of Tesco smooth</a:t>
            </a:r>
          </a:p>
          <a:p>
            <a:r>
              <a:rPr lang="en-US" dirty="0" smtClean="0">
                <a:latin typeface="Arial" panose="020B0604020202020204" pitchFamily="34" charset="0"/>
                <a:cs typeface="Arial" panose="020B0604020202020204" pitchFamily="34" charset="0"/>
              </a:rPr>
              <a:t>For example the </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MIS and the DSS systems help management with the decision making.</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LMS is the Staff training program</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TPS,EPOS are more the billing, sales, advertisement</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HR, TSN this process is the selection process for staff and suppliers  </a:t>
            </a:r>
          </a:p>
          <a:p>
            <a:endParaRPr lang="en-US" b="1" dirty="0" smtClean="0"/>
          </a:p>
        </p:txBody>
      </p:sp>
      <p:sp>
        <p:nvSpPr>
          <p:cNvPr id="9" name="TextBox 8"/>
          <p:cNvSpPr txBox="1"/>
          <p:nvPr/>
        </p:nvSpPr>
        <p:spPr>
          <a:xfrm>
            <a:off x="8285534" y="1678464"/>
            <a:ext cx="3411166" cy="5078313"/>
          </a:xfrm>
          <a:prstGeom prst="rect">
            <a:avLst/>
          </a:prstGeom>
          <a:noFill/>
        </p:spPr>
        <p:txBody>
          <a:bodyPr wrap="square" rtlCol="0">
            <a:spAutoFit/>
          </a:bodyPr>
          <a:lstStyle/>
          <a:p>
            <a:r>
              <a:rPr lang="en-US" b="1" dirty="0" smtClean="0">
                <a:latin typeface="Arial" panose="020B0604020202020204" pitchFamily="34" charset="0"/>
                <a:cs typeface="Arial" panose="020B0604020202020204" pitchFamily="34" charset="0"/>
              </a:rPr>
              <a:t>Output</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Management can make informed decisions</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Staff are trained have product knowledge and </a:t>
            </a:r>
            <a:r>
              <a:rPr lang="en-US" dirty="0" err="1" smtClean="0">
                <a:latin typeface="Arial" panose="020B0604020202020204" pitchFamily="34" charset="0"/>
                <a:cs typeface="Arial" panose="020B0604020202020204" pitchFamily="34" charset="0"/>
              </a:rPr>
              <a:t>aslo</a:t>
            </a:r>
            <a:r>
              <a:rPr lang="en-US" dirty="0" smtClean="0">
                <a:latin typeface="Arial" panose="020B0604020202020204" pitchFamily="34" charset="0"/>
                <a:cs typeface="Arial" panose="020B0604020202020204" pitchFamily="34" charset="0"/>
              </a:rPr>
              <a:t> to deal with customers in the right manor.</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This provides easy to use system where a few clicks and you can see levels of stock print out involves or receipts. Collect the customer data for future promotions.</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Smoother transactions between suppliers and Tesco</a:t>
            </a:r>
          </a:p>
        </p:txBody>
      </p:sp>
    </p:spTree>
    <p:extLst>
      <p:ext uri="{BB962C8B-B14F-4D97-AF65-F5344CB8AC3E}">
        <p14:creationId xmlns:p14="http://schemas.microsoft.com/office/powerpoint/2010/main" val="3241839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1" y="135218"/>
            <a:ext cx="9404723" cy="1400530"/>
          </a:xfrm>
        </p:spPr>
        <p:txBody>
          <a:bodyPr/>
          <a:lstStyle/>
          <a:p>
            <a:r>
              <a:rPr lang="en-US" sz="3600" dirty="0">
                <a:latin typeface="Arial" panose="020B0604020202020204" pitchFamily="34" charset="0"/>
                <a:cs typeface="Arial" panose="020B0604020202020204" pitchFamily="34" charset="0"/>
              </a:rPr>
              <a:t>Knowledge Management Challenges and Recommendations </a:t>
            </a:r>
            <a:endParaRPr lang="en-US" sz="3600" dirty="0"/>
          </a:p>
        </p:txBody>
      </p:sp>
      <p:graphicFrame>
        <p:nvGraphicFramePr>
          <p:cNvPr id="5" name="Table 4"/>
          <p:cNvGraphicFramePr>
            <a:graphicFrameLocks noGrp="1"/>
          </p:cNvGraphicFramePr>
          <p:nvPr>
            <p:extLst>
              <p:ext uri="{D42A27DB-BD31-4B8C-83A1-F6EECF244321}">
                <p14:modId xmlns:p14="http://schemas.microsoft.com/office/powerpoint/2010/main" val="582791404"/>
              </p:ext>
            </p:extLst>
          </p:nvPr>
        </p:nvGraphicFramePr>
        <p:xfrm>
          <a:off x="846322" y="1380066"/>
          <a:ext cx="10558278" cy="5251874"/>
        </p:xfrm>
        <a:graphic>
          <a:graphicData uri="http://schemas.openxmlformats.org/drawingml/2006/table">
            <a:tbl>
              <a:tblPr firstRow="1" bandRow="1">
                <a:tableStyleId>{5C22544A-7EE6-4342-B048-85BDC9FD1C3A}</a:tableStyleId>
              </a:tblPr>
              <a:tblGrid>
                <a:gridCol w="5298189"/>
                <a:gridCol w="5260089"/>
              </a:tblGrid>
              <a:tr h="588434">
                <a:tc>
                  <a:txBody>
                    <a:bodyPr/>
                    <a:lstStyle/>
                    <a:p>
                      <a:pPr algn="ctr"/>
                      <a:r>
                        <a:rPr lang="en-US" sz="3200" dirty="0" smtClean="0">
                          <a:latin typeface="Arial" panose="020B0604020202020204" pitchFamily="34" charset="0"/>
                          <a:cs typeface="Arial" panose="020B0604020202020204" pitchFamily="34" charset="0"/>
                        </a:rPr>
                        <a:t>Challenges</a:t>
                      </a:r>
                      <a:endParaRPr lang="en-US" sz="3200" dirty="0">
                        <a:latin typeface="Arial" panose="020B0604020202020204" pitchFamily="34" charset="0"/>
                        <a:cs typeface="Arial" panose="020B0604020202020204" pitchFamily="34" charset="0"/>
                      </a:endParaRPr>
                    </a:p>
                  </a:txBody>
                  <a:tcPr/>
                </a:tc>
                <a:tc>
                  <a:txBody>
                    <a:bodyPr/>
                    <a:lstStyle/>
                    <a:p>
                      <a:pPr algn="ctr"/>
                      <a:r>
                        <a:rPr lang="en-US" sz="3200" dirty="0" smtClean="0">
                          <a:latin typeface="Arial" panose="020B0604020202020204" pitchFamily="34" charset="0"/>
                          <a:cs typeface="Arial" panose="020B0604020202020204" pitchFamily="34" charset="0"/>
                        </a:rPr>
                        <a:t>Recommendations</a:t>
                      </a:r>
                      <a:endParaRPr lang="en-US" sz="3200" dirty="0">
                        <a:latin typeface="Arial" panose="020B0604020202020204" pitchFamily="34" charset="0"/>
                        <a:cs typeface="Arial" panose="020B0604020202020204" pitchFamily="34" charset="0"/>
                      </a:endParaRPr>
                    </a:p>
                  </a:txBody>
                  <a:tcPr/>
                </a:tc>
              </a:tr>
              <a:tr h="1061509">
                <a:tc>
                  <a:txBody>
                    <a:bodyPr/>
                    <a:lstStyle/>
                    <a:p>
                      <a:r>
                        <a:rPr lang="en-US" sz="1800" b="1" dirty="0" smtClean="0">
                          <a:ln>
                            <a:solidFill>
                              <a:sysClr val="windowText" lastClr="000000"/>
                            </a:solidFill>
                          </a:ln>
                          <a:solidFill>
                            <a:schemeClr val="tx1"/>
                          </a:solidFill>
                        </a:rPr>
                        <a:t>E-commerce</a:t>
                      </a:r>
                    </a:p>
                    <a:p>
                      <a:pPr marL="285750" indent="-285750">
                        <a:buFont typeface="Arial" panose="020B0604020202020204" pitchFamily="34" charset="0"/>
                        <a:buChar char="•"/>
                      </a:pPr>
                      <a:r>
                        <a:rPr lang="en-US" sz="1800" b="1" dirty="0" smtClean="0">
                          <a:ln>
                            <a:solidFill>
                              <a:sysClr val="windowText" lastClr="000000"/>
                            </a:solidFill>
                          </a:ln>
                          <a:solidFill>
                            <a:schemeClr val="tx1"/>
                          </a:solidFill>
                        </a:rPr>
                        <a:t>Product returns</a:t>
                      </a:r>
                    </a:p>
                    <a:p>
                      <a:pPr marL="285750" indent="-285750">
                        <a:buFont typeface="Arial" panose="020B0604020202020204" pitchFamily="34" charset="0"/>
                        <a:buChar char="•"/>
                      </a:pPr>
                      <a:r>
                        <a:rPr lang="en-US" sz="1800" b="1" dirty="0" smtClean="0">
                          <a:ln>
                            <a:solidFill>
                              <a:sysClr val="windowText" lastClr="000000"/>
                            </a:solidFill>
                          </a:ln>
                          <a:solidFill>
                            <a:schemeClr val="tx1"/>
                          </a:solidFill>
                        </a:rPr>
                        <a:t>Unpredictable</a:t>
                      </a:r>
                      <a:r>
                        <a:rPr lang="en-US" sz="1800" b="1" baseline="0" dirty="0" smtClean="0">
                          <a:ln>
                            <a:solidFill>
                              <a:sysClr val="windowText" lastClr="000000"/>
                            </a:solidFill>
                          </a:ln>
                          <a:solidFill>
                            <a:schemeClr val="tx1"/>
                          </a:solidFill>
                        </a:rPr>
                        <a:t> customer behavior</a:t>
                      </a:r>
                    </a:p>
                    <a:p>
                      <a:pPr marL="285750" indent="-285750">
                        <a:buFont typeface="Arial" panose="020B0604020202020204" pitchFamily="34" charset="0"/>
                        <a:buChar char="•"/>
                      </a:pPr>
                      <a:r>
                        <a:rPr lang="en-US" sz="1800" b="1" baseline="0" dirty="0" smtClean="0">
                          <a:ln>
                            <a:solidFill>
                              <a:sysClr val="windowText" lastClr="000000"/>
                            </a:solidFill>
                          </a:ln>
                          <a:solidFill>
                            <a:schemeClr val="tx1"/>
                          </a:solidFill>
                        </a:rPr>
                        <a:t>Customer trust, rivalry market conflicts </a:t>
                      </a:r>
                    </a:p>
                    <a:p>
                      <a:pPr marL="285750" indent="-285750">
                        <a:buFont typeface="Arial" panose="020B0604020202020204" pitchFamily="34" charset="0"/>
                        <a:buChar char="•"/>
                      </a:pPr>
                      <a:r>
                        <a:rPr lang="en-US" sz="1800" b="1" baseline="0" dirty="0" smtClean="0">
                          <a:ln>
                            <a:solidFill>
                              <a:sysClr val="windowText" lastClr="000000"/>
                            </a:solidFill>
                          </a:ln>
                          <a:solidFill>
                            <a:schemeClr val="tx1"/>
                          </a:solidFill>
                        </a:rPr>
                        <a:t>Security concerns</a:t>
                      </a:r>
                    </a:p>
                  </a:txBody>
                  <a:tcPr/>
                </a:tc>
                <a:tc>
                  <a:txBody>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1" baseline="0" dirty="0" smtClean="0">
                          <a:ln>
                            <a:solidFill>
                              <a:sysClr val="windowText" lastClr="000000"/>
                            </a:solidFill>
                          </a:ln>
                          <a:solidFill>
                            <a:schemeClr val="tx1"/>
                          </a:solidFill>
                        </a:rPr>
                        <a:t>Make sure to keep the trust of customers by doing what Tesco says (Tesco Branding)</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1" baseline="0" dirty="0" smtClean="0">
                          <a:ln>
                            <a:solidFill>
                              <a:sysClr val="windowText" lastClr="000000"/>
                            </a:solidFill>
                          </a:ln>
                          <a:solidFill>
                            <a:schemeClr val="tx1"/>
                          </a:solidFill>
                        </a:rPr>
                        <a:t>Stay up-to-date with all security protocols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1" baseline="0" dirty="0" smtClean="0">
                          <a:ln>
                            <a:solidFill>
                              <a:sysClr val="windowText" lastClr="000000"/>
                            </a:solidFill>
                          </a:ln>
                          <a:solidFill>
                            <a:schemeClr val="tx1"/>
                          </a:solidFill>
                        </a:rPr>
                        <a:t>Returns policy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baseline="0" dirty="0" smtClean="0">
                          <a:ln>
                            <a:solidFill>
                              <a:sysClr val="windowText" lastClr="000000"/>
                            </a:solidFill>
                          </a:ln>
                          <a:solidFill>
                            <a:schemeClr val="tx1"/>
                          </a:solidFill>
                        </a:rPr>
                        <a:t> </a:t>
                      </a:r>
                    </a:p>
                    <a:p>
                      <a:endParaRPr lang="en-US" dirty="0"/>
                    </a:p>
                  </a:txBody>
                  <a:tcPr/>
                </a:tc>
              </a:tr>
              <a:tr h="1061509">
                <a:tc>
                  <a:txBody>
                    <a:bodyPr/>
                    <a:lstStyle/>
                    <a:p>
                      <a:r>
                        <a:rPr lang="en-US" b="1" dirty="0" smtClean="0">
                          <a:ln>
                            <a:solidFill>
                              <a:sysClr val="windowText" lastClr="000000"/>
                            </a:solidFill>
                          </a:ln>
                          <a:solidFill>
                            <a:schemeClr val="tx1"/>
                          </a:solidFill>
                        </a:rPr>
                        <a:t>Global Standar</a:t>
                      </a:r>
                      <a:r>
                        <a:rPr lang="en-US" b="1" baseline="0" dirty="0" smtClean="0">
                          <a:ln>
                            <a:solidFill>
                              <a:sysClr val="windowText" lastClr="000000"/>
                            </a:solidFill>
                          </a:ln>
                          <a:solidFill>
                            <a:schemeClr val="tx1"/>
                          </a:solidFill>
                        </a:rPr>
                        <a:t>dization</a:t>
                      </a:r>
                    </a:p>
                    <a:p>
                      <a:pPr marL="285750" indent="-285750">
                        <a:buFont typeface="Arial" panose="020B0604020202020204" pitchFamily="34" charset="0"/>
                        <a:buChar char="•"/>
                      </a:pPr>
                      <a:r>
                        <a:rPr lang="en-US" b="1" baseline="0" dirty="0" smtClean="0">
                          <a:ln>
                            <a:solidFill>
                              <a:sysClr val="windowText" lastClr="000000"/>
                            </a:solidFill>
                          </a:ln>
                          <a:solidFill>
                            <a:schemeClr val="tx1"/>
                          </a:solidFill>
                        </a:rPr>
                        <a:t>Centralized hub</a:t>
                      </a:r>
                    </a:p>
                    <a:p>
                      <a:pPr marL="285750" indent="-285750">
                        <a:buFont typeface="Arial" panose="020B0604020202020204" pitchFamily="34" charset="0"/>
                        <a:buChar char="•"/>
                      </a:pPr>
                      <a:r>
                        <a:rPr lang="en-US" b="1" baseline="0" dirty="0" smtClean="0">
                          <a:ln>
                            <a:solidFill>
                              <a:sysClr val="windowText" lastClr="000000"/>
                            </a:solidFill>
                          </a:ln>
                          <a:solidFill>
                            <a:schemeClr val="tx1"/>
                          </a:solidFill>
                        </a:rPr>
                        <a:t>HR software</a:t>
                      </a:r>
                    </a:p>
                    <a:p>
                      <a:pPr marL="285750" indent="-285750">
                        <a:buFont typeface="Arial" panose="020B0604020202020204" pitchFamily="34" charset="0"/>
                        <a:buChar char="•"/>
                      </a:pPr>
                      <a:r>
                        <a:rPr lang="en-US" b="1" baseline="0" dirty="0" smtClean="0">
                          <a:ln>
                            <a:solidFill>
                              <a:sysClr val="windowText" lastClr="000000"/>
                            </a:solidFill>
                          </a:ln>
                          <a:solidFill>
                            <a:schemeClr val="tx1"/>
                          </a:solidFill>
                        </a:rPr>
                        <a:t>Oracle platform</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baseline="0" dirty="0" smtClean="0">
                          <a:ln>
                            <a:solidFill>
                              <a:sysClr val="windowText" lastClr="000000"/>
                            </a:solidFill>
                          </a:ln>
                          <a:solidFill>
                            <a:schemeClr val="tx1"/>
                          </a:solidFill>
                        </a:rPr>
                        <a:t>Centralized hub is a  fantastic concept as all controls under the one roof. However Tesco needs to abide by the laws of the land for example something legal in the UK may not be in other countries or visa versa </a:t>
                      </a:r>
                    </a:p>
                    <a:p>
                      <a:endParaRPr lang="en-US" dirty="0"/>
                    </a:p>
                  </a:txBody>
                  <a:tcPr/>
                </a:tc>
              </a:tr>
              <a:tr h="106150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baseline="0" dirty="0" smtClean="0">
                          <a:ln>
                            <a:solidFill>
                              <a:sysClr val="windowText" lastClr="000000"/>
                            </a:solidFill>
                          </a:ln>
                          <a:solidFill>
                            <a:schemeClr val="tx1"/>
                          </a:solidFill>
                        </a:rPr>
                        <a:t>Employee knowledge sharing</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tc>
                <a:tc>
                  <a:txBody>
                    <a:bodyPr/>
                    <a:lstStyle/>
                    <a:p>
                      <a:pPr marL="285750" indent="-285750">
                        <a:buFont typeface="Arial" panose="020B0604020202020204" pitchFamily="34" charset="0"/>
                        <a:buChar char="•"/>
                      </a:pPr>
                      <a:r>
                        <a:rPr lang="en-US" b="1" baseline="0" dirty="0" smtClean="0">
                          <a:ln>
                            <a:solidFill>
                              <a:sysClr val="windowText" lastClr="000000"/>
                            </a:solidFill>
                          </a:ln>
                          <a:solidFill>
                            <a:schemeClr val="tx1"/>
                          </a:solidFill>
                        </a:rPr>
                        <a:t>Motivate employees </a:t>
                      </a:r>
                    </a:p>
                    <a:p>
                      <a:pPr marL="285750" indent="-285750">
                        <a:buFont typeface="Arial" panose="020B0604020202020204" pitchFamily="34" charset="0"/>
                        <a:buChar char="•"/>
                      </a:pPr>
                      <a:r>
                        <a:rPr lang="en-US" b="1" baseline="0" dirty="0" smtClean="0">
                          <a:ln>
                            <a:solidFill>
                              <a:sysClr val="windowText" lastClr="000000"/>
                            </a:solidFill>
                          </a:ln>
                          <a:solidFill>
                            <a:schemeClr val="tx1"/>
                          </a:solidFill>
                        </a:rPr>
                        <a:t>Rewards </a:t>
                      </a:r>
                    </a:p>
                    <a:p>
                      <a:pPr marL="285750" indent="-285750">
                        <a:buFont typeface="Arial" panose="020B0604020202020204" pitchFamily="34" charset="0"/>
                        <a:buChar char="•"/>
                      </a:pPr>
                      <a:r>
                        <a:rPr lang="en-US" b="1" baseline="0" dirty="0" smtClean="0">
                          <a:ln>
                            <a:solidFill>
                              <a:sysClr val="windowText" lastClr="000000"/>
                            </a:solidFill>
                          </a:ln>
                          <a:solidFill>
                            <a:schemeClr val="tx1"/>
                          </a:solidFill>
                        </a:rPr>
                        <a:t>Training</a:t>
                      </a:r>
                    </a:p>
                    <a:p>
                      <a:pPr marL="285750" indent="-285750">
                        <a:buFont typeface="Arial" panose="020B0604020202020204" pitchFamily="34" charset="0"/>
                        <a:buChar char="•"/>
                      </a:pPr>
                      <a:endParaRPr lang="en-US" dirty="0"/>
                    </a:p>
                  </a:txBody>
                  <a:tcPr/>
                </a:tc>
              </a:tr>
            </a:tbl>
          </a:graphicData>
        </a:graphic>
      </p:graphicFrame>
    </p:spTree>
    <p:extLst>
      <p:ext uri="{BB962C8B-B14F-4D97-AF65-F5344CB8AC3E}">
        <p14:creationId xmlns:p14="http://schemas.microsoft.com/office/powerpoint/2010/main" val="2806023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664882"/>
          </a:xfrm>
        </p:spPr>
        <p:txBody>
          <a:bodyPr/>
          <a:lstStyle/>
          <a:p>
            <a:r>
              <a:rPr lang="en-US" sz="3600" dirty="0" smtClean="0">
                <a:latin typeface="Arial" panose="020B0604020202020204" pitchFamily="34" charset="0"/>
                <a:cs typeface="Arial" panose="020B0604020202020204" pitchFamily="34" charset="0"/>
              </a:rPr>
              <a:t>Porters 3 Generic Strategies  </a:t>
            </a:r>
            <a:endParaRPr lang="en-US" sz="3600" dirty="0">
              <a:latin typeface="Arial" panose="020B0604020202020204" pitchFamily="34" charset="0"/>
              <a:cs typeface="Arial" panose="020B0604020202020204" pitchFamily="34" charset="0"/>
            </a:endParaRPr>
          </a:p>
        </p:txBody>
      </p:sp>
      <p:sp>
        <p:nvSpPr>
          <p:cNvPr id="8" name="Rectangle 7"/>
          <p:cNvSpPr/>
          <p:nvPr/>
        </p:nvSpPr>
        <p:spPr>
          <a:xfrm>
            <a:off x="3541118" y="1371600"/>
            <a:ext cx="4586882" cy="711200"/>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a:p>
        </p:txBody>
      </p:sp>
      <p:sp>
        <p:nvSpPr>
          <p:cNvPr id="6" name="TextBox 5"/>
          <p:cNvSpPr txBox="1"/>
          <p:nvPr/>
        </p:nvSpPr>
        <p:spPr>
          <a:xfrm>
            <a:off x="4090705" y="1496367"/>
            <a:ext cx="3668995" cy="461665"/>
          </a:xfrm>
          <a:prstGeom prst="rect">
            <a:avLst/>
          </a:prstGeom>
          <a:noFill/>
        </p:spPr>
        <p:txBody>
          <a:bodyPr wrap="square" rtlCol="0">
            <a:spAutoFit/>
          </a:bodyPr>
          <a:lstStyle/>
          <a:p>
            <a:r>
              <a:rPr lang="en-US" sz="2400" b="1" dirty="0" smtClean="0">
                <a:latin typeface="Arial" panose="020B0604020202020204" pitchFamily="34" charset="0"/>
                <a:cs typeface="Arial" panose="020B0604020202020204" pitchFamily="34" charset="0"/>
              </a:rPr>
              <a:t>GENERIC STRATEGES </a:t>
            </a:r>
            <a:endParaRPr lang="en-US" sz="2400" b="1" dirty="0">
              <a:latin typeface="Arial" panose="020B0604020202020204" pitchFamily="34" charset="0"/>
              <a:cs typeface="Arial" panose="020B0604020202020204" pitchFamily="34" charset="0"/>
            </a:endParaRPr>
          </a:p>
        </p:txBody>
      </p:sp>
      <p:sp>
        <p:nvSpPr>
          <p:cNvPr id="9" name="Rectangle 8"/>
          <p:cNvSpPr/>
          <p:nvPr/>
        </p:nvSpPr>
        <p:spPr>
          <a:xfrm>
            <a:off x="564156" y="3187700"/>
            <a:ext cx="3024189" cy="3200400"/>
          </a:xfrm>
          <a:prstGeom prst="rect">
            <a:avLst/>
          </a:prstGeom>
        </p:spPr>
        <p:style>
          <a:lnRef idx="1">
            <a:schemeClr val="accent4"/>
          </a:lnRef>
          <a:fillRef idx="3">
            <a:schemeClr val="accent4"/>
          </a:fillRef>
          <a:effectRef idx="2">
            <a:schemeClr val="accent4"/>
          </a:effectRef>
          <a:fontRef idx="minor">
            <a:schemeClr val="lt1"/>
          </a:fontRef>
        </p:style>
        <p:txBody>
          <a:bodyPr rtlCol="0" anchor="t"/>
          <a:lstStyle/>
          <a:p>
            <a:pPr algn="ctr"/>
            <a:r>
              <a:rPr lang="en-US" b="1" dirty="0" smtClean="0">
                <a:latin typeface="Arial" panose="020B0604020202020204" pitchFamily="34" charset="0"/>
                <a:cs typeface="Arial" panose="020B0604020202020204" pitchFamily="34" charset="0"/>
              </a:rPr>
              <a:t>Cost leadership</a:t>
            </a:r>
          </a:p>
          <a:p>
            <a:pPr marL="285750" indent="-285750">
              <a:buFont typeface="Arial" panose="020B0604020202020204" pitchFamily="34" charset="0"/>
              <a:buChar char="•"/>
            </a:pPr>
            <a:endParaRPr lang="en-US" b="1"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Tesco aims to be low cost manufacture in the market, by providing the lowest price possible for their produce.</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By using software like oracle, bar codes </a:t>
            </a:r>
            <a:r>
              <a:rPr lang="en-US" dirty="0" err="1" smtClean="0">
                <a:latin typeface="Arial" panose="020B0604020202020204" pitchFamily="34" charset="0"/>
                <a:cs typeface="Arial" panose="020B0604020202020204" pitchFamily="34" charset="0"/>
              </a:rPr>
              <a:t>etc</a:t>
            </a:r>
            <a:r>
              <a:rPr lang="en-US" dirty="0" smtClean="0">
                <a:latin typeface="Arial" panose="020B0604020202020204" pitchFamily="34" charset="0"/>
                <a:cs typeface="Arial" panose="020B0604020202020204" pitchFamily="34" charset="0"/>
              </a:rPr>
              <a:t>… they have saved money by reducing manpower. </a:t>
            </a:r>
          </a:p>
          <a:p>
            <a:pPr marL="285750" indent="-285750">
              <a:buFont typeface="Arial" panose="020B0604020202020204" pitchFamily="34" charset="0"/>
              <a:buChar char="•"/>
            </a:pPr>
            <a:endParaRPr lang="en-US" b="1" dirty="0">
              <a:latin typeface="Arial" panose="020B0604020202020204" pitchFamily="34" charset="0"/>
              <a:cs typeface="Arial" panose="020B0604020202020204" pitchFamily="34" charset="0"/>
            </a:endParaRPr>
          </a:p>
        </p:txBody>
      </p:sp>
      <p:sp>
        <p:nvSpPr>
          <p:cNvPr id="10" name="Rectangle 9"/>
          <p:cNvSpPr/>
          <p:nvPr/>
        </p:nvSpPr>
        <p:spPr>
          <a:xfrm>
            <a:off x="4413106" y="3505200"/>
            <a:ext cx="3024189" cy="2565400"/>
          </a:xfrm>
          <a:prstGeom prst="rect">
            <a:avLst/>
          </a:prstGeom>
        </p:spPr>
        <p:style>
          <a:lnRef idx="1">
            <a:schemeClr val="accent4"/>
          </a:lnRef>
          <a:fillRef idx="3">
            <a:schemeClr val="accent4"/>
          </a:fillRef>
          <a:effectRef idx="2">
            <a:schemeClr val="accent4"/>
          </a:effectRef>
          <a:fontRef idx="minor">
            <a:schemeClr val="lt1"/>
          </a:fontRef>
        </p:style>
        <p:txBody>
          <a:bodyPr rtlCol="0" anchor="t"/>
          <a:lstStyle/>
          <a:p>
            <a:pPr algn="ctr"/>
            <a:r>
              <a:rPr lang="en-US" b="1" dirty="0" smtClean="0">
                <a:latin typeface="Arial" panose="020B0604020202020204" pitchFamily="34" charset="0"/>
                <a:cs typeface="Arial" panose="020B0604020202020204" pitchFamily="34" charset="0"/>
              </a:rPr>
              <a:t>Differentiation</a:t>
            </a:r>
          </a:p>
          <a:p>
            <a:pPr algn="ctr"/>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Branding affordable pricing.</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Reduce operating cost</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Maximizing value from property</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a:t>
            </a:r>
            <a:r>
              <a:rPr lang="en-US" dirty="0" smtClean="0">
                <a:latin typeface="Arial" panose="020B0604020202020204" pitchFamily="34" charset="0"/>
                <a:cs typeface="Arial" panose="020B0604020202020204" pitchFamily="34" charset="0"/>
              </a:rPr>
              <a:t>nnovation</a:t>
            </a:r>
          </a:p>
          <a:p>
            <a:pPr marL="285750" indent="-285750">
              <a:buFont typeface="Arial" panose="020B0604020202020204" pitchFamily="34" charset="0"/>
              <a:buChar char="•"/>
            </a:pPr>
            <a:endParaRPr lang="en-US"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
        <p:nvSpPr>
          <p:cNvPr id="11" name="Rectangle 10"/>
          <p:cNvSpPr/>
          <p:nvPr/>
        </p:nvSpPr>
        <p:spPr>
          <a:xfrm>
            <a:off x="8262056" y="3378200"/>
            <a:ext cx="3024189" cy="2692400"/>
          </a:xfrm>
          <a:prstGeom prst="rect">
            <a:avLst/>
          </a:prstGeom>
        </p:spPr>
        <p:style>
          <a:lnRef idx="1">
            <a:schemeClr val="accent4"/>
          </a:lnRef>
          <a:fillRef idx="3">
            <a:schemeClr val="accent4"/>
          </a:fillRef>
          <a:effectRef idx="2">
            <a:schemeClr val="accent4"/>
          </a:effectRef>
          <a:fontRef idx="minor">
            <a:schemeClr val="lt1"/>
          </a:fontRef>
        </p:style>
        <p:txBody>
          <a:bodyPr rtlCol="0" anchor="t"/>
          <a:lstStyle/>
          <a:p>
            <a:pPr algn="ctr"/>
            <a:r>
              <a:rPr lang="en-US" b="1" dirty="0" smtClean="0">
                <a:latin typeface="Arial" panose="020B0604020202020204" pitchFamily="34" charset="0"/>
                <a:cs typeface="Arial" panose="020B0604020202020204" pitchFamily="34" charset="0"/>
              </a:rPr>
              <a:t>Focus</a:t>
            </a:r>
          </a:p>
          <a:p>
            <a:pPr algn="ctr"/>
            <a:endParaRPr lang="en-US" b="1"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Gain from pricing structure</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Offer comprehensive product range</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Be lost leader</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Save on packaging cost with suppliers direct. </a:t>
            </a:r>
          </a:p>
          <a:p>
            <a:pPr marL="285750" indent="-285750">
              <a:buFont typeface="Arial" panose="020B0604020202020204" pitchFamily="34" charset="0"/>
              <a:buChar char="•"/>
            </a:pPr>
            <a:endParaRPr lang="en-US"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smtClean="0">
              <a:latin typeface="Arial" panose="020B0604020202020204" pitchFamily="34" charset="0"/>
              <a:cs typeface="Arial" panose="020B0604020202020204" pitchFamily="34" charset="0"/>
            </a:endParaRPr>
          </a:p>
          <a:p>
            <a:pPr algn="ctr"/>
            <a:endParaRPr lang="en-US" b="1" dirty="0">
              <a:latin typeface="Arial" panose="020B0604020202020204" pitchFamily="34" charset="0"/>
              <a:cs typeface="Arial" panose="020B0604020202020204" pitchFamily="34" charset="0"/>
            </a:endParaRPr>
          </a:p>
        </p:txBody>
      </p:sp>
      <p:sp>
        <p:nvSpPr>
          <p:cNvPr id="12" name="Down Arrow 11"/>
          <p:cNvSpPr/>
          <p:nvPr/>
        </p:nvSpPr>
        <p:spPr>
          <a:xfrm>
            <a:off x="5699593" y="2438400"/>
            <a:ext cx="451214" cy="89122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Arrow 12"/>
          <p:cNvSpPr/>
          <p:nvPr/>
        </p:nvSpPr>
        <p:spPr>
          <a:xfrm rot="3287440">
            <a:off x="8155246" y="2472356"/>
            <a:ext cx="857805" cy="51124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Left Arrow 13"/>
          <p:cNvSpPr/>
          <p:nvPr/>
        </p:nvSpPr>
        <p:spPr>
          <a:xfrm rot="18717395">
            <a:off x="2645441" y="2380232"/>
            <a:ext cx="978408"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1385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ERP System</a:t>
            </a:r>
            <a:endParaRPr lang="en-US" dirty="0"/>
          </a:p>
        </p:txBody>
      </p:sp>
      <p:sp>
        <p:nvSpPr>
          <p:cNvPr id="3" name="Content Placeholder 2"/>
          <p:cNvSpPr>
            <a:spLocks noGrp="1"/>
          </p:cNvSpPr>
          <p:nvPr>
            <p:ph idx="1"/>
          </p:nvPr>
        </p:nvSpPr>
        <p:spPr>
          <a:xfrm>
            <a:off x="737578" y="1265519"/>
            <a:ext cx="9221788" cy="436282"/>
          </a:xfrm>
        </p:spPr>
        <p:txBody>
          <a:bodyPr/>
          <a:lstStyle/>
          <a:p>
            <a:pPr marL="0" indent="0">
              <a:buNone/>
            </a:pPr>
            <a:r>
              <a:rPr lang="en-US" dirty="0" smtClean="0">
                <a:latin typeface="Arial" panose="020B0604020202020204" pitchFamily="34" charset="0"/>
                <a:cs typeface="Arial" panose="020B0604020202020204" pitchFamily="34" charset="0"/>
              </a:rPr>
              <a:t>ERP system </a:t>
            </a:r>
            <a:r>
              <a:rPr lang="en-GB" dirty="0" smtClean="0">
                <a:latin typeface="Arial" panose="020B0604020202020204" pitchFamily="34" charset="0"/>
                <a:cs typeface="Arial" panose="020B0604020202020204" pitchFamily="34" charset="0"/>
              </a:rPr>
              <a:t>(Enterprise Resource Planning)</a:t>
            </a:r>
            <a:endParaRPr lang="en-US" dirty="0" smtClean="0">
              <a:latin typeface="Arial" panose="020B0604020202020204" pitchFamily="34" charset="0"/>
              <a:cs typeface="Arial" panose="020B0604020202020204" pitchFamily="34" charset="0"/>
            </a:endParaRPr>
          </a:p>
          <a:p>
            <a:pPr marL="0" indent="0">
              <a:buNone/>
            </a:pPr>
            <a:endParaRPr lang="en-US" dirty="0"/>
          </a:p>
        </p:txBody>
      </p:sp>
      <p:sp>
        <p:nvSpPr>
          <p:cNvPr id="4" name="TextBox 3"/>
          <p:cNvSpPr txBox="1"/>
          <p:nvPr/>
        </p:nvSpPr>
        <p:spPr>
          <a:xfrm>
            <a:off x="737578" y="2055892"/>
            <a:ext cx="5231422" cy="4524315"/>
          </a:xfrm>
          <a:prstGeom prst="rect">
            <a:avLst/>
          </a:prstGeom>
          <a:noFill/>
        </p:spPr>
        <p:txBody>
          <a:bodyPr wrap="square" rtlCol="0">
            <a:spAutoFit/>
          </a:bodyPr>
          <a:lstStyle/>
          <a:p>
            <a:r>
              <a:rPr lang="en-US" b="1" dirty="0" smtClean="0"/>
              <a:t>Advantages</a:t>
            </a:r>
          </a:p>
          <a:p>
            <a:endParaRPr lang="en-US" b="1" dirty="0" smtClean="0"/>
          </a:p>
          <a:p>
            <a:pPr marL="285750" lvl="0" indent="-285750">
              <a:buFont typeface="Arial" panose="020B0604020202020204" pitchFamily="34" charset="0"/>
              <a:buChar char="•"/>
            </a:pPr>
            <a:r>
              <a:rPr lang="en-US" dirty="0"/>
              <a:t>The ERP systems are very efficient </a:t>
            </a:r>
          </a:p>
          <a:p>
            <a:pPr marL="285750" lvl="0" indent="-285750">
              <a:buFont typeface="Arial" panose="020B0604020202020204" pitchFamily="34" charset="0"/>
              <a:buChar char="•"/>
            </a:pPr>
            <a:r>
              <a:rPr lang="en-US" dirty="0" smtClean="0"/>
              <a:t>Collects </a:t>
            </a:r>
            <a:r>
              <a:rPr lang="en-US" dirty="0"/>
              <a:t>data via the club card system </a:t>
            </a:r>
          </a:p>
          <a:p>
            <a:pPr marL="285750" lvl="0" indent="-285750">
              <a:buFont typeface="Arial" panose="020B0604020202020204" pitchFamily="34" charset="0"/>
              <a:buChar char="•"/>
            </a:pPr>
            <a:r>
              <a:rPr lang="en-US" dirty="0"/>
              <a:t>The ERP provide information such buying patterns, trends, demand and needs.</a:t>
            </a:r>
          </a:p>
          <a:p>
            <a:pPr marL="285750" lvl="0" indent="-285750">
              <a:buFont typeface="Arial" panose="020B0604020202020204" pitchFamily="34" charset="0"/>
              <a:buChar char="•"/>
            </a:pPr>
            <a:r>
              <a:rPr lang="en-US" dirty="0"/>
              <a:t>Segment target audiences </a:t>
            </a:r>
          </a:p>
          <a:p>
            <a:pPr marL="285750" lvl="0" indent="-285750">
              <a:buFont typeface="Arial" panose="020B0604020202020204" pitchFamily="34" charset="0"/>
              <a:buChar char="•"/>
            </a:pPr>
            <a:r>
              <a:rPr lang="en-US" dirty="0"/>
              <a:t>Completes the interaction between the customers an Tesco</a:t>
            </a:r>
          </a:p>
          <a:p>
            <a:pPr marL="285750" lvl="0" indent="-285750">
              <a:buFont typeface="Arial" panose="020B0604020202020204" pitchFamily="34" charset="0"/>
              <a:buChar char="•"/>
            </a:pPr>
            <a:r>
              <a:rPr lang="en-US" dirty="0" smtClean="0"/>
              <a:t>Integrating </a:t>
            </a:r>
            <a:r>
              <a:rPr lang="en-US" dirty="0"/>
              <a:t>SCM with the ERP system helps because it stop </a:t>
            </a:r>
            <a:r>
              <a:rPr lang="en-US" dirty="0" smtClean="0"/>
              <a:t>Tesco form </a:t>
            </a:r>
            <a:r>
              <a:rPr lang="en-US" dirty="0"/>
              <a:t>order excess stock and also stops them from going out of stock o items.</a:t>
            </a:r>
          </a:p>
          <a:p>
            <a:pPr marL="285750" lvl="0" indent="-285750">
              <a:buFont typeface="Arial" panose="020B0604020202020204" pitchFamily="34" charset="0"/>
              <a:buChar char="•"/>
            </a:pPr>
            <a:r>
              <a:rPr lang="en-US" dirty="0"/>
              <a:t>It enables the deliveries to be made on time.</a:t>
            </a:r>
          </a:p>
          <a:p>
            <a:r>
              <a:rPr lang="en-US" dirty="0" smtClean="0"/>
              <a:t> </a:t>
            </a:r>
          </a:p>
        </p:txBody>
      </p:sp>
      <p:sp>
        <p:nvSpPr>
          <p:cNvPr id="5" name="TextBox 4"/>
          <p:cNvSpPr txBox="1"/>
          <p:nvPr/>
        </p:nvSpPr>
        <p:spPr>
          <a:xfrm>
            <a:off x="5969000" y="2055891"/>
            <a:ext cx="5745922" cy="3970318"/>
          </a:xfrm>
          <a:prstGeom prst="rect">
            <a:avLst/>
          </a:prstGeom>
          <a:noFill/>
        </p:spPr>
        <p:txBody>
          <a:bodyPr wrap="square" rtlCol="0">
            <a:spAutoFit/>
          </a:bodyPr>
          <a:lstStyle/>
          <a:p>
            <a:r>
              <a:rPr lang="en-US" b="1" dirty="0" smtClean="0"/>
              <a:t>Disadvantages </a:t>
            </a:r>
          </a:p>
          <a:p>
            <a:endParaRPr lang="en-US" b="1" dirty="0"/>
          </a:p>
          <a:p>
            <a:pPr marL="285750" lvl="0" indent="-285750">
              <a:buFont typeface="Arial" panose="020B0604020202020204" pitchFamily="34" charset="0"/>
              <a:buChar char="•"/>
            </a:pPr>
            <a:r>
              <a:rPr lang="en-US" dirty="0"/>
              <a:t>Difficulties in implementing the system as it’s a slow process.</a:t>
            </a:r>
          </a:p>
          <a:p>
            <a:pPr marL="285750" lvl="0" indent="-285750">
              <a:buFont typeface="Arial" panose="020B0604020202020204" pitchFamily="34" charset="0"/>
              <a:buChar char="•"/>
            </a:pPr>
            <a:r>
              <a:rPr lang="en-US" dirty="0"/>
              <a:t>They have developed a similar system which is cloud-based which is faster</a:t>
            </a:r>
          </a:p>
          <a:p>
            <a:pPr marL="285750" lvl="0" indent="-285750">
              <a:buFont typeface="Arial" panose="020B0604020202020204" pitchFamily="34" charset="0"/>
              <a:buChar char="•"/>
            </a:pPr>
            <a:r>
              <a:rPr lang="en-US" dirty="0"/>
              <a:t>To monitories and analysis of data is a long and slow process </a:t>
            </a:r>
          </a:p>
          <a:p>
            <a:pPr marL="285750" lvl="0" indent="-285750">
              <a:buFont typeface="Arial" panose="020B0604020202020204" pitchFamily="34" charset="0"/>
              <a:buChar char="•"/>
            </a:pPr>
            <a:r>
              <a:rPr lang="en-US" dirty="0"/>
              <a:t>Tesco invested $750 million on this technology in 2013</a:t>
            </a:r>
          </a:p>
          <a:p>
            <a:pPr marL="285750" lvl="0" indent="-285750">
              <a:buFont typeface="Arial" panose="020B0604020202020204" pitchFamily="34" charset="0"/>
              <a:buChar char="•"/>
            </a:pPr>
            <a:r>
              <a:rPr lang="en-US" dirty="0"/>
              <a:t>The system is not adaptable to change which can create challenges for Tesco ii it decides to make changes.</a:t>
            </a:r>
          </a:p>
          <a:p>
            <a:endParaRPr lang="en-US" b="1" dirty="0"/>
          </a:p>
        </p:txBody>
      </p:sp>
    </p:spTree>
    <p:extLst>
      <p:ext uri="{BB962C8B-B14F-4D97-AF65-F5344CB8AC3E}">
        <p14:creationId xmlns:p14="http://schemas.microsoft.com/office/powerpoint/2010/main" val="2474774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7111" y="2749176"/>
            <a:ext cx="9404723" cy="1400530"/>
          </a:xfrm>
        </p:spPr>
        <p:txBody>
          <a:bodyPr/>
          <a:lstStyle/>
          <a:p>
            <a:r>
              <a:rPr lang="en-US" sz="7200" dirty="0" smtClean="0">
                <a:latin typeface="Arial" panose="020B0604020202020204" pitchFamily="34" charset="0"/>
                <a:cs typeface="Arial" panose="020B0604020202020204" pitchFamily="34" charset="0"/>
              </a:rPr>
              <a:t>Thank You </a:t>
            </a:r>
            <a:endParaRPr lang="en-US" sz="7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09095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229</TotalTime>
  <Words>567</Words>
  <Application>Microsoft Office PowerPoint</Application>
  <PresentationFormat>Widescreen</PresentationFormat>
  <Paragraphs>98</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Wingdings</vt:lpstr>
      <vt:lpstr>Wingdings 3</vt:lpstr>
      <vt:lpstr>Ion</vt:lpstr>
      <vt:lpstr>Knowledge and Information Management of Tesco. </vt:lpstr>
      <vt:lpstr>Name: Delwar Hussain  Student Number: 1813780  </vt:lpstr>
      <vt:lpstr>Importance of information systems for Tesco</vt:lpstr>
      <vt:lpstr>Inputs Processes and Outputs</vt:lpstr>
      <vt:lpstr>Knowledge Management Challenges and Recommendations </vt:lpstr>
      <vt:lpstr>Porters 3 Generic Strategies  </vt:lpstr>
      <vt:lpstr>ERP System</vt:lpstr>
      <vt:lpstr>Thank You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of Tesco.</dc:title>
  <dc:creator>user</dc:creator>
  <cp:lastModifiedBy>user</cp:lastModifiedBy>
  <cp:revision>25</cp:revision>
  <dcterms:created xsi:type="dcterms:W3CDTF">2021-03-26T14:21:11Z</dcterms:created>
  <dcterms:modified xsi:type="dcterms:W3CDTF">2021-03-29T13:04:19Z</dcterms:modified>
</cp:coreProperties>
</file>