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3.xml" ContentType="application/vnd.openxmlformats-officedocument.drawingml.diagramLayout+xml"/>
  <Override PartName="/ppt/diagrams/data4.xml" ContentType="application/vnd.openxmlformats-officedocument.drawingml.diagramData+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diagrams/data1.xml" ContentType="application/vnd.openxmlformats-officedocument.drawingml.diagramData+xml"/>
  <Override PartName="/ppt/notesSlides/notesSlide5.xml" ContentType="application/vnd.openxmlformats-officedocument.presentationml.notesSlide+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30"/>
  </p:notesMasterIdLst>
  <p:sldIdLst>
    <p:sldId id="264" r:id="rId2"/>
    <p:sldId id="256" r:id="rId3"/>
    <p:sldId id="257" r:id="rId4"/>
    <p:sldId id="258" r:id="rId5"/>
    <p:sldId id="259" r:id="rId6"/>
    <p:sldId id="262" r:id="rId7"/>
    <p:sldId id="263" r:id="rId8"/>
    <p:sldId id="265" r:id="rId9"/>
    <p:sldId id="266" r:id="rId10"/>
    <p:sldId id="267" r:id="rId11"/>
    <p:sldId id="279" r:id="rId12"/>
    <p:sldId id="280" r:id="rId13"/>
    <p:sldId id="281" r:id="rId14"/>
    <p:sldId id="282" r:id="rId15"/>
    <p:sldId id="283" r:id="rId16"/>
    <p:sldId id="274" r:id="rId17"/>
    <p:sldId id="275" r:id="rId18"/>
    <p:sldId id="276" r:id="rId19"/>
    <p:sldId id="277" r:id="rId20"/>
    <p:sldId id="284" r:id="rId21"/>
    <p:sldId id="285" r:id="rId22"/>
    <p:sldId id="286" r:id="rId23"/>
    <p:sldId id="287" r:id="rId24"/>
    <p:sldId id="288" r:id="rId25"/>
    <p:sldId id="289" r:id="rId26"/>
    <p:sldId id="260" r:id="rId27"/>
    <p:sldId id="278" r:id="rId28"/>
    <p:sldId id="290" r:id="rId29"/>
  </p:sldIdLst>
  <p:sldSz cx="123444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8909" autoAdjust="0"/>
  </p:normalViewPr>
  <p:slideViewPr>
    <p:cSldViewPr snapToGrid="0" snapToObjects="1">
      <p:cViewPr varScale="1">
        <p:scale>
          <a:sx n="71" d="100"/>
          <a:sy n="71" d="100"/>
        </p:scale>
        <p:origin x="-642" y="-102"/>
      </p:cViewPr>
      <p:guideLst>
        <p:guide orient="horz" pos="2160"/>
        <p:guide pos="389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09B5CF-0BF1-4DE8-AFEC-54FB2A69FFA2}" type="doc">
      <dgm:prSet loTypeId="urn:microsoft.com/office/officeart/2005/8/layout/StepDownProcess" loCatId="process" qsTypeId="urn:microsoft.com/office/officeart/2005/8/quickstyle/simple1" qsCatId="simple" csTypeId="urn:microsoft.com/office/officeart/2005/8/colors/colorful1#1" csCatId="colorful" phldr="1"/>
      <dgm:spPr/>
      <dgm:t>
        <a:bodyPr/>
        <a:lstStyle/>
        <a:p>
          <a:endParaRPr lang="en-GB"/>
        </a:p>
      </dgm:t>
    </dgm:pt>
    <dgm:pt modelId="{0216DE92-2DDF-412C-8CA7-E54AD63B209B}">
      <dgm:prSet phldrT="[Text]" custT="1"/>
      <dgm:spPr/>
      <dgm:t>
        <a:bodyPr/>
        <a:lstStyle/>
        <a:p>
          <a:pPr>
            <a:buNone/>
          </a:pPr>
          <a:r>
            <a:rPr lang="en-GB" sz="800" b="1" i="0" u="none" dirty="0">
              <a:solidFill>
                <a:schemeClr val="tx1"/>
              </a:solidFill>
              <a:latin typeface="Times New Roman" panose="02020603050405020304" pitchFamily="18" charset="0"/>
              <a:cs typeface="Times New Roman" panose="02020603050405020304" pitchFamily="18" charset="0"/>
            </a:rPr>
            <a:t>The PRECEDE–PROCEED approach is a structured process that can be used to develop, intervene, and assess health-promotion initiatives (Kim </a:t>
          </a:r>
          <a:r>
            <a:rPr lang="en-GB" sz="800" b="1" i="1" u="none" dirty="0">
              <a:solidFill>
                <a:schemeClr val="tx1"/>
              </a:solidFill>
              <a:latin typeface="Times New Roman" panose="02020603050405020304" pitchFamily="18" charset="0"/>
              <a:cs typeface="Times New Roman" panose="02020603050405020304" pitchFamily="18" charset="0"/>
            </a:rPr>
            <a:t>et al.</a:t>
          </a:r>
          <a:r>
            <a:rPr lang="en-GB" sz="800" b="1" i="0" u="none" dirty="0">
              <a:solidFill>
                <a:schemeClr val="tx1"/>
              </a:solidFill>
              <a:latin typeface="Times New Roman" panose="02020603050405020304" pitchFamily="18" charset="0"/>
              <a:cs typeface="Times New Roman" panose="02020603050405020304" pitchFamily="18" charset="0"/>
            </a:rPr>
            <a:t> 2022).</a:t>
          </a:r>
          <a:endParaRPr lang="en-GB" sz="800" b="1" dirty="0">
            <a:solidFill>
              <a:schemeClr val="tx1"/>
            </a:solidFill>
            <a:latin typeface="Times New Roman" panose="02020603050405020304" pitchFamily="18" charset="0"/>
            <a:cs typeface="Times New Roman" panose="02020603050405020304" pitchFamily="18" charset="0"/>
          </a:endParaRPr>
        </a:p>
      </dgm:t>
    </dgm:pt>
    <dgm:pt modelId="{D0971619-78E3-4F02-80E4-7AA0D1348DB5}" type="parTrans" cxnId="{144D0AC3-A0D0-4E10-8BD0-B0D9398C7DF8}">
      <dgm:prSet/>
      <dgm:spPr/>
      <dgm:t>
        <a:bodyPr/>
        <a:lstStyle/>
        <a:p>
          <a:endParaRPr lang="en-GB"/>
        </a:p>
      </dgm:t>
    </dgm:pt>
    <dgm:pt modelId="{9F465A99-C931-4E60-9F50-B6CCBF88F6D9}" type="sibTrans" cxnId="{144D0AC3-A0D0-4E10-8BD0-B0D9398C7DF8}">
      <dgm:prSet/>
      <dgm:spPr/>
      <dgm:t>
        <a:bodyPr/>
        <a:lstStyle/>
        <a:p>
          <a:endParaRPr lang="en-GB"/>
        </a:p>
      </dgm:t>
    </dgm:pt>
    <dgm:pt modelId="{289A0686-0CFE-4773-9372-EC32FB73FCD6}">
      <dgm:prSet phldrT="[Text]" custT="1"/>
      <dgm:spPr/>
      <dgm:t>
        <a:bodyPr/>
        <a:lstStyle/>
        <a:p>
          <a:pPr>
            <a:buNone/>
          </a:pPr>
          <a:r>
            <a:rPr lang="en-GB" sz="800" b="1" i="0" u="none" dirty="0">
              <a:solidFill>
                <a:schemeClr val="tx1"/>
              </a:solidFill>
              <a:latin typeface="Times New Roman" panose="02020603050405020304" pitchFamily="18" charset="0"/>
              <a:cs typeface="Times New Roman" panose="02020603050405020304" pitchFamily="18" charset="0"/>
            </a:rPr>
            <a:t>PRECEDE identifies:</a:t>
          </a:r>
          <a:endParaRPr lang="en-GB" sz="800" b="1" dirty="0">
            <a:solidFill>
              <a:schemeClr val="tx1"/>
            </a:solidFill>
            <a:latin typeface="Times New Roman" panose="02020603050405020304" pitchFamily="18" charset="0"/>
            <a:cs typeface="Times New Roman" panose="02020603050405020304" pitchFamily="18" charset="0"/>
          </a:endParaRPr>
        </a:p>
        <a:p>
          <a:pPr>
            <a:buNone/>
          </a:pPr>
          <a:endParaRPr lang="en-GB" sz="800" b="1" dirty="0">
            <a:solidFill>
              <a:schemeClr val="tx1"/>
            </a:solidFill>
            <a:latin typeface="Times New Roman" panose="02020603050405020304" pitchFamily="18" charset="0"/>
            <a:cs typeface="Times New Roman" panose="02020603050405020304" pitchFamily="18" charset="0"/>
          </a:endParaRPr>
        </a:p>
      </dgm:t>
    </dgm:pt>
    <dgm:pt modelId="{1E74827A-9C2D-42AE-963B-E00124712DEA}" type="parTrans" cxnId="{B0FF17B0-5A38-4A5A-BF9A-3F630E32A15D}">
      <dgm:prSet/>
      <dgm:spPr/>
      <dgm:t>
        <a:bodyPr/>
        <a:lstStyle/>
        <a:p>
          <a:endParaRPr lang="en-GB"/>
        </a:p>
      </dgm:t>
    </dgm:pt>
    <dgm:pt modelId="{19C00362-9350-4564-ADA3-23527B3A7E6A}" type="sibTrans" cxnId="{B0FF17B0-5A38-4A5A-BF9A-3F630E32A15D}">
      <dgm:prSet/>
      <dgm:spPr/>
      <dgm:t>
        <a:bodyPr/>
        <a:lstStyle/>
        <a:p>
          <a:endParaRPr lang="en-GB"/>
        </a:p>
      </dgm:t>
    </dgm:pt>
    <dgm:pt modelId="{BC954BAC-7DEF-4549-BA17-C4376BD2050D}">
      <dgm:prSet phldrT="[Text]" custT="1"/>
      <dgm:spPr/>
      <dgm:t>
        <a:bodyPr/>
        <a:lstStyle/>
        <a:p>
          <a:pPr>
            <a:buFont typeface="Arial" panose="020B0604020202020204" pitchFamily="34" charset="0"/>
            <a:buChar char="•"/>
          </a:pPr>
          <a:r>
            <a:rPr lang="en-GB" sz="700" b="0" i="0" u="none" dirty="0">
              <a:solidFill>
                <a:schemeClr val="tx1"/>
              </a:solidFill>
              <a:latin typeface="Times New Roman" panose="02020603050405020304" pitchFamily="18" charset="0"/>
              <a:cs typeface="Times New Roman" panose="02020603050405020304" pitchFamily="18" charset="0"/>
            </a:rPr>
            <a:t>Epidemiological risks</a:t>
          </a:r>
          <a:endParaRPr lang="en-GB" sz="700" dirty="0">
            <a:solidFill>
              <a:schemeClr val="tx1"/>
            </a:solidFill>
            <a:latin typeface="Times New Roman" panose="02020603050405020304" pitchFamily="18" charset="0"/>
            <a:cs typeface="Times New Roman" panose="02020603050405020304" pitchFamily="18" charset="0"/>
          </a:endParaRPr>
        </a:p>
      </dgm:t>
    </dgm:pt>
    <dgm:pt modelId="{D6C89C26-A7A1-4400-9D01-97C6037B417E}" type="parTrans" cxnId="{61B35A2D-6525-4118-B8FE-B0D2186F349A}">
      <dgm:prSet/>
      <dgm:spPr/>
      <dgm:t>
        <a:bodyPr/>
        <a:lstStyle/>
        <a:p>
          <a:endParaRPr lang="en-GB"/>
        </a:p>
      </dgm:t>
    </dgm:pt>
    <dgm:pt modelId="{4525198C-F1D8-4D56-989F-B891A1B30B89}" type="sibTrans" cxnId="{61B35A2D-6525-4118-B8FE-B0D2186F349A}">
      <dgm:prSet/>
      <dgm:spPr/>
      <dgm:t>
        <a:bodyPr/>
        <a:lstStyle/>
        <a:p>
          <a:endParaRPr lang="en-GB"/>
        </a:p>
      </dgm:t>
    </dgm:pt>
    <dgm:pt modelId="{4ABE7FE9-6637-40AE-B682-2D60217DE115}">
      <dgm:prSet phldrT="[Text]" custT="1"/>
      <dgm:spPr/>
      <dgm:t>
        <a:bodyPr/>
        <a:lstStyle/>
        <a:p>
          <a:pPr>
            <a:buNone/>
          </a:pPr>
          <a:r>
            <a:rPr lang="en-GB" sz="800" b="1" i="0" u="none" dirty="0">
              <a:solidFill>
                <a:schemeClr val="tx1"/>
              </a:solidFill>
              <a:latin typeface="Times New Roman" panose="02020603050405020304" pitchFamily="18" charset="0"/>
              <a:cs typeface="Times New Roman" panose="02020603050405020304" pitchFamily="18" charset="0"/>
            </a:rPr>
            <a:t>PROCEED combines:</a:t>
          </a:r>
          <a:endParaRPr lang="en-GB" sz="800" b="1" dirty="0">
            <a:solidFill>
              <a:schemeClr val="tx1"/>
            </a:solidFill>
            <a:latin typeface="Times New Roman" panose="02020603050405020304" pitchFamily="18" charset="0"/>
            <a:cs typeface="Times New Roman" panose="02020603050405020304" pitchFamily="18" charset="0"/>
          </a:endParaRPr>
        </a:p>
      </dgm:t>
    </dgm:pt>
    <dgm:pt modelId="{6020AB47-D67E-4ADA-8BC1-D64063A7AC6B}" type="parTrans" cxnId="{3B94AECE-ABEB-4BA1-8026-08C84246B4C0}">
      <dgm:prSet/>
      <dgm:spPr/>
      <dgm:t>
        <a:bodyPr/>
        <a:lstStyle/>
        <a:p>
          <a:endParaRPr lang="en-GB"/>
        </a:p>
      </dgm:t>
    </dgm:pt>
    <dgm:pt modelId="{E10F1F2E-98A0-40AA-8289-4CA7DFC811C1}" type="sibTrans" cxnId="{3B94AECE-ABEB-4BA1-8026-08C84246B4C0}">
      <dgm:prSet/>
      <dgm:spPr/>
      <dgm:t>
        <a:bodyPr/>
        <a:lstStyle/>
        <a:p>
          <a:endParaRPr lang="en-GB"/>
        </a:p>
      </dgm:t>
    </dgm:pt>
    <dgm:pt modelId="{E9CE73A2-C322-4EF2-84A5-C99ECEC3DC89}">
      <dgm:prSet phldrT="[Text]" custT="1"/>
      <dgm:spPr/>
      <dgm:t>
        <a:bodyPr/>
        <a:lstStyle/>
        <a:p>
          <a:pPr algn="just">
            <a:buFont typeface="Arial" panose="020B0604020202020204" pitchFamily="34" charset="0"/>
            <a:buChar char="•"/>
          </a:pPr>
          <a:r>
            <a:rPr lang="en-GB" sz="700" b="0" i="0" u="none" dirty="0">
              <a:solidFill>
                <a:schemeClr val="tx1"/>
              </a:solidFill>
              <a:latin typeface="Times New Roman" panose="02020603050405020304" pitchFamily="18" charset="0"/>
              <a:cs typeface="Times New Roman" panose="02020603050405020304" pitchFamily="18" charset="0"/>
            </a:rPr>
            <a:t>Intervention implementation</a:t>
          </a:r>
          <a:endParaRPr lang="en-GB" sz="700" dirty="0">
            <a:solidFill>
              <a:schemeClr val="tx1"/>
            </a:solidFill>
            <a:latin typeface="Times New Roman" panose="02020603050405020304" pitchFamily="18" charset="0"/>
            <a:cs typeface="Times New Roman" panose="02020603050405020304" pitchFamily="18" charset="0"/>
          </a:endParaRPr>
        </a:p>
      </dgm:t>
    </dgm:pt>
    <dgm:pt modelId="{27E082B2-8DEC-4D55-8370-5A356127AF36}" type="parTrans" cxnId="{561603E6-4BC0-4BFD-9424-076F2A2E1333}">
      <dgm:prSet/>
      <dgm:spPr/>
      <dgm:t>
        <a:bodyPr/>
        <a:lstStyle/>
        <a:p>
          <a:endParaRPr lang="en-GB"/>
        </a:p>
      </dgm:t>
    </dgm:pt>
    <dgm:pt modelId="{28CA88E0-1811-480E-8805-FEED8E72D24D}" type="sibTrans" cxnId="{561603E6-4BC0-4BFD-9424-076F2A2E1333}">
      <dgm:prSet/>
      <dgm:spPr/>
      <dgm:t>
        <a:bodyPr/>
        <a:lstStyle/>
        <a:p>
          <a:endParaRPr lang="en-GB"/>
        </a:p>
      </dgm:t>
    </dgm:pt>
    <dgm:pt modelId="{034A4B2E-DBC0-4F63-8289-CB7A5DDFE18D}">
      <dgm:prSet custT="1"/>
      <dgm:spPr/>
      <dgm:t>
        <a:bodyPr/>
        <a:lstStyle/>
        <a:p>
          <a:pPr>
            <a:buFont typeface="Arial" panose="020B0604020202020204" pitchFamily="34" charset="0"/>
            <a:buChar char="•"/>
          </a:pPr>
          <a:r>
            <a:rPr lang="en-GB" sz="700" b="0" i="0" u="none" dirty="0">
              <a:solidFill>
                <a:schemeClr val="tx1"/>
              </a:solidFill>
              <a:latin typeface="Times New Roman" panose="02020603050405020304" pitchFamily="18" charset="0"/>
              <a:cs typeface="Times New Roman" panose="02020603050405020304" pitchFamily="18" charset="0"/>
            </a:rPr>
            <a:t>Health risks</a:t>
          </a:r>
        </a:p>
      </dgm:t>
    </dgm:pt>
    <dgm:pt modelId="{FD035D40-4178-4080-8B8D-3D23D458068D}" type="parTrans" cxnId="{2FF0543B-5678-4616-8728-A10AACC272B2}">
      <dgm:prSet/>
      <dgm:spPr/>
      <dgm:t>
        <a:bodyPr/>
        <a:lstStyle/>
        <a:p>
          <a:endParaRPr lang="en-GB"/>
        </a:p>
      </dgm:t>
    </dgm:pt>
    <dgm:pt modelId="{6F244139-EBF6-46AA-BD21-8789AE2459E0}" type="sibTrans" cxnId="{2FF0543B-5678-4616-8728-A10AACC272B2}">
      <dgm:prSet/>
      <dgm:spPr/>
      <dgm:t>
        <a:bodyPr/>
        <a:lstStyle/>
        <a:p>
          <a:endParaRPr lang="en-GB"/>
        </a:p>
      </dgm:t>
    </dgm:pt>
    <dgm:pt modelId="{7EB3E30B-D5F8-4994-90FB-FF16C73434AE}">
      <dgm:prSet custT="1"/>
      <dgm:spPr/>
      <dgm:t>
        <a:bodyPr/>
        <a:lstStyle/>
        <a:p>
          <a:pPr>
            <a:buFont typeface="Arial" panose="020B0604020202020204" pitchFamily="34" charset="0"/>
            <a:buChar char="•"/>
          </a:pPr>
          <a:r>
            <a:rPr lang="en-GB" sz="700" b="0" i="0" u="none" dirty="0">
              <a:solidFill>
                <a:schemeClr val="tx1"/>
              </a:solidFill>
              <a:latin typeface="Times New Roman" panose="02020603050405020304" pitchFamily="18" charset="0"/>
              <a:cs typeface="Times New Roman" panose="02020603050405020304" pitchFamily="18" charset="0"/>
            </a:rPr>
            <a:t>Behavioural and environmental determinants.</a:t>
          </a:r>
        </a:p>
      </dgm:t>
    </dgm:pt>
    <dgm:pt modelId="{86E95571-593B-4D03-ADCB-0DA375F9E4D3}" type="parTrans" cxnId="{1CD94EFB-7529-4E79-A9BD-7A73D34F5DF0}">
      <dgm:prSet/>
      <dgm:spPr/>
      <dgm:t>
        <a:bodyPr/>
        <a:lstStyle/>
        <a:p>
          <a:endParaRPr lang="en-GB"/>
        </a:p>
      </dgm:t>
    </dgm:pt>
    <dgm:pt modelId="{306900A9-64A3-4E3C-99AE-884F5DC1CA37}" type="sibTrans" cxnId="{1CD94EFB-7529-4E79-A9BD-7A73D34F5DF0}">
      <dgm:prSet/>
      <dgm:spPr/>
      <dgm:t>
        <a:bodyPr/>
        <a:lstStyle/>
        <a:p>
          <a:endParaRPr lang="en-GB"/>
        </a:p>
      </dgm:t>
    </dgm:pt>
    <dgm:pt modelId="{1E6E1889-449E-4303-8FE4-D80EF05D3F83}">
      <dgm:prSet custT="1"/>
      <dgm:spPr/>
      <dgm:t>
        <a:bodyPr/>
        <a:lstStyle/>
        <a:p>
          <a:pPr>
            <a:buFont typeface="Arial" panose="020B0604020202020204" pitchFamily="34" charset="0"/>
            <a:buChar char="•"/>
          </a:pPr>
          <a:r>
            <a:rPr lang="en-GB" sz="700" b="0" i="0" u="none" dirty="0">
              <a:solidFill>
                <a:schemeClr val="tx1"/>
              </a:solidFill>
              <a:latin typeface="Times New Roman" panose="02020603050405020304" pitchFamily="18" charset="0"/>
              <a:cs typeface="Times New Roman" panose="02020603050405020304" pitchFamily="18" charset="0"/>
            </a:rPr>
            <a:t>Ecological and Educational influences </a:t>
          </a:r>
        </a:p>
      </dgm:t>
    </dgm:pt>
    <dgm:pt modelId="{B3337C24-D088-4487-883A-BA661EB8AFE9}" type="parTrans" cxnId="{FA63FDEA-4353-4D75-8942-3C0F88B908DE}">
      <dgm:prSet/>
      <dgm:spPr/>
      <dgm:t>
        <a:bodyPr/>
        <a:lstStyle/>
        <a:p>
          <a:endParaRPr lang="en-GB"/>
        </a:p>
      </dgm:t>
    </dgm:pt>
    <dgm:pt modelId="{99DBF121-4D02-4AF8-8228-27C5B64BBA86}" type="sibTrans" cxnId="{FA63FDEA-4353-4D75-8942-3C0F88B908DE}">
      <dgm:prSet/>
      <dgm:spPr/>
      <dgm:t>
        <a:bodyPr/>
        <a:lstStyle/>
        <a:p>
          <a:endParaRPr lang="en-GB"/>
        </a:p>
      </dgm:t>
    </dgm:pt>
    <dgm:pt modelId="{6A00E2C4-B020-49D4-9081-40EF94FBD95E}">
      <dgm:prSet custT="1"/>
      <dgm:spPr/>
      <dgm:t>
        <a:bodyPr/>
        <a:lstStyle/>
        <a:p>
          <a:pPr algn="just">
            <a:buFont typeface="Arial" panose="020B0604020202020204" pitchFamily="34" charset="0"/>
            <a:buChar char="•"/>
          </a:pPr>
          <a:r>
            <a:rPr lang="en-GB" sz="700" b="0" i="0" u="none" dirty="0">
              <a:solidFill>
                <a:schemeClr val="tx1"/>
              </a:solidFill>
              <a:latin typeface="Times New Roman" panose="02020603050405020304" pitchFamily="18" charset="0"/>
              <a:cs typeface="Times New Roman" panose="02020603050405020304" pitchFamily="18" charset="0"/>
            </a:rPr>
            <a:t>Process evaluation</a:t>
          </a:r>
        </a:p>
      </dgm:t>
    </dgm:pt>
    <dgm:pt modelId="{05B527CA-0A88-42BF-AEE8-6E6A724BDD03}" type="parTrans" cxnId="{E258A965-5C58-4AF9-9350-473B63BE9D74}">
      <dgm:prSet/>
      <dgm:spPr/>
      <dgm:t>
        <a:bodyPr/>
        <a:lstStyle/>
        <a:p>
          <a:endParaRPr lang="en-GB"/>
        </a:p>
      </dgm:t>
    </dgm:pt>
    <dgm:pt modelId="{D036FAE7-ACCA-45E6-AA1D-2B9F840D3CB3}" type="sibTrans" cxnId="{E258A965-5C58-4AF9-9350-473B63BE9D74}">
      <dgm:prSet/>
      <dgm:spPr/>
      <dgm:t>
        <a:bodyPr/>
        <a:lstStyle/>
        <a:p>
          <a:endParaRPr lang="en-GB"/>
        </a:p>
      </dgm:t>
    </dgm:pt>
    <dgm:pt modelId="{B4BDD884-FD2D-4530-8569-D6D5189B01C5}">
      <dgm:prSet custT="1"/>
      <dgm:spPr/>
      <dgm:t>
        <a:bodyPr/>
        <a:lstStyle/>
        <a:p>
          <a:pPr algn="just">
            <a:buFont typeface="Arial" panose="020B0604020202020204" pitchFamily="34" charset="0"/>
            <a:buChar char="•"/>
          </a:pPr>
          <a:r>
            <a:rPr lang="en-GB" sz="700" b="0" i="0" u="none" dirty="0">
              <a:solidFill>
                <a:schemeClr val="tx1"/>
              </a:solidFill>
              <a:latin typeface="Times New Roman" panose="02020603050405020304" pitchFamily="18" charset="0"/>
              <a:cs typeface="Times New Roman" panose="02020603050405020304" pitchFamily="18" charset="0"/>
            </a:rPr>
            <a:t>Impact evaluation</a:t>
          </a:r>
        </a:p>
      </dgm:t>
    </dgm:pt>
    <dgm:pt modelId="{15DA2264-568D-4823-B48F-9E26AD4F394E}" type="parTrans" cxnId="{0754D00E-7C75-4153-8080-626F8CD537BA}">
      <dgm:prSet/>
      <dgm:spPr/>
      <dgm:t>
        <a:bodyPr/>
        <a:lstStyle/>
        <a:p>
          <a:endParaRPr lang="en-GB"/>
        </a:p>
      </dgm:t>
    </dgm:pt>
    <dgm:pt modelId="{A04FB380-FF20-4DFC-95E9-9584E40B8717}" type="sibTrans" cxnId="{0754D00E-7C75-4153-8080-626F8CD537BA}">
      <dgm:prSet/>
      <dgm:spPr/>
      <dgm:t>
        <a:bodyPr/>
        <a:lstStyle/>
        <a:p>
          <a:endParaRPr lang="en-GB"/>
        </a:p>
      </dgm:t>
    </dgm:pt>
    <dgm:pt modelId="{D360632A-C81E-4337-ACCA-F44A558D6FA9}">
      <dgm:prSet custT="1"/>
      <dgm:spPr/>
      <dgm:t>
        <a:bodyPr/>
        <a:lstStyle/>
        <a:p>
          <a:pPr algn="just">
            <a:buFont typeface="Arial" panose="020B0604020202020204" pitchFamily="34" charset="0"/>
            <a:buChar char="•"/>
          </a:pPr>
          <a:r>
            <a:rPr lang="en-GB" sz="700" b="0" i="0" u="none" dirty="0">
              <a:solidFill>
                <a:schemeClr val="tx1"/>
              </a:solidFill>
              <a:latin typeface="Times New Roman" panose="02020603050405020304" pitchFamily="18" charset="0"/>
              <a:cs typeface="Times New Roman" panose="02020603050405020304" pitchFamily="18" charset="0"/>
            </a:rPr>
            <a:t>Outcome evaluation</a:t>
          </a:r>
        </a:p>
      </dgm:t>
    </dgm:pt>
    <dgm:pt modelId="{934783A1-DA43-4C9E-B807-6DC03F8844F6}" type="parTrans" cxnId="{A55BD2B4-75A3-4BA9-B23C-24D01B2D8C39}">
      <dgm:prSet/>
      <dgm:spPr/>
      <dgm:t>
        <a:bodyPr/>
        <a:lstStyle/>
        <a:p>
          <a:endParaRPr lang="en-GB"/>
        </a:p>
      </dgm:t>
    </dgm:pt>
    <dgm:pt modelId="{3C09A62E-30A6-4F45-AFEC-62D575D417E7}" type="sibTrans" cxnId="{A55BD2B4-75A3-4BA9-B23C-24D01B2D8C39}">
      <dgm:prSet/>
      <dgm:spPr/>
      <dgm:t>
        <a:bodyPr/>
        <a:lstStyle/>
        <a:p>
          <a:endParaRPr lang="en-GB"/>
        </a:p>
      </dgm:t>
    </dgm:pt>
    <dgm:pt modelId="{C47D49A1-52B4-49B5-A542-8D2882E5F319}">
      <dgm:prSet custT="1"/>
      <dgm:spPr/>
      <dgm:t>
        <a:bodyPr/>
        <a:lstStyle/>
        <a:p>
          <a:pPr algn="just">
            <a:buFont typeface="Arial" panose="020B0604020202020204" pitchFamily="34" charset="0"/>
            <a:buChar char="•"/>
          </a:pPr>
          <a:r>
            <a:rPr lang="en-GB" sz="700" b="0" i="0" u="none" dirty="0">
              <a:solidFill>
                <a:schemeClr val="tx1"/>
              </a:solidFill>
              <a:latin typeface="Times New Roman" panose="02020603050405020304" pitchFamily="18" charset="0"/>
              <a:cs typeface="Times New Roman" panose="02020603050405020304" pitchFamily="18" charset="0"/>
            </a:rPr>
            <a:t>The model for </a:t>
          </a:r>
          <a:r>
            <a:rPr lang="en-GB" sz="700" b="0" i="0" u="none" dirty="0" err="1">
              <a:solidFill>
                <a:schemeClr val="tx1"/>
              </a:solidFill>
              <a:latin typeface="Times New Roman" panose="02020603050405020304" pitchFamily="18" charset="0"/>
              <a:cs typeface="Times New Roman" panose="02020603050405020304" pitchFamily="18" charset="0"/>
            </a:rPr>
            <a:t>HeatShield</a:t>
          </a:r>
          <a:r>
            <a:rPr lang="en-GB" sz="700" b="0" i="0" u="none" dirty="0">
              <a:solidFill>
                <a:schemeClr val="tx1"/>
              </a:solidFill>
              <a:latin typeface="Times New Roman" panose="02020603050405020304" pitchFamily="18" charset="0"/>
              <a:cs typeface="Times New Roman" panose="02020603050405020304" pitchFamily="18" charset="0"/>
            </a:rPr>
            <a:t> UK has been applied by forming associations between heat vulnerability and environmental exposures and adaptive behaviour within the households. </a:t>
          </a:r>
        </a:p>
      </dgm:t>
    </dgm:pt>
    <dgm:pt modelId="{8A8DFC61-436E-4D16-9ADF-9329B25AEF28}" type="parTrans" cxnId="{BC4CB66C-442D-43EA-9DA1-7B93DBCB427B}">
      <dgm:prSet/>
      <dgm:spPr/>
      <dgm:t>
        <a:bodyPr/>
        <a:lstStyle/>
        <a:p>
          <a:endParaRPr lang="en-GB"/>
        </a:p>
      </dgm:t>
    </dgm:pt>
    <dgm:pt modelId="{38F06E89-EBFD-4146-A0A9-A781C3834081}" type="sibTrans" cxnId="{BC4CB66C-442D-43EA-9DA1-7B93DBCB427B}">
      <dgm:prSet/>
      <dgm:spPr/>
      <dgm:t>
        <a:bodyPr/>
        <a:lstStyle/>
        <a:p>
          <a:endParaRPr lang="en-GB"/>
        </a:p>
      </dgm:t>
    </dgm:pt>
    <dgm:pt modelId="{41D3EA37-5E34-4BC9-B224-8EA1FA2CC511}">
      <dgm:prSet phldrT="[Text]" custT="1"/>
      <dgm:spPr/>
      <dgm:t>
        <a:bodyPr/>
        <a:lstStyle/>
        <a:p>
          <a:pPr>
            <a:buFont typeface="Arial" panose="020B0604020202020204" pitchFamily="34" charset="0"/>
            <a:buChar char="•"/>
          </a:pPr>
          <a:r>
            <a:rPr lang="en-GB" sz="800" b="1" i="0" u="none" dirty="0">
              <a:solidFill>
                <a:schemeClr val="tx1"/>
              </a:solidFill>
              <a:latin typeface="Times New Roman" panose="02020603050405020304" pitchFamily="18" charset="0"/>
              <a:cs typeface="Times New Roman" panose="02020603050405020304" pitchFamily="18" charset="0"/>
            </a:rPr>
            <a:t>Therefore, a targeted digital intervention component, the HEAT SENSOR, is selected, and not the introduction of technology by itself.</a:t>
          </a:r>
        </a:p>
        <a:p>
          <a:pPr>
            <a:buFont typeface="Arial" panose="020B0604020202020204" pitchFamily="34" charset="0"/>
            <a:buChar char="•"/>
          </a:pPr>
          <a:r>
            <a:rPr lang="en-GB" sz="800" b="1" i="0" u="none" dirty="0">
              <a:solidFill>
                <a:schemeClr val="tx1"/>
              </a:solidFill>
              <a:latin typeface="Times New Roman" panose="02020603050405020304" pitchFamily="18" charset="0"/>
              <a:cs typeface="Times New Roman" panose="02020603050405020304" pitchFamily="18" charset="0"/>
            </a:rPr>
            <a:t>The approach facilitates systematic health promotion and constant improvement of interventions (</a:t>
          </a:r>
          <a:r>
            <a:rPr lang="en-GB" sz="800" b="1" i="0" u="none" dirty="0" err="1">
              <a:solidFill>
                <a:schemeClr val="tx1"/>
              </a:solidFill>
              <a:latin typeface="Times New Roman" panose="02020603050405020304" pitchFamily="18" charset="0"/>
              <a:cs typeface="Times New Roman" panose="02020603050405020304" pitchFamily="18" charset="0"/>
            </a:rPr>
            <a:t>Andriyani</a:t>
          </a:r>
          <a:r>
            <a:rPr lang="en-GB" sz="800" b="1" i="0" u="none" dirty="0">
              <a:solidFill>
                <a:schemeClr val="tx1"/>
              </a:solidFill>
              <a:latin typeface="Times New Roman" panose="02020603050405020304" pitchFamily="18" charset="0"/>
              <a:cs typeface="Times New Roman" panose="02020603050405020304" pitchFamily="18" charset="0"/>
            </a:rPr>
            <a:t> </a:t>
          </a:r>
          <a:r>
            <a:rPr lang="en-GB" sz="800" b="1" i="1" u="none" dirty="0">
              <a:solidFill>
                <a:schemeClr val="tx1"/>
              </a:solidFill>
              <a:latin typeface="Times New Roman" panose="02020603050405020304" pitchFamily="18" charset="0"/>
              <a:cs typeface="Times New Roman" panose="02020603050405020304" pitchFamily="18" charset="0"/>
            </a:rPr>
            <a:t>et al.</a:t>
          </a:r>
          <a:r>
            <a:rPr lang="en-GB" sz="800" b="1" i="0" u="none" dirty="0">
              <a:solidFill>
                <a:schemeClr val="tx1"/>
              </a:solidFill>
              <a:latin typeface="Times New Roman" panose="02020603050405020304" pitchFamily="18" charset="0"/>
              <a:cs typeface="Times New Roman" panose="02020603050405020304" pitchFamily="18" charset="0"/>
            </a:rPr>
            <a:t> 2025). </a:t>
          </a:r>
          <a:endParaRPr lang="en-GB" sz="800" b="1" dirty="0">
            <a:solidFill>
              <a:schemeClr val="tx1"/>
            </a:solidFill>
            <a:latin typeface="Times New Roman" panose="02020603050405020304" pitchFamily="18" charset="0"/>
            <a:cs typeface="Times New Roman" panose="02020603050405020304" pitchFamily="18" charset="0"/>
          </a:endParaRPr>
        </a:p>
      </dgm:t>
    </dgm:pt>
    <dgm:pt modelId="{8607BC29-540D-4808-AF67-4688AC2C7C59}" type="parTrans" cxnId="{E2D0E04C-7B5F-4F2A-8E0E-CB0291D5CCF6}">
      <dgm:prSet/>
      <dgm:spPr/>
      <dgm:t>
        <a:bodyPr/>
        <a:lstStyle/>
        <a:p>
          <a:endParaRPr lang="en-GB"/>
        </a:p>
      </dgm:t>
    </dgm:pt>
    <dgm:pt modelId="{2D429287-D47F-43F3-8B08-6CB0E8621120}" type="sibTrans" cxnId="{E2D0E04C-7B5F-4F2A-8E0E-CB0291D5CCF6}">
      <dgm:prSet/>
      <dgm:spPr/>
      <dgm:t>
        <a:bodyPr/>
        <a:lstStyle/>
        <a:p>
          <a:endParaRPr lang="en-GB"/>
        </a:p>
      </dgm:t>
    </dgm:pt>
    <dgm:pt modelId="{E5F526E9-6E60-4B20-BA2B-9BCE3DFC4316}" type="pres">
      <dgm:prSet presAssocID="{B309B5CF-0BF1-4DE8-AFEC-54FB2A69FFA2}" presName="rootnode" presStyleCnt="0">
        <dgm:presLayoutVars>
          <dgm:chMax/>
          <dgm:chPref/>
          <dgm:dir/>
          <dgm:animLvl val="lvl"/>
        </dgm:presLayoutVars>
      </dgm:prSet>
      <dgm:spPr/>
      <dgm:t>
        <a:bodyPr/>
        <a:lstStyle/>
        <a:p>
          <a:endParaRPr lang="en-US"/>
        </a:p>
      </dgm:t>
    </dgm:pt>
    <dgm:pt modelId="{D6C99F94-78C4-4429-9EFD-A67F6497D9AA}" type="pres">
      <dgm:prSet presAssocID="{0216DE92-2DDF-412C-8CA7-E54AD63B209B}" presName="composite" presStyleCnt="0"/>
      <dgm:spPr/>
    </dgm:pt>
    <dgm:pt modelId="{38ABA435-AC03-45E4-883A-CE28FAEA1B61}" type="pres">
      <dgm:prSet presAssocID="{0216DE92-2DDF-412C-8CA7-E54AD63B209B}" presName="bentUpArrow1" presStyleLbl="alignImgPlace1" presStyleIdx="0" presStyleCnt="3"/>
      <dgm:spPr/>
    </dgm:pt>
    <dgm:pt modelId="{0F78289F-FEC6-45D1-AB94-4FD82C3711A1}" type="pres">
      <dgm:prSet presAssocID="{0216DE92-2DDF-412C-8CA7-E54AD63B209B}" presName="ParentText" presStyleLbl="node1" presStyleIdx="0" presStyleCnt="4">
        <dgm:presLayoutVars>
          <dgm:chMax val="1"/>
          <dgm:chPref val="1"/>
          <dgm:bulletEnabled val="1"/>
        </dgm:presLayoutVars>
      </dgm:prSet>
      <dgm:spPr/>
      <dgm:t>
        <a:bodyPr/>
        <a:lstStyle/>
        <a:p>
          <a:endParaRPr lang="en-US"/>
        </a:p>
      </dgm:t>
    </dgm:pt>
    <dgm:pt modelId="{F4E161C2-6813-4106-ABAF-AB7E1054837F}" type="pres">
      <dgm:prSet presAssocID="{0216DE92-2DDF-412C-8CA7-E54AD63B209B}" presName="ChildText" presStyleLbl="revTx" presStyleIdx="0" presStyleCnt="3">
        <dgm:presLayoutVars>
          <dgm:chMax val="0"/>
          <dgm:chPref val="0"/>
          <dgm:bulletEnabled val="1"/>
        </dgm:presLayoutVars>
      </dgm:prSet>
      <dgm:spPr/>
    </dgm:pt>
    <dgm:pt modelId="{AA08FB24-FF49-4EC8-BA32-8EC818DBA68B}" type="pres">
      <dgm:prSet presAssocID="{9F465A99-C931-4E60-9F50-B6CCBF88F6D9}" presName="sibTrans" presStyleCnt="0"/>
      <dgm:spPr/>
    </dgm:pt>
    <dgm:pt modelId="{8F6A9BBD-6471-4B9B-93FF-B6A49FF022D9}" type="pres">
      <dgm:prSet presAssocID="{289A0686-0CFE-4773-9372-EC32FB73FCD6}" presName="composite" presStyleCnt="0"/>
      <dgm:spPr/>
    </dgm:pt>
    <dgm:pt modelId="{E0FE33E2-8172-4B09-AA0A-AF893EC54D3A}" type="pres">
      <dgm:prSet presAssocID="{289A0686-0CFE-4773-9372-EC32FB73FCD6}" presName="bentUpArrow1" presStyleLbl="alignImgPlace1" presStyleIdx="1" presStyleCnt="3"/>
      <dgm:spPr/>
    </dgm:pt>
    <dgm:pt modelId="{79F41303-AC46-4427-918D-54758BBC036E}" type="pres">
      <dgm:prSet presAssocID="{289A0686-0CFE-4773-9372-EC32FB73FCD6}" presName="ParentText" presStyleLbl="node1" presStyleIdx="1" presStyleCnt="4">
        <dgm:presLayoutVars>
          <dgm:chMax val="1"/>
          <dgm:chPref val="1"/>
          <dgm:bulletEnabled val="1"/>
        </dgm:presLayoutVars>
      </dgm:prSet>
      <dgm:spPr/>
      <dgm:t>
        <a:bodyPr/>
        <a:lstStyle/>
        <a:p>
          <a:endParaRPr lang="en-US"/>
        </a:p>
      </dgm:t>
    </dgm:pt>
    <dgm:pt modelId="{C9701FCE-F12A-4B00-A305-E433E787E250}" type="pres">
      <dgm:prSet presAssocID="{289A0686-0CFE-4773-9372-EC32FB73FCD6}" presName="ChildText" presStyleLbl="revTx" presStyleIdx="1" presStyleCnt="3">
        <dgm:presLayoutVars>
          <dgm:chMax val="0"/>
          <dgm:chPref val="0"/>
          <dgm:bulletEnabled val="1"/>
        </dgm:presLayoutVars>
      </dgm:prSet>
      <dgm:spPr/>
      <dgm:t>
        <a:bodyPr/>
        <a:lstStyle/>
        <a:p>
          <a:endParaRPr lang="en-US"/>
        </a:p>
      </dgm:t>
    </dgm:pt>
    <dgm:pt modelId="{7C85B062-6F9A-450C-BB21-E7A8A99BF038}" type="pres">
      <dgm:prSet presAssocID="{19C00362-9350-4564-ADA3-23527B3A7E6A}" presName="sibTrans" presStyleCnt="0"/>
      <dgm:spPr/>
    </dgm:pt>
    <dgm:pt modelId="{B8051609-8D3D-4B45-96B3-42C81C3EB465}" type="pres">
      <dgm:prSet presAssocID="{4ABE7FE9-6637-40AE-B682-2D60217DE115}" presName="composite" presStyleCnt="0"/>
      <dgm:spPr/>
    </dgm:pt>
    <dgm:pt modelId="{2DD02B91-7929-498F-A4FD-090627E75173}" type="pres">
      <dgm:prSet presAssocID="{4ABE7FE9-6637-40AE-B682-2D60217DE115}" presName="bentUpArrow1" presStyleLbl="alignImgPlace1" presStyleIdx="2" presStyleCnt="3"/>
      <dgm:spPr/>
    </dgm:pt>
    <dgm:pt modelId="{0DCB5B09-1D34-4D4C-932E-ADCEA451E25B}" type="pres">
      <dgm:prSet presAssocID="{4ABE7FE9-6637-40AE-B682-2D60217DE115}" presName="ParentText" presStyleLbl="node1" presStyleIdx="2" presStyleCnt="4">
        <dgm:presLayoutVars>
          <dgm:chMax val="1"/>
          <dgm:chPref val="1"/>
          <dgm:bulletEnabled val="1"/>
        </dgm:presLayoutVars>
      </dgm:prSet>
      <dgm:spPr/>
      <dgm:t>
        <a:bodyPr/>
        <a:lstStyle/>
        <a:p>
          <a:endParaRPr lang="en-US"/>
        </a:p>
      </dgm:t>
    </dgm:pt>
    <dgm:pt modelId="{D5381814-3371-44A8-B812-1C484AECE45D}" type="pres">
      <dgm:prSet presAssocID="{4ABE7FE9-6637-40AE-B682-2D60217DE115}" presName="ChildText" presStyleLbl="revTx" presStyleIdx="2" presStyleCnt="3" custScaleX="260222" custLinFactNeighborX="77784" custLinFactNeighborY="-6765">
        <dgm:presLayoutVars>
          <dgm:chMax val="0"/>
          <dgm:chPref val="0"/>
          <dgm:bulletEnabled val="1"/>
        </dgm:presLayoutVars>
      </dgm:prSet>
      <dgm:spPr/>
      <dgm:t>
        <a:bodyPr/>
        <a:lstStyle/>
        <a:p>
          <a:endParaRPr lang="en-US"/>
        </a:p>
      </dgm:t>
    </dgm:pt>
    <dgm:pt modelId="{9808B460-B099-4CCD-80A2-B93925245396}" type="pres">
      <dgm:prSet presAssocID="{E10F1F2E-98A0-40AA-8289-4CA7DFC811C1}" presName="sibTrans" presStyleCnt="0"/>
      <dgm:spPr/>
    </dgm:pt>
    <dgm:pt modelId="{5FF7D550-2283-4BC1-9D67-016D7BEDD3C3}" type="pres">
      <dgm:prSet presAssocID="{41D3EA37-5E34-4BC9-B224-8EA1FA2CC511}" presName="composite" presStyleCnt="0"/>
      <dgm:spPr/>
    </dgm:pt>
    <dgm:pt modelId="{5D595622-35AC-40F7-B41C-050E946DF05A}" type="pres">
      <dgm:prSet presAssocID="{41D3EA37-5E34-4BC9-B224-8EA1FA2CC511}" presName="ParentText" presStyleLbl="node1" presStyleIdx="3" presStyleCnt="4" custScaleX="135182">
        <dgm:presLayoutVars>
          <dgm:chMax val="1"/>
          <dgm:chPref val="1"/>
          <dgm:bulletEnabled val="1"/>
        </dgm:presLayoutVars>
      </dgm:prSet>
      <dgm:spPr/>
      <dgm:t>
        <a:bodyPr/>
        <a:lstStyle/>
        <a:p>
          <a:endParaRPr lang="en-US"/>
        </a:p>
      </dgm:t>
    </dgm:pt>
  </dgm:ptLst>
  <dgm:cxnLst>
    <dgm:cxn modelId="{B0FF17B0-5A38-4A5A-BF9A-3F630E32A15D}" srcId="{B309B5CF-0BF1-4DE8-AFEC-54FB2A69FFA2}" destId="{289A0686-0CFE-4773-9372-EC32FB73FCD6}" srcOrd="1" destOrd="0" parTransId="{1E74827A-9C2D-42AE-963B-E00124712DEA}" sibTransId="{19C00362-9350-4564-ADA3-23527B3A7E6A}"/>
    <dgm:cxn modelId="{065E1B3D-F644-432A-8F5A-3802E382628A}" type="presOf" srcId="{1E6E1889-449E-4303-8FE4-D80EF05D3F83}" destId="{C9701FCE-F12A-4B00-A305-E433E787E250}" srcOrd="0" destOrd="3" presId="urn:microsoft.com/office/officeart/2005/8/layout/StepDownProcess"/>
    <dgm:cxn modelId="{FE896A25-C7CB-47DD-B0B6-CA67C650DC9A}" type="presOf" srcId="{D360632A-C81E-4337-ACCA-F44A558D6FA9}" destId="{D5381814-3371-44A8-B812-1C484AECE45D}" srcOrd="0" destOrd="3" presId="urn:microsoft.com/office/officeart/2005/8/layout/StepDownProcess"/>
    <dgm:cxn modelId="{A55BD2B4-75A3-4BA9-B23C-24D01B2D8C39}" srcId="{4ABE7FE9-6637-40AE-B682-2D60217DE115}" destId="{D360632A-C81E-4337-ACCA-F44A558D6FA9}" srcOrd="3" destOrd="0" parTransId="{934783A1-DA43-4C9E-B807-6DC03F8844F6}" sibTransId="{3C09A62E-30A6-4F45-AFEC-62D575D417E7}"/>
    <dgm:cxn modelId="{561603E6-4BC0-4BFD-9424-076F2A2E1333}" srcId="{4ABE7FE9-6637-40AE-B682-2D60217DE115}" destId="{E9CE73A2-C322-4EF2-84A5-C99ECEC3DC89}" srcOrd="0" destOrd="0" parTransId="{27E082B2-8DEC-4D55-8370-5A356127AF36}" sibTransId="{28CA88E0-1811-480E-8805-FEED8E72D24D}"/>
    <dgm:cxn modelId="{B9FC96F0-FBAB-4DB9-9D1B-C763BA565391}" type="presOf" srcId="{4ABE7FE9-6637-40AE-B682-2D60217DE115}" destId="{0DCB5B09-1D34-4D4C-932E-ADCEA451E25B}" srcOrd="0" destOrd="0" presId="urn:microsoft.com/office/officeart/2005/8/layout/StepDownProcess"/>
    <dgm:cxn modelId="{AA10BC44-A08D-47A8-99B7-A5ACAA073C64}" type="presOf" srcId="{E9CE73A2-C322-4EF2-84A5-C99ECEC3DC89}" destId="{D5381814-3371-44A8-B812-1C484AECE45D}" srcOrd="0" destOrd="0" presId="urn:microsoft.com/office/officeart/2005/8/layout/StepDownProcess"/>
    <dgm:cxn modelId="{FA63FDEA-4353-4D75-8942-3C0F88B908DE}" srcId="{289A0686-0CFE-4773-9372-EC32FB73FCD6}" destId="{1E6E1889-449E-4303-8FE4-D80EF05D3F83}" srcOrd="3" destOrd="0" parTransId="{B3337C24-D088-4487-883A-BA661EB8AFE9}" sibTransId="{99DBF121-4D02-4AF8-8228-27C5B64BBA86}"/>
    <dgm:cxn modelId="{BC4CB66C-442D-43EA-9DA1-7B93DBCB427B}" srcId="{4ABE7FE9-6637-40AE-B682-2D60217DE115}" destId="{C47D49A1-52B4-49B5-A542-8D2882E5F319}" srcOrd="4" destOrd="0" parTransId="{8A8DFC61-436E-4D16-9ADF-9329B25AEF28}" sibTransId="{38F06E89-EBFD-4146-A0A9-A781C3834081}"/>
    <dgm:cxn modelId="{61B35A2D-6525-4118-B8FE-B0D2186F349A}" srcId="{289A0686-0CFE-4773-9372-EC32FB73FCD6}" destId="{BC954BAC-7DEF-4549-BA17-C4376BD2050D}" srcOrd="0" destOrd="0" parTransId="{D6C89C26-A7A1-4400-9D01-97C6037B417E}" sibTransId="{4525198C-F1D8-4D56-989F-B891A1B30B89}"/>
    <dgm:cxn modelId="{0754D00E-7C75-4153-8080-626F8CD537BA}" srcId="{4ABE7FE9-6637-40AE-B682-2D60217DE115}" destId="{B4BDD884-FD2D-4530-8569-D6D5189B01C5}" srcOrd="2" destOrd="0" parTransId="{15DA2264-568D-4823-B48F-9E26AD4F394E}" sibTransId="{A04FB380-FF20-4DFC-95E9-9584E40B8717}"/>
    <dgm:cxn modelId="{E2D0E04C-7B5F-4F2A-8E0E-CB0291D5CCF6}" srcId="{B309B5CF-0BF1-4DE8-AFEC-54FB2A69FFA2}" destId="{41D3EA37-5E34-4BC9-B224-8EA1FA2CC511}" srcOrd="3" destOrd="0" parTransId="{8607BC29-540D-4808-AF67-4688AC2C7C59}" sibTransId="{2D429287-D47F-43F3-8B08-6CB0E8621120}"/>
    <dgm:cxn modelId="{F3A09F27-B661-4C79-991A-6AB693B17DE5}" type="presOf" srcId="{7EB3E30B-D5F8-4994-90FB-FF16C73434AE}" destId="{C9701FCE-F12A-4B00-A305-E433E787E250}" srcOrd="0" destOrd="2" presId="urn:microsoft.com/office/officeart/2005/8/layout/StepDownProcess"/>
    <dgm:cxn modelId="{2FF0543B-5678-4616-8728-A10AACC272B2}" srcId="{289A0686-0CFE-4773-9372-EC32FB73FCD6}" destId="{034A4B2E-DBC0-4F63-8289-CB7A5DDFE18D}" srcOrd="1" destOrd="0" parTransId="{FD035D40-4178-4080-8B8D-3D23D458068D}" sibTransId="{6F244139-EBF6-46AA-BD21-8789AE2459E0}"/>
    <dgm:cxn modelId="{1CD94EFB-7529-4E79-A9BD-7A73D34F5DF0}" srcId="{289A0686-0CFE-4773-9372-EC32FB73FCD6}" destId="{7EB3E30B-D5F8-4994-90FB-FF16C73434AE}" srcOrd="2" destOrd="0" parTransId="{86E95571-593B-4D03-ADCB-0DA375F9E4D3}" sibTransId="{306900A9-64A3-4E3C-99AE-884F5DC1CA37}"/>
    <dgm:cxn modelId="{865A9E13-6F0D-4965-BD0F-72147A42B968}" type="presOf" srcId="{41D3EA37-5E34-4BC9-B224-8EA1FA2CC511}" destId="{5D595622-35AC-40F7-B41C-050E946DF05A}" srcOrd="0" destOrd="0" presId="urn:microsoft.com/office/officeart/2005/8/layout/StepDownProcess"/>
    <dgm:cxn modelId="{3FD66BB6-1D01-4D74-9A4C-43650D96BD11}" type="presOf" srcId="{289A0686-0CFE-4773-9372-EC32FB73FCD6}" destId="{79F41303-AC46-4427-918D-54758BBC036E}" srcOrd="0" destOrd="0" presId="urn:microsoft.com/office/officeart/2005/8/layout/StepDownProcess"/>
    <dgm:cxn modelId="{144D0AC3-A0D0-4E10-8BD0-B0D9398C7DF8}" srcId="{B309B5CF-0BF1-4DE8-AFEC-54FB2A69FFA2}" destId="{0216DE92-2DDF-412C-8CA7-E54AD63B209B}" srcOrd="0" destOrd="0" parTransId="{D0971619-78E3-4F02-80E4-7AA0D1348DB5}" sibTransId="{9F465A99-C931-4E60-9F50-B6CCBF88F6D9}"/>
    <dgm:cxn modelId="{E258A965-5C58-4AF9-9350-473B63BE9D74}" srcId="{4ABE7FE9-6637-40AE-B682-2D60217DE115}" destId="{6A00E2C4-B020-49D4-9081-40EF94FBD95E}" srcOrd="1" destOrd="0" parTransId="{05B527CA-0A88-42BF-AEE8-6E6A724BDD03}" sibTransId="{D036FAE7-ACCA-45E6-AA1D-2B9F840D3CB3}"/>
    <dgm:cxn modelId="{E4756D4A-59E4-4AD3-9F44-CF874F63F38A}" type="presOf" srcId="{0216DE92-2DDF-412C-8CA7-E54AD63B209B}" destId="{0F78289F-FEC6-45D1-AB94-4FD82C3711A1}" srcOrd="0" destOrd="0" presId="urn:microsoft.com/office/officeart/2005/8/layout/StepDownProcess"/>
    <dgm:cxn modelId="{AC1DCAA0-09EB-4213-9A9C-84D0DFCF9B37}" type="presOf" srcId="{034A4B2E-DBC0-4F63-8289-CB7A5DDFE18D}" destId="{C9701FCE-F12A-4B00-A305-E433E787E250}" srcOrd="0" destOrd="1" presId="urn:microsoft.com/office/officeart/2005/8/layout/StepDownProcess"/>
    <dgm:cxn modelId="{28AF42C2-B470-47F7-9796-3ABB68B0194A}" type="presOf" srcId="{BC954BAC-7DEF-4549-BA17-C4376BD2050D}" destId="{C9701FCE-F12A-4B00-A305-E433E787E250}" srcOrd="0" destOrd="0" presId="urn:microsoft.com/office/officeart/2005/8/layout/StepDownProcess"/>
    <dgm:cxn modelId="{3B94AECE-ABEB-4BA1-8026-08C84246B4C0}" srcId="{B309B5CF-0BF1-4DE8-AFEC-54FB2A69FFA2}" destId="{4ABE7FE9-6637-40AE-B682-2D60217DE115}" srcOrd="2" destOrd="0" parTransId="{6020AB47-D67E-4ADA-8BC1-D64063A7AC6B}" sibTransId="{E10F1F2E-98A0-40AA-8289-4CA7DFC811C1}"/>
    <dgm:cxn modelId="{178BBC43-C6DC-43B3-9E62-625A06A468EF}" type="presOf" srcId="{6A00E2C4-B020-49D4-9081-40EF94FBD95E}" destId="{D5381814-3371-44A8-B812-1C484AECE45D}" srcOrd="0" destOrd="1" presId="urn:microsoft.com/office/officeart/2005/8/layout/StepDownProcess"/>
    <dgm:cxn modelId="{F31C6053-2935-4663-93FA-8063397C969D}" type="presOf" srcId="{B4BDD884-FD2D-4530-8569-D6D5189B01C5}" destId="{D5381814-3371-44A8-B812-1C484AECE45D}" srcOrd="0" destOrd="2" presId="urn:microsoft.com/office/officeart/2005/8/layout/StepDownProcess"/>
    <dgm:cxn modelId="{720A6FAB-3331-4C80-9FF8-D545269BC77B}" type="presOf" srcId="{C47D49A1-52B4-49B5-A542-8D2882E5F319}" destId="{D5381814-3371-44A8-B812-1C484AECE45D}" srcOrd="0" destOrd="4" presId="urn:microsoft.com/office/officeart/2005/8/layout/StepDownProcess"/>
    <dgm:cxn modelId="{264E7F5D-DFAE-4114-8C57-122E07CC271A}" type="presOf" srcId="{B309B5CF-0BF1-4DE8-AFEC-54FB2A69FFA2}" destId="{E5F526E9-6E60-4B20-BA2B-9BCE3DFC4316}" srcOrd="0" destOrd="0" presId="urn:microsoft.com/office/officeart/2005/8/layout/StepDownProcess"/>
    <dgm:cxn modelId="{89522E80-31CF-4FC4-9019-7927439F5B0D}" type="presParOf" srcId="{E5F526E9-6E60-4B20-BA2B-9BCE3DFC4316}" destId="{D6C99F94-78C4-4429-9EFD-A67F6497D9AA}" srcOrd="0" destOrd="0" presId="urn:microsoft.com/office/officeart/2005/8/layout/StepDownProcess"/>
    <dgm:cxn modelId="{B1CAAB2E-EBE3-4F36-A7E3-11A5F9664580}" type="presParOf" srcId="{D6C99F94-78C4-4429-9EFD-A67F6497D9AA}" destId="{38ABA435-AC03-45E4-883A-CE28FAEA1B61}" srcOrd="0" destOrd="0" presId="urn:microsoft.com/office/officeart/2005/8/layout/StepDownProcess"/>
    <dgm:cxn modelId="{B9759642-36FE-45C1-90FB-6D8EE9E2B6C8}" type="presParOf" srcId="{D6C99F94-78C4-4429-9EFD-A67F6497D9AA}" destId="{0F78289F-FEC6-45D1-AB94-4FD82C3711A1}" srcOrd="1" destOrd="0" presId="urn:microsoft.com/office/officeart/2005/8/layout/StepDownProcess"/>
    <dgm:cxn modelId="{BC8C925E-81F6-403A-8826-E0A12B2BF2F1}" type="presParOf" srcId="{D6C99F94-78C4-4429-9EFD-A67F6497D9AA}" destId="{F4E161C2-6813-4106-ABAF-AB7E1054837F}" srcOrd="2" destOrd="0" presId="urn:microsoft.com/office/officeart/2005/8/layout/StepDownProcess"/>
    <dgm:cxn modelId="{1F523536-9F10-484C-83A6-89BE1A9D92D8}" type="presParOf" srcId="{E5F526E9-6E60-4B20-BA2B-9BCE3DFC4316}" destId="{AA08FB24-FF49-4EC8-BA32-8EC818DBA68B}" srcOrd="1" destOrd="0" presId="urn:microsoft.com/office/officeart/2005/8/layout/StepDownProcess"/>
    <dgm:cxn modelId="{7266A932-3543-4754-802F-B9D605E9F86C}" type="presParOf" srcId="{E5F526E9-6E60-4B20-BA2B-9BCE3DFC4316}" destId="{8F6A9BBD-6471-4B9B-93FF-B6A49FF022D9}" srcOrd="2" destOrd="0" presId="urn:microsoft.com/office/officeart/2005/8/layout/StepDownProcess"/>
    <dgm:cxn modelId="{FAD43373-0256-4E25-BB4D-0D70BB6C4292}" type="presParOf" srcId="{8F6A9BBD-6471-4B9B-93FF-B6A49FF022D9}" destId="{E0FE33E2-8172-4B09-AA0A-AF893EC54D3A}" srcOrd="0" destOrd="0" presId="urn:microsoft.com/office/officeart/2005/8/layout/StepDownProcess"/>
    <dgm:cxn modelId="{C21EB1B3-67FF-450B-9065-0241FD1C02CD}" type="presParOf" srcId="{8F6A9BBD-6471-4B9B-93FF-B6A49FF022D9}" destId="{79F41303-AC46-4427-918D-54758BBC036E}" srcOrd="1" destOrd="0" presId="urn:microsoft.com/office/officeart/2005/8/layout/StepDownProcess"/>
    <dgm:cxn modelId="{E7617E37-7E22-4013-8515-C839CE0393FF}" type="presParOf" srcId="{8F6A9BBD-6471-4B9B-93FF-B6A49FF022D9}" destId="{C9701FCE-F12A-4B00-A305-E433E787E250}" srcOrd="2" destOrd="0" presId="urn:microsoft.com/office/officeart/2005/8/layout/StepDownProcess"/>
    <dgm:cxn modelId="{10B4A37A-ADA2-47C2-9B8A-63F1ACA54D0F}" type="presParOf" srcId="{E5F526E9-6E60-4B20-BA2B-9BCE3DFC4316}" destId="{7C85B062-6F9A-450C-BB21-E7A8A99BF038}" srcOrd="3" destOrd="0" presId="urn:microsoft.com/office/officeart/2005/8/layout/StepDownProcess"/>
    <dgm:cxn modelId="{F5FD7AC2-D4EC-41ED-B2CE-CDD91B398A4D}" type="presParOf" srcId="{E5F526E9-6E60-4B20-BA2B-9BCE3DFC4316}" destId="{B8051609-8D3D-4B45-96B3-42C81C3EB465}" srcOrd="4" destOrd="0" presId="urn:microsoft.com/office/officeart/2005/8/layout/StepDownProcess"/>
    <dgm:cxn modelId="{49DE1BE5-44E1-4D00-8013-EBEAF0BC36DC}" type="presParOf" srcId="{B8051609-8D3D-4B45-96B3-42C81C3EB465}" destId="{2DD02B91-7929-498F-A4FD-090627E75173}" srcOrd="0" destOrd="0" presId="urn:microsoft.com/office/officeart/2005/8/layout/StepDownProcess"/>
    <dgm:cxn modelId="{6C2E0E21-6A5B-4D2A-8CE7-52B739A36531}" type="presParOf" srcId="{B8051609-8D3D-4B45-96B3-42C81C3EB465}" destId="{0DCB5B09-1D34-4D4C-932E-ADCEA451E25B}" srcOrd="1" destOrd="0" presId="urn:microsoft.com/office/officeart/2005/8/layout/StepDownProcess"/>
    <dgm:cxn modelId="{946631CA-083D-4D0E-96EB-61C4A820FEBD}" type="presParOf" srcId="{B8051609-8D3D-4B45-96B3-42C81C3EB465}" destId="{D5381814-3371-44A8-B812-1C484AECE45D}" srcOrd="2" destOrd="0" presId="urn:microsoft.com/office/officeart/2005/8/layout/StepDownProcess"/>
    <dgm:cxn modelId="{AC3933E3-6EF3-4FB4-8BD4-13BF7B2C7C9A}" type="presParOf" srcId="{E5F526E9-6E60-4B20-BA2B-9BCE3DFC4316}" destId="{9808B460-B099-4CCD-80A2-B93925245396}" srcOrd="5" destOrd="0" presId="urn:microsoft.com/office/officeart/2005/8/layout/StepDownProcess"/>
    <dgm:cxn modelId="{9D13FEB2-FB8C-48F5-A888-5555CBF943DD}" type="presParOf" srcId="{E5F526E9-6E60-4B20-BA2B-9BCE3DFC4316}" destId="{5FF7D550-2283-4BC1-9D67-016D7BEDD3C3}" srcOrd="6" destOrd="0" presId="urn:microsoft.com/office/officeart/2005/8/layout/StepDownProcess"/>
    <dgm:cxn modelId="{BA2168DE-527A-4A66-AB3C-8DCC69C83C51}" type="presParOf" srcId="{5FF7D550-2283-4BC1-9D67-016D7BEDD3C3}" destId="{5D595622-35AC-40F7-B41C-050E946DF05A}" srcOrd="0" destOrd="0" presId="urn:microsoft.com/office/officeart/2005/8/layout/StepDownProcess"/>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EE41A5-3404-48BA-9817-E17233A6BA9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B65A552F-7CE7-49FD-832D-36F230D67171}">
      <dgm:prSet phldrT="[Text]" phldr="0" custT="1"/>
      <dgm:spPr/>
      <dgm:t>
        <a:bodyPr/>
        <a:lstStyle/>
        <a:p>
          <a:r>
            <a:rPr lang="en-GB" sz="900" dirty="0">
              <a:latin typeface="Times New Roman" panose="02020603050405020304" pitchFamily="18" charset="0"/>
              <a:cs typeface="Times New Roman" panose="02020603050405020304" pitchFamily="18" charset="0"/>
            </a:rPr>
            <a:t>Social assessment</a:t>
          </a:r>
        </a:p>
      </dgm:t>
    </dgm:pt>
    <dgm:pt modelId="{2EE383F4-BE7F-43A0-8178-F4FF9160E0D9}" type="parTrans" cxnId="{2642930A-2384-4B02-B04E-732D04B5903E}">
      <dgm:prSet/>
      <dgm:spPr/>
      <dgm:t>
        <a:bodyPr/>
        <a:lstStyle/>
        <a:p>
          <a:endParaRPr lang="en-GB"/>
        </a:p>
      </dgm:t>
    </dgm:pt>
    <dgm:pt modelId="{1066CA8F-09E1-41DE-BAF1-81344B6E114E}" type="sibTrans" cxnId="{2642930A-2384-4B02-B04E-732D04B5903E}">
      <dgm:prSet/>
      <dgm:spPr/>
      <dgm:t>
        <a:bodyPr/>
        <a:lstStyle/>
        <a:p>
          <a:endParaRPr lang="en-GB"/>
        </a:p>
      </dgm:t>
    </dgm:pt>
    <dgm:pt modelId="{561A2953-ADC3-4882-B12F-6709FBE892B1}">
      <dgm:prSet phldrT="[Text]" custT="1"/>
      <dgm:spPr/>
      <dgm:t>
        <a:bodyPr/>
        <a:lstStyle/>
        <a:p>
          <a:pPr>
            <a:buFont typeface="Arial" panose="020B0604020202020204" pitchFamily="34" charset="0"/>
            <a:buChar char="•"/>
          </a:pPr>
          <a:r>
            <a:rPr lang="en-GB" sz="900" b="0" i="0" u="none" dirty="0">
              <a:latin typeface="Times New Roman" panose="02020603050405020304" pitchFamily="18" charset="0"/>
              <a:cs typeface="Times New Roman" panose="02020603050405020304" pitchFamily="18" charset="0"/>
            </a:rPr>
            <a:t>Review impact of excessive heat on the wellbeing, independence and daily living.</a:t>
          </a:r>
          <a:endParaRPr lang="en-GB" sz="900" dirty="0">
            <a:latin typeface="Times New Roman" panose="02020603050405020304" pitchFamily="18" charset="0"/>
            <a:cs typeface="Times New Roman" panose="02020603050405020304" pitchFamily="18" charset="0"/>
          </a:endParaRPr>
        </a:p>
      </dgm:t>
    </dgm:pt>
    <dgm:pt modelId="{6EA2D4C9-9D4E-431C-A1C8-806BAA3B9C0C}" type="parTrans" cxnId="{A59AAFE5-906B-4061-81C0-38260B6CD963}">
      <dgm:prSet/>
      <dgm:spPr/>
      <dgm:t>
        <a:bodyPr/>
        <a:lstStyle/>
        <a:p>
          <a:endParaRPr lang="en-GB"/>
        </a:p>
      </dgm:t>
    </dgm:pt>
    <dgm:pt modelId="{E3BD432A-C696-48C8-A907-B0A17A088870}" type="sibTrans" cxnId="{A59AAFE5-906B-4061-81C0-38260B6CD963}">
      <dgm:prSet/>
      <dgm:spPr/>
      <dgm:t>
        <a:bodyPr/>
        <a:lstStyle/>
        <a:p>
          <a:endParaRPr lang="en-GB"/>
        </a:p>
      </dgm:t>
    </dgm:pt>
    <dgm:pt modelId="{E5E9DBBF-E35D-47E9-89D8-9BAFCBC1FCF0}">
      <dgm:prSet phldrT="[Text]" phldr="0" custT="1"/>
      <dgm:spPr/>
      <dgm:t>
        <a:bodyPr/>
        <a:lstStyle/>
        <a:p>
          <a:r>
            <a:rPr lang="en-GB" sz="900" dirty="0">
              <a:latin typeface="Times New Roman" panose="02020603050405020304" pitchFamily="18" charset="0"/>
              <a:cs typeface="Times New Roman" panose="02020603050405020304" pitchFamily="18" charset="0"/>
            </a:rPr>
            <a:t>Epidemiological Assessment</a:t>
          </a:r>
        </a:p>
      </dgm:t>
    </dgm:pt>
    <dgm:pt modelId="{60F5743E-4A89-4ED6-8258-5D372646BEDA}" type="parTrans" cxnId="{15690DCC-E3F3-4760-B79A-9C348ABAF5AA}">
      <dgm:prSet/>
      <dgm:spPr/>
      <dgm:t>
        <a:bodyPr/>
        <a:lstStyle/>
        <a:p>
          <a:endParaRPr lang="en-GB"/>
        </a:p>
      </dgm:t>
    </dgm:pt>
    <dgm:pt modelId="{238CB77C-B7F4-418D-8166-71BC181692F3}" type="sibTrans" cxnId="{15690DCC-E3F3-4760-B79A-9C348ABAF5AA}">
      <dgm:prSet/>
      <dgm:spPr/>
      <dgm:t>
        <a:bodyPr/>
        <a:lstStyle/>
        <a:p>
          <a:endParaRPr lang="en-GB"/>
        </a:p>
      </dgm:t>
    </dgm:pt>
    <dgm:pt modelId="{5B766F25-0205-4122-927D-C38B1E543744}">
      <dgm:prSet phldrT="[Text]" custT="1"/>
      <dgm:spPr/>
      <dgm:t>
        <a:bodyPr/>
        <a:lstStyle/>
        <a:p>
          <a:pPr>
            <a:buFont typeface="Arial" panose="020B0604020202020204" pitchFamily="34" charset="0"/>
            <a:buChar char="•"/>
          </a:pPr>
          <a:r>
            <a:rPr lang="en-GB" sz="900" b="0" i="0" u="none" dirty="0">
              <a:latin typeface="Times New Roman" panose="02020603050405020304" pitchFamily="18" charset="0"/>
              <a:cs typeface="Times New Roman" panose="02020603050405020304" pitchFamily="18" charset="0"/>
            </a:rPr>
            <a:t>Focus on elderly people (Especially 75-84 and 85+).</a:t>
          </a:r>
          <a:endParaRPr lang="en-GB" sz="900" dirty="0">
            <a:latin typeface="Times New Roman" panose="02020603050405020304" pitchFamily="18" charset="0"/>
            <a:cs typeface="Times New Roman" panose="02020603050405020304" pitchFamily="18" charset="0"/>
          </a:endParaRPr>
        </a:p>
      </dgm:t>
    </dgm:pt>
    <dgm:pt modelId="{392A2DB3-8B92-4C69-956E-52AD2F13D5E6}" type="parTrans" cxnId="{8931BDA3-4492-490E-8469-E45789E8A898}">
      <dgm:prSet/>
      <dgm:spPr/>
      <dgm:t>
        <a:bodyPr/>
        <a:lstStyle/>
        <a:p>
          <a:endParaRPr lang="en-GB"/>
        </a:p>
      </dgm:t>
    </dgm:pt>
    <dgm:pt modelId="{9FE5BE6B-19BD-4FE4-9FBF-D16D55CD14C1}" type="sibTrans" cxnId="{8931BDA3-4492-490E-8469-E45789E8A898}">
      <dgm:prSet/>
      <dgm:spPr/>
      <dgm:t>
        <a:bodyPr/>
        <a:lstStyle/>
        <a:p>
          <a:endParaRPr lang="en-GB"/>
        </a:p>
      </dgm:t>
    </dgm:pt>
    <dgm:pt modelId="{835D58C4-F9C4-46CA-90F6-65B19D9ABD8A}">
      <dgm:prSet phldrT="[Text]" custT="1"/>
      <dgm:spPr/>
      <dgm:t>
        <a:bodyPr/>
        <a:lstStyle/>
        <a:p>
          <a:pPr>
            <a:buNone/>
          </a:pPr>
          <a:r>
            <a:rPr lang="en-GB" sz="900" b="1" i="0" u="none" dirty="0">
              <a:latin typeface="Times New Roman" panose="02020603050405020304" pitchFamily="18" charset="0"/>
              <a:cs typeface="Times New Roman" panose="02020603050405020304" pitchFamily="18" charset="0"/>
            </a:rPr>
            <a:t>Assessment of behaviour and environment</a:t>
          </a:r>
          <a:endParaRPr lang="en-GB" sz="900" i="0" dirty="0">
            <a:latin typeface="Times New Roman" panose="02020603050405020304" pitchFamily="18" charset="0"/>
            <a:cs typeface="Times New Roman" panose="02020603050405020304" pitchFamily="18" charset="0"/>
          </a:endParaRPr>
        </a:p>
      </dgm:t>
    </dgm:pt>
    <dgm:pt modelId="{3727E71A-DD23-4D62-9851-7C964406DF93}" type="parTrans" cxnId="{6A931017-1375-4211-9A1D-86881600CAFD}">
      <dgm:prSet/>
      <dgm:spPr/>
      <dgm:t>
        <a:bodyPr/>
        <a:lstStyle/>
        <a:p>
          <a:endParaRPr lang="en-GB"/>
        </a:p>
      </dgm:t>
    </dgm:pt>
    <dgm:pt modelId="{B2995BF7-D672-469E-8807-2A0939668242}" type="sibTrans" cxnId="{6A931017-1375-4211-9A1D-86881600CAFD}">
      <dgm:prSet/>
      <dgm:spPr/>
      <dgm:t>
        <a:bodyPr/>
        <a:lstStyle/>
        <a:p>
          <a:endParaRPr lang="en-GB"/>
        </a:p>
      </dgm:t>
    </dgm:pt>
    <dgm:pt modelId="{098C7C62-1D96-468E-9657-21B01FC2D8B3}">
      <dgm:prSet phldrT="[Text]" custT="1"/>
      <dgm:spPr/>
      <dgm:t>
        <a:bodyPr/>
        <a:lstStyle/>
        <a:p>
          <a:pPr>
            <a:buFont typeface="Arial" panose="020B0604020202020204" pitchFamily="34" charset="0"/>
            <a:buChar char="•"/>
          </a:pPr>
          <a:r>
            <a:rPr lang="en-GB" sz="900" b="0" i="0" u="none" dirty="0">
              <a:latin typeface="Times New Roman" panose="02020603050405020304" pitchFamily="18" charset="0"/>
              <a:cs typeface="Times New Roman" panose="02020603050405020304" pitchFamily="18" charset="0"/>
            </a:rPr>
            <a:t>Recognition of hydration, cooling and ventilation behaviours.</a:t>
          </a:r>
          <a:endParaRPr lang="en-GB" sz="900" dirty="0">
            <a:latin typeface="Times New Roman" panose="02020603050405020304" pitchFamily="18" charset="0"/>
            <a:cs typeface="Times New Roman" panose="02020603050405020304" pitchFamily="18" charset="0"/>
          </a:endParaRPr>
        </a:p>
      </dgm:t>
    </dgm:pt>
    <dgm:pt modelId="{19A1C288-B242-4519-AA50-31E65CF09047}" type="parTrans" cxnId="{DB4C0626-9421-4442-8A47-3F142087E0C0}">
      <dgm:prSet/>
      <dgm:spPr/>
      <dgm:t>
        <a:bodyPr/>
        <a:lstStyle/>
        <a:p>
          <a:endParaRPr lang="en-GB"/>
        </a:p>
      </dgm:t>
    </dgm:pt>
    <dgm:pt modelId="{60F39AD1-0F1D-43FE-8C88-3176DE389495}" type="sibTrans" cxnId="{DB4C0626-9421-4442-8A47-3F142087E0C0}">
      <dgm:prSet/>
      <dgm:spPr/>
      <dgm:t>
        <a:bodyPr/>
        <a:lstStyle/>
        <a:p>
          <a:endParaRPr lang="en-GB"/>
        </a:p>
      </dgm:t>
    </dgm:pt>
    <dgm:pt modelId="{2A83DAD4-A3FB-4C23-B6BB-FD7C98B2C634}">
      <dgm:prSet custT="1"/>
      <dgm:spPr/>
      <dgm:t>
        <a:bodyPr/>
        <a:lstStyle/>
        <a:p>
          <a:pPr>
            <a:buFont typeface="Arial" panose="020B0604020202020204" pitchFamily="34" charset="0"/>
            <a:buChar char="•"/>
          </a:pPr>
          <a:r>
            <a:rPr lang="en-GB" sz="900" b="0" i="0" u="none" dirty="0">
              <a:latin typeface="Times New Roman" panose="02020603050405020304" pitchFamily="18" charset="0"/>
              <a:cs typeface="Times New Roman" panose="02020603050405020304" pitchFamily="18" charset="0"/>
            </a:rPr>
            <a:t>Identify social isolation and living arrangements.</a:t>
          </a:r>
        </a:p>
      </dgm:t>
    </dgm:pt>
    <dgm:pt modelId="{35C5D5FF-36BB-403B-B58A-ECA8281C2D92}" type="parTrans" cxnId="{B2802258-D327-4284-99A8-5C4FE2115E27}">
      <dgm:prSet/>
      <dgm:spPr/>
      <dgm:t>
        <a:bodyPr/>
        <a:lstStyle/>
        <a:p>
          <a:endParaRPr lang="en-GB"/>
        </a:p>
      </dgm:t>
    </dgm:pt>
    <dgm:pt modelId="{279597F9-E263-4DF9-84D1-D27AA9C2134E}" type="sibTrans" cxnId="{B2802258-D327-4284-99A8-5C4FE2115E27}">
      <dgm:prSet/>
      <dgm:spPr/>
      <dgm:t>
        <a:bodyPr/>
        <a:lstStyle/>
        <a:p>
          <a:endParaRPr lang="en-GB"/>
        </a:p>
      </dgm:t>
    </dgm:pt>
    <dgm:pt modelId="{A58AB956-CA89-444E-98F0-A355086DA6E2}">
      <dgm:prSet custT="1"/>
      <dgm:spPr/>
      <dgm:t>
        <a:bodyPr/>
        <a:lstStyle/>
        <a:p>
          <a:pPr>
            <a:buFont typeface="Arial" panose="020B0604020202020204" pitchFamily="34" charset="0"/>
            <a:buChar char="•"/>
          </a:pPr>
          <a:r>
            <a:rPr lang="en-GB" sz="900" b="0" i="0" u="none" dirty="0">
              <a:latin typeface="Times New Roman" panose="02020603050405020304" pitchFamily="18" charset="0"/>
              <a:cs typeface="Times New Roman" panose="02020603050405020304" pitchFamily="18" charset="0"/>
            </a:rPr>
            <a:t>There were 1,311 heat-related deaths across four heat periods in 2024 in England (GOV.UK, 2025). </a:t>
          </a:r>
        </a:p>
      </dgm:t>
    </dgm:pt>
    <dgm:pt modelId="{88E74A96-17D4-46CD-BD21-AD752965F3A0}" type="parTrans" cxnId="{E9DDFB76-C489-456B-92BE-364BC87DFB10}">
      <dgm:prSet/>
      <dgm:spPr/>
      <dgm:t>
        <a:bodyPr/>
        <a:lstStyle/>
        <a:p>
          <a:endParaRPr lang="en-GB"/>
        </a:p>
      </dgm:t>
    </dgm:pt>
    <dgm:pt modelId="{19A07343-40C2-43C2-B204-207FE64E8A97}" type="sibTrans" cxnId="{E9DDFB76-C489-456B-92BE-364BC87DFB10}">
      <dgm:prSet/>
      <dgm:spPr/>
      <dgm:t>
        <a:bodyPr/>
        <a:lstStyle/>
        <a:p>
          <a:endParaRPr lang="en-GB"/>
        </a:p>
      </dgm:t>
    </dgm:pt>
    <dgm:pt modelId="{F3EB718E-5527-4D81-81D2-0FA3198FDC9F}">
      <dgm:prSet custT="1"/>
      <dgm:spPr/>
      <dgm:t>
        <a:bodyPr/>
        <a:lstStyle/>
        <a:p>
          <a:pPr>
            <a:buFont typeface="Arial" panose="020B0604020202020204" pitchFamily="34" charset="0"/>
            <a:buChar char="•"/>
          </a:pPr>
          <a:r>
            <a:rPr lang="en-GB" sz="900" b="0" i="0" u="none" dirty="0">
              <a:latin typeface="Times New Roman" panose="02020603050405020304" pitchFamily="18" charset="0"/>
              <a:cs typeface="Times New Roman" panose="02020603050405020304" pitchFamily="18" charset="0"/>
            </a:rPr>
            <a:t>The death rate of the elderly (85+) was highest at 521 deaths per million (GOV.UK, 2025).</a:t>
          </a:r>
        </a:p>
      </dgm:t>
    </dgm:pt>
    <dgm:pt modelId="{D8A60A49-01AB-4924-A946-2B2AAE7E5C1F}" type="parTrans" cxnId="{A8F0ADCD-8ABD-48AA-9E1F-8E19FA7A82E6}">
      <dgm:prSet/>
      <dgm:spPr/>
      <dgm:t>
        <a:bodyPr/>
        <a:lstStyle/>
        <a:p>
          <a:endParaRPr lang="en-GB"/>
        </a:p>
      </dgm:t>
    </dgm:pt>
    <dgm:pt modelId="{A695BFF2-AB9E-461F-9A9F-BA926EF5A444}" type="sibTrans" cxnId="{A8F0ADCD-8ABD-48AA-9E1F-8E19FA7A82E6}">
      <dgm:prSet/>
      <dgm:spPr/>
      <dgm:t>
        <a:bodyPr/>
        <a:lstStyle/>
        <a:p>
          <a:endParaRPr lang="en-GB"/>
        </a:p>
      </dgm:t>
    </dgm:pt>
    <dgm:pt modelId="{0AC89914-654E-49EB-B7C9-53728DC30FBD}">
      <dgm:prSet custT="1"/>
      <dgm:spPr/>
      <dgm:t>
        <a:bodyPr/>
        <a:lstStyle/>
        <a:p>
          <a:pPr>
            <a:buFont typeface="Arial" panose="020B0604020202020204" pitchFamily="34" charset="0"/>
            <a:buChar char="•"/>
          </a:pPr>
          <a:r>
            <a:rPr lang="en-GB" sz="900" b="0" i="0" u="none" dirty="0">
              <a:latin typeface="Times New Roman" panose="02020603050405020304" pitchFamily="18" charset="0"/>
              <a:cs typeface="Times New Roman" panose="02020603050405020304" pitchFamily="18" charset="0"/>
            </a:rPr>
            <a:t>Monitor and evaluate indoor temperature exposure and housing conditions.</a:t>
          </a:r>
        </a:p>
      </dgm:t>
    </dgm:pt>
    <dgm:pt modelId="{1D3230E9-EECB-4936-B066-5EBB25038F4A}" type="parTrans" cxnId="{1EE4B9A7-A10E-4A4B-A58A-FBD993A5C0E4}">
      <dgm:prSet/>
      <dgm:spPr/>
      <dgm:t>
        <a:bodyPr/>
        <a:lstStyle/>
        <a:p>
          <a:endParaRPr lang="en-GB"/>
        </a:p>
      </dgm:t>
    </dgm:pt>
    <dgm:pt modelId="{04734906-1382-498D-8901-95E7AA22C997}" type="sibTrans" cxnId="{1EE4B9A7-A10E-4A4B-A58A-FBD993A5C0E4}">
      <dgm:prSet/>
      <dgm:spPr/>
      <dgm:t>
        <a:bodyPr/>
        <a:lstStyle/>
        <a:p>
          <a:endParaRPr lang="en-GB"/>
        </a:p>
      </dgm:t>
    </dgm:pt>
    <dgm:pt modelId="{D0034074-79F7-4BCA-8AC2-3E26FCB11F45}">
      <dgm:prSet phldrT="[Text]" phldr="0" custT="1"/>
      <dgm:spPr/>
      <dgm:t>
        <a:bodyPr/>
        <a:lstStyle/>
        <a:p>
          <a:r>
            <a:rPr lang="en-GB" sz="900" dirty="0">
              <a:latin typeface="Times New Roman" panose="02020603050405020304" pitchFamily="18" charset="0"/>
              <a:cs typeface="Times New Roman" panose="02020603050405020304" pitchFamily="18" charset="0"/>
            </a:rPr>
            <a:t>Assessment of educational and ecological aspects</a:t>
          </a:r>
        </a:p>
      </dgm:t>
    </dgm:pt>
    <dgm:pt modelId="{3A2C1E6A-9DE8-4264-B4EE-0CFDDC390C8C}" type="parTrans" cxnId="{04B7146C-218F-4718-8EAE-38D1B11BA9E9}">
      <dgm:prSet/>
      <dgm:spPr/>
      <dgm:t>
        <a:bodyPr/>
        <a:lstStyle/>
        <a:p>
          <a:endParaRPr lang="en-GB"/>
        </a:p>
      </dgm:t>
    </dgm:pt>
    <dgm:pt modelId="{A12F19F1-3001-4308-90C0-8332DCF820D7}" type="sibTrans" cxnId="{04B7146C-218F-4718-8EAE-38D1B11BA9E9}">
      <dgm:prSet/>
      <dgm:spPr/>
      <dgm:t>
        <a:bodyPr/>
        <a:lstStyle/>
        <a:p>
          <a:endParaRPr lang="en-GB"/>
        </a:p>
      </dgm:t>
    </dgm:pt>
    <dgm:pt modelId="{20997973-293E-4FE8-802F-693AB0B9D952}">
      <dgm:prSet phldrT="[Text]" phldr="0" custT="1"/>
      <dgm:spPr/>
      <dgm:t>
        <a:bodyPr/>
        <a:lstStyle/>
        <a:p>
          <a:r>
            <a:rPr lang="en-GB" sz="900" dirty="0">
              <a:latin typeface="Times New Roman" panose="02020603050405020304" pitchFamily="18" charset="0"/>
              <a:cs typeface="Times New Roman" panose="02020603050405020304" pitchFamily="18" charset="0"/>
            </a:rPr>
            <a:t>Application to </a:t>
          </a:r>
          <a:r>
            <a:rPr lang="en-GB" sz="900" dirty="0" err="1">
              <a:latin typeface="Times New Roman" panose="02020603050405020304" pitchFamily="18" charset="0"/>
              <a:cs typeface="Times New Roman" panose="02020603050405020304" pitchFamily="18" charset="0"/>
            </a:rPr>
            <a:t>HeatShield</a:t>
          </a:r>
          <a:endParaRPr lang="en-GB" sz="900" dirty="0">
            <a:latin typeface="Times New Roman" panose="02020603050405020304" pitchFamily="18" charset="0"/>
            <a:cs typeface="Times New Roman" panose="02020603050405020304" pitchFamily="18" charset="0"/>
          </a:endParaRPr>
        </a:p>
      </dgm:t>
    </dgm:pt>
    <dgm:pt modelId="{4A8A9A27-D547-4BE8-A473-17708E26E413}" type="parTrans" cxnId="{DA9A90A6-470C-4403-9D6E-A02AF2784473}">
      <dgm:prSet/>
      <dgm:spPr/>
      <dgm:t>
        <a:bodyPr/>
        <a:lstStyle/>
        <a:p>
          <a:endParaRPr lang="en-GB"/>
        </a:p>
      </dgm:t>
    </dgm:pt>
    <dgm:pt modelId="{8681D017-CB00-40FA-88A4-A328474A70C9}" type="sibTrans" cxnId="{DA9A90A6-470C-4403-9D6E-A02AF2784473}">
      <dgm:prSet/>
      <dgm:spPr/>
      <dgm:t>
        <a:bodyPr/>
        <a:lstStyle/>
        <a:p>
          <a:endParaRPr lang="en-GB"/>
        </a:p>
      </dgm:t>
    </dgm:pt>
    <dgm:pt modelId="{143CA39B-15F9-4100-A9A6-DEA99A315E80}" type="pres">
      <dgm:prSet presAssocID="{B5EE41A5-3404-48BA-9817-E17233A6BA9B}" presName="Name0" presStyleCnt="0">
        <dgm:presLayoutVars>
          <dgm:dir/>
          <dgm:animLvl val="lvl"/>
          <dgm:resizeHandles val="exact"/>
        </dgm:presLayoutVars>
      </dgm:prSet>
      <dgm:spPr/>
      <dgm:t>
        <a:bodyPr/>
        <a:lstStyle/>
        <a:p>
          <a:endParaRPr lang="en-US"/>
        </a:p>
      </dgm:t>
    </dgm:pt>
    <dgm:pt modelId="{89C724BB-F51B-45BC-8087-D406CDB6975D}" type="pres">
      <dgm:prSet presAssocID="{B65A552F-7CE7-49FD-832D-36F230D67171}" presName="linNode" presStyleCnt="0"/>
      <dgm:spPr/>
    </dgm:pt>
    <dgm:pt modelId="{D6C0A1EF-319F-41E0-BFC1-47DBF94D4185}" type="pres">
      <dgm:prSet presAssocID="{B65A552F-7CE7-49FD-832D-36F230D67171}" presName="parentText" presStyleLbl="node1" presStyleIdx="0" presStyleCnt="5">
        <dgm:presLayoutVars>
          <dgm:chMax val="1"/>
          <dgm:bulletEnabled val="1"/>
        </dgm:presLayoutVars>
      </dgm:prSet>
      <dgm:spPr/>
      <dgm:t>
        <a:bodyPr/>
        <a:lstStyle/>
        <a:p>
          <a:endParaRPr lang="en-US"/>
        </a:p>
      </dgm:t>
    </dgm:pt>
    <dgm:pt modelId="{EB6FF3B5-96EB-4043-BDFE-B57DC9A3E216}" type="pres">
      <dgm:prSet presAssocID="{B65A552F-7CE7-49FD-832D-36F230D67171}" presName="descendantText" presStyleLbl="alignAccFollowNode1" presStyleIdx="0" presStyleCnt="3">
        <dgm:presLayoutVars>
          <dgm:bulletEnabled val="1"/>
        </dgm:presLayoutVars>
      </dgm:prSet>
      <dgm:spPr/>
      <dgm:t>
        <a:bodyPr/>
        <a:lstStyle/>
        <a:p>
          <a:endParaRPr lang="en-US"/>
        </a:p>
      </dgm:t>
    </dgm:pt>
    <dgm:pt modelId="{6B8B78B8-48B5-47F6-842E-E96908CDE4A9}" type="pres">
      <dgm:prSet presAssocID="{1066CA8F-09E1-41DE-BAF1-81344B6E114E}" presName="sp" presStyleCnt="0"/>
      <dgm:spPr/>
    </dgm:pt>
    <dgm:pt modelId="{7225B02E-9383-4D7D-B42C-CB1BBD8C7F89}" type="pres">
      <dgm:prSet presAssocID="{E5E9DBBF-E35D-47E9-89D8-9BAFCBC1FCF0}" presName="linNode" presStyleCnt="0"/>
      <dgm:spPr/>
    </dgm:pt>
    <dgm:pt modelId="{B2ED53F2-350F-4F74-97BA-7E0A7F614334}" type="pres">
      <dgm:prSet presAssocID="{E5E9DBBF-E35D-47E9-89D8-9BAFCBC1FCF0}" presName="parentText" presStyleLbl="node1" presStyleIdx="1" presStyleCnt="5">
        <dgm:presLayoutVars>
          <dgm:chMax val="1"/>
          <dgm:bulletEnabled val="1"/>
        </dgm:presLayoutVars>
      </dgm:prSet>
      <dgm:spPr/>
      <dgm:t>
        <a:bodyPr/>
        <a:lstStyle/>
        <a:p>
          <a:endParaRPr lang="en-US"/>
        </a:p>
      </dgm:t>
    </dgm:pt>
    <dgm:pt modelId="{22C7ABFF-8CF4-4BF5-B678-AAB7725EF0E6}" type="pres">
      <dgm:prSet presAssocID="{E5E9DBBF-E35D-47E9-89D8-9BAFCBC1FCF0}" presName="descendantText" presStyleLbl="alignAccFollowNode1" presStyleIdx="1" presStyleCnt="3">
        <dgm:presLayoutVars>
          <dgm:bulletEnabled val="1"/>
        </dgm:presLayoutVars>
      </dgm:prSet>
      <dgm:spPr/>
      <dgm:t>
        <a:bodyPr/>
        <a:lstStyle/>
        <a:p>
          <a:endParaRPr lang="en-US"/>
        </a:p>
      </dgm:t>
    </dgm:pt>
    <dgm:pt modelId="{8A0EEAC8-FDFC-443B-9A31-877BE98C65FF}" type="pres">
      <dgm:prSet presAssocID="{238CB77C-B7F4-418D-8166-71BC181692F3}" presName="sp" presStyleCnt="0"/>
      <dgm:spPr/>
    </dgm:pt>
    <dgm:pt modelId="{8C6A67B8-61BF-4406-805B-CE286F6225DE}" type="pres">
      <dgm:prSet presAssocID="{835D58C4-F9C4-46CA-90F6-65B19D9ABD8A}" presName="linNode" presStyleCnt="0"/>
      <dgm:spPr/>
    </dgm:pt>
    <dgm:pt modelId="{BC87DA0C-606D-4909-89F3-C35155323E73}" type="pres">
      <dgm:prSet presAssocID="{835D58C4-F9C4-46CA-90F6-65B19D9ABD8A}" presName="parentText" presStyleLbl="node1" presStyleIdx="2" presStyleCnt="5">
        <dgm:presLayoutVars>
          <dgm:chMax val="1"/>
          <dgm:bulletEnabled val="1"/>
        </dgm:presLayoutVars>
      </dgm:prSet>
      <dgm:spPr/>
      <dgm:t>
        <a:bodyPr/>
        <a:lstStyle/>
        <a:p>
          <a:endParaRPr lang="en-US"/>
        </a:p>
      </dgm:t>
    </dgm:pt>
    <dgm:pt modelId="{BF66B2FA-691E-4CC2-9F38-BB618FF2EAFC}" type="pres">
      <dgm:prSet presAssocID="{835D58C4-F9C4-46CA-90F6-65B19D9ABD8A}" presName="descendantText" presStyleLbl="alignAccFollowNode1" presStyleIdx="2" presStyleCnt="3">
        <dgm:presLayoutVars>
          <dgm:bulletEnabled val="1"/>
        </dgm:presLayoutVars>
      </dgm:prSet>
      <dgm:spPr/>
      <dgm:t>
        <a:bodyPr/>
        <a:lstStyle/>
        <a:p>
          <a:endParaRPr lang="en-US"/>
        </a:p>
      </dgm:t>
    </dgm:pt>
    <dgm:pt modelId="{F3911C64-57EE-4A28-A2A6-06DF99C4CC6C}" type="pres">
      <dgm:prSet presAssocID="{B2995BF7-D672-469E-8807-2A0939668242}" presName="sp" presStyleCnt="0"/>
      <dgm:spPr/>
    </dgm:pt>
    <dgm:pt modelId="{296B18F8-8E79-4D03-B0DE-053E34338826}" type="pres">
      <dgm:prSet presAssocID="{D0034074-79F7-4BCA-8AC2-3E26FCB11F45}" presName="linNode" presStyleCnt="0"/>
      <dgm:spPr/>
    </dgm:pt>
    <dgm:pt modelId="{BBE37DF2-B56E-4E4A-9A4C-EFF0B7513A74}" type="pres">
      <dgm:prSet presAssocID="{D0034074-79F7-4BCA-8AC2-3E26FCB11F45}" presName="parentText" presStyleLbl="node1" presStyleIdx="3" presStyleCnt="5">
        <dgm:presLayoutVars>
          <dgm:chMax val="1"/>
          <dgm:bulletEnabled val="1"/>
        </dgm:presLayoutVars>
      </dgm:prSet>
      <dgm:spPr/>
      <dgm:t>
        <a:bodyPr/>
        <a:lstStyle/>
        <a:p>
          <a:endParaRPr lang="en-US"/>
        </a:p>
      </dgm:t>
    </dgm:pt>
    <dgm:pt modelId="{C179A80E-E8C1-42AB-8F15-AF6BEF40EC3E}" type="pres">
      <dgm:prSet presAssocID="{A12F19F1-3001-4308-90C0-8332DCF820D7}" presName="sp" presStyleCnt="0"/>
      <dgm:spPr/>
    </dgm:pt>
    <dgm:pt modelId="{9AC7208F-4D38-4FEC-BEFD-C1B189837721}" type="pres">
      <dgm:prSet presAssocID="{20997973-293E-4FE8-802F-693AB0B9D952}" presName="linNode" presStyleCnt="0"/>
      <dgm:spPr/>
    </dgm:pt>
    <dgm:pt modelId="{B38E1A31-593E-4B63-BE0A-2F464815ED9F}" type="pres">
      <dgm:prSet presAssocID="{20997973-293E-4FE8-802F-693AB0B9D952}" presName="parentText" presStyleLbl="node1" presStyleIdx="4" presStyleCnt="5">
        <dgm:presLayoutVars>
          <dgm:chMax val="1"/>
          <dgm:bulletEnabled val="1"/>
        </dgm:presLayoutVars>
      </dgm:prSet>
      <dgm:spPr/>
      <dgm:t>
        <a:bodyPr/>
        <a:lstStyle/>
        <a:p>
          <a:endParaRPr lang="en-US"/>
        </a:p>
      </dgm:t>
    </dgm:pt>
  </dgm:ptLst>
  <dgm:cxnLst>
    <dgm:cxn modelId="{1EE4B9A7-A10E-4A4B-A58A-FBD993A5C0E4}" srcId="{835D58C4-F9C4-46CA-90F6-65B19D9ABD8A}" destId="{0AC89914-654E-49EB-B7C9-53728DC30FBD}" srcOrd="1" destOrd="0" parTransId="{1D3230E9-EECB-4936-B066-5EBB25038F4A}" sibTransId="{04734906-1382-498D-8901-95E7AA22C997}"/>
    <dgm:cxn modelId="{914DE691-C46D-49B6-A0B6-BE3C89A923C5}" type="presOf" srcId="{2A83DAD4-A3FB-4C23-B6BB-FD7C98B2C634}" destId="{EB6FF3B5-96EB-4043-BDFE-B57DC9A3E216}" srcOrd="0" destOrd="1" presId="urn:microsoft.com/office/officeart/2005/8/layout/vList5"/>
    <dgm:cxn modelId="{8931BDA3-4492-490E-8469-E45789E8A898}" srcId="{E5E9DBBF-E35D-47E9-89D8-9BAFCBC1FCF0}" destId="{5B766F25-0205-4122-927D-C38B1E543744}" srcOrd="0" destOrd="0" parTransId="{392A2DB3-8B92-4C69-956E-52AD2F13D5E6}" sibTransId="{9FE5BE6B-19BD-4FE4-9FBF-D16D55CD14C1}"/>
    <dgm:cxn modelId="{E9DDFB76-C489-456B-92BE-364BC87DFB10}" srcId="{E5E9DBBF-E35D-47E9-89D8-9BAFCBC1FCF0}" destId="{A58AB956-CA89-444E-98F0-A355086DA6E2}" srcOrd="1" destOrd="0" parTransId="{88E74A96-17D4-46CD-BD21-AD752965F3A0}" sibTransId="{19A07343-40C2-43C2-B204-207FE64E8A97}"/>
    <dgm:cxn modelId="{95AE0469-EE94-409B-AA9E-181C38AF20AF}" type="presOf" srcId="{D0034074-79F7-4BCA-8AC2-3E26FCB11F45}" destId="{BBE37DF2-B56E-4E4A-9A4C-EFF0B7513A74}" srcOrd="0" destOrd="0" presId="urn:microsoft.com/office/officeart/2005/8/layout/vList5"/>
    <dgm:cxn modelId="{B2802258-D327-4284-99A8-5C4FE2115E27}" srcId="{B65A552F-7CE7-49FD-832D-36F230D67171}" destId="{2A83DAD4-A3FB-4C23-B6BB-FD7C98B2C634}" srcOrd="1" destOrd="0" parTransId="{35C5D5FF-36BB-403B-B58A-ECA8281C2D92}" sibTransId="{279597F9-E263-4DF9-84D1-D27AA9C2134E}"/>
    <dgm:cxn modelId="{A8F0ADCD-8ABD-48AA-9E1F-8E19FA7A82E6}" srcId="{E5E9DBBF-E35D-47E9-89D8-9BAFCBC1FCF0}" destId="{F3EB718E-5527-4D81-81D2-0FA3198FDC9F}" srcOrd="2" destOrd="0" parTransId="{D8A60A49-01AB-4924-A946-2B2AAE7E5C1F}" sibTransId="{A695BFF2-AB9E-461F-9A9F-BA926EF5A444}"/>
    <dgm:cxn modelId="{DB4C0626-9421-4442-8A47-3F142087E0C0}" srcId="{835D58C4-F9C4-46CA-90F6-65B19D9ABD8A}" destId="{098C7C62-1D96-468E-9657-21B01FC2D8B3}" srcOrd="0" destOrd="0" parTransId="{19A1C288-B242-4519-AA50-31E65CF09047}" sibTransId="{60F39AD1-0F1D-43FE-8C88-3176DE389495}"/>
    <dgm:cxn modelId="{CEF484BA-419E-41FE-892B-6689D444267E}" type="presOf" srcId="{0AC89914-654E-49EB-B7C9-53728DC30FBD}" destId="{BF66B2FA-691E-4CC2-9F38-BB618FF2EAFC}" srcOrd="0" destOrd="1" presId="urn:microsoft.com/office/officeart/2005/8/layout/vList5"/>
    <dgm:cxn modelId="{4023C858-9FD7-4518-8437-9DD655CCA920}" type="presOf" srcId="{A58AB956-CA89-444E-98F0-A355086DA6E2}" destId="{22C7ABFF-8CF4-4BF5-B678-AAB7725EF0E6}" srcOrd="0" destOrd="1" presId="urn:microsoft.com/office/officeart/2005/8/layout/vList5"/>
    <dgm:cxn modelId="{595151FF-2981-4286-874E-E27CBE29FA25}" type="presOf" srcId="{561A2953-ADC3-4882-B12F-6709FBE892B1}" destId="{EB6FF3B5-96EB-4043-BDFE-B57DC9A3E216}" srcOrd="0" destOrd="0" presId="urn:microsoft.com/office/officeart/2005/8/layout/vList5"/>
    <dgm:cxn modelId="{A59AAFE5-906B-4061-81C0-38260B6CD963}" srcId="{B65A552F-7CE7-49FD-832D-36F230D67171}" destId="{561A2953-ADC3-4882-B12F-6709FBE892B1}" srcOrd="0" destOrd="0" parTransId="{6EA2D4C9-9D4E-431C-A1C8-806BAA3B9C0C}" sibTransId="{E3BD432A-C696-48C8-A907-B0A17A088870}"/>
    <dgm:cxn modelId="{F1C09E64-0179-46A7-8B6D-F532AAC7DC78}" type="presOf" srcId="{F3EB718E-5527-4D81-81D2-0FA3198FDC9F}" destId="{22C7ABFF-8CF4-4BF5-B678-AAB7725EF0E6}" srcOrd="0" destOrd="2" presId="urn:microsoft.com/office/officeart/2005/8/layout/vList5"/>
    <dgm:cxn modelId="{6A931017-1375-4211-9A1D-86881600CAFD}" srcId="{B5EE41A5-3404-48BA-9817-E17233A6BA9B}" destId="{835D58C4-F9C4-46CA-90F6-65B19D9ABD8A}" srcOrd="2" destOrd="0" parTransId="{3727E71A-DD23-4D62-9851-7C964406DF93}" sibTransId="{B2995BF7-D672-469E-8807-2A0939668242}"/>
    <dgm:cxn modelId="{98867708-930C-4BA3-B220-CAC626998287}" type="presOf" srcId="{B5EE41A5-3404-48BA-9817-E17233A6BA9B}" destId="{143CA39B-15F9-4100-A9A6-DEA99A315E80}" srcOrd="0" destOrd="0" presId="urn:microsoft.com/office/officeart/2005/8/layout/vList5"/>
    <dgm:cxn modelId="{04B7146C-218F-4718-8EAE-38D1B11BA9E9}" srcId="{B5EE41A5-3404-48BA-9817-E17233A6BA9B}" destId="{D0034074-79F7-4BCA-8AC2-3E26FCB11F45}" srcOrd="3" destOrd="0" parTransId="{3A2C1E6A-9DE8-4264-B4EE-0CFDDC390C8C}" sibTransId="{A12F19F1-3001-4308-90C0-8332DCF820D7}"/>
    <dgm:cxn modelId="{15690DCC-E3F3-4760-B79A-9C348ABAF5AA}" srcId="{B5EE41A5-3404-48BA-9817-E17233A6BA9B}" destId="{E5E9DBBF-E35D-47E9-89D8-9BAFCBC1FCF0}" srcOrd="1" destOrd="0" parTransId="{60F5743E-4A89-4ED6-8258-5D372646BEDA}" sibTransId="{238CB77C-B7F4-418D-8166-71BC181692F3}"/>
    <dgm:cxn modelId="{3546CF21-CD07-4B6D-8B63-BF6D47240ED4}" type="presOf" srcId="{098C7C62-1D96-468E-9657-21B01FC2D8B3}" destId="{BF66B2FA-691E-4CC2-9F38-BB618FF2EAFC}" srcOrd="0" destOrd="0" presId="urn:microsoft.com/office/officeart/2005/8/layout/vList5"/>
    <dgm:cxn modelId="{C0556CA9-E6DA-43F2-A9A5-0CE9312DD1F9}" type="presOf" srcId="{B65A552F-7CE7-49FD-832D-36F230D67171}" destId="{D6C0A1EF-319F-41E0-BFC1-47DBF94D4185}" srcOrd="0" destOrd="0" presId="urn:microsoft.com/office/officeart/2005/8/layout/vList5"/>
    <dgm:cxn modelId="{F73C6FF4-E140-4727-8F0C-600C660D7F77}" type="presOf" srcId="{5B766F25-0205-4122-927D-C38B1E543744}" destId="{22C7ABFF-8CF4-4BF5-B678-AAB7725EF0E6}" srcOrd="0" destOrd="0" presId="urn:microsoft.com/office/officeart/2005/8/layout/vList5"/>
    <dgm:cxn modelId="{AA489115-1151-4F5F-982C-CAF19155BB11}" type="presOf" srcId="{E5E9DBBF-E35D-47E9-89D8-9BAFCBC1FCF0}" destId="{B2ED53F2-350F-4F74-97BA-7E0A7F614334}" srcOrd="0" destOrd="0" presId="urn:microsoft.com/office/officeart/2005/8/layout/vList5"/>
    <dgm:cxn modelId="{DA9A90A6-470C-4403-9D6E-A02AF2784473}" srcId="{B5EE41A5-3404-48BA-9817-E17233A6BA9B}" destId="{20997973-293E-4FE8-802F-693AB0B9D952}" srcOrd="4" destOrd="0" parTransId="{4A8A9A27-D547-4BE8-A473-17708E26E413}" sibTransId="{8681D017-CB00-40FA-88A4-A328474A70C9}"/>
    <dgm:cxn modelId="{53F5340A-B68F-4195-8A1E-ADAFB15A6542}" type="presOf" srcId="{835D58C4-F9C4-46CA-90F6-65B19D9ABD8A}" destId="{BC87DA0C-606D-4909-89F3-C35155323E73}" srcOrd="0" destOrd="0" presId="urn:microsoft.com/office/officeart/2005/8/layout/vList5"/>
    <dgm:cxn modelId="{2642930A-2384-4B02-B04E-732D04B5903E}" srcId="{B5EE41A5-3404-48BA-9817-E17233A6BA9B}" destId="{B65A552F-7CE7-49FD-832D-36F230D67171}" srcOrd="0" destOrd="0" parTransId="{2EE383F4-BE7F-43A0-8178-F4FF9160E0D9}" sibTransId="{1066CA8F-09E1-41DE-BAF1-81344B6E114E}"/>
    <dgm:cxn modelId="{D6D05043-05F1-478C-BE69-951AE687DDE4}" type="presOf" srcId="{20997973-293E-4FE8-802F-693AB0B9D952}" destId="{B38E1A31-593E-4B63-BE0A-2F464815ED9F}" srcOrd="0" destOrd="0" presId="urn:microsoft.com/office/officeart/2005/8/layout/vList5"/>
    <dgm:cxn modelId="{4F4D187E-EF8E-4676-A690-D9D9F3430164}" type="presParOf" srcId="{143CA39B-15F9-4100-A9A6-DEA99A315E80}" destId="{89C724BB-F51B-45BC-8087-D406CDB6975D}" srcOrd="0" destOrd="0" presId="urn:microsoft.com/office/officeart/2005/8/layout/vList5"/>
    <dgm:cxn modelId="{96D46206-D1D7-489F-99ED-B2E0662B65E8}" type="presParOf" srcId="{89C724BB-F51B-45BC-8087-D406CDB6975D}" destId="{D6C0A1EF-319F-41E0-BFC1-47DBF94D4185}" srcOrd="0" destOrd="0" presId="urn:microsoft.com/office/officeart/2005/8/layout/vList5"/>
    <dgm:cxn modelId="{691221DB-9E18-4193-808A-233156666AA6}" type="presParOf" srcId="{89C724BB-F51B-45BC-8087-D406CDB6975D}" destId="{EB6FF3B5-96EB-4043-BDFE-B57DC9A3E216}" srcOrd="1" destOrd="0" presId="urn:microsoft.com/office/officeart/2005/8/layout/vList5"/>
    <dgm:cxn modelId="{67657185-93BF-4BE8-84FB-D3B1C9A62FBA}" type="presParOf" srcId="{143CA39B-15F9-4100-A9A6-DEA99A315E80}" destId="{6B8B78B8-48B5-47F6-842E-E96908CDE4A9}" srcOrd="1" destOrd="0" presId="urn:microsoft.com/office/officeart/2005/8/layout/vList5"/>
    <dgm:cxn modelId="{1CC25330-84BE-4F0D-BF1C-BBBDEF39EB95}" type="presParOf" srcId="{143CA39B-15F9-4100-A9A6-DEA99A315E80}" destId="{7225B02E-9383-4D7D-B42C-CB1BBD8C7F89}" srcOrd="2" destOrd="0" presId="urn:microsoft.com/office/officeart/2005/8/layout/vList5"/>
    <dgm:cxn modelId="{E60F2160-721A-440E-A09F-13300C86E499}" type="presParOf" srcId="{7225B02E-9383-4D7D-B42C-CB1BBD8C7F89}" destId="{B2ED53F2-350F-4F74-97BA-7E0A7F614334}" srcOrd="0" destOrd="0" presId="urn:microsoft.com/office/officeart/2005/8/layout/vList5"/>
    <dgm:cxn modelId="{7D02383D-6A4F-4BA1-AB60-097B0760A12C}" type="presParOf" srcId="{7225B02E-9383-4D7D-B42C-CB1BBD8C7F89}" destId="{22C7ABFF-8CF4-4BF5-B678-AAB7725EF0E6}" srcOrd="1" destOrd="0" presId="urn:microsoft.com/office/officeart/2005/8/layout/vList5"/>
    <dgm:cxn modelId="{97E6EBA7-08D6-493B-99DB-2C68027CF91E}" type="presParOf" srcId="{143CA39B-15F9-4100-A9A6-DEA99A315E80}" destId="{8A0EEAC8-FDFC-443B-9A31-877BE98C65FF}" srcOrd="3" destOrd="0" presId="urn:microsoft.com/office/officeart/2005/8/layout/vList5"/>
    <dgm:cxn modelId="{82D901DC-DAE1-4912-A948-B1BA025FF043}" type="presParOf" srcId="{143CA39B-15F9-4100-A9A6-DEA99A315E80}" destId="{8C6A67B8-61BF-4406-805B-CE286F6225DE}" srcOrd="4" destOrd="0" presId="urn:microsoft.com/office/officeart/2005/8/layout/vList5"/>
    <dgm:cxn modelId="{1651DE24-900B-4847-B98E-777D8EE56867}" type="presParOf" srcId="{8C6A67B8-61BF-4406-805B-CE286F6225DE}" destId="{BC87DA0C-606D-4909-89F3-C35155323E73}" srcOrd="0" destOrd="0" presId="urn:microsoft.com/office/officeart/2005/8/layout/vList5"/>
    <dgm:cxn modelId="{BC63151B-1323-4491-8AA5-28A87AC577FD}" type="presParOf" srcId="{8C6A67B8-61BF-4406-805B-CE286F6225DE}" destId="{BF66B2FA-691E-4CC2-9F38-BB618FF2EAFC}" srcOrd="1" destOrd="0" presId="urn:microsoft.com/office/officeart/2005/8/layout/vList5"/>
    <dgm:cxn modelId="{F6EE957B-DC47-4F45-9C8D-99FBEF375A0B}" type="presParOf" srcId="{143CA39B-15F9-4100-A9A6-DEA99A315E80}" destId="{F3911C64-57EE-4A28-A2A6-06DF99C4CC6C}" srcOrd="5" destOrd="0" presId="urn:microsoft.com/office/officeart/2005/8/layout/vList5"/>
    <dgm:cxn modelId="{0DB3E4C9-2FFB-4F92-9833-C8536BF921BA}" type="presParOf" srcId="{143CA39B-15F9-4100-A9A6-DEA99A315E80}" destId="{296B18F8-8E79-4D03-B0DE-053E34338826}" srcOrd="6" destOrd="0" presId="urn:microsoft.com/office/officeart/2005/8/layout/vList5"/>
    <dgm:cxn modelId="{14D673C6-EF7C-4176-AE9C-7B88C603E47A}" type="presParOf" srcId="{296B18F8-8E79-4D03-B0DE-053E34338826}" destId="{BBE37DF2-B56E-4E4A-9A4C-EFF0B7513A74}" srcOrd="0" destOrd="0" presId="urn:microsoft.com/office/officeart/2005/8/layout/vList5"/>
    <dgm:cxn modelId="{26E069FA-F250-492C-9064-908A8033D7FD}" type="presParOf" srcId="{143CA39B-15F9-4100-A9A6-DEA99A315E80}" destId="{C179A80E-E8C1-42AB-8F15-AF6BEF40EC3E}" srcOrd="7" destOrd="0" presId="urn:microsoft.com/office/officeart/2005/8/layout/vList5"/>
    <dgm:cxn modelId="{940618C2-541F-47EF-B0E9-A004B764EB82}" type="presParOf" srcId="{143CA39B-15F9-4100-A9A6-DEA99A315E80}" destId="{9AC7208F-4D38-4FEC-BEFD-C1B189837721}" srcOrd="8" destOrd="0" presId="urn:microsoft.com/office/officeart/2005/8/layout/vList5"/>
    <dgm:cxn modelId="{848BB6F4-34B7-40E6-8EA0-76E26734D869}" type="presParOf" srcId="{9AC7208F-4D38-4FEC-BEFD-C1B189837721}" destId="{B38E1A31-593E-4B63-BE0A-2F464815ED9F}" srcOrd="0" destOrd="0" presId="urn:microsoft.com/office/officeart/2005/8/layout/vList5"/>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D0A73A-E8B2-422D-96CF-D8C366C08873}" type="doc">
      <dgm:prSet loTypeId="urn:microsoft.com/office/officeart/2005/8/layout/bProcess3" loCatId="process" qsTypeId="urn:microsoft.com/office/officeart/2005/8/quickstyle/simple1" qsCatId="simple" csTypeId="urn:microsoft.com/office/officeart/2005/8/colors/colorful1#2" csCatId="colorful" phldr="1"/>
      <dgm:spPr/>
      <dgm:t>
        <a:bodyPr/>
        <a:lstStyle/>
        <a:p>
          <a:endParaRPr lang="en-GB"/>
        </a:p>
      </dgm:t>
    </dgm:pt>
    <dgm:pt modelId="{279C9A3B-04BC-40FB-BA86-2BCDA7874070}">
      <dgm:prSet custT="1"/>
      <dgm:spPr/>
      <dgm:t>
        <a:bodyPr/>
        <a:lstStyle/>
        <a:p>
          <a:pPr>
            <a:buNone/>
          </a:pPr>
          <a:r>
            <a:rPr lang="en-GB" sz="900" b="0" i="0" u="none" dirty="0">
              <a:solidFill>
                <a:schemeClr val="tx1"/>
              </a:solidFill>
              <a:latin typeface="Times New Roman" panose="02020603050405020304" pitchFamily="18" charset="0"/>
              <a:cs typeface="Times New Roman" panose="02020603050405020304" pitchFamily="18" charset="0"/>
            </a:rPr>
            <a:t>1. HEAT SENSOR</a:t>
          </a:r>
          <a:endParaRPr lang="en-GB" sz="900" b="0" dirty="0">
            <a:solidFill>
              <a:schemeClr val="tx1"/>
            </a:solidFill>
            <a:latin typeface="Times New Roman" panose="02020603050405020304" pitchFamily="18" charset="0"/>
            <a:cs typeface="Times New Roman" panose="02020603050405020304" pitchFamily="18" charset="0"/>
          </a:endParaRPr>
        </a:p>
        <a:p>
          <a:pPr>
            <a:buNone/>
          </a:pPr>
          <a:r>
            <a:rPr lang="en-GB" sz="900" b="0" i="0" u="none" dirty="0">
              <a:solidFill>
                <a:schemeClr val="tx1"/>
              </a:solidFill>
              <a:latin typeface="Times New Roman" panose="02020603050405020304" pitchFamily="18" charset="0"/>
              <a:cs typeface="Times New Roman" panose="02020603050405020304" pitchFamily="18" charset="0"/>
            </a:rPr>
            <a:t>Continuous or at prescribed times, a small sensor monitors the temperatures in the house (</a:t>
          </a:r>
          <a:r>
            <a:rPr lang="en-GB" sz="900" b="0" i="0" u="none" dirty="0" err="1">
              <a:solidFill>
                <a:schemeClr val="tx1"/>
              </a:solidFill>
              <a:latin typeface="Times New Roman" panose="02020603050405020304" pitchFamily="18" charset="0"/>
              <a:cs typeface="Times New Roman" panose="02020603050405020304" pitchFamily="18" charset="0"/>
            </a:rPr>
            <a:t>Diarah</a:t>
          </a:r>
          <a:r>
            <a:rPr lang="en-GB" sz="900" b="0" i="0" u="none" dirty="0">
              <a:solidFill>
                <a:schemeClr val="tx1"/>
              </a:solidFill>
              <a:latin typeface="Times New Roman" panose="02020603050405020304" pitchFamily="18" charset="0"/>
              <a:cs typeface="Times New Roman" panose="02020603050405020304" pitchFamily="18" charset="0"/>
            </a:rPr>
            <a:t> </a:t>
          </a:r>
          <a:r>
            <a:rPr lang="en-GB" sz="900" b="0" i="1" u="none" dirty="0">
              <a:solidFill>
                <a:schemeClr val="tx1"/>
              </a:solidFill>
              <a:latin typeface="Times New Roman" panose="02020603050405020304" pitchFamily="18" charset="0"/>
              <a:cs typeface="Times New Roman" panose="02020603050405020304" pitchFamily="18" charset="0"/>
            </a:rPr>
            <a:t>et al</a:t>
          </a:r>
          <a:r>
            <a:rPr lang="en-GB" sz="900" b="0" i="0" u="none" dirty="0">
              <a:solidFill>
                <a:schemeClr val="tx1"/>
              </a:solidFill>
              <a:latin typeface="Times New Roman" panose="02020603050405020304" pitchFamily="18" charset="0"/>
              <a:cs typeface="Times New Roman" panose="02020603050405020304" pitchFamily="18" charset="0"/>
            </a:rPr>
            <a:t>. 2023)</a:t>
          </a:r>
          <a:endParaRPr lang="en-GB" sz="900" b="0" dirty="0">
            <a:solidFill>
              <a:schemeClr val="tx1"/>
            </a:solidFill>
            <a:latin typeface="Times New Roman" panose="02020603050405020304" pitchFamily="18" charset="0"/>
            <a:cs typeface="Times New Roman" panose="02020603050405020304" pitchFamily="18" charset="0"/>
          </a:endParaRPr>
        </a:p>
        <a:p>
          <a:pPr>
            <a:buNone/>
          </a:pPr>
          <a:endParaRPr lang="en-GB" sz="900" b="0" i="0" u="none" dirty="0">
            <a:solidFill>
              <a:schemeClr val="tx1"/>
            </a:solidFill>
            <a:latin typeface="Times New Roman" panose="02020603050405020304" pitchFamily="18" charset="0"/>
            <a:cs typeface="Times New Roman" panose="02020603050405020304" pitchFamily="18" charset="0"/>
          </a:endParaRPr>
        </a:p>
      </dgm:t>
    </dgm:pt>
    <dgm:pt modelId="{F8F0D638-A07D-4FF0-9A5F-6FB795FD967A}" type="parTrans" cxnId="{01DEBFAB-EE87-4F04-9D23-9F2B335F236A}">
      <dgm:prSet/>
      <dgm:spPr/>
      <dgm:t>
        <a:bodyPr/>
        <a:lstStyle/>
        <a:p>
          <a:endParaRPr lang="en-GB"/>
        </a:p>
      </dgm:t>
    </dgm:pt>
    <dgm:pt modelId="{D366A6CA-EEEE-4B42-8E93-529850E80EF3}" type="sibTrans" cxnId="{01DEBFAB-EE87-4F04-9D23-9F2B335F236A}">
      <dgm:prSet custT="1"/>
      <dgm:spPr/>
      <dgm:t>
        <a:bodyPr/>
        <a:lstStyle/>
        <a:p>
          <a:endParaRPr lang="en-GB" sz="600">
            <a:solidFill>
              <a:schemeClr val="tx1"/>
            </a:solidFill>
            <a:latin typeface="Times New Roman" panose="02020603050405020304" pitchFamily="18" charset="0"/>
            <a:cs typeface="Times New Roman" panose="02020603050405020304" pitchFamily="18" charset="0"/>
          </a:endParaRPr>
        </a:p>
      </dgm:t>
    </dgm:pt>
    <dgm:pt modelId="{7552B530-A0F4-4D58-950A-44C593027648}">
      <dgm:prSet custT="1"/>
      <dgm:spPr/>
      <dgm:t>
        <a:bodyPr/>
        <a:lstStyle/>
        <a:p>
          <a:pPr>
            <a:buNone/>
          </a:pPr>
          <a:r>
            <a:rPr lang="en-GB" sz="900" b="0" i="0" u="none" dirty="0">
              <a:solidFill>
                <a:schemeClr val="tx1"/>
              </a:solidFill>
              <a:latin typeface="Times New Roman" panose="02020603050405020304" pitchFamily="18" charset="0"/>
              <a:cs typeface="Times New Roman" panose="02020603050405020304" pitchFamily="18" charset="0"/>
            </a:rPr>
            <a:t>2. CONNECTED MONITORING</a:t>
          </a:r>
          <a:endParaRPr lang="en-GB" sz="900" b="0" dirty="0">
            <a:solidFill>
              <a:schemeClr val="tx1"/>
            </a:solidFill>
            <a:latin typeface="Times New Roman" panose="02020603050405020304" pitchFamily="18" charset="0"/>
            <a:cs typeface="Times New Roman" panose="02020603050405020304" pitchFamily="18" charset="0"/>
          </a:endParaRPr>
        </a:p>
        <a:p>
          <a:pPr>
            <a:buNone/>
          </a:pPr>
          <a:r>
            <a:rPr lang="en-GB" sz="900" b="0" i="0" u="none" dirty="0">
              <a:solidFill>
                <a:schemeClr val="tx1"/>
              </a:solidFill>
              <a:latin typeface="Times New Roman" panose="02020603050405020304" pitchFamily="18" charset="0"/>
              <a:cs typeface="Times New Roman" panose="02020603050405020304" pitchFamily="18" charset="0"/>
            </a:rPr>
            <a:t>The temperature is sent via a proposed wireless/IoT connection to a secure digital platform</a:t>
          </a:r>
          <a:endParaRPr lang="en-GB" sz="900" b="0" dirty="0">
            <a:solidFill>
              <a:schemeClr val="tx1"/>
            </a:solidFill>
            <a:latin typeface="Times New Roman" panose="02020603050405020304" pitchFamily="18" charset="0"/>
            <a:cs typeface="Times New Roman" panose="02020603050405020304" pitchFamily="18" charset="0"/>
          </a:endParaRPr>
        </a:p>
        <a:p>
          <a:pPr>
            <a:buNone/>
          </a:pPr>
          <a:endParaRPr lang="en-GB" sz="900" b="0" i="0" u="none" dirty="0">
            <a:solidFill>
              <a:schemeClr val="tx1"/>
            </a:solidFill>
            <a:latin typeface="Times New Roman" panose="02020603050405020304" pitchFamily="18" charset="0"/>
            <a:cs typeface="Times New Roman" panose="02020603050405020304" pitchFamily="18" charset="0"/>
          </a:endParaRPr>
        </a:p>
      </dgm:t>
    </dgm:pt>
    <dgm:pt modelId="{621EBDEE-0E62-4912-9625-33E3CD0DF3BB}" type="parTrans" cxnId="{B6C7FFBB-77DD-43A5-878A-A7443EC3A41A}">
      <dgm:prSet/>
      <dgm:spPr/>
      <dgm:t>
        <a:bodyPr/>
        <a:lstStyle/>
        <a:p>
          <a:endParaRPr lang="en-GB"/>
        </a:p>
      </dgm:t>
    </dgm:pt>
    <dgm:pt modelId="{E8A2B6F9-0D00-4480-924E-EA0172F5BD8A}" type="sibTrans" cxnId="{B6C7FFBB-77DD-43A5-878A-A7443EC3A41A}">
      <dgm:prSet custT="1"/>
      <dgm:spPr/>
      <dgm:t>
        <a:bodyPr/>
        <a:lstStyle/>
        <a:p>
          <a:endParaRPr lang="en-GB" sz="600">
            <a:solidFill>
              <a:schemeClr val="tx1"/>
            </a:solidFill>
            <a:latin typeface="Times New Roman" panose="02020603050405020304" pitchFamily="18" charset="0"/>
            <a:cs typeface="Times New Roman" panose="02020603050405020304" pitchFamily="18" charset="0"/>
          </a:endParaRPr>
        </a:p>
      </dgm:t>
    </dgm:pt>
    <dgm:pt modelId="{33599011-113E-4FF0-B988-B1574BF33D38}">
      <dgm:prSet custT="1"/>
      <dgm:spPr/>
      <dgm:t>
        <a:bodyPr/>
        <a:lstStyle/>
        <a:p>
          <a:pPr>
            <a:buNone/>
          </a:pPr>
          <a:r>
            <a:rPr lang="en-GB" sz="900" b="0" i="0" u="none" dirty="0">
              <a:solidFill>
                <a:schemeClr val="tx1"/>
              </a:solidFill>
              <a:latin typeface="Times New Roman" panose="02020603050405020304" pitchFamily="18" charset="0"/>
              <a:cs typeface="Times New Roman" panose="02020603050405020304" pitchFamily="18" charset="0"/>
            </a:rPr>
            <a:t>3. RISK IDENTIFICATION</a:t>
          </a:r>
          <a:endParaRPr lang="en-GB" sz="900" b="0" dirty="0">
            <a:solidFill>
              <a:schemeClr val="tx1"/>
            </a:solidFill>
            <a:latin typeface="Times New Roman" panose="02020603050405020304" pitchFamily="18" charset="0"/>
            <a:cs typeface="Times New Roman" panose="02020603050405020304" pitchFamily="18" charset="0"/>
          </a:endParaRPr>
        </a:p>
        <a:p>
          <a:pPr>
            <a:buNone/>
          </a:pPr>
          <a:r>
            <a:rPr lang="en-GB" sz="900" b="0" i="0" u="none" dirty="0">
              <a:solidFill>
                <a:schemeClr val="tx1"/>
              </a:solidFill>
              <a:latin typeface="Times New Roman" panose="02020603050405020304" pitchFamily="18" charset="0"/>
              <a:cs typeface="Times New Roman" panose="02020603050405020304" pitchFamily="18" charset="0"/>
            </a:rPr>
            <a:t>The system uses fixed heat-risk parameters to compare with readings.</a:t>
          </a:r>
          <a:endParaRPr lang="en-GB" sz="900" b="0" dirty="0">
            <a:solidFill>
              <a:schemeClr val="tx1"/>
            </a:solidFill>
            <a:latin typeface="Times New Roman" panose="02020603050405020304" pitchFamily="18" charset="0"/>
            <a:cs typeface="Times New Roman" panose="02020603050405020304" pitchFamily="18" charset="0"/>
          </a:endParaRPr>
        </a:p>
        <a:p>
          <a:pPr>
            <a:buNone/>
          </a:pPr>
          <a:endParaRPr lang="en-GB" sz="900" b="0" i="0" u="none" dirty="0">
            <a:solidFill>
              <a:schemeClr val="tx1"/>
            </a:solidFill>
            <a:latin typeface="Times New Roman" panose="02020603050405020304" pitchFamily="18" charset="0"/>
            <a:cs typeface="Times New Roman" panose="02020603050405020304" pitchFamily="18" charset="0"/>
          </a:endParaRPr>
        </a:p>
      </dgm:t>
    </dgm:pt>
    <dgm:pt modelId="{C0EE0717-5A3E-4EAE-A293-3C5B2B4B60A7}" type="parTrans" cxnId="{CE3C1ECC-4132-4361-8DD4-CE1788E96CE2}">
      <dgm:prSet/>
      <dgm:spPr/>
      <dgm:t>
        <a:bodyPr/>
        <a:lstStyle/>
        <a:p>
          <a:endParaRPr lang="en-GB"/>
        </a:p>
      </dgm:t>
    </dgm:pt>
    <dgm:pt modelId="{DB7D86D6-04B6-460E-8823-5358A042C365}" type="sibTrans" cxnId="{CE3C1ECC-4132-4361-8DD4-CE1788E96CE2}">
      <dgm:prSet custT="1"/>
      <dgm:spPr/>
      <dgm:t>
        <a:bodyPr/>
        <a:lstStyle/>
        <a:p>
          <a:endParaRPr lang="en-GB" sz="600">
            <a:solidFill>
              <a:schemeClr val="tx1"/>
            </a:solidFill>
            <a:latin typeface="Times New Roman" panose="02020603050405020304" pitchFamily="18" charset="0"/>
            <a:cs typeface="Times New Roman" panose="02020603050405020304" pitchFamily="18" charset="0"/>
          </a:endParaRPr>
        </a:p>
      </dgm:t>
    </dgm:pt>
    <dgm:pt modelId="{29282EC2-4E59-493A-B37B-F6F2AF21B2AD}">
      <dgm:prSet custT="1"/>
      <dgm:spPr/>
      <dgm:t>
        <a:bodyPr/>
        <a:lstStyle/>
        <a:p>
          <a:pPr>
            <a:buNone/>
          </a:pPr>
          <a:r>
            <a:rPr lang="en-GB" sz="900" b="0" i="0" u="none" dirty="0">
              <a:solidFill>
                <a:schemeClr val="tx1"/>
              </a:solidFill>
              <a:latin typeface="Times New Roman" panose="02020603050405020304" pitchFamily="18" charset="0"/>
              <a:cs typeface="Times New Roman" panose="02020603050405020304" pitchFamily="18" charset="0"/>
            </a:rPr>
            <a:t>4. ADAPTIVE ALERT</a:t>
          </a:r>
          <a:endParaRPr lang="en-GB" sz="900" b="0" dirty="0">
            <a:solidFill>
              <a:schemeClr val="tx1"/>
            </a:solidFill>
            <a:latin typeface="Times New Roman" panose="02020603050405020304" pitchFamily="18" charset="0"/>
            <a:cs typeface="Times New Roman" panose="02020603050405020304" pitchFamily="18" charset="0"/>
          </a:endParaRPr>
        </a:p>
        <a:p>
          <a:pPr>
            <a:buNone/>
          </a:pPr>
          <a:r>
            <a:rPr lang="en-GB" sz="900" b="0" i="0" u="none" dirty="0">
              <a:solidFill>
                <a:schemeClr val="tx1"/>
              </a:solidFill>
              <a:latin typeface="Times New Roman" panose="02020603050405020304" pitchFamily="18" charset="0"/>
              <a:cs typeface="Times New Roman" panose="02020603050405020304" pitchFamily="18" charset="0"/>
            </a:rPr>
            <a:t>If potentially unsafe, the digital message is accessible when the heat being generated indoors is detected.</a:t>
          </a:r>
          <a:endParaRPr lang="en-GB" sz="900" b="0" dirty="0">
            <a:solidFill>
              <a:schemeClr val="tx1"/>
            </a:solidFill>
            <a:latin typeface="Times New Roman" panose="02020603050405020304" pitchFamily="18" charset="0"/>
            <a:cs typeface="Times New Roman" panose="02020603050405020304" pitchFamily="18" charset="0"/>
          </a:endParaRPr>
        </a:p>
        <a:p>
          <a:pPr>
            <a:buNone/>
          </a:pPr>
          <a:endParaRPr lang="en-GB" sz="900" b="0" i="0" u="none" dirty="0">
            <a:solidFill>
              <a:schemeClr val="tx1"/>
            </a:solidFill>
            <a:latin typeface="Times New Roman" panose="02020603050405020304" pitchFamily="18" charset="0"/>
            <a:cs typeface="Times New Roman" panose="02020603050405020304" pitchFamily="18" charset="0"/>
          </a:endParaRPr>
        </a:p>
      </dgm:t>
    </dgm:pt>
    <dgm:pt modelId="{0C997C21-57CB-436B-8A74-793C2E6C5323}" type="parTrans" cxnId="{08BDCC98-129D-406E-B64E-F7FA5B99A577}">
      <dgm:prSet/>
      <dgm:spPr/>
      <dgm:t>
        <a:bodyPr/>
        <a:lstStyle/>
        <a:p>
          <a:endParaRPr lang="en-GB"/>
        </a:p>
      </dgm:t>
    </dgm:pt>
    <dgm:pt modelId="{ED6138AD-8C01-44C9-BE5E-5890047F8634}" type="sibTrans" cxnId="{08BDCC98-129D-406E-B64E-F7FA5B99A577}">
      <dgm:prSet custT="1"/>
      <dgm:spPr/>
      <dgm:t>
        <a:bodyPr/>
        <a:lstStyle/>
        <a:p>
          <a:endParaRPr lang="en-GB" sz="600">
            <a:solidFill>
              <a:schemeClr val="tx1"/>
            </a:solidFill>
            <a:latin typeface="Times New Roman" panose="02020603050405020304" pitchFamily="18" charset="0"/>
            <a:cs typeface="Times New Roman" panose="02020603050405020304" pitchFamily="18" charset="0"/>
          </a:endParaRPr>
        </a:p>
      </dgm:t>
    </dgm:pt>
    <dgm:pt modelId="{481D41DA-40CE-4916-A099-7EA57D9C1CEF}">
      <dgm:prSet custT="1"/>
      <dgm:spPr/>
      <dgm:t>
        <a:bodyPr/>
        <a:lstStyle/>
        <a:p>
          <a:pPr>
            <a:buFont typeface="Arial" panose="020B0604020202020204" pitchFamily="34" charset="0"/>
            <a:buChar char="•"/>
          </a:pPr>
          <a:r>
            <a:rPr lang="en-GB" sz="900" b="0" i="0" u="none" dirty="0">
              <a:solidFill>
                <a:schemeClr val="tx1"/>
              </a:solidFill>
              <a:latin typeface="Times New Roman" panose="02020603050405020304" pitchFamily="18" charset="0"/>
              <a:cs typeface="Times New Roman" panose="02020603050405020304" pitchFamily="18" charset="0"/>
            </a:rPr>
            <a:t>5. PROTECTIVE ACTION</a:t>
          </a:r>
          <a:endParaRPr lang="en-GB" sz="900" b="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900" b="0" i="0" u="none" dirty="0">
              <a:solidFill>
                <a:schemeClr val="tx1"/>
              </a:solidFill>
              <a:latin typeface="Times New Roman" panose="02020603050405020304" pitchFamily="18" charset="0"/>
              <a:cs typeface="Times New Roman" panose="02020603050405020304" pitchFamily="18" charset="0"/>
            </a:rPr>
            <a:t>Responses include suitable behaviours, such as:</a:t>
          </a:r>
        </a:p>
        <a:p>
          <a:pPr>
            <a:buFont typeface="Arial" panose="020B0604020202020204" pitchFamily="34" charset="0"/>
            <a:buChar char="•"/>
          </a:pPr>
          <a:r>
            <a:rPr lang="en-GB" sz="900" b="0" i="0" u="none" dirty="0">
              <a:solidFill>
                <a:schemeClr val="tx1"/>
              </a:solidFill>
              <a:latin typeface="Times New Roman" panose="02020603050405020304" pitchFamily="18" charset="0"/>
              <a:cs typeface="Times New Roman" panose="02020603050405020304" pitchFamily="18" charset="0"/>
            </a:rPr>
            <a:t>Maintaining hydration</a:t>
          </a:r>
        </a:p>
        <a:p>
          <a:pPr>
            <a:buFont typeface="Arial" panose="020B0604020202020204" pitchFamily="34" charset="0"/>
            <a:buChar char="•"/>
          </a:pPr>
          <a:r>
            <a:rPr lang="en-GB" sz="900" b="0" i="0" u="none" dirty="0">
              <a:solidFill>
                <a:schemeClr val="tx1"/>
              </a:solidFill>
              <a:latin typeface="Times New Roman" panose="02020603050405020304" pitchFamily="18" charset="0"/>
              <a:cs typeface="Times New Roman" panose="02020603050405020304" pitchFamily="18" charset="0"/>
            </a:rPr>
            <a:t>Minimising solar heat gain</a:t>
          </a:r>
        </a:p>
        <a:p>
          <a:pPr>
            <a:buFont typeface="Arial" panose="020B0604020202020204" pitchFamily="34" charset="0"/>
            <a:buChar char="•"/>
          </a:pPr>
          <a:r>
            <a:rPr lang="en-GB" sz="900" b="0" i="0" u="none" dirty="0">
              <a:solidFill>
                <a:schemeClr val="tx1"/>
              </a:solidFill>
              <a:latin typeface="Times New Roman" panose="02020603050405020304" pitchFamily="18" charset="0"/>
              <a:cs typeface="Times New Roman" panose="02020603050405020304" pitchFamily="18" charset="0"/>
            </a:rPr>
            <a:t>Moving to a cooler area</a:t>
          </a:r>
        </a:p>
        <a:p>
          <a:pPr>
            <a:buFont typeface="Arial" panose="020B0604020202020204" pitchFamily="34" charset="0"/>
            <a:buChar char="•"/>
          </a:pPr>
          <a:r>
            <a:rPr lang="en-GB" sz="900" b="0" i="0" u="none" dirty="0">
              <a:solidFill>
                <a:schemeClr val="tx1"/>
              </a:solidFill>
              <a:latin typeface="Times New Roman" panose="02020603050405020304" pitchFamily="18" charset="0"/>
              <a:cs typeface="Times New Roman" panose="02020603050405020304" pitchFamily="18" charset="0"/>
            </a:rPr>
            <a:t>Asking for help if needed</a:t>
          </a:r>
          <a:r>
            <a:rPr lang="en-GB" sz="900" b="1" i="0" u="none" dirty="0">
              <a:solidFill>
                <a:schemeClr val="tx1"/>
              </a:solidFill>
              <a:latin typeface="Times New Roman" panose="02020603050405020304" pitchFamily="18" charset="0"/>
              <a:cs typeface="Times New Roman" panose="02020603050405020304" pitchFamily="18" charset="0"/>
            </a:rPr>
            <a:t> </a:t>
          </a:r>
          <a:endParaRPr lang="en-GB" sz="900" b="0" i="0" u="none" dirty="0">
            <a:solidFill>
              <a:schemeClr val="tx1"/>
            </a:solidFill>
            <a:latin typeface="Times New Roman" panose="02020603050405020304" pitchFamily="18" charset="0"/>
            <a:cs typeface="Times New Roman" panose="02020603050405020304" pitchFamily="18" charset="0"/>
          </a:endParaRPr>
        </a:p>
      </dgm:t>
    </dgm:pt>
    <dgm:pt modelId="{32560971-AEFB-4421-804A-411AE9F622E4}" type="parTrans" cxnId="{8C7A3512-E6B9-4657-8BE1-C9E283248F7C}">
      <dgm:prSet/>
      <dgm:spPr/>
      <dgm:t>
        <a:bodyPr/>
        <a:lstStyle/>
        <a:p>
          <a:endParaRPr lang="en-GB"/>
        </a:p>
      </dgm:t>
    </dgm:pt>
    <dgm:pt modelId="{B2014055-497D-499F-B284-BA4C37BAB889}" type="sibTrans" cxnId="{8C7A3512-E6B9-4657-8BE1-C9E283248F7C}">
      <dgm:prSet/>
      <dgm:spPr/>
      <dgm:t>
        <a:bodyPr/>
        <a:lstStyle/>
        <a:p>
          <a:endParaRPr lang="en-GB">
            <a:solidFill>
              <a:schemeClr val="tx1"/>
            </a:solidFill>
          </a:endParaRPr>
        </a:p>
      </dgm:t>
    </dgm:pt>
    <dgm:pt modelId="{D2B39661-879A-47B3-891C-BAE6E3C5A463}" type="pres">
      <dgm:prSet presAssocID="{70D0A73A-E8B2-422D-96CF-D8C366C08873}" presName="Name0" presStyleCnt="0">
        <dgm:presLayoutVars>
          <dgm:dir/>
          <dgm:resizeHandles val="exact"/>
        </dgm:presLayoutVars>
      </dgm:prSet>
      <dgm:spPr/>
      <dgm:t>
        <a:bodyPr/>
        <a:lstStyle/>
        <a:p>
          <a:endParaRPr lang="en-US"/>
        </a:p>
      </dgm:t>
    </dgm:pt>
    <dgm:pt modelId="{E3E391EF-9A28-4325-B468-BE8658F956D8}" type="pres">
      <dgm:prSet presAssocID="{279C9A3B-04BC-40FB-BA86-2BCDA7874070}" presName="node" presStyleLbl="node1" presStyleIdx="0" presStyleCnt="5">
        <dgm:presLayoutVars>
          <dgm:bulletEnabled val="1"/>
        </dgm:presLayoutVars>
      </dgm:prSet>
      <dgm:spPr/>
      <dgm:t>
        <a:bodyPr/>
        <a:lstStyle/>
        <a:p>
          <a:endParaRPr lang="en-US"/>
        </a:p>
      </dgm:t>
    </dgm:pt>
    <dgm:pt modelId="{42558AF1-3D02-4987-A3A5-A3D27BF83BCD}" type="pres">
      <dgm:prSet presAssocID="{D366A6CA-EEEE-4B42-8E93-529850E80EF3}" presName="sibTrans" presStyleLbl="sibTrans1D1" presStyleIdx="0" presStyleCnt="4"/>
      <dgm:spPr/>
      <dgm:t>
        <a:bodyPr/>
        <a:lstStyle/>
        <a:p>
          <a:endParaRPr lang="en-US"/>
        </a:p>
      </dgm:t>
    </dgm:pt>
    <dgm:pt modelId="{2C9591CA-B6C4-4BD2-8504-707DC369E8EB}" type="pres">
      <dgm:prSet presAssocID="{D366A6CA-EEEE-4B42-8E93-529850E80EF3}" presName="connectorText" presStyleLbl="sibTrans1D1" presStyleIdx="0" presStyleCnt="4"/>
      <dgm:spPr/>
      <dgm:t>
        <a:bodyPr/>
        <a:lstStyle/>
        <a:p>
          <a:endParaRPr lang="en-US"/>
        </a:p>
      </dgm:t>
    </dgm:pt>
    <dgm:pt modelId="{37CAAF9A-9498-4C09-B3F1-5F30CA0047E2}" type="pres">
      <dgm:prSet presAssocID="{7552B530-A0F4-4D58-950A-44C593027648}" presName="node" presStyleLbl="node1" presStyleIdx="1" presStyleCnt="5">
        <dgm:presLayoutVars>
          <dgm:bulletEnabled val="1"/>
        </dgm:presLayoutVars>
      </dgm:prSet>
      <dgm:spPr/>
      <dgm:t>
        <a:bodyPr/>
        <a:lstStyle/>
        <a:p>
          <a:endParaRPr lang="en-US"/>
        </a:p>
      </dgm:t>
    </dgm:pt>
    <dgm:pt modelId="{8F85284C-4A68-46E5-AD71-E24004C0A214}" type="pres">
      <dgm:prSet presAssocID="{E8A2B6F9-0D00-4480-924E-EA0172F5BD8A}" presName="sibTrans" presStyleLbl="sibTrans1D1" presStyleIdx="1" presStyleCnt="4"/>
      <dgm:spPr/>
      <dgm:t>
        <a:bodyPr/>
        <a:lstStyle/>
        <a:p>
          <a:endParaRPr lang="en-US"/>
        </a:p>
      </dgm:t>
    </dgm:pt>
    <dgm:pt modelId="{77A154D7-DB9D-4ADE-9A5F-9BED9D7AC836}" type="pres">
      <dgm:prSet presAssocID="{E8A2B6F9-0D00-4480-924E-EA0172F5BD8A}" presName="connectorText" presStyleLbl="sibTrans1D1" presStyleIdx="1" presStyleCnt="4"/>
      <dgm:spPr/>
      <dgm:t>
        <a:bodyPr/>
        <a:lstStyle/>
        <a:p>
          <a:endParaRPr lang="en-US"/>
        </a:p>
      </dgm:t>
    </dgm:pt>
    <dgm:pt modelId="{AB1E2C95-9E6E-44CB-96C4-881A850F9608}" type="pres">
      <dgm:prSet presAssocID="{33599011-113E-4FF0-B988-B1574BF33D38}" presName="node" presStyleLbl="node1" presStyleIdx="2" presStyleCnt="5">
        <dgm:presLayoutVars>
          <dgm:bulletEnabled val="1"/>
        </dgm:presLayoutVars>
      </dgm:prSet>
      <dgm:spPr/>
      <dgm:t>
        <a:bodyPr/>
        <a:lstStyle/>
        <a:p>
          <a:endParaRPr lang="en-US"/>
        </a:p>
      </dgm:t>
    </dgm:pt>
    <dgm:pt modelId="{1870B5AB-4F32-41B0-AFAA-4C1F4A07BED5}" type="pres">
      <dgm:prSet presAssocID="{DB7D86D6-04B6-460E-8823-5358A042C365}" presName="sibTrans" presStyleLbl="sibTrans1D1" presStyleIdx="2" presStyleCnt="4"/>
      <dgm:spPr/>
      <dgm:t>
        <a:bodyPr/>
        <a:lstStyle/>
        <a:p>
          <a:endParaRPr lang="en-US"/>
        </a:p>
      </dgm:t>
    </dgm:pt>
    <dgm:pt modelId="{15CE6B89-DBA6-4ADD-B9ED-D3DCB0B199CC}" type="pres">
      <dgm:prSet presAssocID="{DB7D86D6-04B6-460E-8823-5358A042C365}" presName="connectorText" presStyleLbl="sibTrans1D1" presStyleIdx="2" presStyleCnt="4"/>
      <dgm:spPr/>
      <dgm:t>
        <a:bodyPr/>
        <a:lstStyle/>
        <a:p>
          <a:endParaRPr lang="en-US"/>
        </a:p>
      </dgm:t>
    </dgm:pt>
    <dgm:pt modelId="{41CACF53-87E8-44F2-8268-0771EAC41A42}" type="pres">
      <dgm:prSet presAssocID="{29282EC2-4E59-493A-B37B-F6F2AF21B2AD}" presName="node" presStyleLbl="node1" presStyleIdx="3" presStyleCnt="5">
        <dgm:presLayoutVars>
          <dgm:bulletEnabled val="1"/>
        </dgm:presLayoutVars>
      </dgm:prSet>
      <dgm:spPr/>
      <dgm:t>
        <a:bodyPr/>
        <a:lstStyle/>
        <a:p>
          <a:endParaRPr lang="en-US"/>
        </a:p>
      </dgm:t>
    </dgm:pt>
    <dgm:pt modelId="{0F02826A-9098-4541-BF2A-44FA2471F3C3}" type="pres">
      <dgm:prSet presAssocID="{ED6138AD-8C01-44C9-BE5E-5890047F8634}" presName="sibTrans" presStyleLbl="sibTrans1D1" presStyleIdx="3" presStyleCnt="4"/>
      <dgm:spPr/>
      <dgm:t>
        <a:bodyPr/>
        <a:lstStyle/>
        <a:p>
          <a:endParaRPr lang="en-US"/>
        </a:p>
      </dgm:t>
    </dgm:pt>
    <dgm:pt modelId="{1AACE544-0C6D-4526-8F6C-5A986964001C}" type="pres">
      <dgm:prSet presAssocID="{ED6138AD-8C01-44C9-BE5E-5890047F8634}" presName="connectorText" presStyleLbl="sibTrans1D1" presStyleIdx="3" presStyleCnt="4"/>
      <dgm:spPr/>
      <dgm:t>
        <a:bodyPr/>
        <a:lstStyle/>
        <a:p>
          <a:endParaRPr lang="en-US"/>
        </a:p>
      </dgm:t>
    </dgm:pt>
    <dgm:pt modelId="{4CB3B853-4A14-409A-A2E7-F451E5D6889E}" type="pres">
      <dgm:prSet presAssocID="{481D41DA-40CE-4916-A099-7EA57D9C1CEF}" presName="node" presStyleLbl="node1" presStyleIdx="4" presStyleCnt="5" custScaleX="185514">
        <dgm:presLayoutVars>
          <dgm:bulletEnabled val="1"/>
        </dgm:presLayoutVars>
      </dgm:prSet>
      <dgm:spPr/>
      <dgm:t>
        <a:bodyPr/>
        <a:lstStyle/>
        <a:p>
          <a:endParaRPr lang="en-US"/>
        </a:p>
      </dgm:t>
    </dgm:pt>
  </dgm:ptLst>
  <dgm:cxnLst>
    <dgm:cxn modelId="{CE3C1ECC-4132-4361-8DD4-CE1788E96CE2}" srcId="{70D0A73A-E8B2-422D-96CF-D8C366C08873}" destId="{33599011-113E-4FF0-B988-B1574BF33D38}" srcOrd="2" destOrd="0" parTransId="{C0EE0717-5A3E-4EAE-A293-3C5B2B4B60A7}" sibTransId="{DB7D86D6-04B6-460E-8823-5358A042C365}"/>
    <dgm:cxn modelId="{793E44CE-A5AD-487C-93DC-14CD1346A72C}" type="presOf" srcId="{7552B530-A0F4-4D58-950A-44C593027648}" destId="{37CAAF9A-9498-4C09-B3F1-5F30CA0047E2}" srcOrd="0" destOrd="0" presId="urn:microsoft.com/office/officeart/2005/8/layout/bProcess3"/>
    <dgm:cxn modelId="{D8352099-F9BA-4F69-AA7A-23C1FC7D6893}" type="presOf" srcId="{33599011-113E-4FF0-B988-B1574BF33D38}" destId="{AB1E2C95-9E6E-44CB-96C4-881A850F9608}" srcOrd="0" destOrd="0" presId="urn:microsoft.com/office/officeart/2005/8/layout/bProcess3"/>
    <dgm:cxn modelId="{B6C7FFBB-77DD-43A5-878A-A7443EC3A41A}" srcId="{70D0A73A-E8B2-422D-96CF-D8C366C08873}" destId="{7552B530-A0F4-4D58-950A-44C593027648}" srcOrd="1" destOrd="0" parTransId="{621EBDEE-0E62-4912-9625-33E3CD0DF3BB}" sibTransId="{E8A2B6F9-0D00-4480-924E-EA0172F5BD8A}"/>
    <dgm:cxn modelId="{DDF6ADC9-D132-4B3D-9320-C8C7FB073934}" type="presOf" srcId="{E8A2B6F9-0D00-4480-924E-EA0172F5BD8A}" destId="{77A154D7-DB9D-4ADE-9A5F-9BED9D7AC836}" srcOrd="1" destOrd="0" presId="urn:microsoft.com/office/officeart/2005/8/layout/bProcess3"/>
    <dgm:cxn modelId="{1C5B7BBD-BF92-45C2-8C7B-2A5DDDB7DDA0}" type="presOf" srcId="{ED6138AD-8C01-44C9-BE5E-5890047F8634}" destId="{1AACE544-0C6D-4526-8F6C-5A986964001C}" srcOrd="1" destOrd="0" presId="urn:microsoft.com/office/officeart/2005/8/layout/bProcess3"/>
    <dgm:cxn modelId="{989FE4C6-85A2-4AFC-AFC7-7C556AC7CDE5}" type="presOf" srcId="{481D41DA-40CE-4916-A099-7EA57D9C1CEF}" destId="{4CB3B853-4A14-409A-A2E7-F451E5D6889E}" srcOrd="0" destOrd="0" presId="urn:microsoft.com/office/officeart/2005/8/layout/bProcess3"/>
    <dgm:cxn modelId="{8C7A3512-E6B9-4657-8BE1-C9E283248F7C}" srcId="{70D0A73A-E8B2-422D-96CF-D8C366C08873}" destId="{481D41DA-40CE-4916-A099-7EA57D9C1CEF}" srcOrd="4" destOrd="0" parTransId="{32560971-AEFB-4421-804A-411AE9F622E4}" sibTransId="{B2014055-497D-499F-B284-BA4C37BAB889}"/>
    <dgm:cxn modelId="{67F87EEC-1063-4AEB-B91E-F6142FA6D169}" type="presOf" srcId="{70D0A73A-E8B2-422D-96CF-D8C366C08873}" destId="{D2B39661-879A-47B3-891C-BAE6E3C5A463}" srcOrd="0" destOrd="0" presId="urn:microsoft.com/office/officeart/2005/8/layout/bProcess3"/>
    <dgm:cxn modelId="{08BDCC98-129D-406E-B64E-F7FA5B99A577}" srcId="{70D0A73A-E8B2-422D-96CF-D8C366C08873}" destId="{29282EC2-4E59-493A-B37B-F6F2AF21B2AD}" srcOrd="3" destOrd="0" parTransId="{0C997C21-57CB-436B-8A74-793C2E6C5323}" sibTransId="{ED6138AD-8C01-44C9-BE5E-5890047F8634}"/>
    <dgm:cxn modelId="{B8ED11BC-DA84-4A1F-8A06-E7F373813467}" type="presOf" srcId="{D366A6CA-EEEE-4B42-8E93-529850E80EF3}" destId="{2C9591CA-B6C4-4BD2-8504-707DC369E8EB}" srcOrd="1" destOrd="0" presId="urn:microsoft.com/office/officeart/2005/8/layout/bProcess3"/>
    <dgm:cxn modelId="{9474B4CD-922B-4D10-8292-694C0EE00ABA}" type="presOf" srcId="{29282EC2-4E59-493A-B37B-F6F2AF21B2AD}" destId="{41CACF53-87E8-44F2-8268-0771EAC41A42}" srcOrd="0" destOrd="0" presId="urn:microsoft.com/office/officeart/2005/8/layout/bProcess3"/>
    <dgm:cxn modelId="{01DEBFAB-EE87-4F04-9D23-9F2B335F236A}" srcId="{70D0A73A-E8B2-422D-96CF-D8C366C08873}" destId="{279C9A3B-04BC-40FB-BA86-2BCDA7874070}" srcOrd="0" destOrd="0" parTransId="{F8F0D638-A07D-4FF0-9A5F-6FB795FD967A}" sibTransId="{D366A6CA-EEEE-4B42-8E93-529850E80EF3}"/>
    <dgm:cxn modelId="{4A2547FD-0C79-48BD-BB21-078952F412E8}" type="presOf" srcId="{DB7D86D6-04B6-460E-8823-5358A042C365}" destId="{1870B5AB-4F32-41B0-AFAA-4C1F4A07BED5}" srcOrd="0" destOrd="0" presId="urn:microsoft.com/office/officeart/2005/8/layout/bProcess3"/>
    <dgm:cxn modelId="{7C311C7A-0816-4630-A3CA-2FBE21DE9751}" type="presOf" srcId="{DB7D86D6-04B6-460E-8823-5358A042C365}" destId="{15CE6B89-DBA6-4ADD-B9ED-D3DCB0B199CC}" srcOrd="1" destOrd="0" presId="urn:microsoft.com/office/officeart/2005/8/layout/bProcess3"/>
    <dgm:cxn modelId="{EBB4EE27-C032-4319-84BD-E476D092EA45}" type="presOf" srcId="{D366A6CA-EEEE-4B42-8E93-529850E80EF3}" destId="{42558AF1-3D02-4987-A3A5-A3D27BF83BCD}" srcOrd="0" destOrd="0" presId="urn:microsoft.com/office/officeart/2005/8/layout/bProcess3"/>
    <dgm:cxn modelId="{464BD992-AF84-454B-BA58-CE1483BCA066}" type="presOf" srcId="{ED6138AD-8C01-44C9-BE5E-5890047F8634}" destId="{0F02826A-9098-4541-BF2A-44FA2471F3C3}" srcOrd="0" destOrd="0" presId="urn:microsoft.com/office/officeart/2005/8/layout/bProcess3"/>
    <dgm:cxn modelId="{FECBEF0C-DE28-4E35-9BDE-252D708001A3}" type="presOf" srcId="{279C9A3B-04BC-40FB-BA86-2BCDA7874070}" destId="{E3E391EF-9A28-4325-B468-BE8658F956D8}" srcOrd="0" destOrd="0" presId="urn:microsoft.com/office/officeart/2005/8/layout/bProcess3"/>
    <dgm:cxn modelId="{ED98C51D-7E72-4567-ADCF-96354ED44FFD}" type="presOf" srcId="{E8A2B6F9-0D00-4480-924E-EA0172F5BD8A}" destId="{8F85284C-4A68-46E5-AD71-E24004C0A214}" srcOrd="0" destOrd="0" presId="urn:microsoft.com/office/officeart/2005/8/layout/bProcess3"/>
    <dgm:cxn modelId="{F9C270B5-7B36-4B96-A977-722838CDCBF7}" type="presParOf" srcId="{D2B39661-879A-47B3-891C-BAE6E3C5A463}" destId="{E3E391EF-9A28-4325-B468-BE8658F956D8}" srcOrd="0" destOrd="0" presId="urn:microsoft.com/office/officeart/2005/8/layout/bProcess3"/>
    <dgm:cxn modelId="{3334FF1F-1EC0-440B-9780-9F89D2AAE2D0}" type="presParOf" srcId="{D2B39661-879A-47B3-891C-BAE6E3C5A463}" destId="{42558AF1-3D02-4987-A3A5-A3D27BF83BCD}" srcOrd="1" destOrd="0" presId="urn:microsoft.com/office/officeart/2005/8/layout/bProcess3"/>
    <dgm:cxn modelId="{79571229-002A-45E3-96AA-A3D04E9A629F}" type="presParOf" srcId="{42558AF1-3D02-4987-A3A5-A3D27BF83BCD}" destId="{2C9591CA-B6C4-4BD2-8504-707DC369E8EB}" srcOrd="0" destOrd="0" presId="urn:microsoft.com/office/officeart/2005/8/layout/bProcess3"/>
    <dgm:cxn modelId="{3A601E0A-3F1C-4CED-A204-CA07AE4F177D}" type="presParOf" srcId="{D2B39661-879A-47B3-891C-BAE6E3C5A463}" destId="{37CAAF9A-9498-4C09-B3F1-5F30CA0047E2}" srcOrd="2" destOrd="0" presId="urn:microsoft.com/office/officeart/2005/8/layout/bProcess3"/>
    <dgm:cxn modelId="{243F7884-F258-4A1F-AC46-4FA4A77C59E5}" type="presParOf" srcId="{D2B39661-879A-47B3-891C-BAE6E3C5A463}" destId="{8F85284C-4A68-46E5-AD71-E24004C0A214}" srcOrd="3" destOrd="0" presId="urn:microsoft.com/office/officeart/2005/8/layout/bProcess3"/>
    <dgm:cxn modelId="{330360FC-A2B7-4763-A516-066C0010F7AE}" type="presParOf" srcId="{8F85284C-4A68-46E5-AD71-E24004C0A214}" destId="{77A154D7-DB9D-4ADE-9A5F-9BED9D7AC836}" srcOrd="0" destOrd="0" presId="urn:microsoft.com/office/officeart/2005/8/layout/bProcess3"/>
    <dgm:cxn modelId="{D782FA9E-5D3A-4FEC-9D4C-9B2A7D841C14}" type="presParOf" srcId="{D2B39661-879A-47B3-891C-BAE6E3C5A463}" destId="{AB1E2C95-9E6E-44CB-96C4-881A850F9608}" srcOrd="4" destOrd="0" presId="urn:microsoft.com/office/officeart/2005/8/layout/bProcess3"/>
    <dgm:cxn modelId="{1E456344-78F5-4F93-B7C5-4AD293B4E7EE}" type="presParOf" srcId="{D2B39661-879A-47B3-891C-BAE6E3C5A463}" destId="{1870B5AB-4F32-41B0-AFAA-4C1F4A07BED5}" srcOrd="5" destOrd="0" presId="urn:microsoft.com/office/officeart/2005/8/layout/bProcess3"/>
    <dgm:cxn modelId="{3103270D-6954-447E-B707-8CF608ECED84}" type="presParOf" srcId="{1870B5AB-4F32-41B0-AFAA-4C1F4A07BED5}" destId="{15CE6B89-DBA6-4ADD-B9ED-D3DCB0B199CC}" srcOrd="0" destOrd="0" presId="urn:microsoft.com/office/officeart/2005/8/layout/bProcess3"/>
    <dgm:cxn modelId="{26E6F6DF-6F25-4010-9E0E-B92AEBF28607}" type="presParOf" srcId="{D2B39661-879A-47B3-891C-BAE6E3C5A463}" destId="{41CACF53-87E8-44F2-8268-0771EAC41A42}" srcOrd="6" destOrd="0" presId="urn:microsoft.com/office/officeart/2005/8/layout/bProcess3"/>
    <dgm:cxn modelId="{72AE50B5-61DD-414A-94EE-219CCFDD8943}" type="presParOf" srcId="{D2B39661-879A-47B3-891C-BAE6E3C5A463}" destId="{0F02826A-9098-4541-BF2A-44FA2471F3C3}" srcOrd="7" destOrd="0" presId="urn:microsoft.com/office/officeart/2005/8/layout/bProcess3"/>
    <dgm:cxn modelId="{C9F25668-A053-4ACA-981D-32F0438E12D6}" type="presParOf" srcId="{0F02826A-9098-4541-BF2A-44FA2471F3C3}" destId="{1AACE544-0C6D-4526-8F6C-5A986964001C}" srcOrd="0" destOrd="0" presId="urn:microsoft.com/office/officeart/2005/8/layout/bProcess3"/>
    <dgm:cxn modelId="{978B82B1-111B-40D2-882B-B4F47445279C}" type="presParOf" srcId="{D2B39661-879A-47B3-891C-BAE6E3C5A463}" destId="{4CB3B853-4A14-409A-A2E7-F451E5D6889E}" srcOrd="8" destOrd="0" presId="urn:microsoft.com/office/officeart/2005/8/layout/bProcess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D0A73A-E8B2-422D-96CF-D8C366C08873}" type="doc">
      <dgm:prSet loTypeId="urn:microsoft.com/office/officeart/2005/8/layout/vList6" loCatId="process" qsTypeId="urn:microsoft.com/office/officeart/2005/8/quickstyle/simple1" qsCatId="simple" csTypeId="urn:microsoft.com/office/officeart/2005/8/colors/colorful1#3" csCatId="colorful" phldr="1"/>
      <dgm:spPr/>
      <dgm:t>
        <a:bodyPr/>
        <a:lstStyle/>
        <a:p>
          <a:endParaRPr lang="en-GB"/>
        </a:p>
      </dgm:t>
    </dgm:pt>
    <dgm:pt modelId="{279C9A3B-04BC-40FB-BA86-2BCDA7874070}">
      <dgm:prSet custT="1"/>
      <dgm:spPr/>
      <dgm:t>
        <a:bodyPr/>
        <a:lstStyle/>
        <a:p>
          <a:pPr>
            <a:buFont typeface="Arial" panose="020B0604020202020204" pitchFamily="34" charset="0"/>
            <a:buChar char="•"/>
          </a:pPr>
          <a:r>
            <a:rPr lang="en-GB" sz="2400" b="0" i="0" u="none" dirty="0">
              <a:latin typeface="Times New Roman" panose="02020603050405020304" pitchFamily="18" charset="0"/>
              <a:cs typeface="Times New Roman" panose="02020603050405020304" pitchFamily="18" charset="0"/>
            </a:rPr>
            <a:t>Implementation</a:t>
          </a:r>
        </a:p>
      </dgm:t>
    </dgm:pt>
    <dgm:pt modelId="{F8F0D638-A07D-4FF0-9A5F-6FB795FD967A}" type="parTrans" cxnId="{01DEBFAB-EE87-4F04-9D23-9F2B335F236A}">
      <dgm:prSet/>
      <dgm:spPr/>
      <dgm:t>
        <a:bodyPr/>
        <a:lstStyle/>
        <a:p>
          <a:endParaRPr lang="en-GB"/>
        </a:p>
      </dgm:t>
    </dgm:pt>
    <dgm:pt modelId="{D366A6CA-EEEE-4B42-8E93-529850E80EF3}" type="sibTrans" cxnId="{01DEBFAB-EE87-4F04-9D23-9F2B335F236A}">
      <dgm:prSet/>
      <dgm:spPr/>
      <dgm:t>
        <a:bodyPr/>
        <a:lstStyle/>
        <a:p>
          <a:endParaRPr lang="en-GB"/>
        </a:p>
      </dgm:t>
    </dgm:pt>
    <dgm:pt modelId="{481D41DA-40CE-4916-A099-7EA57D9C1CEF}">
      <dgm:prSet custT="1"/>
      <dgm:spPr/>
      <dgm:t>
        <a:bodyPr/>
        <a:lstStyle/>
        <a:p>
          <a:pPr>
            <a:buFont typeface="Arial" panose="020B0604020202020204" pitchFamily="34" charset="0"/>
            <a:buChar char="•"/>
          </a:pPr>
          <a:r>
            <a:rPr lang="en-GB" sz="2400" b="0" i="0" u="none" dirty="0">
              <a:latin typeface="Times New Roman" panose="02020603050405020304" pitchFamily="18" charset="0"/>
              <a:cs typeface="Times New Roman" panose="02020603050405020304" pitchFamily="18" charset="0"/>
            </a:rPr>
            <a:t>Process Evaluation</a:t>
          </a:r>
        </a:p>
      </dgm:t>
    </dgm:pt>
    <dgm:pt modelId="{32560971-AEFB-4421-804A-411AE9F622E4}" type="parTrans" cxnId="{8C7A3512-E6B9-4657-8BE1-C9E283248F7C}">
      <dgm:prSet/>
      <dgm:spPr/>
      <dgm:t>
        <a:bodyPr/>
        <a:lstStyle/>
        <a:p>
          <a:endParaRPr lang="en-GB"/>
        </a:p>
      </dgm:t>
    </dgm:pt>
    <dgm:pt modelId="{B2014055-497D-499F-B284-BA4C37BAB889}" type="sibTrans" cxnId="{8C7A3512-E6B9-4657-8BE1-C9E283248F7C}">
      <dgm:prSet/>
      <dgm:spPr/>
      <dgm:t>
        <a:bodyPr/>
        <a:lstStyle/>
        <a:p>
          <a:endParaRPr lang="en-GB"/>
        </a:p>
      </dgm:t>
    </dgm:pt>
    <dgm:pt modelId="{E2B7A9A8-EAD7-4D31-9507-07FB62AB5557}">
      <dgm:prSet custT="1"/>
      <dgm:spPr/>
      <dgm:t>
        <a:bodyPr/>
        <a:lstStyle/>
        <a:p>
          <a:pPr>
            <a:buFont typeface="Arial" panose="020B0604020202020204" pitchFamily="34" charset="0"/>
            <a:buChar char="•"/>
          </a:pPr>
          <a:r>
            <a:rPr lang="en-GB" sz="2400" b="0" i="0" u="none" dirty="0">
              <a:latin typeface="Times New Roman" panose="02020603050405020304" pitchFamily="18" charset="0"/>
              <a:cs typeface="Times New Roman" panose="02020603050405020304" pitchFamily="18" charset="0"/>
            </a:rPr>
            <a:t>Impact Evaluation</a:t>
          </a:r>
        </a:p>
      </dgm:t>
    </dgm:pt>
    <dgm:pt modelId="{2D056319-C30A-4A38-897E-D311A83773CE}" type="parTrans" cxnId="{720703BD-6307-491D-B77D-ADAA5199127B}">
      <dgm:prSet/>
      <dgm:spPr/>
      <dgm:t>
        <a:bodyPr/>
        <a:lstStyle/>
        <a:p>
          <a:endParaRPr lang="en-GB"/>
        </a:p>
      </dgm:t>
    </dgm:pt>
    <dgm:pt modelId="{1030ABEB-5118-4A0B-9A01-373E0B07A36D}" type="sibTrans" cxnId="{720703BD-6307-491D-B77D-ADAA5199127B}">
      <dgm:prSet/>
      <dgm:spPr/>
      <dgm:t>
        <a:bodyPr/>
        <a:lstStyle/>
        <a:p>
          <a:endParaRPr lang="en-GB"/>
        </a:p>
      </dgm:t>
    </dgm:pt>
    <dgm:pt modelId="{5EAAF822-2FBE-49E4-8221-80E7D2113F94}">
      <dgm:prSet custT="1"/>
      <dgm:spPr/>
      <dgm:t>
        <a:bodyPr/>
        <a:lstStyle/>
        <a:p>
          <a:pPr>
            <a:buFont typeface="Arial" panose="020B0604020202020204" pitchFamily="34" charset="0"/>
            <a:buChar char="•"/>
          </a:pPr>
          <a:r>
            <a:rPr lang="en-GB" sz="800" b="0" i="0" u="none" dirty="0">
              <a:solidFill>
                <a:schemeClr val="tx1"/>
              </a:solidFill>
              <a:latin typeface="Times New Roman" panose="02020603050405020304" pitchFamily="18" charset="0"/>
              <a:cs typeface="Times New Roman" panose="02020603050405020304" pitchFamily="18" charset="0"/>
            </a:rPr>
            <a:t>Recruit vulnerable older adults from selected urban and rural communities.</a:t>
          </a:r>
          <a:endParaRPr lang="en-GB" sz="800" dirty="0">
            <a:solidFill>
              <a:schemeClr val="tx1"/>
            </a:solidFill>
            <a:latin typeface="Times New Roman" panose="02020603050405020304" pitchFamily="18" charset="0"/>
            <a:cs typeface="Times New Roman" panose="02020603050405020304" pitchFamily="18" charset="0"/>
          </a:endParaRPr>
        </a:p>
      </dgm:t>
    </dgm:pt>
    <dgm:pt modelId="{B0A85713-7C27-4E86-93BA-E774F986C157}" type="parTrans" cxnId="{127C6120-7789-40F0-8564-42A722E673D7}">
      <dgm:prSet/>
      <dgm:spPr/>
      <dgm:t>
        <a:bodyPr/>
        <a:lstStyle/>
        <a:p>
          <a:endParaRPr lang="en-GB"/>
        </a:p>
      </dgm:t>
    </dgm:pt>
    <dgm:pt modelId="{1AEA5669-EBA7-49C7-AF99-29BE68206AB9}" type="sibTrans" cxnId="{127C6120-7789-40F0-8564-42A722E673D7}">
      <dgm:prSet/>
      <dgm:spPr/>
      <dgm:t>
        <a:bodyPr/>
        <a:lstStyle/>
        <a:p>
          <a:endParaRPr lang="en-GB"/>
        </a:p>
      </dgm:t>
    </dgm:pt>
    <dgm:pt modelId="{C6DAD9DC-665A-4588-849B-FE4431010B2A}">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Sensor reliability</a:t>
          </a:r>
          <a:endParaRPr lang="en-GB" sz="1000" dirty="0">
            <a:latin typeface="Times New Roman" panose="02020603050405020304" pitchFamily="18" charset="0"/>
            <a:cs typeface="Times New Roman" panose="02020603050405020304" pitchFamily="18" charset="0"/>
          </a:endParaRPr>
        </a:p>
      </dgm:t>
    </dgm:pt>
    <dgm:pt modelId="{3BBF680A-2065-45E8-A5FD-2E02BD9F7565}" type="parTrans" cxnId="{0F559E80-1F8D-4051-9807-C67D5509D0C2}">
      <dgm:prSet/>
      <dgm:spPr/>
      <dgm:t>
        <a:bodyPr/>
        <a:lstStyle/>
        <a:p>
          <a:endParaRPr lang="en-GB"/>
        </a:p>
      </dgm:t>
    </dgm:pt>
    <dgm:pt modelId="{17641E07-01F7-4335-97F6-DA8FF9D3A353}" type="sibTrans" cxnId="{0F559E80-1F8D-4051-9807-C67D5509D0C2}">
      <dgm:prSet/>
      <dgm:spPr/>
      <dgm:t>
        <a:bodyPr/>
        <a:lstStyle/>
        <a:p>
          <a:endParaRPr lang="en-GB"/>
        </a:p>
      </dgm:t>
    </dgm:pt>
    <dgm:pt modelId="{79F7DDF4-8B84-4E4A-9172-2F1C03B19E95}">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Heat-health knowledge</a:t>
          </a:r>
          <a:endParaRPr lang="en-GB" sz="1000" dirty="0">
            <a:latin typeface="Times New Roman" panose="02020603050405020304" pitchFamily="18" charset="0"/>
            <a:cs typeface="Times New Roman" panose="02020603050405020304" pitchFamily="18" charset="0"/>
          </a:endParaRPr>
        </a:p>
      </dgm:t>
    </dgm:pt>
    <dgm:pt modelId="{D8424D53-5C3C-409E-83BA-8C003C6BBCAE}" type="parTrans" cxnId="{65CE00B0-A3C8-4549-9193-19FDAE59B325}">
      <dgm:prSet/>
      <dgm:spPr/>
      <dgm:t>
        <a:bodyPr/>
        <a:lstStyle/>
        <a:p>
          <a:endParaRPr lang="en-GB"/>
        </a:p>
      </dgm:t>
    </dgm:pt>
    <dgm:pt modelId="{B915407C-AE76-4DB7-A2BA-AC3DC81356EB}" type="sibTrans" cxnId="{65CE00B0-A3C8-4549-9193-19FDAE59B325}">
      <dgm:prSet/>
      <dgm:spPr/>
      <dgm:t>
        <a:bodyPr/>
        <a:lstStyle/>
        <a:p>
          <a:endParaRPr lang="en-GB"/>
        </a:p>
      </dgm:t>
    </dgm:pt>
    <dgm:pt modelId="{974907E2-336E-460C-B9CD-83E84E63DE24}">
      <dgm:prSet custT="1"/>
      <dgm:spPr/>
      <dgm:t>
        <a:bodyPr/>
        <a:lstStyle/>
        <a:p>
          <a:pPr>
            <a:buFont typeface="Arial" panose="020B0604020202020204" pitchFamily="34" charset="0"/>
            <a:buChar char="•"/>
          </a:pPr>
          <a:r>
            <a:rPr lang="en-GB" sz="800" b="0" i="0" u="none" dirty="0">
              <a:solidFill>
                <a:schemeClr val="tx1"/>
              </a:solidFill>
              <a:latin typeface="Times New Roman" panose="02020603050405020304" pitchFamily="18" charset="0"/>
              <a:cs typeface="Times New Roman" panose="02020603050405020304" pitchFamily="18" charset="0"/>
            </a:rPr>
            <a:t>Secure and install the HEAT SENSOR in participating homes and test.</a:t>
          </a:r>
        </a:p>
      </dgm:t>
    </dgm:pt>
    <dgm:pt modelId="{59ECCF64-DA18-46ED-9E3A-4701057D8CC5}" type="parTrans" cxnId="{4587959B-4AF6-4106-9777-612A5CDA7027}">
      <dgm:prSet/>
      <dgm:spPr/>
      <dgm:t>
        <a:bodyPr/>
        <a:lstStyle/>
        <a:p>
          <a:endParaRPr lang="en-GB"/>
        </a:p>
      </dgm:t>
    </dgm:pt>
    <dgm:pt modelId="{E89165CF-7225-4814-8652-54F63ABAA1E5}" type="sibTrans" cxnId="{4587959B-4AF6-4106-9777-612A5CDA7027}">
      <dgm:prSet/>
      <dgm:spPr/>
      <dgm:t>
        <a:bodyPr/>
        <a:lstStyle/>
        <a:p>
          <a:endParaRPr lang="en-GB"/>
        </a:p>
      </dgm:t>
    </dgm:pt>
    <dgm:pt modelId="{5C0E7703-D3A3-4B52-BCFF-5DCEEEB97B86}">
      <dgm:prSet custT="1"/>
      <dgm:spPr/>
      <dgm:t>
        <a:bodyPr/>
        <a:lstStyle/>
        <a:p>
          <a:pPr>
            <a:buFont typeface="Arial" panose="020B0604020202020204" pitchFamily="34" charset="0"/>
            <a:buChar char="•"/>
          </a:pPr>
          <a:r>
            <a:rPr lang="en-GB" sz="800" b="0" i="0" u="none" dirty="0">
              <a:solidFill>
                <a:schemeClr val="tx1"/>
              </a:solidFill>
              <a:latin typeface="Times New Roman" panose="02020603050405020304" pitchFamily="18" charset="0"/>
              <a:cs typeface="Times New Roman" panose="02020603050405020304" pitchFamily="18" charset="0"/>
            </a:rPr>
            <a:t>Make training and heat-health education accessible.</a:t>
          </a:r>
        </a:p>
      </dgm:t>
    </dgm:pt>
    <dgm:pt modelId="{B68D1B0F-269B-44A7-8794-741887C387CB}" type="parTrans" cxnId="{A9CF2DD6-3E6C-426C-AD28-228DF77CF59C}">
      <dgm:prSet/>
      <dgm:spPr/>
      <dgm:t>
        <a:bodyPr/>
        <a:lstStyle/>
        <a:p>
          <a:endParaRPr lang="en-GB"/>
        </a:p>
      </dgm:t>
    </dgm:pt>
    <dgm:pt modelId="{BBD59BFD-BAE6-4CCC-A80A-ABC9811203DF}" type="sibTrans" cxnId="{A9CF2DD6-3E6C-426C-AD28-228DF77CF59C}">
      <dgm:prSet/>
      <dgm:spPr/>
      <dgm:t>
        <a:bodyPr/>
        <a:lstStyle/>
        <a:p>
          <a:endParaRPr lang="en-GB"/>
        </a:p>
      </dgm:t>
    </dgm:pt>
    <dgm:pt modelId="{9E01B618-59DD-4AA4-A744-E485CF7FA920}">
      <dgm:prSet custT="1"/>
      <dgm:spPr/>
      <dgm:t>
        <a:bodyPr/>
        <a:lstStyle/>
        <a:p>
          <a:pPr>
            <a:buFont typeface="Arial" panose="020B0604020202020204" pitchFamily="34" charset="0"/>
            <a:buChar char="•"/>
          </a:pPr>
          <a:r>
            <a:rPr lang="en-GB" sz="800" b="0" i="0" u="none" dirty="0">
              <a:solidFill>
                <a:schemeClr val="tx1"/>
              </a:solidFill>
              <a:latin typeface="Times New Roman" panose="02020603050405020304" pitchFamily="18" charset="0"/>
              <a:cs typeface="Times New Roman" panose="02020603050405020304" pitchFamily="18" charset="0"/>
            </a:rPr>
            <a:t>Ensure appropriate links with carers and community services with consent (Friedrich </a:t>
          </a:r>
          <a:r>
            <a:rPr lang="en-GB" sz="800" b="0" i="1" u="none" dirty="0">
              <a:solidFill>
                <a:schemeClr val="tx1"/>
              </a:solidFill>
              <a:latin typeface="Times New Roman" panose="02020603050405020304" pitchFamily="18" charset="0"/>
              <a:cs typeface="Times New Roman" panose="02020603050405020304" pitchFamily="18" charset="0"/>
            </a:rPr>
            <a:t>et al. </a:t>
          </a:r>
          <a:r>
            <a:rPr lang="en-GB" sz="800" b="0" i="0" u="none" dirty="0">
              <a:solidFill>
                <a:schemeClr val="tx1"/>
              </a:solidFill>
              <a:latin typeface="Times New Roman" panose="02020603050405020304" pitchFamily="18" charset="0"/>
              <a:cs typeface="Times New Roman" panose="02020603050405020304" pitchFamily="18" charset="0"/>
            </a:rPr>
            <a:t>2025).</a:t>
          </a:r>
        </a:p>
      </dgm:t>
    </dgm:pt>
    <dgm:pt modelId="{4481111F-2621-47E0-9E45-34A82DEE7307}" type="parTrans" cxnId="{561AFE67-C268-4EF3-AD57-D5D4769D95E9}">
      <dgm:prSet/>
      <dgm:spPr/>
      <dgm:t>
        <a:bodyPr/>
        <a:lstStyle/>
        <a:p>
          <a:endParaRPr lang="en-GB"/>
        </a:p>
      </dgm:t>
    </dgm:pt>
    <dgm:pt modelId="{B09FBD0D-22A8-4007-84DD-11F85E7C9DEF}" type="sibTrans" cxnId="{561AFE67-C268-4EF3-AD57-D5D4769D95E9}">
      <dgm:prSet/>
      <dgm:spPr/>
      <dgm:t>
        <a:bodyPr/>
        <a:lstStyle/>
        <a:p>
          <a:endParaRPr lang="en-GB"/>
        </a:p>
      </dgm:t>
    </dgm:pt>
    <dgm:pt modelId="{D6472DB7-5645-488B-84C7-38589E36D95C}">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Data transmission</a:t>
          </a:r>
        </a:p>
      </dgm:t>
    </dgm:pt>
    <dgm:pt modelId="{3CF716F3-24C3-4904-9724-D87EC9D57BB1}" type="parTrans" cxnId="{601BB431-90F0-40E4-8D12-EB11C2CC2702}">
      <dgm:prSet/>
      <dgm:spPr/>
      <dgm:t>
        <a:bodyPr/>
        <a:lstStyle/>
        <a:p>
          <a:endParaRPr lang="en-GB"/>
        </a:p>
      </dgm:t>
    </dgm:pt>
    <dgm:pt modelId="{A870C595-7491-4BCA-A2E9-2A05FEE74FF1}" type="sibTrans" cxnId="{601BB431-90F0-40E4-8D12-EB11C2CC2702}">
      <dgm:prSet/>
      <dgm:spPr/>
      <dgm:t>
        <a:bodyPr/>
        <a:lstStyle/>
        <a:p>
          <a:endParaRPr lang="en-GB"/>
        </a:p>
      </dgm:t>
    </dgm:pt>
    <dgm:pt modelId="{D1057A05-C4D0-49A4-B28A-F959A2711DBA}">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Alert delivery</a:t>
          </a:r>
        </a:p>
      </dgm:t>
    </dgm:pt>
    <dgm:pt modelId="{871BACC7-9619-4D1A-9981-5A422499438F}" type="parTrans" cxnId="{79C3B5DB-C4E6-4128-A741-6F26B05F40CD}">
      <dgm:prSet/>
      <dgm:spPr/>
      <dgm:t>
        <a:bodyPr/>
        <a:lstStyle/>
        <a:p>
          <a:endParaRPr lang="en-GB"/>
        </a:p>
      </dgm:t>
    </dgm:pt>
    <dgm:pt modelId="{C370D1CF-8811-42AF-B605-B9955533629D}" type="sibTrans" cxnId="{79C3B5DB-C4E6-4128-A741-6F26B05F40CD}">
      <dgm:prSet/>
      <dgm:spPr/>
      <dgm:t>
        <a:bodyPr/>
        <a:lstStyle/>
        <a:p>
          <a:endParaRPr lang="en-GB"/>
        </a:p>
      </dgm:t>
    </dgm:pt>
    <dgm:pt modelId="{784DFC6B-872C-4FB5-ACCE-9385EBC74FF2}">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User engagement</a:t>
          </a:r>
        </a:p>
      </dgm:t>
    </dgm:pt>
    <dgm:pt modelId="{9876F67B-FA6F-468A-8D4A-B15303FCDC51}" type="parTrans" cxnId="{01025747-FA24-4D70-AACC-49D6008F207D}">
      <dgm:prSet/>
      <dgm:spPr/>
      <dgm:t>
        <a:bodyPr/>
        <a:lstStyle/>
        <a:p>
          <a:endParaRPr lang="en-GB"/>
        </a:p>
      </dgm:t>
    </dgm:pt>
    <dgm:pt modelId="{105F895E-D68A-4D64-B963-BE84D1D8A893}" type="sibTrans" cxnId="{01025747-FA24-4D70-AACC-49D6008F207D}">
      <dgm:prSet/>
      <dgm:spPr/>
      <dgm:t>
        <a:bodyPr/>
        <a:lstStyle/>
        <a:p>
          <a:endParaRPr lang="en-GB"/>
        </a:p>
      </dgm:t>
    </dgm:pt>
    <dgm:pt modelId="{59661FCC-0963-4579-A84D-C16723D291D0}">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Protective behaviours</a:t>
          </a:r>
        </a:p>
      </dgm:t>
    </dgm:pt>
    <dgm:pt modelId="{A29EF6FE-7083-45A3-B9E0-D6CC46AF291F}" type="parTrans" cxnId="{FBCEA6B9-6F22-4B53-BFC3-9B63A0D556C2}">
      <dgm:prSet/>
      <dgm:spPr/>
      <dgm:t>
        <a:bodyPr/>
        <a:lstStyle/>
        <a:p>
          <a:endParaRPr lang="en-GB"/>
        </a:p>
      </dgm:t>
    </dgm:pt>
    <dgm:pt modelId="{54FF3170-756A-4659-99AE-DBDA12D8A511}" type="sibTrans" cxnId="{FBCEA6B9-6F22-4B53-BFC3-9B63A0D556C2}">
      <dgm:prSet/>
      <dgm:spPr/>
      <dgm:t>
        <a:bodyPr/>
        <a:lstStyle/>
        <a:p>
          <a:endParaRPr lang="en-GB"/>
        </a:p>
      </dgm:t>
    </dgm:pt>
    <dgm:pt modelId="{C899E0ED-5E68-4985-BD1C-0B79864825EF}">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Reaction to the sensor-generated alerts.</a:t>
          </a:r>
        </a:p>
      </dgm:t>
    </dgm:pt>
    <dgm:pt modelId="{923A9909-64BD-4A2D-BC70-220E6FE0A069}" type="parTrans" cxnId="{CDF2DEB2-5423-4904-8A5D-12814C02D047}">
      <dgm:prSet/>
      <dgm:spPr/>
      <dgm:t>
        <a:bodyPr/>
        <a:lstStyle/>
        <a:p>
          <a:endParaRPr lang="en-GB"/>
        </a:p>
      </dgm:t>
    </dgm:pt>
    <dgm:pt modelId="{F78C688B-EBB0-4C59-ABAA-C911B256BD6D}" type="sibTrans" cxnId="{CDF2DEB2-5423-4904-8A5D-12814C02D047}">
      <dgm:prSet/>
      <dgm:spPr/>
      <dgm:t>
        <a:bodyPr/>
        <a:lstStyle/>
        <a:p>
          <a:endParaRPr lang="en-GB"/>
        </a:p>
      </dgm:t>
    </dgm:pt>
    <dgm:pt modelId="{3505DA07-2648-44D2-85E2-F8715E0D69DA}">
      <dgm:prSet phldrT="[Text]" phldr="0" custT="1"/>
      <dgm:spPr/>
      <dgm:t>
        <a:bodyPr/>
        <a:lstStyle/>
        <a:p>
          <a:r>
            <a:rPr lang="en-GB" sz="2400" dirty="0">
              <a:latin typeface="Times New Roman" panose="02020603050405020304" pitchFamily="18" charset="0"/>
              <a:cs typeface="Times New Roman" panose="02020603050405020304" pitchFamily="18" charset="0"/>
            </a:rPr>
            <a:t>Outcome evaluation</a:t>
          </a:r>
        </a:p>
      </dgm:t>
    </dgm:pt>
    <dgm:pt modelId="{82554538-18B1-4FC9-8DEC-E72AFAFCB5C5}" type="parTrans" cxnId="{BB3AC62E-E6FE-487A-B4F4-414B0C172D44}">
      <dgm:prSet/>
      <dgm:spPr/>
      <dgm:t>
        <a:bodyPr/>
        <a:lstStyle/>
        <a:p>
          <a:endParaRPr lang="en-GB"/>
        </a:p>
      </dgm:t>
    </dgm:pt>
    <dgm:pt modelId="{185691E2-D97B-451C-B53C-1CC64F7D1AB5}" type="sibTrans" cxnId="{BB3AC62E-E6FE-487A-B4F4-414B0C172D44}">
      <dgm:prSet/>
      <dgm:spPr/>
      <dgm:t>
        <a:bodyPr/>
        <a:lstStyle/>
        <a:p>
          <a:endParaRPr lang="en-GB"/>
        </a:p>
      </dgm:t>
    </dgm:pt>
    <dgm:pt modelId="{402A4C06-7FAA-4EB9-B2A6-C6ADA2889C62}">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Heatwave preparedness</a:t>
          </a:r>
          <a:endParaRPr lang="en-GB" sz="1000" dirty="0">
            <a:latin typeface="Times New Roman" panose="02020603050405020304" pitchFamily="18" charset="0"/>
            <a:cs typeface="Times New Roman" panose="02020603050405020304" pitchFamily="18" charset="0"/>
          </a:endParaRPr>
        </a:p>
      </dgm:t>
    </dgm:pt>
    <dgm:pt modelId="{5A1AE91C-3C64-42AA-9728-8497F7EA06EC}" type="parTrans" cxnId="{365E47D5-45EE-4A65-925D-C9C8E55D27B5}">
      <dgm:prSet/>
      <dgm:spPr/>
      <dgm:t>
        <a:bodyPr/>
        <a:lstStyle/>
        <a:p>
          <a:endParaRPr lang="en-GB"/>
        </a:p>
      </dgm:t>
    </dgm:pt>
    <dgm:pt modelId="{209561B0-AB99-40FC-B66E-A6F2C4429D32}" type="sibTrans" cxnId="{365E47D5-45EE-4A65-925D-C9C8E55D27B5}">
      <dgm:prSet/>
      <dgm:spPr/>
      <dgm:t>
        <a:bodyPr/>
        <a:lstStyle/>
        <a:p>
          <a:endParaRPr lang="en-GB"/>
        </a:p>
      </dgm:t>
    </dgm:pt>
    <dgm:pt modelId="{5A9427F1-669A-4979-BCA0-FBA730565ADB}">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Self-management</a:t>
          </a:r>
        </a:p>
      </dgm:t>
    </dgm:pt>
    <dgm:pt modelId="{567FEACF-B5CB-4BB9-A35A-A1C46960F2B7}" type="parTrans" cxnId="{C5A4AD3A-7955-488E-AB8E-B7D3C3060F3B}">
      <dgm:prSet/>
      <dgm:spPr/>
      <dgm:t>
        <a:bodyPr/>
        <a:lstStyle/>
        <a:p>
          <a:endParaRPr lang="en-GB"/>
        </a:p>
      </dgm:t>
    </dgm:pt>
    <dgm:pt modelId="{2CE212DB-4A11-4A05-B793-8B959DAE2960}" type="sibTrans" cxnId="{C5A4AD3A-7955-488E-AB8E-B7D3C3060F3B}">
      <dgm:prSet/>
      <dgm:spPr/>
      <dgm:t>
        <a:bodyPr/>
        <a:lstStyle/>
        <a:p>
          <a:endParaRPr lang="en-GB"/>
        </a:p>
      </dgm:t>
    </dgm:pt>
    <dgm:pt modelId="{40B56E9E-80FB-4A07-B3C1-C8F79B83D7D1}">
      <dgm:prSet custT="1"/>
      <dgm:spPr/>
      <dgm:t>
        <a:bodyPr/>
        <a:lstStyle/>
        <a:p>
          <a:pPr>
            <a:buFont typeface="Arial" panose="020B0604020202020204" pitchFamily="34" charset="0"/>
            <a:buChar char="•"/>
          </a:pPr>
          <a:r>
            <a:rPr lang="en-GB" sz="1000" b="0" i="0" u="none" dirty="0">
              <a:latin typeface="Times New Roman" panose="02020603050405020304" pitchFamily="18" charset="0"/>
              <a:cs typeface="Times New Roman" panose="02020603050405020304" pitchFamily="18" charset="0"/>
            </a:rPr>
            <a:t>Perceived resilience</a:t>
          </a:r>
          <a:r>
            <a:rPr lang="en-GB" sz="1000" b="1" i="0" u="none" dirty="0">
              <a:latin typeface="Times New Roman" panose="02020603050405020304" pitchFamily="18" charset="0"/>
              <a:cs typeface="Times New Roman" panose="02020603050405020304" pitchFamily="18" charset="0"/>
            </a:rPr>
            <a:t> </a:t>
          </a:r>
          <a:endParaRPr lang="en-GB" sz="1000" b="0" i="0" u="none" dirty="0">
            <a:latin typeface="Times New Roman" panose="02020603050405020304" pitchFamily="18" charset="0"/>
            <a:cs typeface="Times New Roman" panose="02020603050405020304" pitchFamily="18" charset="0"/>
          </a:endParaRPr>
        </a:p>
      </dgm:t>
    </dgm:pt>
    <dgm:pt modelId="{E1B0EFE4-710D-47CC-B3A9-6C8CE05A1993}" type="parTrans" cxnId="{B108EFD1-B24B-4D47-A2E4-BF60CC4582BE}">
      <dgm:prSet/>
      <dgm:spPr/>
      <dgm:t>
        <a:bodyPr/>
        <a:lstStyle/>
        <a:p>
          <a:endParaRPr lang="en-GB"/>
        </a:p>
      </dgm:t>
    </dgm:pt>
    <dgm:pt modelId="{06EAF219-3688-4649-B272-553590FCC257}" type="sibTrans" cxnId="{B108EFD1-B24B-4D47-A2E4-BF60CC4582BE}">
      <dgm:prSet/>
      <dgm:spPr/>
      <dgm:t>
        <a:bodyPr/>
        <a:lstStyle/>
        <a:p>
          <a:endParaRPr lang="en-GB"/>
        </a:p>
      </dgm:t>
    </dgm:pt>
    <dgm:pt modelId="{8FE52BCC-2508-4553-821F-96EA6CE17A84}" type="pres">
      <dgm:prSet presAssocID="{70D0A73A-E8B2-422D-96CF-D8C366C08873}" presName="Name0" presStyleCnt="0">
        <dgm:presLayoutVars>
          <dgm:dir/>
          <dgm:animLvl val="lvl"/>
          <dgm:resizeHandles/>
        </dgm:presLayoutVars>
      </dgm:prSet>
      <dgm:spPr/>
      <dgm:t>
        <a:bodyPr/>
        <a:lstStyle/>
        <a:p>
          <a:endParaRPr lang="en-US"/>
        </a:p>
      </dgm:t>
    </dgm:pt>
    <dgm:pt modelId="{683FF240-BC9C-4BE0-8D97-AFF986EB3ABF}" type="pres">
      <dgm:prSet presAssocID="{279C9A3B-04BC-40FB-BA86-2BCDA7874070}" presName="linNode" presStyleCnt="0"/>
      <dgm:spPr/>
    </dgm:pt>
    <dgm:pt modelId="{AEB06F97-5EDA-4E40-BCE3-B9CED8A03041}" type="pres">
      <dgm:prSet presAssocID="{279C9A3B-04BC-40FB-BA86-2BCDA7874070}" presName="parentShp" presStyleLbl="node1" presStyleIdx="0" presStyleCnt="4">
        <dgm:presLayoutVars>
          <dgm:bulletEnabled val="1"/>
        </dgm:presLayoutVars>
      </dgm:prSet>
      <dgm:spPr/>
      <dgm:t>
        <a:bodyPr/>
        <a:lstStyle/>
        <a:p>
          <a:endParaRPr lang="en-US"/>
        </a:p>
      </dgm:t>
    </dgm:pt>
    <dgm:pt modelId="{AEC57CCD-D8E1-4E7F-8057-FD1870743F43}" type="pres">
      <dgm:prSet presAssocID="{279C9A3B-04BC-40FB-BA86-2BCDA7874070}" presName="childShp" presStyleLbl="bgAccFollowNode1" presStyleIdx="0" presStyleCnt="4" custScaleY="122466" custLinFactNeighborX="0">
        <dgm:presLayoutVars>
          <dgm:bulletEnabled val="1"/>
        </dgm:presLayoutVars>
      </dgm:prSet>
      <dgm:spPr/>
      <dgm:t>
        <a:bodyPr/>
        <a:lstStyle/>
        <a:p>
          <a:endParaRPr lang="en-US"/>
        </a:p>
      </dgm:t>
    </dgm:pt>
    <dgm:pt modelId="{DCC10E89-928E-43FF-BDE5-806495FA668F}" type="pres">
      <dgm:prSet presAssocID="{D366A6CA-EEEE-4B42-8E93-529850E80EF3}" presName="spacing" presStyleCnt="0"/>
      <dgm:spPr/>
    </dgm:pt>
    <dgm:pt modelId="{439C6B86-8161-4329-870F-500D18655DDE}" type="pres">
      <dgm:prSet presAssocID="{481D41DA-40CE-4916-A099-7EA57D9C1CEF}" presName="linNode" presStyleCnt="0"/>
      <dgm:spPr/>
    </dgm:pt>
    <dgm:pt modelId="{BBD83F72-9D2B-471D-9947-DDFE6F54D982}" type="pres">
      <dgm:prSet presAssocID="{481D41DA-40CE-4916-A099-7EA57D9C1CEF}" presName="parentShp" presStyleLbl="node1" presStyleIdx="1" presStyleCnt="4">
        <dgm:presLayoutVars>
          <dgm:bulletEnabled val="1"/>
        </dgm:presLayoutVars>
      </dgm:prSet>
      <dgm:spPr/>
      <dgm:t>
        <a:bodyPr/>
        <a:lstStyle/>
        <a:p>
          <a:endParaRPr lang="en-US"/>
        </a:p>
      </dgm:t>
    </dgm:pt>
    <dgm:pt modelId="{2934945B-3F35-49B2-92C8-DE718AFEBA35}" type="pres">
      <dgm:prSet presAssocID="{481D41DA-40CE-4916-A099-7EA57D9C1CEF}" presName="childShp" presStyleLbl="bgAccFollowNode1" presStyleIdx="1" presStyleCnt="4">
        <dgm:presLayoutVars>
          <dgm:bulletEnabled val="1"/>
        </dgm:presLayoutVars>
      </dgm:prSet>
      <dgm:spPr/>
      <dgm:t>
        <a:bodyPr/>
        <a:lstStyle/>
        <a:p>
          <a:endParaRPr lang="en-US"/>
        </a:p>
      </dgm:t>
    </dgm:pt>
    <dgm:pt modelId="{D164E6BC-1CFD-46E2-9C03-4D1122A48061}" type="pres">
      <dgm:prSet presAssocID="{B2014055-497D-499F-B284-BA4C37BAB889}" presName="spacing" presStyleCnt="0"/>
      <dgm:spPr/>
    </dgm:pt>
    <dgm:pt modelId="{E6AAAFB0-158B-4420-B34F-74E3FC41B47C}" type="pres">
      <dgm:prSet presAssocID="{E2B7A9A8-EAD7-4D31-9507-07FB62AB5557}" presName="linNode" presStyleCnt="0"/>
      <dgm:spPr/>
    </dgm:pt>
    <dgm:pt modelId="{03DDE42C-F915-4A7B-9B68-605B807905C4}" type="pres">
      <dgm:prSet presAssocID="{E2B7A9A8-EAD7-4D31-9507-07FB62AB5557}" presName="parentShp" presStyleLbl="node1" presStyleIdx="2" presStyleCnt="4">
        <dgm:presLayoutVars>
          <dgm:bulletEnabled val="1"/>
        </dgm:presLayoutVars>
      </dgm:prSet>
      <dgm:spPr/>
      <dgm:t>
        <a:bodyPr/>
        <a:lstStyle/>
        <a:p>
          <a:endParaRPr lang="en-US"/>
        </a:p>
      </dgm:t>
    </dgm:pt>
    <dgm:pt modelId="{090B3B02-2754-43AA-A052-7E1A19BD2BD6}" type="pres">
      <dgm:prSet presAssocID="{E2B7A9A8-EAD7-4D31-9507-07FB62AB5557}" presName="childShp" presStyleLbl="bgAccFollowNode1" presStyleIdx="2" presStyleCnt="4">
        <dgm:presLayoutVars>
          <dgm:bulletEnabled val="1"/>
        </dgm:presLayoutVars>
      </dgm:prSet>
      <dgm:spPr/>
      <dgm:t>
        <a:bodyPr/>
        <a:lstStyle/>
        <a:p>
          <a:endParaRPr lang="en-US"/>
        </a:p>
      </dgm:t>
    </dgm:pt>
    <dgm:pt modelId="{A3810679-315B-4693-975C-29B0397E820D}" type="pres">
      <dgm:prSet presAssocID="{1030ABEB-5118-4A0B-9A01-373E0B07A36D}" presName="spacing" presStyleCnt="0"/>
      <dgm:spPr/>
    </dgm:pt>
    <dgm:pt modelId="{1A28487F-682F-4E97-9B85-CD9DBD7DF35A}" type="pres">
      <dgm:prSet presAssocID="{3505DA07-2648-44D2-85E2-F8715E0D69DA}" presName="linNode" presStyleCnt="0"/>
      <dgm:spPr/>
    </dgm:pt>
    <dgm:pt modelId="{156B9D50-5F58-4991-847C-96601EC40F57}" type="pres">
      <dgm:prSet presAssocID="{3505DA07-2648-44D2-85E2-F8715E0D69DA}" presName="parentShp" presStyleLbl="node1" presStyleIdx="3" presStyleCnt="4">
        <dgm:presLayoutVars>
          <dgm:bulletEnabled val="1"/>
        </dgm:presLayoutVars>
      </dgm:prSet>
      <dgm:spPr/>
      <dgm:t>
        <a:bodyPr/>
        <a:lstStyle/>
        <a:p>
          <a:endParaRPr lang="en-US"/>
        </a:p>
      </dgm:t>
    </dgm:pt>
    <dgm:pt modelId="{B6C111FB-081C-425E-860B-BC76F9DC8197}" type="pres">
      <dgm:prSet presAssocID="{3505DA07-2648-44D2-85E2-F8715E0D69DA}" presName="childShp" presStyleLbl="bgAccFollowNode1" presStyleIdx="3" presStyleCnt="4">
        <dgm:presLayoutVars>
          <dgm:bulletEnabled val="1"/>
        </dgm:presLayoutVars>
      </dgm:prSet>
      <dgm:spPr/>
      <dgm:t>
        <a:bodyPr/>
        <a:lstStyle/>
        <a:p>
          <a:endParaRPr lang="en-US"/>
        </a:p>
      </dgm:t>
    </dgm:pt>
  </dgm:ptLst>
  <dgm:cxnLst>
    <dgm:cxn modelId="{365E47D5-45EE-4A65-925D-C9C8E55D27B5}" srcId="{3505DA07-2648-44D2-85E2-F8715E0D69DA}" destId="{402A4C06-7FAA-4EB9-B2A6-C6ADA2889C62}" srcOrd="0" destOrd="0" parTransId="{5A1AE91C-3C64-42AA-9728-8497F7EA06EC}" sibTransId="{209561B0-AB99-40FC-B66E-A6F2C4429D32}"/>
    <dgm:cxn modelId="{A3920D7B-5CBF-42A2-A55B-E1A32D9EEE22}" type="presOf" srcId="{59661FCC-0963-4579-A84D-C16723D291D0}" destId="{090B3B02-2754-43AA-A052-7E1A19BD2BD6}" srcOrd="0" destOrd="1" presId="urn:microsoft.com/office/officeart/2005/8/layout/vList6"/>
    <dgm:cxn modelId="{BB3AC62E-E6FE-487A-B4F4-414B0C172D44}" srcId="{70D0A73A-E8B2-422D-96CF-D8C366C08873}" destId="{3505DA07-2648-44D2-85E2-F8715E0D69DA}" srcOrd="3" destOrd="0" parTransId="{82554538-18B1-4FC9-8DEC-E72AFAFCB5C5}" sibTransId="{185691E2-D97B-451C-B53C-1CC64F7D1AB5}"/>
    <dgm:cxn modelId="{561AFE67-C268-4EF3-AD57-D5D4769D95E9}" srcId="{279C9A3B-04BC-40FB-BA86-2BCDA7874070}" destId="{9E01B618-59DD-4AA4-A744-E485CF7FA920}" srcOrd="3" destOrd="0" parTransId="{4481111F-2621-47E0-9E45-34A82DEE7307}" sibTransId="{B09FBD0D-22A8-4007-84DD-11F85E7C9DEF}"/>
    <dgm:cxn modelId="{D6E4295A-23BF-4274-94AF-DCB808884D4D}" type="presOf" srcId="{974907E2-336E-460C-B9CD-83E84E63DE24}" destId="{AEC57CCD-D8E1-4E7F-8057-FD1870743F43}" srcOrd="0" destOrd="1" presId="urn:microsoft.com/office/officeart/2005/8/layout/vList6"/>
    <dgm:cxn modelId="{58DEE84C-6858-462C-A6F9-360C819EA8F8}" type="presOf" srcId="{C6DAD9DC-665A-4588-849B-FE4431010B2A}" destId="{2934945B-3F35-49B2-92C8-DE718AFEBA35}" srcOrd="0" destOrd="0" presId="urn:microsoft.com/office/officeart/2005/8/layout/vList6"/>
    <dgm:cxn modelId="{68A2C3BA-8A93-495E-B593-B45DB83799C7}" type="presOf" srcId="{5C0E7703-D3A3-4B52-BCFF-5DCEEEB97B86}" destId="{AEC57CCD-D8E1-4E7F-8057-FD1870743F43}" srcOrd="0" destOrd="2" presId="urn:microsoft.com/office/officeart/2005/8/layout/vList6"/>
    <dgm:cxn modelId="{92B48F6D-1BA6-4018-895E-F14C96A83041}" type="presOf" srcId="{3505DA07-2648-44D2-85E2-F8715E0D69DA}" destId="{156B9D50-5F58-4991-847C-96601EC40F57}" srcOrd="0" destOrd="0" presId="urn:microsoft.com/office/officeart/2005/8/layout/vList6"/>
    <dgm:cxn modelId="{FF0AB4F9-1B4B-4627-B458-8046BCD33892}" type="presOf" srcId="{D1057A05-C4D0-49A4-B28A-F959A2711DBA}" destId="{2934945B-3F35-49B2-92C8-DE718AFEBA35}" srcOrd="0" destOrd="2" presId="urn:microsoft.com/office/officeart/2005/8/layout/vList6"/>
    <dgm:cxn modelId="{720703BD-6307-491D-B77D-ADAA5199127B}" srcId="{70D0A73A-E8B2-422D-96CF-D8C366C08873}" destId="{E2B7A9A8-EAD7-4D31-9507-07FB62AB5557}" srcOrd="2" destOrd="0" parTransId="{2D056319-C30A-4A38-897E-D311A83773CE}" sibTransId="{1030ABEB-5118-4A0B-9A01-373E0B07A36D}"/>
    <dgm:cxn modelId="{4587959B-4AF6-4106-9777-612A5CDA7027}" srcId="{279C9A3B-04BC-40FB-BA86-2BCDA7874070}" destId="{974907E2-336E-460C-B9CD-83E84E63DE24}" srcOrd="1" destOrd="0" parTransId="{59ECCF64-DA18-46ED-9E3A-4701057D8CC5}" sibTransId="{E89165CF-7225-4814-8652-54F63ABAA1E5}"/>
    <dgm:cxn modelId="{01DEBFAB-EE87-4F04-9D23-9F2B335F236A}" srcId="{70D0A73A-E8B2-422D-96CF-D8C366C08873}" destId="{279C9A3B-04BC-40FB-BA86-2BCDA7874070}" srcOrd="0" destOrd="0" parTransId="{F8F0D638-A07D-4FF0-9A5F-6FB795FD967A}" sibTransId="{D366A6CA-EEEE-4B42-8E93-529850E80EF3}"/>
    <dgm:cxn modelId="{B106AE28-BF0A-4BBD-9A38-BA7C00FB6920}" type="presOf" srcId="{70D0A73A-E8B2-422D-96CF-D8C366C08873}" destId="{8FE52BCC-2508-4553-821F-96EA6CE17A84}" srcOrd="0" destOrd="0" presId="urn:microsoft.com/office/officeart/2005/8/layout/vList6"/>
    <dgm:cxn modelId="{C5A4AD3A-7955-488E-AB8E-B7D3C3060F3B}" srcId="{3505DA07-2648-44D2-85E2-F8715E0D69DA}" destId="{5A9427F1-669A-4979-BCA0-FBA730565ADB}" srcOrd="1" destOrd="0" parTransId="{567FEACF-B5CB-4BB9-A35A-A1C46960F2B7}" sibTransId="{2CE212DB-4A11-4A05-B793-8B959DAE2960}"/>
    <dgm:cxn modelId="{02ABDDAD-AAD4-4CDB-AC0E-C8794021FF3A}" type="presOf" srcId="{40B56E9E-80FB-4A07-B3C1-C8F79B83D7D1}" destId="{B6C111FB-081C-425E-860B-BC76F9DC8197}" srcOrd="0" destOrd="2" presId="urn:microsoft.com/office/officeart/2005/8/layout/vList6"/>
    <dgm:cxn modelId="{2DE5593A-1C84-4E82-867A-A27C159C6F20}" type="presOf" srcId="{79F7DDF4-8B84-4E4A-9172-2F1C03B19E95}" destId="{090B3B02-2754-43AA-A052-7E1A19BD2BD6}" srcOrd="0" destOrd="0" presId="urn:microsoft.com/office/officeart/2005/8/layout/vList6"/>
    <dgm:cxn modelId="{2EB2A554-9051-479A-B5EC-77FED7DAB5A1}" type="presOf" srcId="{784DFC6B-872C-4FB5-ACCE-9385EBC74FF2}" destId="{2934945B-3F35-49B2-92C8-DE718AFEBA35}" srcOrd="0" destOrd="3" presId="urn:microsoft.com/office/officeart/2005/8/layout/vList6"/>
    <dgm:cxn modelId="{EC61F406-D133-443B-A2E1-067E76D0EF07}" type="presOf" srcId="{481D41DA-40CE-4916-A099-7EA57D9C1CEF}" destId="{BBD83F72-9D2B-471D-9947-DDFE6F54D982}" srcOrd="0" destOrd="0" presId="urn:microsoft.com/office/officeart/2005/8/layout/vList6"/>
    <dgm:cxn modelId="{8C7A3512-E6B9-4657-8BE1-C9E283248F7C}" srcId="{70D0A73A-E8B2-422D-96CF-D8C366C08873}" destId="{481D41DA-40CE-4916-A099-7EA57D9C1CEF}" srcOrd="1" destOrd="0" parTransId="{32560971-AEFB-4421-804A-411AE9F622E4}" sibTransId="{B2014055-497D-499F-B284-BA4C37BAB889}"/>
    <dgm:cxn modelId="{BE3E671F-AAA0-409E-82A2-FBA19EA73D6D}" type="presOf" srcId="{C899E0ED-5E68-4985-BD1C-0B79864825EF}" destId="{090B3B02-2754-43AA-A052-7E1A19BD2BD6}" srcOrd="0" destOrd="2" presId="urn:microsoft.com/office/officeart/2005/8/layout/vList6"/>
    <dgm:cxn modelId="{65CE00B0-A3C8-4549-9193-19FDAE59B325}" srcId="{E2B7A9A8-EAD7-4D31-9507-07FB62AB5557}" destId="{79F7DDF4-8B84-4E4A-9172-2F1C03B19E95}" srcOrd="0" destOrd="0" parTransId="{D8424D53-5C3C-409E-83BA-8C003C6BBCAE}" sibTransId="{B915407C-AE76-4DB7-A2BA-AC3DC81356EB}"/>
    <dgm:cxn modelId="{A9CF2DD6-3E6C-426C-AD28-228DF77CF59C}" srcId="{279C9A3B-04BC-40FB-BA86-2BCDA7874070}" destId="{5C0E7703-D3A3-4B52-BCFF-5DCEEEB97B86}" srcOrd="2" destOrd="0" parTransId="{B68D1B0F-269B-44A7-8794-741887C387CB}" sibTransId="{BBD59BFD-BAE6-4CCC-A80A-ABC9811203DF}"/>
    <dgm:cxn modelId="{EF5B7630-0683-4B7B-B593-A3ACD69C9472}" type="presOf" srcId="{5A9427F1-669A-4979-BCA0-FBA730565ADB}" destId="{B6C111FB-081C-425E-860B-BC76F9DC8197}" srcOrd="0" destOrd="1" presId="urn:microsoft.com/office/officeart/2005/8/layout/vList6"/>
    <dgm:cxn modelId="{CDF2DEB2-5423-4904-8A5D-12814C02D047}" srcId="{E2B7A9A8-EAD7-4D31-9507-07FB62AB5557}" destId="{C899E0ED-5E68-4985-BD1C-0B79864825EF}" srcOrd="2" destOrd="0" parTransId="{923A9909-64BD-4A2D-BC70-220E6FE0A069}" sibTransId="{F78C688B-EBB0-4C59-ABAA-C911B256BD6D}"/>
    <dgm:cxn modelId="{4B92D11C-0948-4D4E-8598-CDF0EAB02A61}" type="presOf" srcId="{402A4C06-7FAA-4EB9-B2A6-C6ADA2889C62}" destId="{B6C111FB-081C-425E-860B-BC76F9DC8197}" srcOrd="0" destOrd="0" presId="urn:microsoft.com/office/officeart/2005/8/layout/vList6"/>
    <dgm:cxn modelId="{127C6120-7789-40F0-8564-42A722E673D7}" srcId="{279C9A3B-04BC-40FB-BA86-2BCDA7874070}" destId="{5EAAF822-2FBE-49E4-8221-80E7D2113F94}" srcOrd="0" destOrd="0" parTransId="{B0A85713-7C27-4E86-93BA-E774F986C157}" sibTransId="{1AEA5669-EBA7-49C7-AF99-29BE68206AB9}"/>
    <dgm:cxn modelId="{881F045D-F003-46A8-AA3B-CBE90989857C}" type="presOf" srcId="{E2B7A9A8-EAD7-4D31-9507-07FB62AB5557}" destId="{03DDE42C-F915-4A7B-9B68-605B807905C4}" srcOrd="0" destOrd="0" presId="urn:microsoft.com/office/officeart/2005/8/layout/vList6"/>
    <dgm:cxn modelId="{B108EFD1-B24B-4D47-A2E4-BF60CC4582BE}" srcId="{3505DA07-2648-44D2-85E2-F8715E0D69DA}" destId="{40B56E9E-80FB-4A07-B3C1-C8F79B83D7D1}" srcOrd="2" destOrd="0" parTransId="{E1B0EFE4-710D-47CC-B3A9-6C8CE05A1993}" sibTransId="{06EAF219-3688-4649-B272-553590FCC257}"/>
    <dgm:cxn modelId="{30170566-6AEC-4E52-BFE5-D16CD7C4329E}" type="presOf" srcId="{5EAAF822-2FBE-49E4-8221-80E7D2113F94}" destId="{AEC57CCD-D8E1-4E7F-8057-FD1870743F43}" srcOrd="0" destOrd="0" presId="urn:microsoft.com/office/officeart/2005/8/layout/vList6"/>
    <dgm:cxn modelId="{01025747-FA24-4D70-AACC-49D6008F207D}" srcId="{481D41DA-40CE-4916-A099-7EA57D9C1CEF}" destId="{784DFC6B-872C-4FB5-ACCE-9385EBC74FF2}" srcOrd="3" destOrd="0" parTransId="{9876F67B-FA6F-468A-8D4A-B15303FCDC51}" sibTransId="{105F895E-D68A-4D64-B963-BE84D1D8A893}"/>
    <dgm:cxn modelId="{601BB431-90F0-40E4-8D12-EB11C2CC2702}" srcId="{481D41DA-40CE-4916-A099-7EA57D9C1CEF}" destId="{D6472DB7-5645-488B-84C7-38589E36D95C}" srcOrd="1" destOrd="0" parTransId="{3CF716F3-24C3-4904-9724-D87EC9D57BB1}" sibTransId="{A870C595-7491-4BCA-A2E9-2A05FEE74FF1}"/>
    <dgm:cxn modelId="{79C3B5DB-C4E6-4128-A741-6F26B05F40CD}" srcId="{481D41DA-40CE-4916-A099-7EA57D9C1CEF}" destId="{D1057A05-C4D0-49A4-B28A-F959A2711DBA}" srcOrd="2" destOrd="0" parTransId="{871BACC7-9619-4D1A-9981-5A422499438F}" sibTransId="{C370D1CF-8811-42AF-B605-B9955533629D}"/>
    <dgm:cxn modelId="{61C7EA33-31BB-47C6-97B6-8A20B2DBDD34}" type="presOf" srcId="{D6472DB7-5645-488B-84C7-38589E36D95C}" destId="{2934945B-3F35-49B2-92C8-DE718AFEBA35}" srcOrd="0" destOrd="1" presId="urn:microsoft.com/office/officeart/2005/8/layout/vList6"/>
    <dgm:cxn modelId="{0F559E80-1F8D-4051-9807-C67D5509D0C2}" srcId="{481D41DA-40CE-4916-A099-7EA57D9C1CEF}" destId="{C6DAD9DC-665A-4588-849B-FE4431010B2A}" srcOrd="0" destOrd="0" parTransId="{3BBF680A-2065-45E8-A5FD-2E02BD9F7565}" sibTransId="{17641E07-01F7-4335-97F6-DA8FF9D3A353}"/>
    <dgm:cxn modelId="{FBCEA6B9-6F22-4B53-BFC3-9B63A0D556C2}" srcId="{E2B7A9A8-EAD7-4D31-9507-07FB62AB5557}" destId="{59661FCC-0963-4579-A84D-C16723D291D0}" srcOrd="1" destOrd="0" parTransId="{A29EF6FE-7083-45A3-B9E0-D6CC46AF291F}" sibTransId="{54FF3170-756A-4659-99AE-DBDA12D8A511}"/>
    <dgm:cxn modelId="{072CC94E-A79C-4768-9108-BC15F850BB2E}" type="presOf" srcId="{9E01B618-59DD-4AA4-A744-E485CF7FA920}" destId="{AEC57CCD-D8E1-4E7F-8057-FD1870743F43}" srcOrd="0" destOrd="3" presId="urn:microsoft.com/office/officeart/2005/8/layout/vList6"/>
    <dgm:cxn modelId="{55F4572F-75BC-4FB0-A447-976C95602404}" type="presOf" srcId="{279C9A3B-04BC-40FB-BA86-2BCDA7874070}" destId="{AEB06F97-5EDA-4E40-BCE3-B9CED8A03041}" srcOrd="0" destOrd="0" presId="urn:microsoft.com/office/officeart/2005/8/layout/vList6"/>
    <dgm:cxn modelId="{F94E0C66-5EF2-40D8-90D7-872C117BDADD}" type="presParOf" srcId="{8FE52BCC-2508-4553-821F-96EA6CE17A84}" destId="{683FF240-BC9C-4BE0-8D97-AFF986EB3ABF}" srcOrd="0" destOrd="0" presId="urn:microsoft.com/office/officeart/2005/8/layout/vList6"/>
    <dgm:cxn modelId="{43A3FB05-8723-47B0-97B9-B17F17716E1D}" type="presParOf" srcId="{683FF240-BC9C-4BE0-8D97-AFF986EB3ABF}" destId="{AEB06F97-5EDA-4E40-BCE3-B9CED8A03041}" srcOrd="0" destOrd="0" presId="urn:microsoft.com/office/officeart/2005/8/layout/vList6"/>
    <dgm:cxn modelId="{FF18234A-16F4-46C9-8467-961D09573057}" type="presParOf" srcId="{683FF240-BC9C-4BE0-8D97-AFF986EB3ABF}" destId="{AEC57CCD-D8E1-4E7F-8057-FD1870743F43}" srcOrd="1" destOrd="0" presId="urn:microsoft.com/office/officeart/2005/8/layout/vList6"/>
    <dgm:cxn modelId="{000D6440-4435-4113-A29A-0F0506411FE5}" type="presParOf" srcId="{8FE52BCC-2508-4553-821F-96EA6CE17A84}" destId="{DCC10E89-928E-43FF-BDE5-806495FA668F}" srcOrd="1" destOrd="0" presId="urn:microsoft.com/office/officeart/2005/8/layout/vList6"/>
    <dgm:cxn modelId="{5C82F076-54E3-433A-B89F-1833B1919EB1}" type="presParOf" srcId="{8FE52BCC-2508-4553-821F-96EA6CE17A84}" destId="{439C6B86-8161-4329-870F-500D18655DDE}" srcOrd="2" destOrd="0" presId="urn:microsoft.com/office/officeart/2005/8/layout/vList6"/>
    <dgm:cxn modelId="{DF660DC8-14EC-4E6F-A4DF-8C45580700F5}" type="presParOf" srcId="{439C6B86-8161-4329-870F-500D18655DDE}" destId="{BBD83F72-9D2B-471D-9947-DDFE6F54D982}" srcOrd="0" destOrd="0" presId="urn:microsoft.com/office/officeart/2005/8/layout/vList6"/>
    <dgm:cxn modelId="{825373CE-93C7-4A3B-8185-1B7F6B1E4B8D}" type="presParOf" srcId="{439C6B86-8161-4329-870F-500D18655DDE}" destId="{2934945B-3F35-49B2-92C8-DE718AFEBA35}" srcOrd="1" destOrd="0" presId="urn:microsoft.com/office/officeart/2005/8/layout/vList6"/>
    <dgm:cxn modelId="{B44FF7D1-E71D-47B5-BA5C-AA09803A9AB6}" type="presParOf" srcId="{8FE52BCC-2508-4553-821F-96EA6CE17A84}" destId="{D164E6BC-1CFD-46E2-9C03-4D1122A48061}" srcOrd="3" destOrd="0" presId="urn:microsoft.com/office/officeart/2005/8/layout/vList6"/>
    <dgm:cxn modelId="{CE64FAA5-011A-47BA-9AFB-B2E8A394BEF2}" type="presParOf" srcId="{8FE52BCC-2508-4553-821F-96EA6CE17A84}" destId="{E6AAAFB0-158B-4420-B34F-74E3FC41B47C}" srcOrd="4" destOrd="0" presId="urn:microsoft.com/office/officeart/2005/8/layout/vList6"/>
    <dgm:cxn modelId="{D11FE1AA-0D1F-4E1E-8BA7-FE059EFEEA56}" type="presParOf" srcId="{E6AAAFB0-158B-4420-B34F-74E3FC41B47C}" destId="{03DDE42C-F915-4A7B-9B68-605B807905C4}" srcOrd="0" destOrd="0" presId="urn:microsoft.com/office/officeart/2005/8/layout/vList6"/>
    <dgm:cxn modelId="{6D6C68F4-E959-4D8E-8654-027C47E6028A}" type="presParOf" srcId="{E6AAAFB0-158B-4420-B34F-74E3FC41B47C}" destId="{090B3B02-2754-43AA-A052-7E1A19BD2BD6}" srcOrd="1" destOrd="0" presId="urn:microsoft.com/office/officeart/2005/8/layout/vList6"/>
    <dgm:cxn modelId="{C93A9BE5-1821-422F-8AB7-02703456041E}" type="presParOf" srcId="{8FE52BCC-2508-4553-821F-96EA6CE17A84}" destId="{A3810679-315B-4693-975C-29B0397E820D}" srcOrd="5" destOrd="0" presId="urn:microsoft.com/office/officeart/2005/8/layout/vList6"/>
    <dgm:cxn modelId="{46A00F00-641B-45BA-9A4E-8E0D216BBCE2}" type="presParOf" srcId="{8FE52BCC-2508-4553-821F-96EA6CE17A84}" destId="{1A28487F-682F-4E97-9B85-CD9DBD7DF35A}" srcOrd="6" destOrd="0" presId="urn:microsoft.com/office/officeart/2005/8/layout/vList6"/>
    <dgm:cxn modelId="{369FD457-5E0B-4388-B863-39C7CEE746CD}" type="presParOf" srcId="{1A28487F-682F-4E97-9B85-CD9DBD7DF35A}" destId="{156B9D50-5F58-4991-847C-96601EC40F57}" srcOrd="0" destOrd="0" presId="urn:microsoft.com/office/officeart/2005/8/layout/vList6"/>
    <dgm:cxn modelId="{D092BEC4-4150-44ED-9E49-CEDB28FD9B92}" type="presParOf" srcId="{1A28487F-682F-4E97-9B85-CD9DBD7DF35A}" destId="{B6C111FB-081C-425E-860B-BC76F9DC8197}" srcOrd="1" destOrd="0" presId="urn:microsoft.com/office/officeart/2005/8/layout/vList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8ABA435-AC03-45E4-883A-CE28FAEA1B61}">
      <dsp:nvSpPr>
        <dsp:cNvPr id="0" name=""/>
        <dsp:cNvSpPr/>
      </dsp:nvSpPr>
      <dsp:spPr>
        <a:xfrm rot="5400000">
          <a:off x="1293328" y="1197124"/>
          <a:ext cx="1051335" cy="1196908"/>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78289F-FEC6-45D1-AB94-4FD82C3711A1}">
      <dsp:nvSpPr>
        <dsp:cNvPr id="0" name=""/>
        <dsp:cNvSpPr/>
      </dsp:nvSpPr>
      <dsp:spPr>
        <a:xfrm>
          <a:off x="1014788" y="31698"/>
          <a:ext cx="1769830" cy="1238823"/>
        </a:xfrm>
        <a:prstGeom prst="roundRect">
          <a:avLst>
            <a:gd name="adj" fmla="val 1667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buNone/>
          </a:pPr>
          <a:r>
            <a:rPr lang="en-GB" sz="800" b="1" i="0" u="none" kern="1200" dirty="0">
              <a:solidFill>
                <a:schemeClr val="tx1"/>
              </a:solidFill>
              <a:latin typeface="Times New Roman" panose="02020603050405020304" pitchFamily="18" charset="0"/>
              <a:cs typeface="Times New Roman" panose="02020603050405020304" pitchFamily="18" charset="0"/>
            </a:rPr>
            <a:t>The PRECEDE–PROCEED approach is a structured process that can be used to develop, intervene, and assess health-promotion initiatives (Kim </a:t>
          </a:r>
          <a:r>
            <a:rPr lang="en-GB" sz="800" b="1" i="1" u="none" kern="1200" dirty="0">
              <a:solidFill>
                <a:schemeClr val="tx1"/>
              </a:solidFill>
              <a:latin typeface="Times New Roman" panose="02020603050405020304" pitchFamily="18" charset="0"/>
              <a:cs typeface="Times New Roman" panose="02020603050405020304" pitchFamily="18" charset="0"/>
            </a:rPr>
            <a:t>et al.</a:t>
          </a:r>
          <a:r>
            <a:rPr lang="en-GB" sz="800" b="1" i="0" u="none" kern="1200" dirty="0">
              <a:solidFill>
                <a:schemeClr val="tx1"/>
              </a:solidFill>
              <a:latin typeface="Times New Roman" panose="02020603050405020304" pitchFamily="18" charset="0"/>
              <a:cs typeface="Times New Roman" panose="02020603050405020304" pitchFamily="18" charset="0"/>
            </a:rPr>
            <a:t> 2022).</a:t>
          </a:r>
          <a:endParaRPr lang="en-GB" sz="800" b="1" kern="1200" dirty="0">
            <a:solidFill>
              <a:schemeClr val="tx1"/>
            </a:solidFill>
            <a:latin typeface="Times New Roman" panose="02020603050405020304" pitchFamily="18" charset="0"/>
            <a:cs typeface="Times New Roman" panose="02020603050405020304" pitchFamily="18" charset="0"/>
          </a:endParaRPr>
        </a:p>
      </dsp:txBody>
      <dsp:txXfrm>
        <a:off x="1014788" y="31698"/>
        <a:ext cx="1769830" cy="1238823"/>
      </dsp:txXfrm>
    </dsp:sp>
    <dsp:sp modelId="{F4E161C2-6813-4106-ABAF-AB7E1054837F}">
      <dsp:nvSpPr>
        <dsp:cNvPr id="0" name=""/>
        <dsp:cNvSpPr/>
      </dsp:nvSpPr>
      <dsp:spPr>
        <a:xfrm>
          <a:off x="2784618" y="149848"/>
          <a:ext cx="1287205" cy="1001271"/>
        </a:xfrm>
        <a:prstGeom prst="rect">
          <a:avLst/>
        </a:prstGeom>
        <a:noFill/>
        <a:ln>
          <a:noFill/>
        </a:ln>
        <a:effectLst/>
      </dsp:spPr>
      <dsp:style>
        <a:lnRef idx="0">
          <a:scrgbClr r="0" g="0" b="0"/>
        </a:lnRef>
        <a:fillRef idx="0">
          <a:scrgbClr r="0" g="0" b="0"/>
        </a:fillRef>
        <a:effectRef idx="0">
          <a:scrgbClr r="0" g="0" b="0"/>
        </a:effectRef>
        <a:fontRef idx="minor"/>
      </dsp:style>
    </dsp:sp>
    <dsp:sp modelId="{E0FE33E2-8172-4B09-AA0A-AF893EC54D3A}">
      <dsp:nvSpPr>
        <dsp:cNvPr id="0" name=""/>
        <dsp:cNvSpPr/>
      </dsp:nvSpPr>
      <dsp:spPr>
        <a:xfrm rot="5400000">
          <a:off x="2760705" y="2588732"/>
          <a:ext cx="1051335" cy="1196908"/>
        </a:xfrm>
        <a:prstGeom prst="bentUpArrow">
          <a:avLst>
            <a:gd name="adj1" fmla="val 32840"/>
            <a:gd name="adj2" fmla="val 25000"/>
            <a:gd name="adj3" fmla="val 35780"/>
          </a:avLst>
        </a:prstGeom>
        <a:solidFill>
          <a:schemeClr val="accent1">
            <a:tint val="50000"/>
            <a:hueOff val="-6544757"/>
            <a:satOff val="-351"/>
            <a:lumOff val="56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F41303-AC46-4427-918D-54758BBC036E}">
      <dsp:nvSpPr>
        <dsp:cNvPr id="0" name=""/>
        <dsp:cNvSpPr/>
      </dsp:nvSpPr>
      <dsp:spPr>
        <a:xfrm>
          <a:off x="2482165" y="1423305"/>
          <a:ext cx="1769830" cy="1238823"/>
        </a:xfrm>
        <a:prstGeom prst="roundRect">
          <a:avLst>
            <a:gd name="adj" fmla="val 1667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buNone/>
          </a:pPr>
          <a:r>
            <a:rPr lang="en-GB" sz="800" b="1" i="0" u="none" kern="1200" dirty="0">
              <a:solidFill>
                <a:schemeClr val="tx1"/>
              </a:solidFill>
              <a:latin typeface="Times New Roman" panose="02020603050405020304" pitchFamily="18" charset="0"/>
              <a:cs typeface="Times New Roman" panose="02020603050405020304" pitchFamily="18" charset="0"/>
            </a:rPr>
            <a:t>PRECEDE identifies:</a:t>
          </a:r>
          <a:endParaRPr lang="en-GB" sz="800" b="1" kern="1200" dirty="0">
            <a:solidFill>
              <a:schemeClr val="tx1"/>
            </a:solidFill>
            <a:latin typeface="Times New Roman" panose="02020603050405020304" pitchFamily="18" charset="0"/>
            <a:cs typeface="Times New Roman" panose="02020603050405020304" pitchFamily="18" charset="0"/>
          </a:endParaRPr>
        </a:p>
        <a:p>
          <a:pPr lvl="0" algn="ctr" defTabSz="355600">
            <a:lnSpc>
              <a:spcPct val="90000"/>
            </a:lnSpc>
            <a:spcBef>
              <a:spcPct val="0"/>
            </a:spcBef>
            <a:spcAft>
              <a:spcPct val="35000"/>
            </a:spcAft>
            <a:buNone/>
          </a:pPr>
          <a:endParaRPr lang="en-GB" sz="800" b="1" kern="1200" dirty="0">
            <a:solidFill>
              <a:schemeClr val="tx1"/>
            </a:solidFill>
            <a:latin typeface="Times New Roman" panose="02020603050405020304" pitchFamily="18" charset="0"/>
            <a:cs typeface="Times New Roman" panose="02020603050405020304" pitchFamily="18" charset="0"/>
          </a:endParaRPr>
        </a:p>
      </dsp:txBody>
      <dsp:txXfrm>
        <a:off x="2482165" y="1423305"/>
        <a:ext cx="1769830" cy="1238823"/>
      </dsp:txXfrm>
    </dsp:sp>
    <dsp:sp modelId="{C9701FCE-F12A-4B00-A305-E433E787E250}">
      <dsp:nvSpPr>
        <dsp:cNvPr id="0" name=""/>
        <dsp:cNvSpPr/>
      </dsp:nvSpPr>
      <dsp:spPr>
        <a:xfrm>
          <a:off x="4251995" y="1541455"/>
          <a:ext cx="1287205" cy="1001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57150" lvl="1" indent="-57150" algn="l" defTabSz="311150">
            <a:lnSpc>
              <a:spcPct val="90000"/>
            </a:lnSpc>
            <a:spcBef>
              <a:spcPct val="0"/>
            </a:spcBef>
            <a:spcAft>
              <a:spcPct val="15000"/>
            </a:spcAft>
            <a:buFont typeface="Arial" panose="020B0604020202020204" pitchFamily="34" charset="0"/>
            <a:buChar char="••"/>
          </a:pPr>
          <a:r>
            <a:rPr lang="en-GB" sz="700" b="0" i="0" u="none" kern="1200" dirty="0">
              <a:solidFill>
                <a:schemeClr val="tx1"/>
              </a:solidFill>
              <a:latin typeface="Times New Roman" panose="02020603050405020304" pitchFamily="18" charset="0"/>
              <a:cs typeface="Times New Roman" panose="02020603050405020304" pitchFamily="18" charset="0"/>
            </a:rPr>
            <a:t>Epidemiological risks</a:t>
          </a:r>
          <a:endParaRPr lang="en-GB" sz="700" kern="1200" dirty="0">
            <a:solidFill>
              <a:schemeClr val="tx1"/>
            </a:solidFill>
            <a:latin typeface="Times New Roman" panose="02020603050405020304" pitchFamily="18" charset="0"/>
            <a:cs typeface="Times New Roman" panose="02020603050405020304" pitchFamily="18" charset="0"/>
          </a:endParaRPr>
        </a:p>
        <a:p>
          <a:pPr marL="57150" lvl="1" indent="-57150" algn="l" defTabSz="311150">
            <a:lnSpc>
              <a:spcPct val="90000"/>
            </a:lnSpc>
            <a:spcBef>
              <a:spcPct val="0"/>
            </a:spcBef>
            <a:spcAft>
              <a:spcPct val="15000"/>
            </a:spcAft>
            <a:buFont typeface="Arial" panose="020B0604020202020204" pitchFamily="34" charset="0"/>
            <a:buChar char="••"/>
          </a:pPr>
          <a:r>
            <a:rPr lang="en-GB" sz="700" b="0" i="0" u="none" kern="1200" dirty="0">
              <a:solidFill>
                <a:schemeClr val="tx1"/>
              </a:solidFill>
              <a:latin typeface="Times New Roman" panose="02020603050405020304" pitchFamily="18" charset="0"/>
              <a:cs typeface="Times New Roman" panose="02020603050405020304" pitchFamily="18" charset="0"/>
            </a:rPr>
            <a:t>Health risks</a:t>
          </a:r>
        </a:p>
        <a:p>
          <a:pPr marL="57150" lvl="1" indent="-57150" algn="l" defTabSz="311150">
            <a:lnSpc>
              <a:spcPct val="90000"/>
            </a:lnSpc>
            <a:spcBef>
              <a:spcPct val="0"/>
            </a:spcBef>
            <a:spcAft>
              <a:spcPct val="15000"/>
            </a:spcAft>
            <a:buFont typeface="Arial" panose="020B0604020202020204" pitchFamily="34" charset="0"/>
            <a:buChar char="••"/>
          </a:pPr>
          <a:r>
            <a:rPr lang="en-GB" sz="700" b="0" i="0" u="none" kern="1200" dirty="0">
              <a:solidFill>
                <a:schemeClr val="tx1"/>
              </a:solidFill>
              <a:latin typeface="Times New Roman" panose="02020603050405020304" pitchFamily="18" charset="0"/>
              <a:cs typeface="Times New Roman" panose="02020603050405020304" pitchFamily="18" charset="0"/>
            </a:rPr>
            <a:t>Behavioural and environmental determinants.</a:t>
          </a:r>
        </a:p>
        <a:p>
          <a:pPr marL="57150" lvl="1" indent="-57150" algn="l" defTabSz="311150">
            <a:lnSpc>
              <a:spcPct val="90000"/>
            </a:lnSpc>
            <a:spcBef>
              <a:spcPct val="0"/>
            </a:spcBef>
            <a:spcAft>
              <a:spcPct val="15000"/>
            </a:spcAft>
            <a:buFont typeface="Arial" panose="020B0604020202020204" pitchFamily="34" charset="0"/>
            <a:buChar char="••"/>
          </a:pPr>
          <a:r>
            <a:rPr lang="en-GB" sz="700" b="0" i="0" u="none" kern="1200" dirty="0">
              <a:solidFill>
                <a:schemeClr val="tx1"/>
              </a:solidFill>
              <a:latin typeface="Times New Roman" panose="02020603050405020304" pitchFamily="18" charset="0"/>
              <a:cs typeface="Times New Roman" panose="02020603050405020304" pitchFamily="18" charset="0"/>
            </a:rPr>
            <a:t>Ecological and Educational influences </a:t>
          </a:r>
        </a:p>
      </dsp:txBody>
      <dsp:txXfrm>
        <a:off x="4251995" y="1541455"/>
        <a:ext cx="1287205" cy="1001271"/>
      </dsp:txXfrm>
    </dsp:sp>
    <dsp:sp modelId="{2DD02B91-7929-498F-A4FD-090627E75173}">
      <dsp:nvSpPr>
        <dsp:cNvPr id="0" name=""/>
        <dsp:cNvSpPr/>
      </dsp:nvSpPr>
      <dsp:spPr>
        <a:xfrm rot="5400000">
          <a:off x="4228082" y="3980340"/>
          <a:ext cx="1051335" cy="1196908"/>
        </a:xfrm>
        <a:prstGeom prst="bentUpArrow">
          <a:avLst>
            <a:gd name="adj1" fmla="val 32840"/>
            <a:gd name="adj2" fmla="val 25000"/>
            <a:gd name="adj3" fmla="val 35780"/>
          </a:avLst>
        </a:prstGeom>
        <a:solidFill>
          <a:schemeClr val="accent1">
            <a:tint val="50000"/>
            <a:hueOff val="-13089513"/>
            <a:satOff val="-703"/>
            <a:lumOff val="1136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CB5B09-1D34-4D4C-932E-ADCEA451E25B}">
      <dsp:nvSpPr>
        <dsp:cNvPr id="0" name=""/>
        <dsp:cNvSpPr/>
      </dsp:nvSpPr>
      <dsp:spPr>
        <a:xfrm>
          <a:off x="3949542" y="2814913"/>
          <a:ext cx="1769830" cy="1238823"/>
        </a:xfrm>
        <a:prstGeom prst="roundRect">
          <a:avLst>
            <a:gd name="adj" fmla="val 1667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buNone/>
          </a:pPr>
          <a:r>
            <a:rPr lang="en-GB" sz="800" b="1" i="0" u="none" kern="1200" dirty="0">
              <a:solidFill>
                <a:schemeClr val="tx1"/>
              </a:solidFill>
              <a:latin typeface="Times New Roman" panose="02020603050405020304" pitchFamily="18" charset="0"/>
              <a:cs typeface="Times New Roman" panose="02020603050405020304" pitchFamily="18" charset="0"/>
            </a:rPr>
            <a:t>PROCEED combines:</a:t>
          </a:r>
          <a:endParaRPr lang="en-GB" sz="800" b="1" kern="1200" dirty="0">
            <a:solidFill>
              <a:schemeClr val="tx1"/>
            </a:solidFill>
            <a:latin typeface="Times New Roman" panose="02020603050405020304" pitchFamily="18" charset="0"/>
            <a:cs typeface="Times New Roman" panose="02020603050405020304" pitchFamily="18" charset="0"/>
          </a:endParaRPr>
        </a:p>
      </dsp:txBody>
      <dsp:txXfrm>
        <a:off x="3949542" y="2814913"/>
        <a:ext cx="1769830" cy="1238823"/>
      </dsp:txXfrm>
    </dsp:sp>
    <dsp:sp modelId="{D5381814-3371-44A8-B812-1C484AECE45D}">
      <dsp:nvSpPr>
        <dsp:cNvPr id="0" name=""/>
        <dsp:cNvSpPr/>
      </dsp:nvSpPr>
      <dsp:spPr>
        <a:xfrm>
          <a:off x="5689419" y="2865327"/>
          <a:ext cx="3349592" cy="1001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57150" lvl="1" indent="-57150" algn="just" defTabSz="311150">
            <a:lnSpc>
              <a:spcPct val="90000"/>
            </a:lnSpc>
            <a:spcBef>
              <a:spcPct val="0"/>
            </a:spcBef>
            <a:spcAft>
              <a:spcPct val="15000"/>
            </a:spcAft>
            <a:buFont typeface="Arial" panose="020B0604020202020204" pitchFamily="34" charset="0"/>
            <a:buChar char="••"/>
          </a:pPr>
          <a:r>
            <a:rPr lang="en-GB" sz="700" b="0" i="0" u="none" kern="1200" dirty="0">
              <a:solidFill>
                <a:schemeClr val="tx1"/>
              </a:solidFill>
              <a:latin typeface="Times New Roman" panose="02020603050405020304" pitchFamily="18" charset="0"/>
              <a:cs typeface="Times New Roman" panose="02020603050405020304" pitchFamily="18" charset="0"/>
            </a:rPr>
            <a:t>Intervention implementation</a:t>
          </a:r>
          <a:endParaRPr lang="en-GB" sz="700" kern="1200" dirty="0">
            <a:solidFill>
              <a:schemeClr val="tx1"/>
            </a:solidFill>
            <a:latin typeface="Times New Roman" panose="02020603050405020304" pitchFamily="18" charset="0"/>
            <a:cs typeface="Times New Roman" panose="02020603050405020304" pitchFamily="18" charset="0"/>
          </a:endParaRPr>
        </a:p>
        <a:p>
          <a:pPr marL="57150" lvl="1" indent="-57150" algn="just" defTabSz="311150">
            <a:lnSpc>
              <a:spcPct val="90000"/>
            </a:lnSpc>
            <a:spcBef>
              <a:spcPct val="0"/>
            </a:spcBef>
            <a:spcAft>
              <a:spcPct val="15000"/>
            </a:spcAft>
            <a:buFont typeface="Arial" panose="020B0604020202020204" pitchFamily="34" charset="0"/>
            <a:buChar char="••"/>
          </a:pPr>
          <a:r>
            <a:rPr lang="en-GB" sz="700" b="0" i="0" u="none" kern="1200" dirty="0">
              <a:solidFill>
                <a:schemeClr val="tx1"/>
              </a:solidFill>
              <a:latin typeface="Times New Roman" panose="02020603050405020304" pitchFamily="18" charset="0"/>
              <a:cs typeface="Times New Roman" panose="02020603050405020304" pitchFamily="18" charset="0"/>
            </a:rPr>
            <a:t>Process evaluation</a:t>
          </a:r>
        </a:p>
        <a:p>
          <a:pPr marL="57150" lvl="1" indent="-57150" algn="just" defTabSz="311150">
            <a:lnSpc>
              <a:spcPct val="90000"/>
            </a:lnSpc>
            <a:spcBef>
              <a:spcPct val="0"/>
            </a:spcBef>
            <a:spcAft>
              <a:spcPct val="15000"/>
            </a:spcAft>
            <a:buFont typeface="Arial" panose="020B0604020202020204" pitchFamily="34" charset="0"/>
            <a:buChar char="••"/>
          </a:pPr>
          <a:r>
            <a:rPr lang="en-GB" sz="700" b="0" i="0" u="none" kern="1200" dirty="0">
              <a:solidFill>
                <a:schemeClr val="tx1"/>
              </a:solidFill>
              <a:latin typeface="Times New Roman" panose="02020603050405020304" pitchFamily="18" charset="0"/>
              <a:cs typeface="Times New Roman" panose="02020603050405020304" pitchFamily="18" charset="0"/>
            </a:rPr>
            <a:t>Impact evaluation</a:t>
          </a:r>
        </a:p>
        <a:p>
          <a:pPr marL="57150" lvl="1" indent="-57150" algn="just" defTabSz="311150">
            <a:lnSpc>
              <a:spcPct val="90000"/>
            </a:lnSpc>
            <a:spcBef>
              <a:spcPct val="0"/>
            </a:spcBef>
            <a:spcAft>
              <a:spcPct val="15000"/>
            </a:spcAft>
            <a:buFont typeface="Arial" panose="020B0604020202020204" pitchFamily="34" charset="0"/>
            <a:buChar char="••"/>
          </a:pPr>
          <a:r>
            <a:rPr lang="en-GB" sz="700" b="0" i="0" u="none" kern="1200" dirty="0">
              <a:solidFill>
                <a:schemeClr val="tx1"/>
              </a:solidFill>
              <a:latin typeface="Times New Roman" panose="02020603050405020304" pitchFamily="18" charset="0"/>
              <a:cs typeface="Times New Roman" panose="02020603050405020304" pitchFamily="18" charset="0"/>
            </a:rPr>
            <a:t>Outcome evaluation</a:t>
          </a:r>
        </a:p>
        <a:p>
          <a:pPr marL="57150" lvl="1" indent="-57150" algn="just" defTabSz="311150">
            <a:lnSpc>
              <a:spcPct val="90000"/>
            </a:lnSpc>
            <a:spcBef>
              <a:spcPct val="0"/>
            </a:spcBef>
            <a:spcAft>
              <a:spcPct val="15000"/>
            </a:spcAft>
            <a:buFont typeface="Arial" panose="020B0604020202020204" pitchFamily="34" charset="0"/>
            <a:buChar char="••"/>
          </a:pPr>
          <a:r>
            <a:rPr lang="en-GB" sz="700" b="0" i="0" u="none" kern="1200" dirty="0">
              <a:solidFill>
                <a:schemeClr val="tx1"/>
              </a:solidFill>
              <a:latin typeface="Times New Roman" panose="02020603050405020304" pitchFamily="18" charset="0"/>
              <a:cs typeface="Times New Roman" panose="02020603050405020304" pitchFamily="18" charset="0"/>
            </a:rPr>
            <a:t>The model for </a:t>
          </a:r>
          <a:r>
            <a:rPr lang="en-GB" sz="700" b="0" i="0" u="none" kern="1200" dirty="0" err="1">
              <a:solidFill>
                <a:schemeClr val="tx1"/>
              </a:solidFill>
              <a:latin typeface="Times New Roman" panose="02020603050405020304" pitchFamily="18" charset="0"/>
              <a:cs typeface="Times New Roman" panose="02020603050405020304" pitchFamily="18" charset="0"/>
            </a:rPr>
            <a:t>HeatShield</a:t>
          </a:r>
          <a:r>
            <a:rPr lang="en-GB" sz="700" b="0" i="0" u="none" kern="1200" dirty="0">
              <a:solidFill>
                <a:schemeClr val="tx1"/>
              </a:solidFill>
              <a:latin typeface="Times New Roman" panose="02020603050405020304" pitchFamily="18" charset="0"/>
              <a:cs typeface="Times New Roman" panose="02020603050405020304" pitchFamily="18" charset="0"/>
            </a:rPr>
            <a:t> UK has been applied by forming associations between heat vulnerability and environmental exposures and adaptive behaviour within the households. </a:t>
          </a:r>
        </a:p>
      </dsp:txBody>
      <dsp:txXfrm>
        <a:off x="5689419" y="2865327"/>
        <a:ext cx="3349592" cy="1001271"/>
      </dsp:txXfrm>
    </dsp:sp>
    <dsp:sp modelId="{5D595622-35AC-40F7-B41C-050E946DF05A}">
      <dsp:nvSpPr>
        <dsp:cNvPr id="0" name=""/>
        <dsp:cNvSpPr/>
      </dsp:nvSpPr>
      <dsp:spPr>
        <a:xfrm>
          <a:off x="5416919" y="4206521"/>
          <a:ext cx="2392491" cy="1238823"/>
        </a:xfrm>
        <a:prstGeom prst="roundRect">
          <a:avLst>
            <a:gd name="adj" fmla="val 1667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355600">
            <a:lnSpc>
              <a:spcPct val="90000"/>
            </a:lnSpc>
            <a:spcBef>
              <a:spcPct val="0"/>
            </a:spcBef>
            <a:spcAft>
              <a:spcPct val="35000"/>
            </a:spcAft>
            <a:buFont typeface="Arial" panose="020B0604020202020204" pitchFamily="34" charset="0"/>
            <a:buChar char="•"/>
          </a:pPr>
          <a:r>
            <a:rPr lang="en-GB" sz="800" b="1" i="0" u="none" kern="1200" dirty="0">
              <a:solidFill>
                <a:schemeClr val="tx1"/>
              </a:solidFill>
              <a:latin typeface="Times New Roman" panose="02020603050405020304" pitchFamily="18" charset="0"/>
              <a:cs typeface="Times New Roman" panose="02020603050405020304" pitchFamily="18" charset="0"/>
            </a:rPr>
            <a:t>Therefore, a targeted digital intervention component, the HEAT SENSOR, is selected, and not the introduction of technology by itself.</a:t>
          </a:r>
        </a:p>
        <a:p>
          <a:pPr lvl="0" algn="ctr" defTabSz="355600">
            <a:lnSpc>
              <a:spcPct val="90000"/>
            </a:lnSpc>
            <a:spcBef>
              <a:spcPct val="0"/>
            </a:spcBef>
            <a:spcAft>
              <a:spcPct val="35000"/>
            </a:spcAft>
            <a:buFont typeface="Arial" panose="020B0604020202020204" pitchFamily="34" charset="0"/>
            <a:buChar char="•"/>
          </a:pPr>
          <a:r>
            <a:rPr lang="en-GB" sz="800" b="1" i="0" u="none" kern="1200" dirty="0">
              <a:solidFill>
                <a:schemeClr val="tx1"/>
              </a:solidFill>
              <a:latin typeface="Times New Roman" panose="02020603050405020304" pitchFamily="18" charset="0"/>
              <a:cs typeface="Times New Roman" panose="02020603050405020304" pitchFamily="18" charset="0"/>
            </a:rPr>
            <a:t>The approach facilitates systematic health promotion and constant improvement of interventions (</a:t>
          </a:r>
          <a:r>
            <a:rPr lang="en-GB" sz="800" b="1" i="0" u="none" kern="1200" dirty="0" err="1">
              <a:solidFill>
                <a:schemeClr val="tx1"/>
              </a:solidFill>
              <a:latin typeface="Times New Roman" panose="02020603050405020304" pitchFamily="18" charset="0"/>
              <a:cs typeface="Times New Roman" panose="02020603050405020304" pitchFamily="18" charset="0"/>
            </a:rPr>
            <a:t>Andriyani</a:t>
          </a:r>
          <a:r>
            <a:rPr lang="en-GB" sz="800" b="1" i="0" u="none" kern="1200" dirty="0">
              <a:solidFill>
                <a:schemeClr val="tx1"/>
              </a:solidFill>
              <a:latin typeface="Times New Roman" panose="02020603050405020304" pitchFamily="18" charset="0"/>
              <a:cs typeface="Times New Roman" panose="02020603050405020304" pitchFamily="18" charset="0"/>
            </a:rPr>
            <a:t> </a:t>
          </a:r>
          <a:r>
            <a:rPr lang="en-GB" sz="800" b="1" i="1" u="none" kern="1200" dirty="0">
              <a:solidFill>
                <a:schemeClr val="tx1"/>
              </a:solidFill>
              <a:latin typeface="Times New Roman" panose="02020603050405020304" pitchFamily="18" charset="0"/>
              <a:cs typeface="Times New Roman" panose="02020603050405020304" pitchFamily="18" charset="0"/>
            </a:rPr>
            <a:t>et al.</a:t>
          </a:r>
          <a:r>
            <a:rPr lang="en-GB" sz="800" b="1" i="0" u="none" kern="1200" dirty="0">
              <a:solidFill>
                <a:schemeClr val="tx1"/>
              </a:solidFill>
              <a:latin typeface="Times New Roman" panose="02020603050405020304" pitchFamily="18" charset="0"/>
              <a:cs typeface="Times New Roman" panose="02020603050405020304" pitchFamily="18" charset="0"/>
            </a:rPr>
            <a:t> 2025). </a:t>
          </a:r>
          <a:endParaRPr lang="en-GB" sz="800" b="1" kern="1200" dirty="0">
            <a:solidFill>
              <a:schemeClr val="tx1"/>
            </a:solidFill>
            <a:latin typeface="Times New Roman" panose="02020603050405020304" pitchFamily="18" charset="0"/>
            <a:cs typeface="Times New Roman" panose="02020603050405020304" pitchFamily="18" charset="0"/>
          </a:endParaRPr>
        </a:p>
      </dsp:txBody>
      <dsp:txXfrm>
        <a:off x="5416919" y="4206521"/>
        <a:ext cx="2392491" cy="1238823"/>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B6FF3B5-96EB-4043-BDFE-B57DC9A3E216}">
      <dsp:nvSpPr>
        <dsp:cNvPr id="0" name=""/>
        <dsp:cNvSpPr/>
      </dsp:nvSpPr>
      <dsp:spPr>
        <a:xfrm rot="5400000">
          <a:off x="5179673" y="-2110523"/>
          <a:ext cx="832908"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Font typeface="Arial" panose="020B0604020202020204" pitchFamily="34" charset="0"/>
            <a:buChar char="••"/>
          </a:pPr>
          <a:r>
            <a:rPr lang="en-GB" sz="900" b="0" i="0" u="none" kern="1200" dirty="0">
              <a:latin typeface="Times New Roman" panose="02020603050405020304" pitchFamily="18" charset="0"/>
              <a:cs typeface="Times New Roman" panose="02020603050405020304" pitchFamily="18" charset="0"/>
            </a:rPr>
            <a:t>Review impact of excessive heat on the wellbeing, independence and daily living.</a:t>
          </a:r>
          <a:endParaRPr lang="en-GB" sz="900" kern="1200" dirty="0">
            <a:latin typeface="Times New Roman" panose="02020603050405020304" pitchFamily="18" charset="0"/>
            <a:cs typeface="Times New Roman" panose="02020603050405020304" pitchFamily="18" charset="0"/>
          </a:endParaRPr>
        </a:p>
        <a:p>
          <a:pPr marL="57150" lvl="1" indent="-57150" algn="l" defTabSz="400050">
            <a:lnSpc>
              <a:spcPct val="90000"/>
            </a:lnSpc>
            <a:spcBef>
              <a:spcPct val="0"/>
            </a:spcBef>
            <a:spcAft>
              <a:spcPct val="15000"/>
            </a:spcAft>
            <a:buFont typeface="Arial" panose="020B0604020202020204" pitchFamily="34" charset="0"/>
            <a:buChar char="••"/>
          </a:pPr>
          <a:r>
            <a:rPr lang="en-GB" sz="900" b="0" i="0" u="none" kern="1200" dirty="0">
              <a:latin typeface="Times New Roman" panose="02020603050405020304" pitchFamily="18" charset="0"/>
              <a:cs typeface="Times New Roman" panose="02020603050405020304" pitchFamily="18" charset="0"/>
            </a:rPr>
            <a:t>Identify social isolation and living arrangements.</a:t>
          </a:r>
        </a:p>
      </dsp:txBody>
      <dsp:txXfrm rot="5400000">
        <a:off x="5179673" y="-2110523"/>
        <a:ext cx="832908" cy="5266944"/>
      </dsp:txXfrm>
    </dsp:sp>
    <dsp:sp modelId="{D6C0A1EF-319F-41E0-BFC1-47DBF94D4185}">
      <dsp:nvSpPr>
        <dsp:cNvPr id="0" name=""/>
        <dsp:cNvSpPr/>
      </dsp:nvSpPr>
      <dsp:spPr>
        <a:xfrm>
          <a:off x="0" y="2381"/>
          <a:ext cx="2962656" cy="10411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lvl="0" algn="ctr" defTabSz="400050">
            <a:lnSpc>
              <a:spcPct val="90000"/>
            </a:lnSpc>
            <a:spcBef>
              <a:spcPct val="0"/>
            </a:spcBef>
            <a:spcAft>
              <a:spcPct val="35000"/>
            </a:spcAft>
          </a:pPr>
          <a:r>
            <a:rPr lang="en-GB" sz="900" kern="1200" dirty="0">
              <a:latin typeface="Times New Roman" panose="02020603050405020304" pitchFamily="18" charset="0"/>
              <a:cs typeface="Times New Roman" panose="02020603050405020304" pitchFamily="18" charset="0"/>
            </a:rPr>
            <a:t>Social assessment</a:t>
          </a:r>
        </a:p>
      </dsp:txBody>
      <dsp:txXfrm>
        <a:off x="0" y="2381"/>
        <a:ext cx="2962656" cy="1041135"/>
      </dsp:txXfrm>
    </dsp:sp>
    <dsp:sp modelId="{22C7ABFF-8CF4-4BF5-B678-AAB7725EF0E6}">
      <dsp:nvSpPr>
        <dsp:cNvPr id="0" name=""/>
        <dsp:cNvSpPr/>
      </dsp:nvSpPr>
      <dsp:spPr>
        <a:xfrm rot="5400000">
          <a:off x="5179673" y="-1017330"/>
          <a:ext cx="832908"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Font typeface="Arial" panose="020B0604020202020204" pitchFamily="34" charset="0"/>
            <a:buChar char="••"/>
          </a:pPr>
          <a:r>
            <a:rPr lang="en-GB" sz="900" b="0" i="0" u="none" kern="1200" dirty="0">
              <a:latin typeface="Times New Roman" panose="02020603050405020304" pitchFamily="18" charset="0"/>
              <a:cs typeface="Times New Roman" panose="02020603050405020304" pitchFamily="18" charset="0"/>
            </a:rPr>
            <a:t>Focus on elderly people (Especially 75-84 and 85+).</a:t>
          </a:r>
          <a:endParaRPr lang="en-GB" sz="900" kern="1200" dirty="0">
            <a:latin typeface="Times New Roman" panose="02020603050405020304" pitchFamily="18" charset="0"/>
            <a:cs typeface="Times New Roman" panose="02020603050405020304" pitchFamily="18" charset="0"/>
          </a:endParaRPr>
        </a:p>
        <a:p>
          <a:pPr marL="57150" lvl="1" indent="-57150" algn="l" defTabSz="400050">
            <a:lnSpc>
              <a:spcPct val="90000"/>
            </a:lnSpc>
            <a:spcBef>
              <a:spcPct val="0"/>
            </a:spcBef>
            <a:spcAft>
              <a:spcPct val="15000"/>
            </a:spcAft>
            <a:buFont typeface="Arial" panose="020B0604020202020204" pitchFamily="34" charset="0"/>
            <a:buChar char="••"/>
          </a:pPr>
          <a:r>
            <a:rPr lang="en-GB" sz="900" b="0" i="0" u="none" kern="1200" dirty="0">
              <a:latin typeface="Times New Roman" panose="02020603050405020304" pitchFamily="18" charset="0"/>
              <a:cs typeface="Times New Roman" panose="02020603050405020304" pitchFamily="18" charset="0"/>
            </a:rPr>
            <a:t>There were 1,311 heat-related deaths across four heat periods in 2024 in England (GOV.UK, 2025). </a:t>
          </a:r>
        </a:p>
        <a:p>
          <a:pPr marL="57150" lvl="1" indent="-57150" algn="l" defTabSz="400050">
            <a:lnSpc>
              <a:spcPct val="90000"/>
            </a:lnSpc>
            <a:spcBef>
              <a:spcPct val="0"/>
            </a:spcBef>
            <a:spcAft>
              <a:spcPct val="15000"/>
            </a:spcAft>
            <a:buFont typeface="Arial" panose="020B0604020202020204" pitchFamily="34" charset="0"/>
            <a:buChar char="••"/>
          </a:pPr>
          <a:r>
            <a:rPr lang="en-GB" sz="900" b="0" i="0" u="none" kern="1200" dirty="0">
              <a:latin typeface="Times New Roman" panose="02020603050405020304" pitchFamily="18" charset="0"/>
              <a:cs typeface="Times New Roman" panose="02020603050405020304" pitchFamily="18" charset="0"/>
            </a:rPr>
            <a:t>The death rate of the elderly (85+) was highest at 521 deaths per million (GOV.UK, 2025).</a:t>
          </a:r>
        </a:p>
      </dsp:txBody>
      <dsp:txXfrm rot="5400000">
        <a:off x="5179673" y="-1017330"/>
        <a:ext cx="832908" cy="5266944"/>
      </dsp:txXfrm>
    </dsp:sp>
    <dsp:sp modelId="{B2ED53F2-350F-4F74-97BA-7E0A7F614334}">
      <dsp:nvSpPr>
        <dsp:cNvPr id="0" name=""/>
        <dsp:cNvSpPr/>
      </dsp:nvSpPr>
      <dsp:spPr>
        <a:xfrm>
          <a:off x="0" y="1095573"/>
          <a:ext cx="2962656" cy="10411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lvl="0" algn="ctr" defTabSz="400050">
            <a:lnSpc>
              <a:spcPct val="90000"/>
            </a:lnSpc>
            <a:spcBef>
              <a:spcPct val="0"/>
            </a:spcBef>
            <a:spcAft>
              <a:spcPct val="35000"/>
            </a:spcAft>
          </a:pPr>
          <a:r>
            <a:rPr lang="en-GB" sz="900" kern="1200" dirty="0">
              <a:latin typeface="Times New Roman" panose="02020603050405020304" pitchFamily="18" charset="0"/>
              <a:cs typeface="Times New Roman" panose="02020603050405020304" pitchFamily="18" charset="0"/>
            </a:rPr>
            <a:t>Epidemiological Assessment</a:t>
          </a:r>
        </a:p>
      </dsp:txBody>
      <dsp:txXfrm>
        <a:off x="0" y="1095573"/>
        <a:ext cx="2962656" cy="1041135"/>
      </dsp:txXfrm>
    </dsp:sp>
    <dsp:sp modelId="{BF66B2FA-691E-4CC2-9F38-BB618FF2EAFC}">
      <dsp:nvSpPr>
        <dsp:cNvPr id="0" name=""/>
        <dsp:cNvSpPr/>
      </dsp:nvSpPr>
      <dsp:spPr>
        <a:xfrm rot="5400000">
          <a:off x="5179673" y="75861"/>
          <a:ext cx="832908"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Font typeface="Arial" panose="020B0604020202020204" pitchFamily="34" charset="0"/>
            <a:buChar char="••"/>
          </a:pPr>
          <a:r>
            <a:rPr lang="en-GB" sz="900" b="0" i="0" u="none" kern="1200" dirty="0">
              <a:latin typeface="Times New Roman" panose="02020603050405020304" pitchFamily="18" charset="0"/>
              <a:cs typeface="Times New Roman" panose="02020603050405020304" pitchFamily="18" charset="0"/>
            </a:rPr>
            <a:t>Recognition of hydration, cooling and ventilation behaviours.</a:t>
          </a:r>
          <a:endParaRPr lang="en-GB" sz="900" kern="1200" dirty="0">
            <a:latin typeface="Times New Roman" panose="02020603050405020304" pitchFamily="18" charset="0"/>
            <a:cs typeface="Times New Roman" panose="02020603050405020304" pitchFamily="18" charset="0"/>
          </a:endParaRPr>
        </a:p>
        <a:p>
          <a:pPr marL="57150" lvl="1" indent="-57150" algn="l" defTabSz="400050">
            <a:lnSpc>
              <a:spcPct val="90000"/>
            </a:lnSpc>
            <a:spcBef>
              <a:spcPct val="0"/>
            </a:spcBef>
            <a:spcAft>
              <a:spcPct val="15000"/>
            </a:spcAft>
            <a:buFont typeface="Arial" panose="020B0604020202020204" pitchFamily="34" charset="0"/>
            <a:buChar char="••"/>
          </a:pPr>
          <a:r>
            <a:rPr lang="en-GB" sz="900" b="0" i="0" u="none" kern="1200" dirty="0">
              <a:latin typeface="Times New Roman" panose="02020603050405020304" pitchFamily="18" charset="0"/>
              <a:cs typeface="Times New Roman" panose="02020603050405020304" pitchFamily="18" charset="0"/>
            </a:rPr>
            <a:t>Monitor and evaluate indoor temperature exposure and housing conditions.</a:t>
          </a:r>
        </a:p>
      </dsp:txBody>
      <dsp:txXfrm rot="5400000">
        <a:off x="5179673" y="75861"/>
        <a:ext cx="832908" cy="5266944"/>
      </dsp:txXfrm>
    </dsp:sp>
    <dsp:sp modelId="{BC87DA0C-606D-4909-89F3-C35155323E73}">
      <dsp:nvSpPr>
        <dsp:cNvPr id="0" name=""/>
        <dsp:cNvSpPr/>
      </dsp:nvSpPr>
      <dsp:spPr>
        <a:xfrm>
          <a:off x="0" y="2188765"/>
          <a:ext cx="2962656" cy="10411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lvl="0" algn="ctr" defTabSz="400050">
            <a:lnSpc>
              <a:spcPct val="90000"/>
            </a:lnSpc>
            <a:spcBef>
              <a:spcPct val="0"/>
            </a:spcBef>
            <a:spcAft>
              <a:spcPct val="35000"/>
            </a:spcAft>
            <a:buNone/>
          </a:pPr>
          <a:r>
            <a:rPr lang="en-GB" sz="900" b="1" i="0" u="none" kern="1200" dirty="0">
              <a:latin typeface="Times New Roman" panose="02020603050405020304" pitchFamily="18" charset="0"/>
              <a:cs typeface="Times New Roman" panose="02020603050405020304" pitchFamily="18" charset="0"/>
            </a:rPr>
            <a:t>Assessment of behaviour and environment</a:t>
          </a:r>
          <a:endParaRPr lang="en-GB" sz="900" i="0" kern="1200" dirty="0">
            <a:latin typeface="Times New Roman" panose="02020603050405020304" pitchFamily="18" charset="0"/>
            <a:cs typeface="Times New Roman" panose="02020603050405020304" pitchFamily="18" charset="0"/>
          </a:endParaRPr>
        </a:p>
      </dsp:txBody>
      <dsp:txXfrm>
        <a:off x="0" y="2188765"/>
        <a:ext cx="2962656" cy="1041135"/>
      </dsp:txXfrm>
    </dsp:sp>
    <dsp:sp modelId="{BBE37DF2-B56E-4E4A-9A4C-EFF0B7513A74}">
      <dsp:nvSpPr>
        <dsp:cNvPr id="0" name=""/>
        <dsp:cNvSpPr/>
      </dsp:nvSpPr>
      <dsp:spPr>
        <a:xfrm>
          <a:off x="0" y="3281958"/>
          <a:ext cx="2962656" cy="10411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lvl="0" algn="ctr" defTabSz="400050">
            <a:lnSpc>
              <a:spcPct val="90000"/>
            </a:lnSpc>
            <a:spcBef>
              <a:spcPct val="0"/>
            </a:spcBef>
            <a:spcAft>
              <a:spcPct val="35000"/>
            </a:spcAft>
          </a:pPr>
          <a:r>
            <a:rPr lang="en-GB" sz="900" kern="1200" dirty="0">
              <a:latin typeface="Times New Roman" panose="02020603050405020304" pitchFamily="18" charset="0"/>
              <a:cs typeface="Times New Roman" panose="02020603050405020304" pitchFamily="18" charset="0"/>
            </a:rPr>
            <a:t>Assessment of educational and ecological aspects</a:t>
          </a:r>
        </a:p>
      </dsp:txBody>
      <dsp:txXfrm>
        <a:off x="0" y="3281958"/>
        <a:ext cx="2962656" cy="1041135"/>
      </dsp:txXfrm>
    </dsp:sp>
    <dsp:sp modelId="{B38E1A31-593E-4B63-BE0A-2F464815ED9F}">
      <dsp:nvSpPr>
        <dsp:cNvPr id="0" name=""/>
        <dsp:cNvSpPr/>
      </dsp:nvSpPr>
      <dsp:spPr>
        <a:xfrm>
          <a:off x="0" y="4375150"/>
          <a:ext cx="2962656" cy="10411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lvl="0" algn="ctr" defTabSz="400050">
            <a:lnSpc>
              <a:spcPct val="90000"/>
            </a:lnSpc>
            <a:spcBef>
              <a:spcPct val="0"/>
            </a:spcBef>
            <a:spcAft>
              <a:spcPct val="35000"/>
            </a:spcAft>
          </a:pPr>
          <a:r>
            <a:rPr lang="en-GB" sz="900" kern="1200" dirty="0">
              <a:latin typeface="Times New Roman" panose="02020603050405020304" pitchFamily="18" charset="0"/>
              <a:cs typeface="Times New Roman" panose="02020603050405020304" pitchFamily="18" charset="0"/>
            </a:rPr>
            <a:t>Application to </a:t>
          </a:r>
          <a:r>
            <a:rPr lang="en-GB" sz="900" kern="1200" dirty="0" err="1">
              <a:latin typeface="Times New Roman" panose="02020603050405020304" pitchFamily="18" charset="0"/>
              <a:cs typeface="Times New Roman" panose="02020603050405020304" pitchFamily="18" charset="0"/>
            </a:rPr>
            <a:t>HeatShield</a:t>
          </a:r>
          <a:endParaRPr lang="en-GB" sz="900" kern="1200" dirty="0">
            <a:latin typeface="Times New Roman" panose="02020603050405020304" pitchFamily="18" charset="0"/>
            <a:cs typeface="Times New Roman" panose="02020603050405020304" pitchFamily="18" charset="0"/>
          </a:endParaRPr>
        </a:p>
      </dsp:txBody>
      <dsp:txXfrm>
        <a:off x="0" y="4375150"/>
        <a:ext cx="2962656" cy="1041135"/>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2558AF1-3D02-4987-A3A5-A3D27BF83BCD}">
      <dsp:nvSpPr>
        <dsp:cNvPr id="0" name=""/>
        <dsp:cNvSpPr/>
      </dsp:nvSpPr>
      <dsp:spPr>
        <a:xfrm>
          <a:off x="3837581" y="675811"/>
          <a:ext cx="520236" cy="91440"/>
        </a:xfrm>
        <a:custGeom>
          <a:avLst/>
          <a:gdLst/>
          <a:ahLst/>
          <a:cxnLst/>
          <a:rect l="0" t="0" r="0" b="0"/>
          <a:pathLst>
            <a:path>
              <a:moveTo>
                <a:pt x="0" y="45720"/>
              </a:moveTo>
              <a:lnTo>
                <a:pt x="52023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solidFill>
              <a:schemeClr val="tx1"/>
            </a:solidFill>
            <a:latin typeface="Times New Roman" panose="02020603050405020304" pitchFamily="18" charset="0"/>
            <a:cs typeface="Times New Roman" panose="02020603050405020304" pitchFamily="18" charset="0"/>
          </a:endParaRPr>
        </a:p>
      </dsp:txBody>
      <dsp:txXfrm>
        <a:off x="4083929" y="718777"/>
        <a:ext cx="27541" cy="5508"/>
      </dsp:txXfrm>
    </dsp:sp>
    <dsp:sp modelId="{E3E391EF-9A28-4325-B468-BE8658F956D8}">
      <dsp:nvSpPr>
        <dsp:cNvPr id="0" name=""/>
        <dsp:cNvSpPr/>
      </dsp:nvSpPr>
      <dsp:spPr>
        <a:xfrm>
          <a:off x="1444439" y="3048"/>
          <a:ext cx="2394942" cy="143696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buNone/>
          </a:pPr>
          <a:r>
            <a:rPr lang="en-GB" sz="900" b="0" i="0" u="none" kern="1200" dirty="0">
              <a:solidFill>
                <a:schemeClr val="tx1"/>
              </a:solidFill>
              <a:latin typeface="Times New Roman" panose="02020603050405020304" pitchFamily="18" charset="0"/>
              <a:cs typeface="Times New Roman" panose="02020603050405020304" pitchFamily="18" charset="0"/>
            </a:rPr>
            <a:t>1. HEAT SENSOR</a:t>
          </a:r>
          <a:endParaRPr lang="en-GB" sz="900" b="0" kern="1200" dirty="0">
            <a:solidFill>
              <a:schemeClr val="tx1"/>
            </a:solidFill>
            <a:latin typeface="Times New Roman" panose="02020603050405020304" pitchFamily="18" charset="0"/>
            <a:cs typeface="Times New Roman" panose="02020603050405020304" pitchFamily="18" charset="0"/>
          </a:endParaRPr>
        </a:p>
        <a:p>
          <a:pPr lvl="0" algn="ctr" defTabSz="400050">
            <a:lnSpc>
              <a:spcPct val="90000"/>
            </a:lnSpc>
            <a:spcBef>
              <a:spcPct val="0"/>
            </a:spcBef>
            <a:spcAft>
              <a:spcPct val="35000"/>
            </a:spcAft>
            <a:buNone/>
          </a:pPr>
          <a:r>
            <a:rPr lang="en-GB" sz="900" b="0" i="0" u="none" kern="1200" dirty="0">
              <a:solidFill>
                <a:schemeClr val="tx1"/>
              </a:solidFill>
              <a:latin typeface="Times New Roman" panose="02020603050405020304" pitchFamily="18" charset="0"/>
              <a:cs typeface="Times New Roman" panose="02020603050405020304" pitchFamily="18" charset="0"/>
            </a:rPr>
            <a:t>Continuous or at prescribed times, a small sensor monitors the temperatures in the house (</a:t>
          </a:r>
          <a:r>
            <a:rPr lang="en-GB" sz="900" b="0" i="0" u="none" kern="1200" dirty="0" err="1">
              <a:solidFill>
                <a:schemeClr val="tx1"/>
              </a:solidFill>
              <a:latin typeface="Times New Roman" panose="02020603050405020304" pitchFamily="18" charset="0"/>
              <a:cs typeface="Times New Roman" panose="02020603050405020304" pitchFamily="18" charset="0"/>
            </a:rPr>
            <a:t>Diarah</a:t>
          </a:r>
          <a:r>
            <a:rPr lang="en-GB" sz="900" b="0" i="0" u="none" kern="1200" dirty="0">
              <a:solidFill>
                <a:schemeClr val="tx1"/>
              </a:solidFill>
              <a:latin typeface="Times New Roman" panose="02020603050405020304" pitchFamily="18" charset="0"/>
              <a:cs typeface="Times New Roman" panose="02020603050405020304" pitchFamily="18" charset="0"/>
            </a:rPr>
            <a:t> </a:t>
          </a:r>
          <a:r>
            <a:rPr lang="en-GB" sz="900" b="0" i="1" u="none" kern="1200" dirty="0">
              <a:solidFill>
                <a:schemeClr val="tx1"/>
              </a:solidFill>
              <a:latin typeface="Times New Roman" panose="02020603050405020304" pitchFamily="18" charset="0"/>
              <a:cs typeface="Times New Roman" panose="02020603050405020304" pitchFamily="18" charset="0"/>
            </a:rPr>
            <a:t>et al</a:t>
          </a:r>
          <a:r>
            <a:rPr lang="en-GB" sz="900" b="0" i="0" u="none" kern="1200" dirty="0">
              <a:solidFill>
                <a:schemeClr val="tx1"/>
              </a:solidFill>
              <a:latin typeface="Times New Roman" panose="02020603050405020304" pitchFamily="18" charset="0"/>
              <a:cs typeface="Times New Roman" panose="02020603050405020304" pitchFamily="18" charset="0"/>
            </a:rPr>
            <a:t>. 2023)</a:t>
          </a:r>
          <a:endParaRPr lang="en-GB" sz="900" b="0" kern="1200" dirty="0">
            <a:solidFill>
              <a:schemeClr val="tx1"/>
            </a:solidFill>
            <a:latin typeface="Times New Roman" panose="02020603050405020304" pitchFamily="18" charset="0"/>
            <a:cs typeface="Times New Roman" panose="02020603050405020304" pitchFamily="18" charset="0"/>
          </a:endParaRPr>
        </a:p>
        <a:p>
          <a:pPr lvl="0" algn="ctr" defTabSz="400050">
            <a:lnSpc>
              <a:spcPct val="90000"/>
            </a:lnSpc>
            <a:spcBef>
              <a:spcPct val="0"/>
            </a:spcBef>
            <a:spcAft>
              <a:spcPct val="35000"/>
            </a:spcAft>
            <a:buNone/>
          </a:pPr>
          <a:endParaRPr lang="en-GB" sz="900" b="0" i="0" u="none" kern="1200" dirty="0">
            <a:solidFill>
              <a:schemeClr val="tx1"/>
            </a:solidFill>
            <a:latin typeface="Times New Roman" panose="02020603050405020304" pitchFamily="18" charset="0"/>
            <a:cs typeface="Times New Roman" panose="02020603050405020304" pitchFamily="18" charset="0"/>
          </a:endParaRPr>
        </a:p>
      </dsp:txBody>
      <dsp:txXfrm>
        <a:off x="1444439" y="3048"/>
        <a:ext cx="2394942" cy="1436965"/>
      </dsp:txXfrm>
    </dsp:sp>
    <dsp:sp modelId="{8F85284C-4A68-46E5-AD71-E24004C0A214}">
      <dsp:nvSpPr>
        <dsp:cNvPr id="0" name=""/>
        <dsp:cNvSpPr/>
      </dsp:nvSpPr>
      <dsp:spPr>
        <a:xfrm>
          <a:off x="2641910" y="1438214"/>
          <a:ext cx="2945778" cy="520236"/>
        </a:xfrm>
        <a:custGeom>
          <a:avLst/>
          <a:gdLst/>
          <a:ahLst/>
          <a:cxnLst/>
          <a:rect l="0" t="0" r="0" b="0"/>
          <a:pathLst>
            <a:path>
              <a:moveTo>
                <a:pt x="2945778" y="0"/>
              </a:moveTo>
              <a:lnTo>
                <a:pt x="2945778" y="277218"/>
              </a:lnTo>
              <a:lnTo>
                <a:pt x="0" y="277218"/>
              </a:lnTo>
              <a:lnTo>
                <a:pt x="0" y="520236"/>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solidFill>
              <a:schemeClr val="tx1"/>
            </a:solidFill>
            <a:latin typeface="Times New Roman" panose="02020603050405020304" pitchFamily="18" charset="0"/>
            <a:cs typeface="Times New Roman" panose="02020603050405020304" pitchFamily="18" charset="0"/>
          </a:endParaRPr>
        </a:p>
      </dsp:txBody>
      <dsp:txXfrm>
        <a:off x="4039879" y="1695578"/>
        <a:ext cx="149841" cy="5508"/>
      </dsp:txXfrm>
    </dsp:sp>
    <dsp:sp modelId="{37CAAF9A-9498-4C09-B3F1-5F30CA0047E2}">
      <dsp:nvSpPr>
        <dsp:cNvPr id="0" name=""/>
        <dsp:cNvSpPr/>
      </dsp:nvSpPr>
      <dsp:spPr>
        <a:xfrm>
          <a:off x="4390218" y="3048"/>
          <a:ext cx="2394942" cy="1436965"/>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buNone/>
          </a:pPr>
          <a:r>
            <a:rPr lang="en-GB" sz="900" b="0" i="0" u="none" kern="1200" dirty="0">
              <a:solidFill>
                <a:schemeClr val="tx1"/>
              </a:solidFill>
              <a:latin typeface="Times New Roman" panose="02020603050405020304" pitchFamily="18" charset="0"/>
              <a:cs typeface="Times New Roman" panose="02020603050405020304" pitchFamily="18" charset="0"/>
            </a:rPr>
            <a:t>2. CONNECTED MONITORING</a:t>
          </a:r>
          <a:endParaRPr lang="en-GB" sz="900" b="0" kern="1200" dirty="0">
            <a:solidFill>
              <a:schemeClr val="tx1"/>
            </a:solidFill>
            <a:latin typeface="Times New Roman" panose="02020603050405020304" pitchFamily="18" charset="0"/>
            <a:cs typeface="Times New Roman" panose="02020603050405020304" pitchFamily="18" charset="0"/>
          </a:endParaRPr>
        </a:p>
        <a:p>
          <a:pPr lvl="0" algn="ctr" defTabSz="400050">
            <a:lnSpc>
              <a:spcPct val="90000"/>
            </a:lnSpc>
            <a:spcBef>
              <a:spcPct val="0"/>
            </a:spcBef>
            <a:spcAft>
              <a:spcPct val="35000"/>
            </a:spcAft>
            <a:buNone/>
          </a:pPr>
          <a:r>
            <a:rPr lang="en-GB" sz="900" b="0" i="0" u="none" kern="1200" dirty="0">
              <a:solidFill>
                <a:schemeClr val="tx1"/>
              </a:solidFill>
              <a:latin typeface="Times New Roman" panose="02020603050405020304" pitchFamily="18" charset="0"/>
              <a:cs typeface="Times New Roman" panose="02020603050405020304" pitchFamily="18" charset="0"/>
            </a:rPr>
            <a:t>The temperature is sent via a proposed wireless/IoT connection to a secure digital platform</a:t>
          </a:r>
          <a:endParaRPr lang="en-GB" sz="900" b="0" kern="1200" dirty="0">
            <a:solidFill>
              <a:schemeClr val="tx1"/>
            </a:solidFill>
            <a:latin typeface="Times New Roman" panose="02020603050405020304" pitchFamily="18" charset="0"/>
            <a:cs typeface="Times New Roman" panose="02020603050405020304" pitchFamily="18" charset="0"/>
          </a:endParaRPr>
        </a:p>
        <a:p>
          <a:pPr lvl="0" algn="ctr" defTabSz="400050">
            <a:lnSpc>
              <a:spcPct val="90000"/>
            </a:lnSpc>
            <a:spcBef>
              <a:spcPct val="0"/>
            </a:spcBef>
            <a:spcAft>
              <a:spcPct val="35000"/>
            </a:spcAft>
            <a:buNone/>
          </a:pPr>
          <a:endParaRPr lang="en-GB" sz="900" b="0" i="0" u="none" kern="1200" dirty="0">
            <a:solidFill>
              <a:schemeClr val="tx1"/>
            </a:solidFill>
            <a:latin typeface="Times New Roman" panose="02020603050405020304" pitchFamily="18" charset="0"/>
            <a:cs typeface="Times New Roman" panose="02020603050405020304" pitchFamily="18" charset="0"/>
          </a:endParaRPr>
        </a:p>
      </dsp:txBody>
      <dsp:txXfrm>
        <a:off x="4390218" y="3048"/>
        <a:ext cx="2394942" cy="1436965"/>
      </dsp:txXfrm>
    </dsp:sp>
    <dsp:sp modelId="{1870B5AB-4F32-41B0-AFAA-4C1F4A07BED5}">
      <dsp:nvSpPr>
        <dsp:cNvPr id="0" name=""/>
        <dsp:cNvSpPr/>
      </dsp:nvSpPr>
      <dsp:spPr>
        <a:xfrm>
          <a:off x="3837581" y="2663613"/>
          <a:ext cx="520236" cy="91440"/>
        </a:xfrm>
        <a:custGeom>
          <a:avLst/>
          <a:gdLst/>
          <a:ahLst/>
          <a:cxnLst/>
          <a:rect l="0" t="0" r="0" b="0"/>
          <a:pathLst>
            <a:path>
              <a:moveTo>
                <a:pt x="0" y="45720"/>
              </a:moveTo>
              <a:lnTo>
                <a:pt x="520236"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solidFill>
              <a:schemeClr val="tx1"/>
            </a:solidFill>
            <a:latin typeface="Times New Roman" panose="02020603050405020304" pitchFamily="18" charset="0"/>
            <a:cs typeface="Times New Roman" panose="02020603050405020304" pitchFamily="18" charset="0"/>
          </a:endParaRPr>
        </a:p>
      </dsp:txBody>
      <dsp:txXfrm>
        <a:off x="4083929" y="2706579"/>
        <a:ext cx="27541" cy="5508"/>
      </dsp:txXfrm>
    </dsp:sp>
    <dsp:sp modelId="{AB1E2C95-9E6E-44CB-96C4-881A850F9608}">
      <dsp:nvSpPr>
        <dsp:cNvPr id="0" name=""/>
        <dsp:cNvSpPr/>
      </dsp:nvSpPr>
      <dsp:spPr>
        <a:xfrm>
          <a:off x="1444439" y="1990850"/>
          <a:ext cx="2394942" cy="1436965"/>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buNone/>
          </a:pPr>
          <a:r>
            <a:rPr lang="en-GB" sz="900" b="0" i="0" u="none" kern="1200" dirty="0">
              <a:solidFill>
                <a:schemeClr val="tx1"/>
              </a:solidFill>
              <a:latin typeface="Times New Roman" panose="02020603050405020304" pitchFamily="18" charset="0"/>
              <a:cs typeface="Times New Roman" panose="02020603050405020304" pitchFamily="18" charset="0"/>
            </a:rPr>
            <a:t>3. RISK IDENTIFICATION</a:t>
          </a:r>
          <a:endParaRPr lang="en-GB" sz="900" b="0" kern="1200" dirty="0">
            <a:solidFill>
              <a:schemeClr val="tx1"/>
            </a:solidFill>
            <a:latin typeface="Times New Roman" panose="02020603050405020304" pitchFamily="18" charset="0"/>
            <a:cs typeface="Times New Roman" panose="02020603050405020304" pitchFamily="18" charset="0"/>
          </a:endParaRPr>
        </a:p>
        <a:p>
          <a:pPr lvl="0" algn="ctr" defTabSz="400050">
            <a:lnSpc>
              <a:spcPct val="90000"/>
            </a:lnSpc>
            <a:spcBef>
              <a:spcPct val="0"/>
            </a:spcBef>
            <a:spcAft>
              <a:spcPct val="35000"/>
            </a:spcAft>
            <a:buNone/>
          </a:pPr>
          <a:r>
            <a:rPr lang="en-GB" sz="900" b="0" i="0" u="none" kern="1200" dirty="0">
              <a:solidFill>
                <a:schemeClr val="tx1"/>
              </a:solidFill>
              <a:latin typeface="Times New Roman" panose="02020603050405020304" pitchFamily="18" charset="0"/>
              <a:cs typeface="Times New Roman" panose="02020603050405020304" pitchFamily="18" charset="0"/>
            </a:rPr>
            <a:t>The system uses fixed heat-risk parameters to compare with readings.</a:t>
          </a:r>
          <a:endParaRPr lang="en-GB" sz="900" b="0" kern="1200" dirty="0">
            <a:solidFill>
              <a:schemeClr val="tx1"/>
            </a:solidFill>
            <a:latin typeface="Times New Roman" panose="02020603050405020304" pitchFamily="18" charset="0"/>
            <a:cs typeface="Times New Roman" panose="02020603050405020304" pitchFamily="18" charset="0"/>
          </a:endParaRPr>
        </a:p>
        <a:p>
          <a:pPr lvl="0" algn="ctr" defTabSz="400050">
            <a:lnSpc>
              <a:spcPct val="90000"/>
            </a:lnSpc>
            <a:spcBef>
              <a:spcPct val="0"/>
            </a:spcBef>
            <a:spcAft>
              <a:spcPct val="35000"/>
            </a:spcAft>
            <a:buNone/>
          </a:pPr>
          <a:endParaRPr lang="en-GB" sz="900" b="0" i="0" u="none" kern="1200" dirty="0">
            <a:solidFill>
              <a:schemeClr val="tx1"/>
            </a:solidFill>
            <a:latin typeface="Times New Roman" panose="02020603050405020304" pitchFamily="18" charset="0"/>
            <a:cs typeface="Times New Roman" panose="02020603050405020304" pitchFamily="18" charset="0"/>
          </a:endParaRPr>
        </a:p>
      </dsp:txBody>
      <dsp:txXfrm>
        <a:off x="1444439" y="1990850"/>
        <a:ext cx="2394942" cy="1436965"/>
      </dsp:txXfrm>
    </dsp:sp>
    <dsp:sp modelId="{0F02826A-9098-4541-BF2A-44FA2471F3C3}">
      <dsp:nvSpPr>
        <dsp:cNvPr id="0" name=""/>
        <dsp:cNvSpPr/>
      </dsp:nvSpPr>
      <dsp:spPr>
        <a:xfrm>
          <a:off x="3665915" y="3426016"/>
          <a:ext cx="1921773" cy="520236"/>
        </a:xfrm>
        <a:custGeom>
          <a:avLst/>
          <a:gdLst/>
          <a:ahLst/>
          <a:cxnLst/>
          <a:rect l="0" t="0" r="0" b="0"/>
          <a:pathLst>
            <a:path>
              <a:moveTo>
                <a:pt x="1921773" y="0"/>
              </a:moveTo>
              <a:lnTo>
                <a:pt x="1921773" y="277218"/>
              </a:lnTo>
              <a:lnTo>
                <a:pt x="0" y="277218"/>
              </a:lnTo>
              <a:lnTo>
                <a:pt x="0" y="520236"/>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solidFill>
              <a:schemeClr val="tx1"/>
            </a:solidFill>
            <a:latin typeface="Times New Roman" panose="02020603050405020304" pitchFamily="18" charset="0"/>
            <a:cs typeface="Times New Roman" panose="02020603050405020304" pitchFamily="18" charset="0"/>
          </a:endParaRPr>
        </a:p>
      </dsp:txBody>
      <dsp:txXfrm>
        <a:off x="4576823" y="3683380"/>
        <a:ext cx="99957" cy="5508"/>
      </dsp:txXfrm>
    </dsp:sp>
    <dsp:sp modelId="{41CACF53-87E8-44F2-8268-0771EAC41A42}">
      <dsp:nvSpPr>
        <dsp:cNvPr id="0" name=""/>
        <dsp:cNvSpPr/>
      </dsp:nvSpPr>
      <dsp:spPr>
        <a:xfrm>
          <a:off x="4390218" y="1990850"/>
          <a:ext cx="2394942" cy="1436965"/>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buNone/>
          </a:pPr>
          <a:r>
            <a:rPr lang="en-GB" sz="900" b="0" i="0" u="none" kern="1200" dirty="0">
              <a:solidFill>
                <a:schemeClr val="tx1"/>
              </a:solidFill>
              <a:latin typeface="Times New Roman" panose="02020603050405020304" pitchFamily="18" charset="0"/>
              <a:cs typeface="Times New Roman" panose="02020603050405020304" pitchFamily="18" charset="0"/>
            </a:rPr>
            <a:t>4. ADAPTIVE ALERT</a:t>
          </a:r>
          <a:endParaRPr lang="en-GB" sz="900" b="0" kern="1200" dirty="0">
            <a:solidFill>
              <a:schemeClr val="tx1"/>
            </a:solidFill>
            <a:latin typeface="Times New Roman" panose="02020603050405020304" pitchFamily="18" charset="0"/>
            <a:cs typeface="Times New Roman" panose="02020603050405020304" pitchFamily="18" charset="0"/>
          </a:endParaRPr>
        </a:p>
        <a:p>
          <a:pPr lvl="0" algn="ctr" defTabSz="400050">
            <a:lnSpc>
              <a:spcPct val="90000"/>
            </a:lnSpc>
            <a:spcBef>
              <a:spcPct val="0"/>
            </a:spcBef>
            <a:spcAft>
              <a:spcPct val="35000"/>
            </a:spcAft>
            <a:buNone/>
          </a:pPr>
          <a:r>
            <a:rPr lang="en-GB" sz="900" b="0" i="0" u="none" kern="1200" dirty="0">
              <a:solidFill>
                <a:schemeClr val="tx1"/>
              </a:solidFill>
              <a:latin typeface="Times New Roman" panose="02020603050405020304" pitchFamily="18" charset="0"/>
              <a:cs typeface="Times New Roman" panose="02020603050405020304" pitchFamily="18" charset="0"/>
            </a:rPr>
            <a:t>If potentially unsafe, the digital message is accessible when the heat being generated indoors is detected.</a:t>
          </a:r>
          <a:endParaRPr lang="en-GB" sz="900" b="0" kern="1200" dirty="0">
            <a:solidFill>
              <a:schemeClr val="tx1"/>
            </a:solidFill>
            <a:latin typeface="Times New Roman" panose="02020603050405020304" pitchFamily="18" charset="0"/>
            <a:cs typeface="Times New Roman" panose="02020603050405020304" pitchFamily="18" charset="0"/>
          </a:endParaRPr>
        </a:p>
        <a:p>
          <a:pPr lvl="0" algn="ctr" defTabSz="400050">
            <a:lnSpc>
              <a:spcPct val="90000"/>
            </a:lnSpc>
            <a:spcBef>
              <a:spcPct val="0"/>
            </a:spcBef>
            <a:spcAft>
              <a:spcPct val="35000"/>
            </a:spcAft>
            <a:buNone/>
          </a:pPr>
          <a:endParaRPr lang="en-GB" sz="900" b="0" i="0" u="none" kern="1200" dirty="0">
            <a:solidFill>
              <a:schemeClr val="tx1"/>
            </a:solidFill>
            <a:latin typeface="Times New Roman" panose="02020603050405020304" pitchFamily="18" charset="0"/>
            <a:cs typeface="Times New Roman" panose="02020603050405020304" pitchFamily="18" charset="0"/>
          </a:endParaRPr>
        </a:p>
      </dsp:txBody>
      <dsp:txXfrm>
        <a:off x="4390218" y="1990850"/>
        <a:ext cx="2394942" cy="1436965"/>
      </dsp:txXfrm>
    </dsp:sp>
    <dsp:sp modelId="{4CB3B853-4A14-409A-A2E7-F451E5D6889E}">
      <dsp:nvSpPr>
        <dsp:cNvPr id="0" name=""/>
        <dsp:cNvSpPr/>
      </dsp:nvSpPr>
      <dsp:spPr>
        <a:xfrm>
          <a:off x="1444439" y="3978652"/>
          <a:ext cx="4442953" cy="1436965"/>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buFont typeface="Arial" panose="020B0604020202020204" pitchFamily="34" charset="0"/>
            <a:buChar char="•"/>
          </a:pPr>
          <a:r>
            <a:rPr lang="en-GB" sz="900" b="0" i="0" u="none" kern="1200" dirty="0">
              <a:solidFill>
                <a:schemeClr val="tx1"/>
              </a:solidFill>
              <a:latin typeface="Times New Roman" panose="02020603050405020304" pitchFamily="18" charset="0"/>
              <a:cs typeface="Times New Roman" panose="02020603050405020304" pitchFamily="18" charset="0"/>
            </a:rPr>
            <a:t>5. PROTECTIVE ACTION</a:t>
          </a:r>
          <a:endParaRPr lang="en-GB" sz="900" b="0" kern="1200" dirty="0">
            <a:solidFill>
              <a:schemeClr val="tx1"/>
            </a:solidFill>
            <a:latin typeface="Times New Roman" panose="02020603050405020304" pitchFamily="18" charset="0"/>
            <a:cs typeface="Times New Roman" panose="02020603050405020304" pitchFamily="18" charset="0"/>
          </a:endParaRPr>
        </a:p>
        <a:p>
          <a:pPr lvl="0" algn="ctr" defTabSz="400050">
            <a:lnSpc>
              <a:spcPct val="90000"/>
            </a:lnSpc>
            <a:spcBef>
              <a:spcPct val="0"/>
            </a:spcBef>
            <a:spcAft>
              <a:spcPct val="35000"/>
            </a:spcAft>
            <a:buFont typeface="Arial" panose="020B0604020202020204" pitchFamily="34" charset="0"/>
            <a:buChar char="•"/>
          </a:pPr>
          <a:r>
            <a:rPr lang="en-GB" sz="900" b="0" i="0" u="none" kern="1200" dirty="0">
              <a:solidFill>
                <a:schemeClr val="tx1"/>
              </a:solidFill>
              <a:latin typeface="Times New Roman" panose="02020603050405020304" pitchFamily="18" charset="0"/>
              <a:cs typeface="Times New Roman" panose="02020603050405020304" pitchFamily="18" charset="0"/>
            </a:rPr>
            <a:t>Responses include suitable behaviours, such as:</a:t>
          </a:r>
        </a:p>
        <a:p>
          <a:pPr lvl="0" algn="ctr" defTabSz="400050">
            <a:lnSpc>
              <a:spcPct val="90000"/>
            </a:lnSpc>
            <a:spcBef>
              <a:spcPct val="0"/>
            </a:spcBef>
            <a:spcAft>
              <a:spcPct val="35000"/>
            </a:spcAft>
            <a:buFont typeface="Arial" panose="020B0604020202020204" pitchFamily="34" charset="0"/>
            <a:buChar char="•"/>
          </a:pPr>
          <a:r>
            <a:rPr lang="en-GB" sz="900" b="0" i="0" u="none" kern="1200" dirty="0">
              <a:solidFill>
                <a:schemeClr val="tx1"/>
              </a:solidFill>
              <a:latin typeface="Times New Roman" panose="02020603050405020304" pitchFamily="18" charset="0"/>
              <a:cs typeface="Times New Roman" panose="02020603050405020304" pitchFamily="18" charset="0"/>
            </a:rPr>
            <a:t>Maintaining hydration</a:t>
          </a:r>
        </a:p>
        <a:p>
          <a:pPr lvl="0" algn="ctr" defTabSz="400050">
            <a:lnSpc>
              <a:spcPct val="90000"/>
            </a:lnSpc>
            <a:spcBef>
              <a:spcPct val="0"/>
            </a:spcBef>
            <a:spcAft>
              <a:spcPct val="35000"/>
            </a:spcAft>
            <a:buFont typeface="Arial" panose="020B0604020202020204" pitchFamily="34" charset="0"/>
            <a:buChar char="•"/>
          </a:pPr>
          <a:r>
            <a:rPr lang="en-GB" sz="900" b="0" i="0" u="none" kern="1200" dirty="0">
              <a:solidFill>
                <a:schemeClr val="tx1"/>
              </a:solidFill>
              <a:latin typeface="Times New Roman" panose="02020603050405020304" pitchFamily="18" charset="0"/>
              <a:cs typeface="Times New Roman" panose="02020603050405020304" pitchFamily="18" charset="0"/>
            </a:rPr>
            <a:t>Minimising solar heat gain</a:t>
          </a:r>
        </a:p>
        <a:p>
          <a:pPr lvl="0" algn="ctr" defTabSz="400050">
            <a:lnSpc>
              <a:spcPct val="90000"/>
            </a:lnSpc>
            <a:spcBef>
              <a:spcPct val="0"/>
            </a:spcBef>
            <a:spcAft>
              <a:spcPct val="35000"/>
            </a:spcAft>
            <a:buFont typeface="Arial" panose="020B0604020202020204" pitchFamily="34" charset="0"/>
            <a:buChar char="•"/>
          </a:pPr>
          <a:r>
            <a:rPr lang="en-GB" sz="900" b="0" i="0" u="none" kern="1200" dirty="0">
              <a:solidFill>
                <a:schemeClr val="tx1"/>
              </a:solidFill>
              <a:latin typeface="Times New Roman" panose="02020603050405020304" pitchFamily="18" charset="0"/>
              <a:cs typeface="Times New Roman" panose="02020603050405020304" pitchFamily="18" charset="0"/>
            </a:rPr>
            <a:t>Moving to a cooler area</a:t>
          </a:r>
        </a:p>
        <a:p>
          <a:pPr lvl="0" algn="ctr" defTabSz="400050">
            <a:lnSpc>
              <a:spcPct val="90000"/>
            </a:lnSpc>
            <a:spcBef>
              <a:spcPct val="0"/>
            </a:spcBef>
            <a:spcAft>
              <a:spcPct val="35000"/>
            </a:spcAft>
            <a:buFont typeface="Arial" panose="020B0604020202020204" pitchFamily="34" charset="0"/>
            <a:buChar char="•"/>
          </a:pPr>
          <a:r>
            <a:rPr lang="en-GB" sz="900" b="0" i="0" u="none" kern="1200" dirty="0">
              <a:solidFill>
                <a:schemeClr val="tx1"/>
              </a:solidFill>
              <a:latin typeface="Times New Roman" panose="02020603050405020304" pitchFamily="18" charset="0"/>
              <a:cs typeface="Times New Roman" panose="02020603050405020304" pitchFamily="18" charset="0"/>
            </a:rPr>
            <a:t>Asking for help if needed</a:t>
          </a:r>
          <a:r>
            <a:rPr lang="en-GB" sz="900" b="1" i="0" u="none" kern="1200" dirty="0">
              <a:solidFill>
                <a:schemeClr val="tx1"/>
              </a:solidFill>
              <a:latin typeface="Times New Roman" panose="02020603050405020304" pitchFamily="18" charset="0"/>
              <a:cs typeface="Times New Roman" panose="02020603050405020304" pitchFamily="18" charset="0"/>
            </a:rPr>
            <a:t> </a:t>
          </a:r>
          <a:endParaRPr lang="en-GB" sz="900" b="0" i="0" u="none" kern="1200" dirty="0">
            <a:solidFill>
              <a:schemeClr val="tx1"/>
            </a:solidFill>
            <a:latin typeface="Times New Roman" panose="02020603050405020304" pitchFamily="18" charset="0"/>
            <a:cs typeface="Times New Roman" panose="02020603050405020304" pitchFamily="18" charset="0"/>
          </a:endParaRPr>
        </a:p>
      </dsp:txBody>
      <dsp:txXfrm>
        <a:off x="1444439" y="3978652"/>
        <a:ext cx="4442953" cy="1436965"/>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EC57CCD-D8E1-4E7F-8057-FD1870743F43}">
      <dsp:nvSpPr>
        <dsp:cNvPr id="0" name=""/>
        <dsp:cNvSpPr/>
      </dsp:nvSpPr>
      <dsp:spPr>
        <a:xfrm>
          <a:off x="2911646" y="796"/>
          <a:ext cx="4362139" cy="1493702"/>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 tIns="5080" rIns="5080" bIns="5080" numCol="1" spcCol="1270" anchor="t" anchorCtr="0">
          <a:noAutofit/>
        </a:bodyPr>
        <a:lstStyle/>
        <a:p>
          <a:pPr marL="57150" lvl="1" indent="-57150" algn="l" defTabSz="355600">
            <a:lnSpc>
              <a:spcPct val="90000"/>
            </a:lnSpc>
            <a:spcBef>
              <a:spcPct val="0"/>
            </a:spcBef>
            <a:spcAft>
              <a:spcPct val="15000"/>
            </a:spcAft>
            <a:buFont typeface="Arial" panose="020B0604020202020204" pitchFamily="34" charset="0"/>
            <a:buChar char="••"/>
          </a:pPr>
          <a:r>
            <a:rPr lang="en-GB" sz="800" b="0" i="0" u="none" kern="1200" dirty="0">
              <a:solidFill>
                <a:schemeClr val="tx1"/>
              </a:solidFill>
              <a:latin typeface="Times New Roman" panose="02020603050405020304" pitchFamily="18" charset="0"/>
              <a:cs typeface="Times New Roman" panose="02020603050405020304" pitchFamily="18" charset="0"/>
            </a:rPr>
            <a:t>Recruit vulnerable older adults from selected urban and rural communities.</a:t>
          </a:r>
          <a:endParaRPr lang="en-GB" sz="800" kern="1200" dirty="0">
            <a:solidFill>
              <a:schemeClr val="tx1"/>
            </a:solidFill>
            <a:latin typeface="Times New Roman" panose="02020603050405020304" pitchFamily="18" charset="0"/>
            <a:cs typeface="Times New Roman" panose="02020603050405020304" pitchFamily="18" charset="0"/>
          </a:endParaRPr>
        </a:p>
        <a:p>
          <a:pPr marL="57150" lvl="1" indent="-57150" algn="l" defTabSz="355600">
            <a:lnSpc>
              <a:spcPct val="90000"/>
            </a:lnSpc>
            <a:spcBef>
              <a:spcPct val="0"/>
            </a:spcBef>
            <a:spcAft>
              <a:spcPct val="15000"/>
            </a:spcAft>
            <a:buFont typeface="Arial" panose="020B0604020202020204" pitchFamily="34" charset="0"/>
            <a:buChar char="••"/>
          </a:pPr>
          <a:r>
            <a:rPr lang="en-GB" sz="800" b="0" i="0" u="none" kern="1200" dirty="0">
              <a:solidFill>
                <a:schemeClr val="tx1"/>
              </a:solidFill>
              <a:latin typeface="Times New Roman" panose="02020603050405020304" pitchFamily="18" charset="0"/>
              <a:cs typeface="Times New Roman" panose="02020603050405020304" pitchFamily="18" charset="0"/>
            </a:rPr>
            <a:t>Secure and install the HEAT SENSOR in participating homes and test.</a:t>
          </a:r>
        </a:p>
        <a:p>
          <a:pPr marL="57150" lvl="1" indent="-57150" algn="l" defTabSz="355600">
            <a:lnSpc>
              <a:spcPct val="90000"/>
            </a:lnSpc>
            <a:spcBef>
              <a:spcPct val="0"/>
            </a:spcBef>
            <a:spcAft>
              <a:spcPct val="15000"/>
            </a:spcAft>
            <a:buFont typeface="Arial" panose="020B0604020202020204" pitchFamily="34" charset="0"/>
            <a:buChar char="••"/>
          </a:pPr>
          <a:r>
            <a:rPr lang="en-GB" sz="800" b="0" i="0" u="none" kern="1200" dirty="0">
              <a:solidFill>
                <a:schemeClr val="tx1"/>
              </a:solidFill>
              <a:latin typeface="Times New Roman" panose="02020603050405020304" pitchFamily="18" charset="0"/>
              <a:cs typeface="Times New Roman" panose="02020603050405020304" pitchFamily="18" charset="0"/>
            </a:rPr>
            <a:t>Make training and heat-health education accessible.</a:t>
          </a:r>
        </a:p>
        <a:p>
          <a:pPr marL="57150" lvl="1" indent="-57150" algn="l" defTabSz="355600">
            <a:lnSpc>
              <a:spcPct val="90000"/>
            </a:lnSpc>
            <a:spcBef>
              <a:spcPct val="0"/>
            </a:spcBef>
            <a:spcAft>
              <a:spcPct val="15000"/>
            </a:spcAft>
            <a:buFont typeface="Arial" panose="020B0604020202020204" pitchFamily="34" charset="0"/>
            <a:buChar char="••"/>
          </a:pPr>
          <a:r>
            <a:rPr lang="en-GB" sz="800" b="0" i="0" u="none" kern="1200" dirty="0">
              <a:solidFill>
                <a:schemeClr val="tx1"/>
              </a:solidFill>
              <a:latin typeface="Times New Roman" panose="02020603050405020304" pitchFamily="18" charset="0"/>
              <a:cs typeface="Times New Roman" panose="02020603050405020304" pitchFamily="18" charset="0"/>
            </a:rPr>
            <a:t>Ensure appropriate links with carers and community services with consent (Friedrich </a:t>
          </a:r>
          <a:r>
            <a:rPr lang="en-GB" sz="800" b="0" i="1" u="none" kern="1200" dirty="0">
              <a:solidFill>
                <a:schemeClr val="tx1"/>
              </a:solidFill>
              <a:latin typeface="Times New Roman" panose="02020603050405020304" pitchFamily="18" charset="0"/>
              <a:cs typeface="Times New Roman" panose="02020603050405020304" pitchFamily="18" charset="0"/>
            </a:rPr>
            <a:t>et al. </a:t>
          </a:r>
          <a:r>
            <a:rPr lang="en-GB" sz="800" b="0" i="0" u="none" kern="1200" dirty="0">
              <a:solidFill>
                <a:schemeClr val="tx1"/>
              </a:solidFill>
              <a:latin typeface="Times New Roman" panose="02020603050405020304" pitchFamily="18" charset="0"/>
              <a:cs typeface="Times New Roman" panose="02020603050405020304" pitchFamily="18" charset="0"/>
            </a:rPr>
            <a:t>2025).</a:t>
          </a:r>
        </a:p>
      </dsp:txBody>
      <dsp:txXfrm>
        <a:off x="2911646" y="796"/>
        <a:ext cx="4362139" cy="1493702"/>
      </dsp:txXfrm>
    </dsp:sp>
    <dsp:sp modelId="{AEB06F97-5EDA-4E40-BCE3-B9CED8A03041}">
      <dsp:nvSpPr>
        <dsp:cNvPr id="0" name=""/>
        <dsp:cNvSpPr/>
      </dsp:nvSpPr>
      <dsp:spPr>
        <a:xfrm>
          <a:off x="3553" y="137804"/>
          <a:ext cx="2908093" cy="12196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buFont typeface="Arial" panose="020B0604020202020204" pitchFamily="34" charset="0"/>
            <a:buChar char="•"/>
          </a:pPr>
          <a:r>
            <a:rPr lang="en-GB" sz="2400" b="0" i="0" u="none" kern="1200" dirty="0">
              <a:latin typeface="Times New Roman" panose="02020603050405020304" pitchFamily="18" charset="0"/>
              <a:cs typeface="Times New Roman" panose="02020603050405020304" pitchFamily="18" charset="0"/>
            </a:rPr>
            <a:t>Implementation</a:t>
          </a:r>
        </a:p>
      </dsp:txBody>
      <dsp:txXfrm>
        <a:off x="3553" y="137804"/>
        <a:ext cx="2908093" cy="1219687"/>
      </dsp:txXfrm>
    </dsp:sp>
    <dsp:sp modelId="{2934945B-3F35-49B2-92C8-DE718AFEBA35}">
      <dsp:nvSpPr>
        <dsp:cNvPr id="0" name=""/>
        <dsp:cNvSpPr/>
      </dsp:nvSpPr>
      <dsp:spPr>
        <a:xfrm>
          <a:off x="2910935" y="1616468"/>
          <a:ext cx="4366404" cy="1219687"/>
        </a:xfrm>
        <a:prstGeom prst="rightArrow">
          <a:avLst>
            <a:gd name="adj1" fmla="val 75000"/>
            <a:gd name="adj2" fmla="val 5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t" anchorCtr="0">
          <a:noAutofit/>
        </a:bodyPr>
        <a:lstStyle/>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Sensor reliability</a:t>
          </a:r>
          <a:endParaRPr lang="en-GB" sz="1000" kern="1200" dirty="0">
            <a:latin typeface="Times New Roman" panose="02020603050405020304" pitchFamily="18" charset="0"/>
            <a:cs typeface="Times New Roman" panose="02020603050405020304" pitchFamily="18" charset="0"/>
          </a:endParaRPr>
        </a:p>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Data transmission</a:t>
          </a:r>
        </a:p>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Alert delivery</a:t>
          </a:r>
        </a:p>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User engagement</a:t>
          </a:r>
        </a:p>
      </dsp:txBody>
      <dsp:txXfrm>
        <a:off x="2910935" y="1616468"/>
        <a:ext cx="4366404" cy="1219687"/>
      </dsp:txXfrm>
    </dsp:sp>
    <dsp:sp modelId="{BBD83F72-9D2B-471D-9947-DDFE6F54D982}">
      <dsp:nvSpPr>
        <dsp:cNvPr id="0" name=""/>
        <dsp:cNvSpPr/>
      </dsp:nvSpPr>
      <dsp:spPr>
        <a:xfrm>
          <a:off x="0" y="1616468"/>
          <a:ext cx="2910936" cy="121968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buFont typeface="Arial" panose="020B0604020202020204" pitchFamily="34" charset="0"/>
            <a:buChar char="•"/>
          </a:pPr>
          <a:r>
            <a:rPr lang="en-GB" sz="2400" b="0" i="0" u="none" kern="1200" dirty="0">
              <a:latin typeface="Times New Roman" panose="02020603050405020304" pitchFamily="18" charset="0"/>
              <a:cs typeface="Times New Roman" panose="02020603050405020304" pitchFamily="18" charset="0"/>
            </a:rPr>
            <a:t>Process Evaluation</a:t>
          </a:r>
        </a:p>
      </dsp:txBody>
      <dsp:txXfrm>
        <a:off x="0" y="1616468"/>
        <a:ext cx="2910936" cy="1219687"/>
      </dsp:txXfrm>
    </dsp:sp>
    <dsp:sp modelId="{090B3B02-2754-43AA-A052-7E1A19BD2BD6}">
      <dsp:nvSpPr>
        <dsp:cNvPr id="0" name=""/>
        <dsp:cNvSpPr/>
      </dsp:nvSpPr>
      <dsp:spPr>
        <a:xfrm>
          <a:off x="2910935" y="2958124"/>
          <a:ext cx="4366404" cy="1219687"/>
        </a:xfrm>
        <a:prstGeom prst="rightArrow">
          <a:avLst>
            <a:gd name="adj1" fmla="val 75000"/>
            <a:gd name="adj2" fmla="val 50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t" anchorCtr="0">
          <a:noAutofit/>
        </a:bodyPr>
        <a:lstStyle/>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Heat-health knowledge</a:t>
          </a:r>
          <a:endParaRPr lang="en-GB" sz="1000" kern="1200" dirty="0">
            <a:latin typeface="Times New Roman" panose="02020603050405020304" pitchFamily="18" charset="0"/>
            <a:cs typeface="Times New Roman" panose="02020603050405020304" pitchFamily="18" charset="0"/>
          </a:endParaRPr>
        </a:p>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Protective behaviours</a:t>
          </a:r>
        </a:p>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Reaction to the sensor-generated alerts.</a:t>
          </a:r>
        </a:p>
      </dsp:txBody>
      <dsp:txXfrm>
        <a:off x="2910935" y="2958124"/>
        <a:ext cx="4366404" cy="1219687"/>
      </dsp:txXfrm>
    </dsp:sp>
    <dsp:sp modelId="{03DDE42C-F915-4A7B-9B68-605B807905C4}">
      <dsp:nvSpPr>
        <dsp:cNvPr id="0" name=""/>
        <dsp:cNvSpPr/>
      </dsp:nvSpPr>
      <dsp:spPr>
        <a:xfrm>
          <a:off x="0" y="2958124"/>
          <a:ext cx="2910936" cy="121968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buFont typeface="Arial" panose="020B0604020202020204" pitchFamily="34" charset="0"/>
            <a:buChar char="•"/>
          </a:pPr>
          <a:r>
            <a:rPr lang="en-GB" sz="2400" b="0" i="0" u="none" kern="1200" dirty="0">
              <a:latin typeface="Times New Roman" panose="02020603050405020304" pitchFamily="18" charset="0"/>
              <a:cs typeface="Times New Roman" panose="02020603050405020304" pitchFamily="18" charset="0"/>
            </a:rPr>
            <a:t>Impact Evaluation</a:t>
          </a:r>
        </a:p>
      </dsp:txBody>
      <dsp:txXfrm>
        <a:off x="0" y="2958124"/>
        <a:ext cx="2910936" cy="1219687"/>
      </dsp:txXfrm>
    </dsp:sp>
    <dsp:sp modelId="{B6C111FB-081C-425E-860B-BC76F9DC8197}">
      <dsp:nvSpPr>
        <dsp:cNvPr id="0" name=""/>
        <dsp:cNvSpPr/>
      </dsp:nvSpPr>
      <dsp:spPr>
        <a:xfrm>
          <a:off x="2910935" y="4299780"/>
          <a:ext cx="4366404" cy="1219687"/>
        </a:xfrm>
        <a:prstGeom prst="rightArrow">
          <a:avLst>
            <a:gd name="adj1" fmla="val 75000"/>
            <a:gd name="adj2" fmla="val 5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t" anchorCtr="0">
          <a:noAutofit/>
        </a:bodyPr>
        <a:lstStyle/>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Heatwave preparedness</a:t>
          </a:r>
          <a:endParaRPr lang="en-GB" sz="1000" kern="1200" dirty="0">
            <a:latin typeface="Times New Roman" panose="02020603050405020304" pitchFamily="18" charset="0"/>
            <a:cs typeface="Times New Roman" panose="02020603050405020304" pitchFamily="18" charset="0"/>
          </a:endParaRPr>
        </a:p>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Self-management</a:t>
          </a:r>
        </a:p>
        <a:p>
          <a:pPr marL="57150" lvl="1" indent="-57150" algn="l" defTabSz="444500">
            <a:lnSpc>
              <a:spcPct val="90000"/>
            </a:lnSpc>
            <a:spcBef>
              <a:spcPct val="0"/>
            </a:spcBef>
            <a:spcAft>
              <a:spcPct val="15000"/>
            </a:spcAft>
            <a:buFont typeface="Arial" panose="020B0604020202020204" pitchFamily="34" charset="0"/>
            <a:buChar char="••"/>
          </a:pPr>
          <a:r>
            <a:rPr lang="en-GB" sz="1000" b="0" i="0" u="none" kern="1200" dirty="0">
              <a:latin typeface="Times New Roman" panose="02020603050405020304" pitchFamily="18" charset="0"/>
              <a:cs typeface="Times New Roman" panose="02020603050405020304" pitchFamily="18" charset="0"/>
            </a:rPr>
            <a:t>Perceived resilience</a:t>
          </a:r>
          <a:r>
            <a:rPr lang="en-GB" sz="1000" b="1" i="0" u="none" kern="1200" dirty="0">
              <a:latin typeface="Times New Roman" panose="02020603050405020304" pitchFamily="18" charset="0"/>
              <a:cs typeface="Times New Roman" panose="02020603050405020304" pitchFamily="18" charset="0"/>
            </a:rPr>
            <a:t> </a:t>
          </a:r>
          <a:endParaRPr lang="en-GB" sz="1000" b="0" i="0" u="none" kern="1200" dirty="0">
            <a:latin typeface="Times New Roman" panose="02020603050405020304" pitchFamily="18" charset="0"/>
            <a:cs typeface="Times New Roman" panose="02020603050405020304" pitchFamily="18" charset="0"/>
          </a:endParaRPr>
        </a:p>
      </dsp:txBody>
      <dsp:txXfrm>
        <a:off x="2910935" y="4299780"/>
        <a:ext cx="4366404" cy="1219687"/>
      </dsp:txXfrm>
    </dsp:sp>
    <dsp:sp modelId="{156B9D50-5F58-4991-847C-96601EC40F57}">
      <dsp:nvSpPr>
        <dsp:cNvPr id="0" name=""/>
        <dsp:cNvSpPr/>
      </dsp:nvSpPr>
      <dsp:spPr>
        <a:xfrm>
          <a:off x="0" y="4299780"/>
          <a:ext cx="2910936" cy="121968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a:latin typeface="Times New Roman" panose="02020603050405020304" pitchFamily="18" charset="0"/>
              <a:cs typeface="Times New Roman" panose="02020603050405020304" pitchFamily="18" charset="0"/>
            </a:rPr>
            <a:t>Outcome evaluation</a:t>
          </a:r>
        </a:p>
      </dsp:txBody>
      <dsp:txXfrm>
        <a:off x="0" y="4299780"/>
        <a:ext cx="2910936" cy="1219687"/>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8A1299AF-B316-4B36-BB3E-E1A28AB7981C}" type="datetimeFigureOut">
              <a:rPr lang="en-IN" smtClean="0"/>
              <a:pPr/>
              <a:t>12-08-2026</a:t>
            </a:fld>
            <a:endParaRPr lang="en-IN"/>
          </a:p>
        </p:txBody>
      </p:sp>
      <p:sp>
        <p:nvSpPr>
          <p:cNvPr id="4" name="Slide Image Placeholder 3"/>
          <p:cNvSpPr>
            <a:spLocks noGrp="1" noRot="1" noChangeAspect="1"/>
          </p:cNvSpPr>
          <p:nvPr>
            <p:ph type="sldImg" idx="2"/>
          </p:nvPr>
        </p:nvSpPr>
        <p:spPr>
          <a:xfrm>
            <a:off x="2489200" y="857250"/>
            <a:ext cx="4165600"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24C83254-1634-4825-B670-1BA6098AD911}" type="slidenum">
              <a:rPr lang="en-IN" smtClean="0"/>
              <a:pPr/>
              <a:t>‹#›</a:t>
            </a:fld>
            <a:endParaRPr lang="en-IN"/>
          </a:p>
        </p:txBody>
      </p:sp>
    </p:spTree>
    <p:extLst>
      <p:ext uri="{BB962C8B-B14F-4D97-AF65-F5344CB8AC3E}">
        <p14:creationId xmlns="" xmlns:p14="http://schemas.microsoft.com/office/powerpoint/2010/main" val="2862262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2489200" y="857250"/>
            <a:ext cx="4165600" cy="2314575"/>
          </a:xfrm>
        </p:spPr>
      </p:sp>
      <p:sp>
        <p:nvSpPr>
          <p:cNvPr id="3" name="Notes Placeholder 2"/>
          <p:cNvSpPr>
            <a:spLocks noGrp="1"/>
          </p:cNvSpPr>
          <p:nvPr>
            <p:ph type="body" sz="quarter" idx="3"/>
          </p:nvPr>
        </p:nvSpPr>
        <p:spPr/>
        <p:txBody>
          <a:bodyPr/>
          <a:lstStyle/>
          <a:p>
            <a:r>
              <a:t>HeatShield UK responds to a rising and critical healthcare need in the UK. The UKHSA has identified older people as being most vulnerable to heat-related deaths in recent years; the number of heat deaths in England has increased significantly over the past few years. This risk is relevant to rural communities as well as the heat-island urban environment, where isolation and a relative lack of cooling facilities increases the risk. HeatShield UK directly addresses this gap by utilizing digital early-warning technology to create heatwave resilience for this vulnerable population, before loss of life or injury.</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2489200" y="857250"/>
            <a:ext cx="4165600" cy="2314575"/>
          </a:xfrm>
        </p:spPr>
      </p:sp>
      <p:sp>
        <p:nvSpPr>
          <p:cNvPr id="3" name="Notes Placeholder 2"/>
          <p:cNvSpPr>
            <a:spLocks noGrp="1"/>
          </p:cNvSpPr>
          <p:nvPr>
            <p:ph type="body" sz="quarter" idx="3"/>
          </p:nvPr>
        </p:nvSpPr>
        <p:spPr/>
        <p:txBody>
          <a:bodyPr/>
          <a:lstStyle/>
          <a:p>
            <a:r>
              <a:rPr dirty="0"/>
              <a:t>A significant number of cases of heat-related death happen inside buildings, which can occur during ‘lower tier' alerts, that might not be as visible as red alerts (UKHSA, 2023). </a:t>
            </a:r>
            <a:r>
              <a:rPr dirty="0" err="1"/>
              <a:t>Ebi</a:t>
            </a:r>
            <a:r>
              <a:rPr dirty="0"/>
              <a:t> et al. (2021) describes heat stress morbidity and mortality as a combination of direct physiological impact and indirect health system burden: Early, </a:t>
            </a:r>
            <a:r>
              <a:rPr dirty="0" err="1"/>
              <a:t>individualised</a:t>
            </a:r>
            <a:r>
              <a:rPr dirty="0"/>
              <a:t> warning is more important than generic messaging. These goals relate to detection, personalization and human touch, as older adults with low heat-risk perception require prompting for action. The SMS/phone fallback ensures that less technologically sophisticated users are not left out.</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2489200" y="857250"/>
            <a:ext cx="4165600" cy="2314575"/>
          </a:xfrm>
        </p:spPr>
      </p:sp>
      <p:sp>
        <p:nvSpPr>
          <p:cNvPr id="3" name="Notes Placeholder 2"/>
          <p:cNvSpPr>
            <a:spLocks noGrp="1"/>
          </p:cNvSpPr>
          <p:nvPr>
            <p:ph type="body" sz="quarter" idx="3"/>
          </p:nvPr>
        </p:nvSpPr>
        <p:spPr/>
        <p:txBody>
          <a:bodyPr/>
          <a:lstStyle/>
          <a:p>
            <a:r>
              <a:rPr dirty="0"/>
              <a:t>The study by Cao, et al. suggests that much of the benefit of electronic home-based devices for the early detection of new health issues in older adults living alone can easily be applied towards the detection of heat stressors. Passive sensing instead of self-reporting for digital technologies for health promotion is explained by de </a:t>
            </a:r>
            <a:r>
              <a:rPr dirty="0" err="1"/>
              <a:t>Santis</a:t>
            </a:r>
            <a:r>
              <a:rPr dirty="0"/>
              <a:t> et al. (2023) as being most effective when the burden on engaging in action is shifted from the individual to being removed. This addresses reports of older people not being aware of their own heat exposure.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PRECEDE–PROCEED model is used to guide the planning, implementing and evaluating of </a:t>
            </a:r>
            <a:r>
              <a:rPr lang="en-GB" sz="1200" b="0" i="0" u="none" strike="noStrike" kern="1200" dirty="0" err="1">
                <a:solidFill>
                  <a:schemeClr val="tx1"/>
                </a:solidFill>
                <a:effectLst/>
                <a:latin typeface="+mn-lt"/>
                <a:ea typeface="+mn-ea"/>
                <a:cs typeface="+mn-cs"/>
              </a:rPr>
              <a:t>HeatShield</a:t>
            </a:r>
            <a:r>
              <a:rPr lang="en-GB" sz="1200" b="0" i="0" u="none" strike="noStrike" kern="1200" dirty="0">
                <a:solidFill>
                  <a:schemeClr val="tx1"/>
                </a:solidFill>
                <a:effectLst/>
                <a:latin typeface="+mn-lt"/>
                <a:ea typeface="+mn-ea"/>
                <a:cs typeface="+mn-cs"/>
              </a:rPr>
              <a:t> UK. It is fitting since heatwave vulnerability is about social, behavioural and environmental determinants in interplay with each other. According to Kim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(2022), a PRECEDE–PROCEED-based intervention was shown to be effective in enhancing health knowledge and health behaviour change. The model will be used to ensure the inclusion of HEAT SENSOR in the </a:t>
            </a:r>
            <a:r>
              <a:rPr lang="en-GB" sz="1200" b="0" i="0" u="none" strike="noStrike" kern="1200" dirty="0" err="1">
                <a:solidFill>
                  <a:schemeClr val="tx1"/>
                </a:solidFill>
                <a:effectLst/>
                <a:latin typeface="+mn-lt"/>
                <a:ea typeface="+mn-ea"/>
                <a:cs typeface="+mn-cs"/>
              </a:rPr>
              <a:t>HeatShield</a:t>
            </a:r>
            <a:r>
              <a:rPr lang="en-GB" sz="1200" b="0" i="0" u="none" strike="noStrike" kern="1200" dirty="0">
                <a:solidFill>
                  <a:schemeClr val="tx1"/>
                </a:solidFill>
                <a:effectLst/>
                <a:latin typeface="+mn-lt"/>
                <a:ea typeface="+mn-ea"/>
                <a:cs typeface="+mn-cs"/>
              </a:rPr>
              <a:t> as a health-related piece of technology, not just a piece of technology. The framework accordingly links heat vulnerability assessment with household monitoring, communication focusing on adaptations and post-adaptive assessment of behaviour (</a:t>
            </a:r>
            <a:r>
              <a:rPr lang="en-GB" sz="1200" b="0" i="0" u="none" strike="noStrike" kern="1200" dirty="0" err="1">
                <a:solidFill>
                  <a:schemeClr val="tx1"/>
                </a:solidFill>
                <a:effectLst/>
                <a:latin typeface="+mn-lt"/>
                <a:ea typeface="+mn-ea"/>
                <a:cs typeface="+mn-cs"/>
              </a:rPr>
              <a:t>Andriyani</a:t>
            </a:r>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2025).</a:t>
            </a:r>
            <a:r>
              <a:rPr lang="en-GB" sz="1200" b="1"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12</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PRECEDE assessment identifies the older adults in need of extra protection and identifies factors that make them vulnerable to the effects of heat. This is especially significant due to the high number of heat-related deaths in England, which were 1,311 during four heat episodes in summer 2024, with the greatest number of these deaths occurring in adults aged 85 years and over at 521 per million (GOV.UK, 2025). Assessment takes into account social situation, health risks, household environment, and protection behaviour. These data will be used to let </a:t>
            </a:r>
            <a:r>
              <a:rPr lang="en-GB" sz="1200" b="0" i="0" u="none" strike="noStrike" kern="1200" dirty="0" err="1">
                <a:solidFill>
                  <a:schemeClr val="tx1"/>
                </a:solidFill>
                <a:effectLst/>
                <a:latin typeface="+mn-lt"/>
                <a:ea typeface="+mn-ea"/>
                <a:cs typeface="+mn-cs"/>
              </a:rPr>
              <a:t>HeatShield</a:t>
            </a:r>
            <a:r>
              <a:rPr lang="en-GB" sz="1200" b="0" i="0" u="none" strike="noStrike" kern="1200" dirty="0">
                <a:solidFill>
                  <a:schemeClr val="tx1"/>
                </a:solidFill>
                <a:effectLst/>
                <a:latin typeface="+mn-lt"/>
                <a:ea typeface="+mn-ea"/>
                <a:cs typeface="+mn-cs"/>
              </a:rPr>
              <a:t> UK know where the HEAT SENSOR should be used and the nature of the health information that will need to come out of temperature alerts. This results in a need-led intervention to vulnerable older adults.</a:t>
            </a:r>
            <a:r>
              <a:rPr lang="en-GB" sz="1200" b="1"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13</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This phase involves delivery of interventions. The HEAT SENSOR is used to keep household-level temperature information in order to detect possibly dangerous indoor heat (</a:t>
            </a:r>
            <a:r>
              <a:rPr lang="en-GB" sz="1200" b="0" i="0" u="none" strike="noStrike" kern="1200" dirty="0" err="1">
                <a:solidFill>
                  <a:schemeClr val="tx1"/>
                </a:solidFill>
                <a:effectLst/>
                <a:latin typeface="+mn-lt"/>
                <a:ea typeface="+mn-ea"/>
                <a:cs typeface="+mn-cs"/>
              </a:rPr>
              <a:t>Diarah</a:t>
            </a:r>
            <a:r>
              <a:rPr lang="en-GB" sz="1200" b="0" i="1" u="none" strike="noStrike" kern="1200" dirty="0">
                <a:solidFill>
                  <a:schemeClr val="tx1"/>
                </a:solidFill>
                <a:effectLst/>
                <a:latin typeface="+mn-lt"/>
                <a:ea typeface="+mn-ea"/>
                <a:cs typeface="+mn-cs"/>
              </a:rPr>
              <a:t> et al</a:t>
            </a:r>
            <a:r>
              <a:rPr lang="en-GB" sz="1200" b="0" i="0" u="none" strike="noStrike" kern="1200" dirty="0">
                <a:solidFill>
                  <a:schemeClr val="tx1"/>
                </a:solidFill>
                <a:effectLst/>
                <a:latin typeface="+mn-lt"/>
                <a:ea typeface="+mn-ea"/>
                <a:cs typeface="+mn-cs"/>
              </a:rPr>
              <a:t>. 2023). This is a proposed digital platform that would involve sensor inputs resulting in an adaptive health message based on predefined parameters. The goal is not to diagnose, but to promote earlier protective measures including drinking liquids, increasing heat avoidance and seeking cooler areas and environments. This is in addition to the current Heat-Health Alert (HHA) system in the UK, which gives warnings at the population level from UKHSA and the Met Office.</a:t>
            </a:r>
            <a:r>
              <a:rPr lang="en-GB" sz="1200" b="1"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14</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GB" sz="1200" b="1" i="1"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Implementation would include the implementation of </a:t>
            </a:r>
            <a:r>
              <a:rPr lang="en-GB" sz="1200" b="0" i="0" u="none" strike="noStrike" kern="1200" dirty="0" err="1">
                <a:solidFill>
                  <a:schemeClr val="tx1"/>
                </a:solidFill>
                <a:effectLst/>
                <a:latin typeface="+mn-lt"/>
                <a:ea typeface="+mn-ea"/>
                <a:cs typeface="+mn-cs"/>
              </a:rPr>
              <a:t>HeatShield</a:t>
            </a:r>
            <a:r>
              <a:rPr lang="en-GB" sz="1200" b="0" i="0" u="none" strike="noStrike" kern="1200" dirty="0">
                <a:solidFill>
                  <a:schemeClr val="tx1"/>
                </a:solidFill>
                <a:effectLst/>
                <a:latin typeface="+mn-lt"/>
                <a:ea typeface="+mn-ea"/>
                <a:cs typeface="+mn-cs"/>
              </a:rPr>
              <a:t> in selected urban and rural households, implementation and testing of the HEAT SENSOR, and making HEAT SENSOR data accessible with health guidance to the users. Technological reliability, delivery of alerts, changes in protection behaviours, and user engagement would be the subject of evaluation (Friedrich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2025). This is crucial as the intervention needs to be technically feasible and of health-promoting value. The PROCEED phase involves ongoing refinement based on the results of the evaluation, such as tweaking the alert parameters or communication and user support. This is in addition to the current UK heat-health preparedness, which encourages organisations to put their own locally-based Heat Health plan in place for the protection of vulnerable individuals during heat-health-related events.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15</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16</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17</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18</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19</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Slide Image Placeholder 1"/>
          <p:cNvSpPr>
            <a:spLocks noGrp="1" noRot="1" noChangeAspect="1" noTextEdit="1"/>
          </p:cNvSpPr>
          <p:nvPr>
            <p:ph type="sldImg"/>
          </p:nvPr>
        </p:nvSpPr>
        <p:spPr bwMode="auto">
          <a:noFill/>
          <a:ln>
            <a:solidFill>
              <a:srgbClr val="000000"/>
            </a:solidFill>
            <a:miter lim="800000"/>
            <a:headEnd/>
            <a:tailEnd/>
          </a:ln>
        </p:spPr>
      </p:sp>
      <p:sp>
        <p:nvSpPr>
          <p:cNvPr id="8194" name="Notes Placeholder 2"/>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8195" name="Slide Number Placeholder 3"/>
          <p:cNvSpPr>
            <a:spLocks noGrp="1" noChangeArrowheads="1"/>
          </p:cNvSpPr>
          <p:nvPr>
            <p:ph type="sldNum" sz="quarter" idx="5"/>
          </p:nvPr>
        </p:nvSpPr>
        <p:spPr bwMode="auto">
          <a:noFill/>
          <a:ln>
            <a:miter lim="800000"/>
            <a:headEnd/>
            <a:tailEnd/>
          </a:ln>
        </p:spPr>
        <p:txBody>
          <a:bodyPr/>
          <a:lstStyle/>
          <a:p>
            <a:fld id="{7C59B20E-4831-48F8-A779-E3AD953AECB8}" type="slidenum">
              <a:rPr lang="en-US"/>
              <a:pPr/>
              <a:t>20</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27</a:t>
            </a:fld>
            <a:endParaRPr lang="en-US"/>
          </a:p>
        </p:txBody>
      </p:sp>
    </p:spTree>
    <p:extLst>
      <p:ext uri="{BB962C8B-B14F-4D97-AF65-F5344CB8AC3E}">
        <p14:creationId xmlns=""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25831" y="2130430"/>
            <a:ext cx="1049274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51662" y="3886200"/>
            <a:ext cx="864108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75124" y="4406904"/>
            <a:ext cx="1049274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75124" y="2906718"/>
            <a:ext cx="1049274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17220" y="1600205"/>
            <a:ext cx="5452109"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275071" y="1600205"/>
            <a:ext cx="5452109"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17221" y="1535113"/>
            <a:ext cx="545425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17221" y="2174875"/>
            <a:ext cx="545425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270788" y="1535113"/>
            <a:ext cx="545639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70788" y="2174875"/>
            <a:ext cx="545639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pPr/>
              <a:t>8/12/2026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pPr/>
              <a:t>8/12/2026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pPr/>
              <a:t>8/12/2026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7222" y="273050"/>
            <a:ext cx="406122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826318" y="273055"/>
            <a:ext cx="6900864"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17222" y="1435103"/>
            <a:ext cx="406122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19590" y="4800601"/>
            <a:ext cx="740664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419590" y="612775"/>
            <a:ext cx="740664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419590" y="5367339"/>
            <a:ext cx="740664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49690" y="274643"/>
            <a:ext cx="2777491"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17220" y="274643"/>
            <a:ext cx="812673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344400" cy="6858000"/>
          </a:xfrm>
          <a:prstGeom prst="rect">
            <a:avLst/>
          </a:prstGeom>
        </p:spPr>
      </p:pic>
      <p:sp>
        <p:nvSpPr>
          <p:cNvPr id="3" name="Shape 0"/>
          <p:cNvSpPr/>
          <p:nvPr/>
        </p:nvSpPr>
        <p:spPr>
          <a:xfrm>
            <a:off x="0" y="0"/>
            <a:ext cx="12344400" cy="6858000"/>
          </a:xfrm>
          <a:prstGeom prst="rect">
            <a:avLst/>
          </a:prstGeom>
          <a:solidFill>
            <a:srgbClr val="FFFFFF">
              <a:alpha val="95000"/>
            </a:srgbClr>
          </a:solidFill>
          <a:ln/>
        </p:spPr>
        <p:txBody>
          <a:bodyPr lIns="122895" tIns="61448" rIns="122895" bIns="61448"/>
          <a:lstStyle/>
          <a:p>
            <a:endParaRPr lang="en-GB"/>
          </a:p>
        </p:txBody>
      </p:sp>
      <p:pic>
        <p:nvPicPr>
          <p:cNvPr id="4" name="Image 1" descr="preencoded.png">
            <a:hlinkClick r:id="rId3"/>
          </p:cNvPr>
          <p:cNvPicPr>
            <a:picLocks noChangeAspect="1"/>
          </p:cNvPicPr>
          <p:nvPr/>
        </p:nvPicPr>
        <p:blipFill>
          <a:blip r:embed="rId4"/>
          <a:stretch>
            <a:fillRect/>
          </a:stretch>
        </p:blipFill>
        <p:spPr>
          <a:xfrm>
            <a:off x="10839394" y="6459321"/>
            <a:ext cx="1446988" cy="341376"/>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alpha val="34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17221" y="274638"/>
            <a:ext cx="1110996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17221" y="1600205"/>
            <a:ext cx="1110996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17220" y="6356355"/>
            <a:ext cx="288036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pPr/>
              <a:t>8/12/2026</a:t>
            </a:fld>
            <a:endParaRPr lang="en-US"/>
          </a:p>
        </p:txBody>
      </p:sp>
      <p:sp>
        <p:nvSpPr>
          <p:cNvPr id="5" name="Footer Placeholder 4"/>
          <p:cNvSpPr>
            <a:spLocks noGrp="1"/>
          </p:cNvSpPr>
          <p:nvPr>
            <p:ph type="ftr" sz="quarter" idx="3"/>
          </p:nvPr>
        </p:nvSpPr>
        <p:spPr>
          <a:xfrm>
            <a:off x="4217672" y="6356355"/>
            <a:ext cx="390906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846820" y="6356355"/>
            <a:ext cx="288036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3.jpeg"/></Relationships>
</file>

<file path=ppt/slides/_rels/slide13.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5.png"/></Relationships>
</file>

<file path=ppt/slides/_rels/slide14.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uk/guidance/adverse-weather-and-health-pla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https://www.bgs.org.uk/" TargetMode="External"/><Relationship Id="rId2" Type="http://schemas.openxmlformats.org/officeDocument/2006/relationships/hyperlink" Target="https://www.theaccessgroup.com/en-gb/" TargetMode="External"/><Relationship Id="rId1" Type="http://schemas.openxmlformats.org/officeDocument/2006/relationships/slideLayout" Target="../slideLayouts/slideLayout12.xml"/><Relationship Id="rId6" Type="http://schemas.openxmlformats.org/officeDocument/2006/relationships/hyperlink" Target="https://pmc.ncbi.nlm.nih.gov/" TargetMode="External"/><Relationship Id="rId5" Type="http://schemas.openxmlformats.org/officeDocument/2006/relationships/hyperlink" Target="https://www.england.nhs.uk/" TargetMode="Externa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sp>
        <p:nvSpPr>
          <p:cNvPr id="4" name="Rectangle 3"/>
          <p:cNvSpPr/>
          <p:nvPr/>
        </p:nvSpPr>
        <p:spPr>
          <a:xfrm>
            <a:off x="0" y="0"/>
            <a:ext cx="2926080" cy="6858000"/>
          </a:xfrm>
          <a:prstGeom prst="rect">
            <a:avLst/>
          </a:prstGeom>
          <a:solidFill>
            <a:srgbClr val="18366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640080" y="822960"/>
            <a:ext cx="320040" cy="320040"/>
          </a:xfrm>
          <a:prstGeom prst="ellipse">
            <a:avLst/>
          </a:prstGeom>
          <a:solidFill>
            <a:srgbClr val="00AA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1188719" y="1463040"/>
            <a:ext cx="320040" cy="320040"/>
          </a:xfrm>
          <a:prstGeom prst="ellipse">
            <a:avLst/>
          </a:prstGeom>
          <a:solidFill>
            <a:srgbClr val="FFB74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Oval 6"/>
          <p:cNvSpPr/>
          <p:nvPr/>
        </p:nvSpPr>
        <p:spPr>
          <a:xfrm>
            <a:off x="1737360" y="2103120"/>
            <a:ext cx="320040" cy="320040"/>
          </a:xfrm>
          <a:prstGeom prst="ellipse">
            <a:avLst/>
          </a:prstGeom>
          <a:solidFill>
            <a:srgbClr val="64B5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3291840" y="640080"/>
            <a:ext cx="8229600" cy="5486400"/>
          </a:xfrm>
          <a:prstGeom prst="roundRect">
            <a:avLst/>
          </a:prstGeom>
          <a:solidFill>
            <a:srgbClr val="FFFFFF"/>
          </a:solidFill>
          <a:ln>
            <a:solidFill>
              <a:srgbClr val="00AAAA"/>
            </a:solidFill>
          </a:ln>
        </p:spPr>
        <p:style>
          <a:lnRef idx="1">
            <a:schemeClr val="accent1"/>
          </a:lnRef>
          <a:fillRef idx="3">
            <a:schemeClr val="accent1"/>
          </a:fillRef>
          <a:effectRef idx="2">
            <a:schemeClr val="accent1"/>
          </a:effectRef>
          <a:fontRef idx="minor">
            <a:schemeClr val="lt1"/>
          </a:fontRef>
        </p:style>
        <p:txBody>
          <a:bodyPr rtlCol="0" anchor="ctr"/>
          <a:lstStyle/>
          <a:p>
            <a:pPr algn="just">
              <a:spcAft>
                <a:spcPts val="800"/>
              </a:spcAft>
              <a:defRPr sz="1600" b="0">
                <a:solidFill>
                  <a:srgbClr val="00AAAA"/>
                </a:solidFill>
              </a:defRPr>
            </a:pPr>
            <a:endParaRPr b="1" dirty="0" smtClean="0">
              <a:solidFill>
                <a:schemeClr val="accent1"/>
              </a:solidFill>
              <a:latin typeface="Arial Unicode MS" pitchFamily="34" charset="-128"/>
              <a:ea typeface="Arial Unicode MS" pitchFamily="34" charset="-128"/>
              <a:cs typeface="Arial Unicode MS" pitchFamily="34" charset="-128"/>
            </a:endParaRPr>
          </a:p>
          <a:p>
            <a:pPr algn="just">
              <a:spcAft>
                <a:spcPts val="800"/>
              </a:spcAft>
              <a:defRPr sz="3000" b="1">
                <a:solidFill>
                  <a:srgbClr val="183663"/>
                </a:solidFill>
              </a:defRPr>
            </a:pPr>
            <a:r>
              <a:rPr lang="en-US" sz="1600" b="1" u="sng" dirty="0" smtClean="0">
                <a:solidFill>
                  <a:schemeClr val="accent1"/>
                </a:solidFill>
                <a:latin typeface="Arial Unicode MS" pitchFamily="34" charset="-128"/>
                <a:ea typeface="Arial Unicode MS" pitchFamily="34" charset="-128"/>
                <a:cs typeface="Arial Unicode MS" pitchFamily="34" charset="-128"/>
              </a:rPr>
              <a:t>Heat shield Uk: A Digital Adaptive Health Promotion Intervention To Improve Heat wave Resilience Among Vulnerable Older Adults Across Urban And Rural Uk Communities</a:t>
            </a:r>
            <a:endParaRPr b="1" dirty="0" smtClean="0">
              <a:solidFill>
                <a:schemeClr val="accent1"/>
              </a:solidFill>
              <a:latin typeface="Arial Unicode MS" pitchFamily="34" charset="-128"/>
              <a:ea typeface="Arial Unicode MS" pitchFamily="34" charset="-128"/>
              <a:cs typeface="Arial Unicode MS" pitchFamily="34" charset="-128"/>
            </a:endParaRPr>
          </a:p>
          <a:p>
            <a:pPr algn="ctr">
              <a:spcAft>
                <a:spcPts val="800"/>
              </a:spcAft>
              <a:defRPr sz="400" b="0">
                <a:solidFill>
                  <a:srgbClr val="000000"/>
                </a:solidFill>
              </a:defRPr>
            </a:pPr>
            <a:endParaRPr dirty="0" smtClean="0">
              <a:latin typeface="Arial Unicode MS" pitchFamily="34" charset="-128"/>
              <a:ea typeface="Arial Unicode MS" pitchFamily="34" charset="-128"/>
              <a:cs typeface="Arial Unicode MS" pitchFamily="34" charset="-128"/>
            </a:endParaRPr>
          </a:p>
          <a:p>
            <a:pPr algn="ctr">
              <a:spcAft>
                <a:spcPts val="800"/>
              </a:spcAft>
              <a:defRPr sz="2000" b="1">
                <a:solidFill>
                  <a:srgbClr val="183663"/>
                </a:solidFill>
              </a:defRPr>
            </a:pPr>
            <a:r>
              <a:rPr dirty="0" smtClean="0">
                <a:latin typeface="Arial Unicode MS" pitchFamily="34" charset="-128"/>
                <a:ea typeface="Arial Unicode MS" pitchFamily="34" charset="-128"/>
                <a:cs typeface="Arial Unicode MS" pitchFamily="34" charset="-128"/>
              </a:rPr>
              <a:t>Group Presentation</a:t>
            </a:r>
          </a:p>
          <a:p>
            <a:pPr algn="ctr">
              <a:spcAft>
                <a:spcPts val="800"/>
              </a:spcAft>
              <a:defRPr sz="2000" b="0">
                <a:solidFill>
                  <a:srgbClr val="000000"/>
                </a:solidFill>
              </a:defRPr>
            </a:pPr>
            <a:r>
              <a:rPr b="1" i="1" dirty="0" smtClean="0">
                <a:latin typeface="Arial" pitchFamily="34" charset="0"/>
                <a:ea typeface="Arial Unicode MS" pitchFamily="34" charset="-128"/>
                <a:cs typeface="Arial" pitchFamily="34" charset="0"/>
              </a:rPr>
              <a:t>Nilesh Patil</a:t>
            </a:r>
            <a:r>
              <a:rPr lang="en-US" b="1" i="1" dirty="0" smtClean="0">
                <a:latin typeface="Arial" pitchFamily="34" charset="0"/>
                <a:ea typeface="Arial Unicode MS" pitchFamily="34" charset="-128"/>
                <a:cs typeface="Arial" pitchFamily="34" charset="0"/>
              </a:rPr>
              <a:t>(2523930)</a:t>
            </a:r>
          </a:p>
          <a:p>
            <a:pPr algn="ctr">
              <a:spcAft>
                <a:spcPts val="800"/>
              </a:spcAft>
              <a:defRPr sz="2000" b="0">
                <a:solidFill>
                  <a:srgbClr val="000000"/>
                </a:solidFill>
              </a:defRPr>
            </a:pPr>
            <a:r>
              <a:rPr lang="en-US" b="1" i="1" dirty="0" smtClean="0">
                <a:solidFill>
                  <a:schemeClr val="tx1"/>
                </a:solidFill>
                <a:latin typeface="Arial" pitchFamily="34" charset="0"/>
                <a:cs typeface="Arial" pitchFamily="34" charset="0"/>
              </a:rPr>
              <a:t> </a:t>
            </a:r>
            <a:r>
              <a:rPr lang="en-US" b="1" i="1" dirty="0" err="1" smtClean="0">
                <a:solidFill>
                  <a:schemeClr val="tx1"/>
                </a:solidFill>
                <a:latin typeface="Arial" pitchFamily="34" charset="0"/>
                <a:cs typeface="Arial" pitchFamily="34" charset="0"/>
              </a:rPr>
              <a:t>Fuaansha</a:t>
            </a:r>
            <a:r>
              <a:rPr lang="en-US" b="1" i="1" dirty="0" smtClean="0">
                <a:solidFill>
                  <a:schemeClr val="tx1"/>
                </a:solidFill>
                <a:latin typeface="Arial" pitchFamily="34" charset="0"/>
                <a:cs typeface="Arial" pitchFamily="34" charset="0"/>
              </a:rPr>
              <a:t> </a:t>
            </a:r>
            <a:r>
              <a:rPr lang="en-US" b="1" i="1" dirty="0" err="1" smtClean="0">
                <a:solidFill>
                  <a:schemeClr val="tx1"/>
                </a:solidFill>
                <a:latin typeface="Arial" pitchFamily="34" charset="0"/>
                <a:cs typeface="Arial" pitchFamily="34" charset="0"/>
              </a:rPr>
              <a:t>pimpale</a:t>
            </a:r>
            <a:r>
              <a:rPr lang="en-US" b="1" i="1" dirty="0" smtClean="0">
                <a:solidFill>
                  <a:schemeClr val="tx1"/>
                </a:solidFill>
                <a:latin typeface="Arial" pitchFamily="34" charset="0"/>
                <a:cs typeface="Arial" pitchFamily="34" charset="0"/>
              </a:rPr>
              <a:t>(2530082) </a:t>
            </a:r>
          </a:p>
          <a:p>
            <a:pPr algn="ctr">
              <a:spcAft>
                <a:spcPts val="800"/>
              </a:spcAft>
              <a:defRPr sz="2000" b="0">
                <a:solidFill>
                  <a:srgbClr val="000000"/>
                </a:solidFill>
              </a:defRPr>
            </a:pPr>
            <a:r>
              <a:rPr lang="en-GB" b="1" i="1" dirty="0" smtClean="0">
                <a:latin typeface="Arial" pitchFamily="34" charset="0"/>
                <a:cs typeface="Arial" pitchFamily="34" charset="0"/>
              </a:rPr>
              <a:t>Ikechukwu Nzediegwu(</a:t>
            </a:r>
            <a:r>
              <a:rPr lang="en-GB" b="1" dirty="0" smtClean="0"/>
              <a:t>2226941</a:t>
            </a:r>
            <a:r>
              <a:rPr lang="en-GB" b="1" i="1" dirty="0" smtClean="0">
                <a:latin typeface="Arial" pitchFamily="34" charset="0"/>
                <a:cs typeface="Arial" pitchFamily="34" charset="0"/>
              </a:rPr>
              <a:t>)  </a:t>
            </a:r>
            <a:r>
              <a:rPr b="1" i="1" dirty="0" smtClean="0">
                <a:latin typeface="Arial" pitchFamily="34" charset="0"/>
                <a:ea typeface="Arial Unicode MS" pitchFamily="34" charset="-128"/>
                <a:cs typeface="Arial" pitchFamily="34" charset="0"/>
              </a:rPr>
              <a:t/>
            </a:r>
            <a:br>
              <a:rPr b="1" i="1" dirty="0" smtClean="0">
                <a:latin typeface="Arial" pitchFamily="34" charset="0"/>
                <a:ea typeface="Arial Unicode MS" pitchFamily="34" charset="-128"/>
                <a:cs typeface="Arial" pitchFamily="34" charset="0"/>
              </a:rPr>
            </a:br>
            <a:r>
              <a:rPr b="1" i="1" dirty="0" err="1" smtClean="0">
                <a:latin typeface="Arial" pitchFamily="34" charset="0"/>
                <a:ea typeface="Arial Unicode MS" pitchFamily="34" charset="-128"/>
                <a:cs typeface="Arial" pitchFamily="34" charset="0"/>
              </a:rPr>
              <a:t>Maryan</a:t>
            </a:r>
            <a:r>
              <a:rPr b="1" i="1" dirty="0" smtClean="0">
                <a:latin typeface="Arial" pitchFamily="34" charset="0"/>
                <a:ea typeface="Arial Unicode MS" pitchFamily="34" charset="-128"/>
                <a:cs typeface="Arial" pitchFamily="34" charset="0"/>
              </a:rPr>
              <a:t> </a:t>
            </a:r>
            <a:r>
              <a:rPr b="1" i="1" dirty="0" err="1" smtClean="0">
                <a:latin typeface="Arial" pitchFamily="34" charset="0"/>
                <a:ea typeface="Arial Unicode MS" pitchFamily="34" charset="-128"/>
                <a:cs typeface="Arial" pitchFamily="34" charset="0"/>
              </a:rPr>
              <a:t>Muhumed</a:t>
            </a:r>
            <a:r>
              <a:rPr lang="en-US" b="1" i="1" dirty="0" smtClean="0">
                <a:latin typeface="Arial" pitchFamily="34" charset="0"/>
                <a:ea typeface="Arial Unicode MS" pitchFamily="34" charset="-128"/>
                <a:cs typeface="Arial" pitchFamily="34" charset="0"/>
              </a:rPr>
              <a:t>(</a:t>
            </a:r>
            <a:r>
              <a:rPr lang="en-US" sz="2000" b="1" dirty="0" smtClean="0"/>
              <a:t>2029256</a:t>
            </a:r>
            <a:r>
              <a:rPr lang="en-US" b="1" i="1" dirty="0" smtClean="0">
                <a:latin typeface="Arial" pitchFamily="34" charset="0"/>
                <a:ea typeface="Arial Unicode MS" pitchFamily="34" charset="-128"/>
                <a:cs typeface="Arial" pitchFamily="34" charset="0"/>
              </a:rPr>
              <a:t>)</a:t>
            </a:r>
          </a:p>
          <a:p>
            <a:pPr algn="ctr">
              <a:spcAft>
                <a:spcPts val="800"/>
              </a:spcAft>
              <a:defRPr sz="2000" b="0">
                <a:solidFill>
                  <a:srgbClr val="000000"/>
                </a:solidFill>
              </a:defRPr>
            </a:pPr>
            <a:endParaRPr lang="en-US" b="1" i="1" dirty="0" smtClean="0">
              <a:latin typeface="Arial" pitchFamily="34" charset="0"/>
              <a:ea typeface="Arial Unicode MS" pitchFamily="34" charset="-128"/>
              <a:cs typeface="Arial" pitchFamily="34" charset="0"/>
            </a:endParaRPr>
          </a:p>
          <a:p>
            <a:pPr algn="ctr">
              <a:spcAft>
                <a:spcPts val="800"/>
              </a:spcAft>
              <a:defRPr sz="2000" b="0">
                <a:solidFill>
                  <a:srgbClr val="000000"/>
                </a:solidFill>
              </a:defRPr>
            </a:pPr>
            <a:r>
              <a:rPr lang="en-US" sz="2000" b="1" dirty="0" smtClean="0">
                <a:latin typeface="Arial" pitchFamily="34" charset="0"/>
                <a:cs typeface="Arial" pitchFamily="34" charset="0"/>
              </a:rPr>
              <a:t>Lecturer: Dr. </a:t>
            </a:r>
            <a:r>
              <a:rPr lang="en-US" sz="2000" b="1" smtClean="0">
                <a:latin typeface="Arial" pitchFamily="34" charset="0"/>
                <a:cs typeface="Arial" pitchFamily="34" charset="0"/>
              </a:rPr>
              <a:t>Diola </a:t>
            </a:r>
            <a:r>
              <a:rPr lang="en-US" sz="2000" b="1" smtClean="0">
                <a:latin typeface="Arial" pitchFamily="34" charset="0"/>
                <a:cs typeface="Arial" pitchFamily="34" charset="0"/>
              </a:rPr>
              <a:t>Bijlhout</a:t>
            </a:r>
            <a:endParaRPr b="1" i="1" dirty="0" smtClean="0">
              <a:latin typeface="Arial" pitchFamily="34" charset="0"/>
              <a:ea typeface="Arial Unicode MS" pitchFamily="34" charset="-128"/>
              <a:cs typeface="Arial" pitchFamily="34" charset="0"/>
            </a:endParaRPr>
          </a:p>
          <a:p>
            <a:pPr algn="ctr">
              <a:spcAft>
                <a:spcPts val="800"/>
              </a:spcAft>
              <a:defRPr sz="400" b="0">
                <a:solidFill>
                  <a:srgbClr val="000000"/>
                </a:solidFill>
              </a:defRPr>
            </a:pPr>
            <a:endParaRPr dirty="0" smtClean="0">
              <a:latin typeface="Arial Unicode MS" pitchFamily="34" charset="-128"/>
              <a:ea typeface="Arial Unicode MS" pitchFamily="34" charset="-128"/>
              <a:cs typeface="Arial Unicode MS" pitchFamily="34" charset="-128"/>
            </a:endParaRPr>
          </a:p>
          <a:p>
            <a:pPr algn="ctr">
              <a:spcAft>
                <a:spcPts val="800"/>
              </a:spcAft>
              <a:defRPr sz="1600" b="0">
                <a:solidFill>
                  <a:srgbClr val="5A5A5A"/>
                </a:solidFill>
              </a:defRPr>
            </a:pPr>
            <a:r>
              <a:rPr b="1" dirty="0" smtClean="0">
                <a:solidFill>
                  <a:schemeClr val="tx2"/>
                </a:solidFill>
                <a:latin typeface="Arial" pitchFamily="34" charset="0"/>
                <a:ea typeface="Arial Unicode MS" pitchFamily="34" charset="-128"/>
                <a:cs typeface="Arial" pitchFamily="34" charset="0"/>
              </a:rPr>
              <a:t>Academic Level: Level 7 (Master's)</a:t>
            </a:r>
            <a:br>
              <a:rPr b="1" dirty="0" smtClean="0">
                <a:solidFill>
                  <a:schemeClr val="tx2"/>
                </a:solidFill>
                <a:latin typeface="Arial" pitchFamily="34" charset="0"/>
                <a:ea typeface="Arial Unicode MS" pitchFamily="34" charset="-128"/>
                <a:cs typeface="Arial" pitchFamily="34" charset="0"/>
              </a:rPr>
            </a:br>
            <a:r>
              <a:rPr b="1" dirty="0" smtClean="0">
                <a:solidFill>
                  <a:schemeClr val="tx2"/>
                </a:solidFill>
                <a:latin typeface="Arial" pitchFamily="34" charset="0"/>
                <a:ea typeface="Arial Unicode MS" pitchFamily="34" charset="-128"/>
                <a:cs typeface="Arial" pitchFamily="34" charset="0"/>
              </a:rPr>
              <a:t>Module: </a:t>
            </a:r>
            <a:r>
              <a:rPr lang="en-US" b="1" dirty="0" smtClean="0">
                <a:solidFill>
                  <a:schemeClr val="tx2"/>
                </a:solidFill>
                <a:latin typeface="Arial" pitchFamily="34" charset="0"/>
                <a:ea typeface="Arial Unicode MS" pitchFamily="34" charset="-128"/>
                <a:cs typeface="Arial" pitchFamily="34" charset="0"/>
              </a:rPr>
              <a:t>Population health and Digital health Promotion </a:t>
            </a:r>
          </a:p>
          <a:p>
            <a:pPr algn="ctr">
              <a:spcAft>
                <a:spcPts val="800"/>
              </a:spcAft>
              <a:defRPr sz="1600" b="0">
                <a:solidFill>
                  <a:srgbClr val="5A5A5A"/>
                </a:solidFill>
              </a:defRPr>
            </a:pPr>
            <a:r>
              <a:rPr lang="en-US" b="1" dirty="0" smtClean="0">
                <a:solidFill>
                  <a:schemeClr val="tx2"/>
                </a:solidFill>
                <a:latin typeface="Arial" pitchFamily="34" charset="0"/>
                <a:ea typeface="Arial Unicode MS" pitchFamily="34" charset="-128"/>
                <a:cs typeface="Arial" pitchFamily="34" charset="0"/>
              </a:rPr>
              <a:t>Module Code:-</a:t>
            </a:r>
            <a:r>
              <a:rPr lang="en-US" sz="1600" b="1" dirty="0" smtClean="0">
                <a:solidFill>
                  <a:schemeClr val="tx2"/>
                </a:solidFill>
                <a:latin typeface="Arial" pitchFamily="34" charset="0"/>
                <a:ea typeface="Arial Unicode MS" pitchFamily="34" charset="-128"/>
                <a:cs typeface="Arial" pitchFamily="34" charset="0"/>
              </a:rPr>
              <a:t>LCHS7009_LON</a:t>
            </a:r>
          </a:p>
          <a:p>
            <a:pPr algn="ctr">
              <a:spcAft>
                <a:spcPts val="800"/>
              </a:spcAft>
              <a:defRPr sz="1600" b="0">
                <a:solidFill>
                  <a:srgbClr val="5A5A5A"/>
                </a:solidFill>
              </a:defRPr>
            </a:pPr>
            <a:endParaRPr dirty="0">
              <a:latin typeface="Arial Unicode MS" pitchFamily="34" charset="-128"/>
              <a:ea typeface="Arial Unicode MS" pitchFamily="34" charset="-128"/>
              <a:cs typeface="Arial Unicode MS" pitchFamily="34" charset="-128"/>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221" y="0"/>
            <a:ext cx="11109960" cy="1302434"/>
          </a:xfrm>
        </p:spPr>
        <p:txBody>
          <a:bodyPr>
            <a:normAutofit fontScale="90000"/>
          </a:bodyPr>
          <a:lstStyle/>
          <a:p>
            <a:pPr>
              <a:lnSpc>
                <a:spcPct val="150000"/>
              </a:lnSpc>
              <a:defRPr sz="1800"/>
            </a:pPr>
            <a:r>
              <a:rPr lang="en-US" sz="2400" b="1" u="sng" dirty="0" smtClean="0">
                <a:solidFill>
                  <a:schemeClr val="accent1"/>
                </a:solidFill>
                <a:latin typeface="Arial" pitchFamily="34" charset="0"/>
                <a:cs typeface="Arial" pitchFamily="34" charset="0"/>
              </a:rPr>
              <a:t>Heat shield Uk: A Digital Adaptive Health Promotion Intervention To Improve Heat wave Resilience Among Vulnerable Older Adults Across Urban And Rural Uk Communities</a:t>
            </a:r>
            <a:endParaRPr lang="en-US" sz="2400" b="1" u="sng" dirty="0">
              <a:solidFill>
                <a:schemeClr val="accent1"/>
              </a:solidFill>
              <a:latin typeface="Arial" pitchFamily="34" charset="0"/>
              <a:cs typeface="Arial" pitchFamily="34" charset="0"/>
            </a:endParaRPr>
          </a:p>
        </p:txBody>
      </p:sp>
      <p:pic>
        <p:nvPicPr>
          <p:cNvPr id="1026" name="Picture 2"/>
          <p:cNvPicPr>
            <a:picLocks noChangeAspect="1" noChangeArrowheads="1"/>
          </p:cNvPicPr>
          <p:nvPr/>
        </p:nvPicPr>
        <p:blipFill>
          <a:blip r:embed="rId2"/>
          <a:srcRect/>
          <a:stretch>
            <a:fillRect/>
          </a:stretch>
        </p:blipFill>
        <p:spPr bwMode="auto">
          <a:xfrm>
            <a:off x="8663429" y="1302434"/>
            <a:ext cx="3063752" cy="23145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7" name="Picture 3"/>
          <p:cNvPicPr>
            <a:picLocks noChangeAspect="1" noChangeArrowheads="1"/>
          </p:cNvPicPr>
          <p:nvPr/>
        </p:nvPicPr>
        <p:blipFill>
          <a:blip r:embed="rId3"/>
          <a:srcRect/>
          <a:stretch>
            <a:fillRect/>
          </a:stretch>
        </p:blipFill>
        <p:spPr bwMode="auto">
          <a:xfrm>
            <a:off x="617221" y="1302434"/>
            <a:ext cx="2841537" cy="2148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8" name="Picture 4"/>
          <p:cNvPicPr>
            <a:picLocks noChangeAspect="1" noChangeArrowheads="1"/>
          </p:cNvPicPr>
          <p:nvPr/>
        </p:nvPicPr>
        <p:blipFill>
          <a:blip r:embed="rId4"/>
          <a:srcRect/>
          <a:stretch>
            <a:fillRect/>
          </a:stretch>
        </p:blipFill>
        <p:spPr bwMode="auto">
          <a:xfrm>
            <a:off x="358863" y="3917047"/>
            <a:ext cx="3099896" cy="25270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9" name="Picture 5"/>
          <p:cNvPicPr>
            <a:picLocks noChangeAspect="1" noChangeArrowheads="1"/>
          </p:cNvPicPr>
          <p:nvPr/>
        </p:nvPicPr>
        <p:blipFill>
          <a:blip r:embed="rId5"/>
          <a:srcRect/>
          <a:stretch>
            <a:fillRect/>
          </a:stretch>
        </p:blipFill>
        <p:spPr bwMode="auto">
          <a:xfrm>
            <a:off x="8974057" y="4253497"/>
            <a:ext cx="2753124" cy="24615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Rectangle 7"/>
          <p:cNvSpPr/>
          <p:nvPr/>
        </p:nvSpPr>
        <p:spPr>
          <a:xfrm>
            <a:off x="3934595" y="3293844"/>
            <a:ext cx="4080692" cy="646331"/>
          </a:xfrm>
          <a:prstGeom prst="rect">
            <a:avLst/>
          </a:prstGeom>
        </p:spPr>
        <p:txBody>
          <a:bodyPr wrap="square">
            <a:spAutoFit/>
          </a:bodyPr>
          <a:lstStyle/>
          <a:p>
            <a:pPr algn="ctr"/>
            <a:r>
              <a:rPr lang="en-US" b="1" i="1" dirty="0" smtClean="0">
                <a:solidFill>
                  <a:srgbClr val="00B050"/>
                </a:solidFill>
                <a:latin typeface="Arial" pitchFamily="34" charset="0"/>
                <a:cs typeface="Arial" pitchFamily="34" charset="0"/>
              </a:rPr>
              <a:t>Protecting lives before temperatures become dangerous.</a:t>
            </a:r>
            <a:endParaRPr lang="en-US" b="1" i="1" dirty="0">
              <a:solidFill>
                <a:srgbClr val="00B050"/>
              </a:solidFill>
              <a:latin typeface="Arial" pitchFamily="34" charset="0"/>
              <a:cs typeface="Arial" pitchFamily="34" charset="0"/>
            </a:endParaRPr>
          </a:p>
        </p:txBody>
      </p:sp>
      <p:sp>
        <p:nvSpPr>
          <p:cNvPr id="9" name="Rectangle 8"/>
          <p:cNvSpPr/>
          <p:nvPr/>
        </p:nvSpPr>
        <p:spPr>
          <a:xfrm>
            <a:off x="3934594" y="2443163"/>
            <a:ext cx="2123305" cy="369332"/>
          </a:xfrm>
          <a:prstGeom prst="rect">
            <a:avLst/>
          </a:prstGeom>
        </p:spPr>
        <p:txBody>
          <a:bodyPr wrap="square">
            <a:spAutoFit/>
          </a:bodyPr>
          <a:lstStyle/>
          <a:p>
            <a:r>
              <a:rPr lang="en-US" b="1" i="1" dirty="0" smtClean="0">
                <a:solidFill>
                  <a:srgbClr val="002060"/>
                </a:solidFill>
                <a:latin typeface="Arial" pitchFamily="34" charset="0"/>
                <a:cs typeface="Arial" pitchFamily="34" charset="0"/>
              </a:rPr>
              <a:t>Older Adults </a:t>
            </a:r>
            <a:endParaRPr lang="en-US" b="1" i="1" dirty="0">
              <a:solidFill>
                <a:srgbClr val="002060"/>
              </a:solidFill>
              <a:latin typeface="Arial" pitchFamily="34" charset="0"/>
              <a:cs typeface="Arial" pitchFamily="34" charset="0"/>
            </a:endParaRPr>
          </a:p>
        </p:txBody>
      </p:sp>
      <p:cxnSp>
        <p:nvCxnSpPr>
          <p:cNvPr id="11" name="Shape 10"/>
          <p:cNvCxnSpPr>
            <a:stCxn id="9" idx="0"/>
          </p:cNvCxnSpPr>
          <p:nvPr/>
        </p:nvCxnSpPr>
        <p:spPr>
          <a:xfrm rot="16200000" flipV="1">
            <a:off x="4272542" y="1719458"/>
            <a:ext cx="385762" cy="1061648"/>
          </a:xfrm>
          <a:prstGeom prst="bentConnector2">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6886576" y="2443163"/>
            <a:ext cx="1424499" cy="369332"/>
          </a:xfrm>
          <a:prstGeom prst="rect">
            <a:avLst/>
          </a:prstGeom>
        </p:spPr>
        <p:txBody>
          <a:bodyPr wrap="square">
            <a:spAutoFit/>
          </a:bodyPr>
          <a:lstStyle/>
          <a:p>
            <a:r>
              <a:rPr lang="en-US" b="1" dirty="0" smtClean="0">
                <a:solidFill>
                  <a:srgbClr val="002060"/>
                </a:solidFill>
                <a:latin typeface="Arial" pitchFamily="34" charset="0"/>
                <a:cs typeface="Arial" pitchFamily="34" charset="0"/>
              </a:rPr>
              <a:t>Heat wave</a:t>
            </a:r>
            <a:endParaRPr lang="en-US" b="1" dirty="0">
              <a:solidFill>
                <a:srgbClr val="002060"/>
              </a:solidFill>
              <a:latin typeface="Arial" pitchFamily="34" charset="0"/>
              <a:cs typeface="Arial" pitchFamily="34" charset="0"/>
            </a:endParaRPr>
          </a:p>
        </p:txBody>
      </p:sp>
      <p:cxnSp>
        <p:nvCxnSpPr>
          <p:cNvPr id="17" name="Shape 16"/>
          <p:cNvCxnSpPr>
            <a:stCxn id="13" idx="0"/>
          </p:cNvCxnSpPr>
          <p:nvPr/>
        </p:nvCxnSpPr>
        <p:spPr>
          <a:xfrm rot="5400000" flipH="1" flipV="1">
            <a:off x="7762069" y="1894158"/>
            <a:ext cx="385763" cy="712249"/>
          </a:xfrm>
          <a:prstGeom prst="bentConnector2">
            <a:avLst/>
          </a:prstGeom>
          <a:ln>
            <a:tailEnd type="arrow"/>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3691706" y="5299591"/>
            <a:ext cx="1663661" cy="369332"/>
          </a:xfrm>
          <a:prstGeom prst="rect">
            <a:avLst/>
          </a:prstGeom>
        </p:spPr>
        <p:txBody>
          <a:bodyPr wrap="none">
            <a:spAutoFit/>
          </a:bodyPr>
          <a:lstStyle/>
          <a:p>
            <a:r>
              <a:rPr lang="en-US" b="1" dirty="0" smtClean="0">
                <a:solidFill>
                  <a:srgbClr val="002060"/>
                </a:solidFill>
                <a:latin typeface="Arial" pitchFamily="34" charset="0"/>
                <a:cs typeface="Arial" pitchFamily="34" charset="0"/>
              </a:rPr>
              <a:t>Digital Alerts </a:t>
            </a:r>
            <a:endParaRPr lang="en-US" b="1" dirty="0">
              <a:solidFill>
                <a:srgbClr val="002060"/>
              </a:solidFill>
              <a:latin typeface="Arial" pitchFamily="34" charset="0"/>
              <a:cs typeface="Arial" pitchFamily="34" charset="0"/>
            </a:endParaRPr>
          </a:p>
        </p:txBody>
      </p:sp>
      <p:cxnSp>
        <p:nvCxnSpPr>
          <p:cNvPr id="22" name="Shape 21"/>
          <p:cNvCxnSpPr>
            <a:stCxn id="18" idx="0"/>
          </p:cNvCxnSpPr>
          <p:nvPr/>
        </p:nvCxnSpPr>
        <p:spPr>
          <a:xfrm rot="16200000" flipV="1">
            <a:off x="3929564" y="4705617"/>
            <a:ext cx="356116" cy="831831"/>
          </a:xfrm>
          <a:prstGeom prst="bentConnector2">
            <a:avLst/>
          </a:prstGeom>
          <a:ln>
            <a:tailEnd type="arrow"/>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6529511" y="5114925"/>
            <a:ext cx="2133918" cy="369332"/>
          </a:xfrm>
          <a:prstGeom prst="rect">
            <a:avLst/>
          </a:prstGeom>
        </p:spPr>
        <p:txBody>
          <a:bodyPr wrap="none">
            <a:spAutoFit/>
          </a:bodyPr>
          <a:lstStyle/>
          <a:p>
            <a:r>
              <a:rPr lang="en-US" b="1" dirty="0" smtClean="0">
                <a:solidFill>
                  <a:srgbClr val="002060"/>
                </a:solidFill>
                <a:latin typeface="Arial" pitchFamily="34" charset="0"/>
                <a:cs typeface="Arial" pitchFamily="34" charset="0"/>
              </a:rPr>
              <a:t>Urban &amp; Rural UK</a:t>
            </a:r>
            <a:endParaRPr lang="en-US" b="1" dirty="0">
              <a:solidFill>
                <a:srgbClr val="002060"/>
              </a:solidFill>
              <a:latin typeface="Arial" pitchFamily="34" charset="0"/>
              <a:cs typeface="Arial" pitchFamily="34" charset="0"/>
            </a:endParaRPr>
          </a:p>
        </p:txBody>
      </p:sp>
      <p:cxnSp>
        <p:nvCxnSpPr>
          <p:cNvPr id="25" name="Shape 24"/>
          <p:cNvCxnSpPr>
            <a:stCxn id="23" idx="0"/>
          </p:cNvCxnSpPr>
          <p:nvPr/>
        </p:nvCxnSpPr>
        <p:spPr>
          <a:xfrm rot="5400000" flipH="1" flipV="1">
            <a:off x="7738016" y="4487605"/>
            <a:ext cx="485774" cy="768866"/>
          </a:xfrm>
          <a:prstGeom prst="bentConnector2">
            <a:avLst/>
          </a:prstGeom>
          <a:ln>
            <a:tailEnd type="arrow"/>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a:xfrm>
            <a:off x="958903" y="3451241"/>
            <a:ext cx="2557175" cy="369332"/>
          </a:xfrm>
          <a:prstGeom prst="rect">
            <a:avLst/>
          </a:prstGeom>
        </p:spPr>
        <p:txBody>
          <a:bodyPr wrap="none">
            <a:spAutoFit/>
          </a:bodyPr>
          <a:lstStyle/>
          <a:p>
            <a:r>
              <a:rPr lang="en-US" dirty="0" smtClean="0">
                <a:latin typeface="Arial" pitchFamily="34" charset="0"/>
                <a:cs typeface="Arial" pitchFamily="34" charset="0"/>
              </a:rPr>
              <a:t>Source: Age UK (2025)</a:t>
            </a:r>
            <a:endParaRPr lang="en-US" dirty="0">
              <a:latin typeface="Arial" pitchFamily="34" charset="0"/>
              <a:cs typeface="Arial" pitchFamily="34" charset="0"/>
            </a:endParaRPr>
          </a:p>
        </p:txBody>
      </p:sp>
      <p:sp>
        <p:nvSpPr>
          <p:cNvPr id="19" name="Rectangle 18"/>
          <p:cNvSpPr/>
          <p:nvPr/>
        </p:nvSpPr>
        <p:spPr>
          <a:xfrm>
            <a:off x="8974057" y="3732381"/>
            <a:ext cx="2822247" cy="369332"/>
          </a:xfrm>
          <a:prstGeom prst="rect">
            <a:avLst/>
          </a:prstGeom>
        </p:spPr>
        <p:txBody>
          <a:bodyPr wrap="none">
            <a:spAutoFit/>
          </a:bodyPr>
          <a:lstStyle/>
          <a:p>
            <a:r>
              <a:rPr lang="en-US" dirty="0" smtClean="0">
                <a:latin typeface="Arial" pitchFamily="34" charset="0"/>
                <a:cs typeface="Arial" pitchFamily="34" charset="0"/>
              </a:rPr>
              <a:t>Source: Met Office (2025)</a:t>
            </a:r>
            <a:endParaRPr lang="en-US" dirty="0">
              <a:latin typeface="Arial" pitchFamily="34" charset="0"/>
              <a:cs typeface="Arial" pitchFamily="34" charset="0"/>
            </a:endParaRPr>
          </a:p>
        </p:txBody>
      </p:sp>
      <p:sp>
        <p:nvSpPr>
          <p:cNvPr id="20" name="Rectangle 19"/>
          <p:cNvSpPr/>
          <p:nvPr/>
        </p:nvSpPr>
        <p:spPr>
          <a:xfrm>
            <a:off x="617221" y="6488668"/>
            <a:ext cx="2557175" cy="369332"/>
          </a:xfrm>
          <a:prstGeom prst="rect">
            <a:avLst/>
          </a:prstGeom>
        </p:spPr>
        <p:txBody>
          <a:bodyPr wrap="none">
            <a:spAutoFit/>
          </a:bodyPr>
          <a:lstStyle/>
          <a:p>
            <a:r>
              <a:rPr lang="en-US" dirty="0" smtClean="0">
                <a:latin typeface="Arial" pitchFamily="34" charset="0"/>
                <a:cs typeface="Arial" pitchFamily="34" charset="0"/>
              </a:rPr>
              <a:t>Source: UKHSA (2025)</a:t>
            </a:r>
            <a:endParaRPr lang="en-US" dirty="0">
              <a:latin typeface="Arial" pitchFamily="34" charset="0"/>
              <a:cs typeface="Arial" pitchFamily="34" charset="0"/>
            </a:endParaRPr>
          </a:p>
        </p:txBody>
      </p:sp>
      <p:sp>
        <p:nvSpPr>
          <p:cNvPr id="21" name="Rectangle 20"/>
          <p:cNvSpPr/>
          <p:nvPr/>
        </p:nvSpPr>
        <p:spPr>
          <a:xfrm>
            <a:off x="5355367" y="6074744"/>
            <a:ext cx="3954929" cy="369332"/>
          </a:xfrm>
          <a:prstGeom prst="rect">
            <a:avLst/>
          </a:prstGeom>
        </p:spPr>
        <p:txBody>
          <a:bodyPr wrap="none">
            <a:spAutoFit/>
          </a:bodyPr>
          <a:lstStyle/>
          <a:p>
            <a:r>
              <a:rPr lang="en-US" dirty="0" smtClean="0">
                <a:latin typeface="Arial" pitchFamily="34" charset="0"/>
                <a:cs typeface="Arial" pitchFamily="34" charset="0"/>
              </a:rPr>
              <a:t>Source: Wikimedia Commons (2024)</a:t>
            </a:r>
            <a:endParaRPr lang="en-US"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221" y="274638"/>
            <a:ext cx="11109960" cy="599421"/>
          </a:xfrm>
        </p:spPr>
        <p:txBody>
          <a:bodyPr>
            <a:normAutofit/>
          </a:bodyPr>
          <a:lstStyle/>
          <a:p>
            <a:r>
              <a:rPr sz="3200" b="1" u="sng" dirty="0">
                <a:solidFill>
                  <a:srgbClr val="002060"/>
                </a:solidFill>
                <a:latin typeface="Arial" pitchFamily="34" charset="0"/>
                <a:cs typeface="Arial" pitchFamily="34" charset="0"/>
              </a:rPr>
              <a:t>Introduction</a:t>
            </a:r>
          </a:p>
        </p:txBody>
      </p:sp>
      <p:sp>
        <p:nvSpPr>
          <p:cNvPr id="3" name="Content Placeholder 2"/>
          <p:cNvSpPr>
            <a:spLocks noGrp="1"/>
          </p:cNvSpPr>
          <p:nvPr>
            <p:ph idx="1"/>
          </p:nvPr>
        </p:nvSpPr>
        <p:spPr>
          <a:xfrm>
            <a:off x="617221" y="1083812"/>
            <a:ext cx="5716874" cy="5257795"/>
          </a:xfrm>
        </p:spPr>
        <p:style>
          <a:lnRef idx="1">
            <a:schemeClr val="accent4"/>
          </a:lnRef>
          <a:fillRef idx="2">
            <a:schemeClr val="accent4"/>
          </a:fillRef>
          <a:effectRef idx="1">
            <a:schemeClr val="accent4"/>
          </a:effectRef>
          <a:fontRef idx="minor">
            <a:schemeClr val="dk1"/>
          </a:fontRef>
        </p:style>
        <p:txBody>
          <a:bodyPr>
            <a:noAutofit/>
          </a:bodyPr>
          <a:lstStyle/>
          <a:p>
            <a:pPr algn="just">
              <a:lnSpc>
                <a:spcPct val="150000"/>
              </a:lnSpc>
              <a:defRPr sz="1800"/>
            </a:pPr>
            <a:r>
              <a:rPr sz="1600" dirty="0">
                <a:latin typeface="Arial" pitchFamily="34" charset="0"/>
                <a:cs typeface="Arial" pitchFamily="34" charset="0"/>
              </a:rPr>
              <a:t>Certain older people are at high risk of dying during heatwaves in the UK (UKHSA, 2023).</a:t>
            </a:r>
          </a:p>
          <a:p>
            <a:pPr algn="just">
              <a:lnSpc>
                <a:spcPct val="150000"/>
              </a:lnSpc>
              <a:defRPr sz="1800"/>
            </a:pPr>
            <a:r>
              <a:rPr sz="1600" dirty="0">
                <a:latin typeface="Arial" pitchFamily="34" charset="0"/>
                <a:cs typeface="Arial" pitchFamily="34" charset="0"/>
              </a:rPr>
              <a:t>Older adults (65+) are at the greatest risk (urban and rural areas).</a:t>
            </a:r>
          </a:p>
          <a:p>
            <a:pPr algn="just">
              <a:lnSpc>
                <a:spcPct val="150000"/>
              </a:lnSpc>
              <a:defRPr sz="1800"/>
            </a:pPr>
            <a:r>
              <a:rPr sz="1600" dirty="0">
                <a:latin typeface="Arial" pitchFamily="34" charset="0"/>
                <a:cs typeface="Arial" pitchFamily="34" charset="0"/>
              </a:rPr>
              <a:t>The </a:t>
            </a:r>
            <a:r>
              <a:rPr sz="1600" dirty="0" smtClean="0">
                <a:latin typeface="Arial" pitchFamily="34" charset="0"/>
                <a:cs typeface="Arial" pitchFamily="34" charset="0"/>
              </a:rPr>
              <a:t>Heat Shield </a:t>
            </a:r>
            <a:r>
              <a:rPr sz="1600" dirty="0">
                <a:latin typeface="Arial" pitchFamily="34" charset="0"/>
                <a:cs typeface="Arial" pitchFamily="34" charset="0"/>
              </a:rPr>
              <a:t>UK project is a digital early warning system for enhancing heat wave resilience</a:t>
            </a:r>
            <a:r>
              <a:rPr sz="1600" dirty="0" smtClean="0">
                <a:latin typeface="Arial" pitchFamily="34" charset="0"/>
                <a:cs typeface="Arial" pitchFamily="34" charset="0"/>
              </a:rPr>
              <a:t>.</a:t>
            </a:r>
            <a:endParaRPr lang="en-US" sz="1600" dirty="0" smtClean="0">
              <a:latin typeface="Arial" pitchFamily="34" charset="0"/>
              <a:cs typeface="Arial" pitchFamily="34" charset="0"/>
            </a:endParaRPr>
          </a:p>
          <a:p>
            <a:pPr>
              <a:buNone/>
            </a:pPr>
            <a:r>
              <a:rPr lang="en-US" sz="1600" b="1" dirty="0" smtClean="0">
                <a:latin typeface="Arial" pitchFamily="34" charset="0"/>
                <a:cs typeface="Arial" pitchFamily="34" charset="0"/>
              </a:rPr>
              <a:t>       Key Facts</a:t>
            </a:r>
            <a:endParaRPr lang="en-US" sz="1600" dirty="0" smtClean="0">
              <a:latin typeface="Arial" pitchFamily="34" charset="0"/>
              <a:cs typeface="Arial" pitchFamily="34" charset="0"/>
            </a:endParaRPr>
          </a:p>
          <a:p>
            <a:r>
              <a:rPr lang="en-US" sz="1600" dirty="0" smtClean="0">
                <a:latin typeface="Arial" pitchFamily="34" charset="0"/>
                <a:cs typeface="Arial" pitchFamily="34" charset="0"/>
              </a:rPr>
              <a:t>Adults </a:t>
            </a:r>
            <a:r>
              <a:rPr lang="en-US" sz="1600" b="1" dirty="0" smtClean="0">
                <a:latin typeface="Arial" pitchFamily="34" charset="0"/>
                <a:cs typeface="Arial" pitchFamily="34" charset="0"/>
              </a:rPr>
              <a:t>65+</a:t>
            </a:r>
            <a:r>
              <a:rPr lang="en-US" sz="1600" dirty="0" smtClean="0">
                <a:latin typeface="Arial" pitchFamily="34" charset="0"/>
                <a:cs typeface="Arial" pitchFamily="34" charset="0"/>
              </a:rPr>
              <a:t> are the most vulnerable group during heat waves. </a:t>
            </a:r>
          </a:p>
          <a:p>
            <a:r>
              <a:rPr lang="en-US" sz="1600" dirty="0" smtClean="0">
                <a:latin typeface="Arial" pitchFamily="34" charset="0"/>
                <a:cs typeface="Arial" pitchFamily="34" charset="0"/>
              </a:rPr>
              <a:t>Heat waves increase the risk of </a:t>
            </a:r>
            <a:r>
              <a:rPr lang="en-US" sz="1600" b="1" dirty="0" smtClean="0">
                <a:latin typeface="Arial" pitchFamily="34" charset="0"/>
                <a:cs typeface="Arial" pitchFamily="34" charset="0"/>
              </a:rPr>
              <a:t>dehydration, heat exhaustion, heatstroke, cardiovascular and respiratory complications.</a:t>
            </a:r>
            <a:r>
              <a:rPr lang="en-US" sz="1600" dirty="0" smtClean="0">
                <a:latin typeface="Arial" pitchFamily="34" charset="0"/>
                <a:cs typeface="Arial" pitchFamily="34" charset="0"/>
              </a:rPr>
              <a:t> </a:t>
            </a:r>
          </a:p>
          <a:p>
            <a:r>
              <a:rPr lang="en-US" sz="1600" dirty="0" smtClean="0">
                <a:latin typeface="Arial" pitchFamily="34" charset="0"/>
                <a:cs typeface="Arial" pitchFamily="34" charset="0"/>
              </a:rPr>
              <a:t>Climate change is expected to increase the frequency of extreme heat events in the UK.</a:t>
            </a:r>
          </a:p>
          <a:p>
            <a:pPr algn="just">
              <a:lnSpc>
                <a:spcPct val="150000"/>
              </a:lnSpc>
              <a:defRPr sz="1800"/>
            </a:pPr>
            <a:endParaRPr sz="1600" dirty="0">
              <a:latin typeface="Arial" pitchFamily="34" charset="0"/>
              <a:cs typeface="Arial" pitchFamily="34" charset="0"/>
            </a:endParaRPr>
          </a:p>
        </p:txBody>
      </p:sp>
      <p:pic>
        <p:nvPicPr>
          <p:cNvPr id="5" name="Picture 4">
            <a:extLst>
              <a:ext uri="{FF2B5EF4-FFF2-40B4-BE49-F238E27FC236}">
                <a16:creationId xmlns="" xmlns:a16="http://schemas.microsoft.com/office/drawing/2014/main" id="{B4B43E59-B5A6-BA15-DBFF-1D9B0ADDB155}"/>
              </a:ext>
            </a:extLst>
          </p:cNvPr>
          <p:cNvPicPr>
            <a:picLocks noChangeAspect="1"/>
          </p:cNvPicPr>
          <p:nvPr/>
        </p:nvPicPr>
        <p:blipFill>
          <a:blip r:embed="rId3"/>
          <a:stretch>
            <a:fillRect/>
          </a:stretch>
        </p:blipFill>
        <p:spPr>
          <a:xfrm>
            <a:off x="7609008" y="1417639"/>
            <a:ext cx="4118174" cy="45735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 xmlns:a16="http://schemas.microsoft.com/office/drawing/2014/main" id="{4E9723E6-A5FB-2E13-81F6-6BDADEC95B50}"/>
              </a:ext>
            </a:extLst>
          </p:cNvPr>
          <p:cNvSpPr txBox="1"/>
          <p:nvPr/>
        </p:nvSpPr>
        <p:spPr>
          <a:xfrm>
            <a:off x="6581994" y="6126163"/>
            <a:ext cx="6172201" cy="215444"/>
          </a:xfrm>
          <a:prstGeom prst="rect">
            <a:avLst/>
          </a:prstGeom>
          <a:noFill/>
        </p:spPr>
        <p:txBody>
          <a:bodyPr wrap="square">
            <a:spAutoFit/>
          </a:bodyPr>
          <a:lstStyle/>
          <a:p>
            <a:pPr algn="ctr"/>
            <a:r>
              <a:rPr lang="en-IN" sz="800" dirty="0" smtClean="0">
                <a:latin typeface="Arial" pitchFamily="34" charset="0"/>
                <a:cs typeface="Arial" pitchFamily="34" charset="0"/>
              </a:rPr>
              <a:t>(</a:t>
            </a:r>
            <a:r>
              <a:rPr lang="en-US" sz="800" dirty="0" smtClean="0">
                <a:latin typeface="Arial" pitchFamily="34" charset="0"/>
                <a:cs typeface="Arial" pitchFamily="34" charset="0"/>
              </a:rPr>
              <a:t>Source: Unique Care (</a:t>
            </a:r>
            <a:r>
              <a:rPr lang="en-US" sz="800" dirty="0" err="1" smtClean="0">
                <a:latin typeface="Arial" pitchFamily="34" charset="0"/>
                <a:cs typeface="Arial" pitchFamily="34" charset="0"/>
              </a:rPr>
              <a:t>n.d</a:t>
            </a:r>
            <a:r>
              <a:rPr lang="en-US" sz="800" dirty="0" smtClean="0">
                <a:latin typeface="Arial" pitchFamily="34" charset="0"/>
                <a:cs typeface="Arial" pitchFamily="34" charset="0"/>
              </a:rPr>
              <a:t>.)</a:t>
            </a:r>
            <a:endParaRPr lang="en-IN" sz="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221" y="288085"/>
            <a:ext cx="11109960" cy="559080"/>
          </a:xfrm>
        </p:spPr>
        <p:txBody>
          <a:bodyPr>
            <a:normAutofit fontScale="90000"/>
          </a:bodyPr>
          <a:lstStyle/>
          <a:p>
            <a:r>
              <a:rPr sz="3200" b="1" dirty="0">
                <a:solidFill>
                  <a:srgbClr val="002060"/>
                </a:solidFill>
                <a:latin typeface="Arial" pitchFamily="34" charset="0"/>
                <a:cs typeface="Arial" pitchFamily="34" charset="0"/>
              </a:rPr>
              <a:t>The Proposed Intervention</a:t>
            </a:r>
          </a:p>
        </p:txBody>
      </p:sp>
      <p:sp>
        <p:nvSpPr>
          <p:cNvPr id="3" name="Content Placeholder 2"/>
          <p:cNvSpPr>
            <a:spLocks noGrp="1"/>
          </p:cNvSpPr>
          <p:nvPr>
            <p:ph idx="1"/>
          </p:nvPr>
        </p:nvSpPr>
        <p:spPr>
          <a:xfrm>
            <a:off x="258471" y="1283489"/>
            <a:ext cx="6344035" cy="4965492"/>
          </a:xfrm>
        </p:spPr>
        <p:style>
          <a:lnRef idx="1">
            <a:schemeClr val="accent1"/>
          </a:lnRef>
          <a:fillRef idx="2">
            <a:schemeClr val="accent1"/>
          </a:fillRef>
          <a:effectRef idx="1">
            <a:schemeClr val="accent1"/>
          </a:effectRef>
          <a:fontRef idx="minor">
            <a:schemeClr val="dk1"/>
          </a:fontRef>
        </p:style>
        <p:txBody>
          <a:bodyPr>
            <a:normAutofit fontScale="92500"/>
          </a:bodyPr>
          <a:lstStyle/>
          <a:p>
            <a:pPr algn="just">
              <a:lnSpc>
                <a:spcPct val="150000"/>
              </a:lnSpc>
              <a:defRPr sz="1800"/>
            </a:pPr>
            <a:r>
              <a:rPr b="1" dirty="0">
                <a:solidFill>
                  <a:srgbClr val="002060"/>
                </a:solidFill>
                <a:latin typeface="Arial" pitchFamily="34" charset="0"/>
                <a:cs typeface="Arial" pitchFamily="34" charset="0"/>
              </a:rPr>
              <a:t>Aim:</a:t>
            </a:r>
            <a:r>
              <a:rPr dirty="0">
                <a:latin typeface="Arial" pitchFamily="34" charset="0"/>
                <a:cs typeface="Arial" pitchFamily="34" charset="0"/>
              </a:rPr>
              <a:t> The central aim is to decrease the numbers of heat-related morbidity and mortality within the older population in urban and rural UK communities.</a:t>
            </a:r>
          </a:p>
          <a:p>
            <a:pPr algn="just">
              <a:lnSpc>
                <a:spcPct val="150000"/>
              </a:lnSpc>
              <a:defRPr sz="1800"/>
            </a:pPr>
            <a:r>
              <a:rPr b="1" dirty="0">
                <a:solidFill>
                  <a:srgbClr val="002060"/>
                </a:solidFill>
                <a:latin typeface="Arial" pitchFamily="34" charset="0"/>
                <a:cs typeface="Arial" pitchFamily="34" charset="0"/>
              </a:rPr>
              <a:t>Objectives</a:t>
            </a:r>
            <a:r>
              <a:rPr dirty="0">
                <a:latin typeface="Arial" pitchFamily="34" charset="0"/>
                <a:cs typeface="Arial" pitchFamily="34" charset="0"/>
              </a:rPr>
              <a:t>: The objective is to identify increasing heat risks at the start of the day in indoor environments; provide individual alerts, link vulnerable persons to a nominated person.</a:t>
            </a:r>
          </a:p>
          <a:p>
            <a:pPr algn="just">
              <a:lnSpc>
                <a:spcPct val="150000"/>
              </a:lnSpc>
              <a:defRPr sz="1800"/>
            </a:pPr>
            <a:r>
              <a:rPr b="1" dirty="0">
                <a:solidFill>
                  <a:srgbClr val="002060"/>
                </a:solidFill>
                <a:latin typeface="Arial" pitchFamily="34" charset="0"/>
                <a:cs typeface="Arial" pitchFamily="34" charset="0"/>
              </a:rPr>
              <a:t>How it works: </a:t>
            </a:r>
            <a:r>
              <a:rPr dirty="0">
                <a:latin typeface="Arial" pitchFamily="34" charset="0"/>
                <a:cs typeface="Arial" pitchFamily="34" charset="0"/>
              </a:rPr>
              <a:t>embedded heat sensors at home and multiple levels of alerts (app and SMS/phone backup)</a:t>
            </a:r>
          </a:p>
          <a:p>
            <a:pPr algn="just">
              <a:lnSpc>
                <a:spcPct val="150000"/>
              </a:lnSpc>
              <a:defRPr sz="1800"/>
            </a:pPr>
            <a:r>
              <a:rPr b="1" dirty="0">
                <a:solidFill>
                  <a:srgbClr val="002060"/>
                </a:solidFill>
                <a:latin typeface="Arial" pitchFamily="34" charset="0"/>
                <a:cs typeface="Arial" pitchFamily="34" charset="0"/>
              </a:rPr>
              <a:t>Actions: </a:t>
            </a:r>
            <a:r>
              <a:rPr dirty="0">
                <a:latin typeface="Arial" pitchFamily="34" charset="0"/>
                <a:cs typeface="Arial" pitchFamily="34" charset="0"/>
              </a:rPr>
              <a:t>to install and monitor the sensors, introduce the amber and red alert thresholds, implement automated carer check-ins, and support the UKHSA guidance on cooling.</a:t>
            </a:r>
          </a:p>
        </p:txBody>
      </p:sp>
      <p:pic>
        <p:nvPicPr>
          <p:cNvPr id="2050" name="Picture 2" descr="Developing real-time IoT-based public safety alert and emergency response  systems | Scientific Reports">
            <a:extLst>
              <a:ext uri="{FF2B5EF4-FFF2-40B4-BE49-F238E27FC236}">
                <a16:creationId xmlns="" xmlns:a16="http://schemas.microsoft.com/office/drawing/2014/main" id="{093C1593-A3AE-1D56-072A-E28F45251FE8}"/>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7131293" y="1829416"/>
            <a:ext cx="5011401" cy="23194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3461CBC9-BA30-7DBA-A81D-DC3B8AFAAAF0}"/>
              </a:ext>
            </a:extLst>
          </p:cNvPr>
          <p:cNvSpPr txBox="1"/>
          <p:nvPr/>
        </p:nvSpPr>
        <p:spPr>
          <a:xfrm>
            <a:off x="6961019" y="4364276"/>
            <a:ext cx="5383381" cy="215444"/>
          </a:xfrm>
          <a:prstGeom prst="rect">
            <a:avLst/>
          </a:prstGeom>
          <a:noFill/>
        </p:spPr>
        <p:txBody>
          <a:bodyPr wrap="square">
            <a:spAutoFit/>
          </a:bodyPr>
          <a:lstStyle/>
          <a:p>
            <a:pPr algn="ctr"/>
            <a:r>
              <a:rPr lang="en-IN" sz="800" dirty="0">
                <a:latin typeface="Arial" pitchFamily="34" charset="0"/>
                <a:cs typeface="Arial" pitchFamily="34" charset="0"/>
              </a:rPr>
              <a:t>(Source: www.nature.com/articles/s41598-025-13465-7</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221" y="274638"/>
            <a:ext cx="11109960" cy="814574"/>
          </a:xfrm>
        </p:spPr>
        <p:txBody>
          <a:bodyPr>
            <a:normAutofit/>
          </a:bodyPr>
          <a:lstStyle/>
          <a:p>
            <a:r>
              <a:rPr sz="3200" b="1" dirty="0">
                <a:solidFill>
                  <a:srgbClr val="002060"/>
                </a:solidFill>
                <a:latin typeface="Arial" pitchFamily="34" charset="0"/>
                <a:cs typeface="Arial" pitchFamily="34" charset="0"/>
              </a:rPr>
              <a:t>The Digital Health Technology</a:t>
            </a:r>
            <a:r>
              <a:rPr lang="en-US" sz="3200" b="1" dirty="0">
                <a:solidFill>
                  <a:srgbClr val="002060"/>
                </a:solidFill>
                <a:latin typeface="Arial" pitchFamily="34" charset="0"/>
                <a:cs typeface="Arial" pitchFamily="34" charset="0"/>
              </a:rPr>
              <a:t>:</a:t>
            </a:r>
            <a:r>
              <a:rPr sz="3200" b="1" dirty="0">
                <a:solidFill>
                  <a:srgbClr val="002060"/>
                </a:solidFill>
                <a:latin typeface="Arial" pitchFamily="34" charset="0"/>
                <a:cs typeface="Arial" pitchFamily="34" charset="0"/>
              </a:rPr>
              <a:t> Heat Sensors</a:t>
            </a:r>
          </a:p>
        </p:txBody>
      </p:sp>
      <p:sp>
        <p:nvSpPr>
          <p:cNvPr id="3" name="Content Placeholder 2"/>
          <p:cNvSpPr>
            <a:spLocks noGrp="1"/>
          </p:cNvSpPr>
          <p:nvPr>
            <p:ph idx="1"/>
          </p:nvPr>
        </p:nvSpPr>
        <p:spPr>
          <a:xfrm>
            <a:off x="617224" y="1600205"/>
            <a:ext cx="5737110" cy="5085413"/>
          </a:xfrm>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pPr>
              <a:lnSpc>
                <a:spcPct val="160000"/>
              </a:lnSpc>
              <a:defRPr sz="1800"/>
            </a:pPr>
            <a:r>
              <a:rPr dirty="0">
                <a:latin typeface="Arial" pitchFamily="34" charset="0"/>
                <a:cs typeface="Arial" pitchFamily="34" charset="0"/>
              </a:rPr>
              <a:t>Product Labeling: wireless, battery powered in-home heat/humidity sensor(s) and companion app/SMS heat/humidity alerts</a:t>
            </a:r>
          </a:p>
          <a:p>
            <a:pPr>
              <a:lnSpc>
                <a:spcPct val="160000"/>
              </a:lnSpc>
              <a:defRPr sz="1800"/>
            </a:pPr>
            <a:r>
              <a:rPr dirty="0">
                <a:latin typeface="Arial" pitchFamily="34" charset="0"/>
                <a:cs typeface="Arial" pitchFamily="34" charset="0"/>
              </a:rPr>
              <a:t>How it benefits health: alerts people by tiers before risk reaches threshold; watches conditions and alerts before reaching health-threating levels; triggers protective measures</a:t>
            </a:r>
          </a:p>
          <a:p>
            <a:pPr>
              <a:lnSpc>
                <a:spcPct val="160000"/>
              </a:lnSpc>
              <a:defRPr sz="1800"/>
            </a:pPr>
            <a:r>
              <a:rPr dirty="0">
                <a:latin typeface="Arial" pitchFamily="34" charset="0"/>
                <a:cs typeface="Arial" pitchFamily="34" charset="0"/>
              </a:rPr>
              <a:t>Why this technology: Relies on existing heat early warning systems (HWEWs) that have been successfully piloted with older people and fits into UKHSA's alerting approach.</a:t>
            </a:r>
          </a:p>
          <a:p>
            <a:pPr>
              <a:lnSpc>
                <a:spcPct val="160000"/>
              </a:lnSpc>
              <a:defRPr sz="1800"/>
            </a:pPr>
            <a:r>
              <a:rPr dirty="0">
                <a:latin typeface="Arial" pitchFamily="34" charset="0"/>
                <a:cs typeface="Arial" pitchFamily="34" charset="0"/>
              </a:rPr>
              <a:t>Addressing vulnerability: passive monitoring requires no </a:t>
            </a:r>
            <a:r>
              <a:rPr dirty="0" err="1">
                <a:latin typeface="Arial" pitchFamily="34" charset="0"/>
                <a:cs typeface="Arial" pitchFamily="34" charset="0"/>
              </a:rPr>
              <a:t>behaviour</a:t>
            </a:r>
            <a:r>
              <a:rPr dirty="0">
                <a:latin typeface="Arial" pitchFamily="34" charset="0"/>
                <a:cs typeface="Arial" pitchFamily="34" charset="0"/>
              </a:rPr>
              <a:t> change, can be done when there is low risk perception</a:t>
            </a:r>
          </a:p>
        </p:txBody>
      </p:sp>
      <p:pic>
        <p:nvPicPr>
          <p:cNvPr id="3074" name="Picture 2" descr="Implantable Medical Device Security">
            <a:extLst>
              <a:ext uri="{FF2B5EF4-FFF2-40B4-BE49-F238E27FC236}">
                <a16:creationId xmlns="" xmlns:a16="http://schemas.microsoft.com/office/drawing/2014/main" id="{23D68A79-0DB7-A1AF-8BC3-4EA0BBA7F307}"/>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6892503" y="1801906"/>
            <a:ext cx="5129168" cy="33351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778B4F21-FABA-AFD3-8506-CFDA8A88FD86}"/>
              </a:ext>
            </a:extLst>
          </p:cNvPr>
          <p:cNvSpPr txBox="1"/>
          <p:nvPr/>
        </p:nvSpPr>
        <p:spPr>
          <a:xfrm>
            <a:off x="6354330" y="5609032"/>
            <a:ext cx="6172201" cy="215444"/>
          </a:xfrm>
          <a:prstGeom prst="rect">
            <a:avLst/>
          </a:prstGeom>
          <a:noFill/>
        </p:spPr>
        <p:txBody>
          <a:bodyPr wrap="square">
            <a:spAutoFit/>
          </a:bodyPr>
          <a:lstStyle/>
          <a:p>
            <a:pPr algn="ctr"/>
            <a:r>
              <a:rPr lang="en-US" sz="800" dirty="0" smtClean="0"/>
              <a:t>Source: MDPI (2024)</a:t>
            </a:r>
            <a:endParaRPr lang="en-IN" sz="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3200" b="1" i="1" u="sng" dirty="0" smtClean="0">
                <a:solidFill>
                  <a:srgbClr val="002060"/>
                </a:solidFill>
                <a:latin typeface="Arial" pitchFamily="34" charset="0"/>
                <a:cs typeface="Arial" pitchFamily="34" charset="0"/>
              </a:rPr>
              <a:t>Individual Responsibility: Justification for Heat Shield UK</a:t>
            </a:r>
            <a:endParaRPr lang="en-US" sz="3200" b="1" i="1" u="sng" dirty="0">
              <a:solidFill>
                <a:srgbClr val="002060"/>
              </a:solidFill>
              <a:latin typeface="Arial" pitchFamily="34" charset="0"/>
              <a:cs typeface="Arial" pitchFamily="34" charset="0"/>
            </a:endParaRPr>
          </a:p>
        </p:txBody>
      </p:sp>
      <p:sp>
        <p:nvSpPr>
          <p:cNvPr id="5" name="Content Placeholder 4"/>
          <p:cNvSpPr>
            <a:spLocks noGrp="1"/>
          </p:cNvSpPr>
          <p:nvPr>
            <p:ph sz="half" idx="1"/>
          </p:nvPr>
        </p:nvSpPr>
        <p:spPr>
          <a:xfrm>
            <a:off x="617220" y="1600205"/>
            <a:ext cx="10933804" cy="4525963"/>
          </a:xfrm>
        </p:spPr>
        <p:style>
          <a:lnRef idx="1">
            <a:schemeClr val="accent5"/>
          </a:lnRef>
          <a:fillRef idx="2">
            <a:schemeClr val="accent5"/>
          </a:fillRef>
          <a:effectRef idx="1">
            <a:schemeClr val="accent5"/>
          </a:effectRef>
          <a:fontRef idx="minor">
            <a:schemeClr val="dk1"/>
          </a:fontRef>
        </p:style>
        <p:txBody>
          <a:bodyPr>
            <a:normAutofit/>
          </a:bodyPr>
          <a:lstStyle/>
          <a:p>
            <a:pPr>
              <a:buNone/>
            </a:pPr>
            <a:r>
              <a:rPr lang="en-US" sz="1200" b="1" dirty="0" smtClean="0">
                <a:latin typeface="Arial" pitchFamily="34" charset="0"/>
                <a:cs typeface="Arial" pitchFamily="34" charset="0"/>
              </a:rPr>
              <a:t>Justification of the Target Population</a:t>
            </a:r>
          </a:p>
          <a:p>
            <a:pPr>
              <a:buNone/>
            </a:pPr>
            <a:r>
              <a:rPr lang="en-US" sz="1200" b="1" dirty="0" smtClean="0">
                <a:latin typeface="Arial" pitchFamily="34" charset="0"/>
                <a:cs typeface="Arial" pitchFamily="34" charset="0"/>
              </a:rPr>
              <a:t>1. Why Older Adults? </a:t>
            </a:r>
          </a:p>
          <a:p>
            <a:pPr>
              <a:buNone/>
            </a:pPr>
            <a:r>
              <a:rPr lang="en-US" sz="1200" dirty="0" smtClean="0">
                <a:latin typeface="Arial" pitchFamily="34" charset="0"/>
                <a:cs typeface="Arial" pitchFamily="34" charset="0"/>
              </a:rPr>
              <a:t>Older adults are the primary target population because they are </a:t>
            </a:r>
            <a:r>
              <a:rPr lang="en-US" sz="1200" b="1" dirty="0" smtClean="0">
                <a:latin typeface="Arial" pitchFamily="34" charset="0"/>
                <a:cs typeface="Arial" pitchFamily="34" charset="0"/>
              </a:rPr>
              <a:t>most vulnerable to</a:t>
            </a:r>
          </a:p>
          <a:p>
            <a:pPr>
              <a:buNone/>
            </a:pPr>
            <a:r>
              <a:rPr lang="en-US" sz="1200" b="1" dirty="0" smtClean="0">
                <a:latin typeface="Arial" pitchFamily="34" charset="0"/>
                <a:cs typeface="Arial" pitchFamily="34" charset="0"/>
              </a:rPr>
              <a:t>extreme heat exposure</a:t>
            </a:r>
            <a:r>
              <a:rPr lang="en-US" sz="1200" dirty="0" smtClean="0">
                <a:latin typeface="Arial" pitchFamily="34" charset="0"/>
                <a:cs typeface="Arial" pitchFamily="34" charset="0"/>
              </a:rPr>
              <a:t> in both urban and rural UK communities. </a:t>
            </a:r>
          </a:p>
          <a:p>
            <a:pPr>
              <a:buNone/>
            </a:pPr>
            <a:r>
              <a:rPr lang="en-US" sz="1200" dirty="0" smtClean="0">
                <a:latin typeface="Arial" pitchFamily="34" charset="0"/>
                <a:cs typeface="Arial" pitchFamily="34" charset="0"/>
              </a:rPr>
              <a:t>Their age, existing health conditions and reduced ability to regulate body</a:t>
            </a:r>
          </a:p>
          <a:p>
            <a:pPr>
              <a:buNone/>
            </a:pPr>
            <a:r>
              <a:rPr lang="en-US" sz="1200" dirty="0" smtClean="0">
                <a:latin typeface="Arial" pitchFamily="34" charset="0"/>
                <a:cs typeface="Arial" pitchFamily="34" charset="0"/>
              </a:rPr>
              <a:t> temperature increase the risk of heat-related illness. </a:t>
            </a:r>
          </a:p>
          <a:p>
            <a:pPr>
              <a:buNone/>
            </a:pPr>
            <a:r>
              <a:rPr lang="en-US" sz="1200" b="1" dirty="0" smtClean="0">
                <a:latin typeface="Arial" pitchFamily="34" charset="0"/>
                <a:cs typeface="Arial" pitchFamily="34" charset="0"/>
              </a:rPr>
              <a:t>Ref:</a:t>
            </a:r>
            <a:r>
              <a:rPr lang="en-US" sz="1200" dirty="0" smtClean="0">
                <a:latin typeface="Arial" pitchFamily="34" charset="0"/>
                <a:cs typeface="Arial" pitchFamily="34" charset="0"/>
              </a:rPr>
              <a:t> </a:t>
            </a:r>
            <a:r>
              <a:rPr lang="en-US" sz="1200" i="1" dirty="0" err="1" smtClean="0">
                <a:latin typeface="Arial" pitchFamily="34" charset="0"/>
                <a:cs typeface="Arial" pitchFamily="34" charset="0"/>
              </a:rPr>
              <a:t>Fransson</a:t>
            </a:r>
            <a:r>
              <a:rPr lang="en-US" sz="1200" i="1" dirty="0" smtClean="0">
                <a:latin typeface="Arial" pitchFamily="34" charset="0"/>
                <a:cs typeface="Arial" pitchFamily="34" charset="0"/>
              </a:rPr>
              <a:t> et al. (Year)</a:t>
            </a:r>
          </a:p>
          <a:p>
            <a:pPr>
              <a:buNone/>
            </a:pPr>
            <a:endParaRPr lang="en-US" sz="1200" i="1" dirty="0" smtClean="0">
              <a:latin typeface="Arial" pitchFamily="34" charset="0"/>
              <a:cs typeface="Arial" pitchFamily="34" charset="0"/>
            </a:endParaRPr>
          </a:p>
          <a:p>
            <a:pPr>
              <a:buNone/>
            </a:pPr>
            <a:r>
              <a:rPr lang="en-US" sz="1200" b="1" dirty="0" smtClean="0">
                <a:latin typeface="Arial" pitchFamily="34" charset="0"/>
                <a:cs typeface="Arial" pitchFamily="34" charset="0"/>
              </a:rPr>
              <a:t>2. Urban v/s Rural Challenges</a:t>
            </a:r>
            <a:endParaRPr lang="en-US" sz="1200" b="1" i="1" dirty="0" smtClean="0">
              <a:latin typeface="Arial" pitchFamily="34" charset="0"/>
              <a:cs typeface="Arial" pitchFamily="34" charset="0"/>
            </a:endParaRPr>
          </a:p>
          <a:p>
            <a:pPr>
              <a:buNone/>
            </a:pPr>
            <a:endParaRPr lang="en-US" sz="1200" dirty="0" smtClean="0">
              <a:latin typeface="Arial" pitchFamily="34" charset="0"/>
              <a:cs typeface="Arial" pitchFamily="34" charset="0"/>
            </a:endParaRPr>
          </a:p>
          <a:p>
            <a:pPr>
              <a:buNone/>
            </a:pPr>
            <a:endParaRPr lang="en-US" sz="1200" dirty="0">
              <a:latin typeface="Arial" pitchFamily="34" charset="0"/>
              <a:cs typeface="Arial" pitchFamily="34" charset="0"/>
            </a:endParaRPr>
          </a:p>
        </p:txBody>
      </p:sp>
      <p:graphicFrame>
        <p:nvGraphicFramePr>
          <p:cNvPr id="7" name="Table 6"/>
          <p:cNvGraphicFramePr>
            <a:graphicFrameLocks noGrp="1"/>
          </p:cNvGraphicFramePr>
          <p:nvPr/>
        </p:nvGraphicFramePr>
        <p:xfrm>
          <a:off x="617221" y="3832412"/>
          <a:ext cx="3309320" cy="2366010"/>
        </p:xfrm>
        <a:graphic>
          <a:graphicData uri="http://schemas.openxmlformats.org/drawingml/2006/table">
            <a:tbl>
              <a:tblPr firstRow="1" bandRow="1">
                <a:tableStyleId>{5940675A-B579-460E-94D1-54222C63F5DA}</a:tableStyleId>
              </a:tblPr>
              <a:tblGrid>
                <a:gridCol w="1654660"/>
                <a:gridCol w="1654660"/>
              </a:tblGrid>
              <a:tr h="514350">
                <a:tc>
                  <a:txBody>
                    <a:bodyPr/>
                    <a:lstStyle/>
                    <a:p>
                      <a:r>
                        <a:rPr lang="en-US" sz="1200" b="1" dirty="0">
                          <a:latin typeface="Arial" pitchFamily="34" charset="0"/>
                          <a:cs typeface="Arial" pitchFamily="34" charset="0"/>
                        </a:rPr>
                        <a:t>Urban Communities</a:t>
                      </a:r>
                      <a:endParaRPr lang="en-US" sz="1200" dirty="0">
                        <a:latin typeface="Arial" pitchFamily="34" charset="0"/>
                        <a:cs typeface="Arial" pitchFamily="34" charset="0"/>
                      </a:endParaRPr>
                    </a:p>
                  </a:txBody>
                  <a:tcPr anchor="ctr"/>
                </a:tc>
                <a:tc>
                  <a:txBody>
                    <a:bodyPr/>
                    <a:lstStyle/>
                    <a:p>
                      <a:pPr>
                        <a:lnSpc>
                          <a:spcPct val="200000"/>
                        </a:lnSpc>
                      </a:pPr>
                      <a:r>
                        <a:rPr lang="en-US" sz="1200" b="1" dirty="0" smtClean="0">
                          <a:latin typeface="Arial" pitchFamily="34" charset="0"/>
                          <a:cs typeface="Arial" pitchFamily="34" charset="0"/>
                        </a:rPr>
                        <a:t>Rural Communities</a:t>
                      </a:r>
                      <a:endParaRPr lang="en-US" sz="1200" b="1" dirty="0">
                        <a:latin typeface="Arial" pitchFamily="34" charset="0"/>
                        <a:cs typeface="Arial" pitchFamily="34" charset="0"/>
                      </a:endParaRPr>
                    </a:p>
                  </a:txBody>
                  <a:tcPr/>
                </a:tc>
              </a:tr>
              <a:tr h="514350">
                <a:tc>
                  <a:txBody>
                    <a:bodyPr/>
                    <a:lstStyle/>
                    <a:p>
                      <a:r>
                        <a:rPr lang="en-US" sz="1200" dirty="0" smtClean="0">
                          <a:latin typeface="Arial" pitchFamily="34" charset="0"/>
                          <a:cs typeface="Arial" pitchFamily="34" charset="0"/>
                        </a:rPr>
                        <a:t>Heat-island effect caused by dense buildings and limited green space</a:t>
                      </a:r>
                      <a:endParaRPr lang="en-US" sz="1200" dirty="0">
                        <a:latin typeface="Arial" pitchFamily="34" charset="0"/>
                        <a:cs typeface="Arial" pitchFamily="34" charset="0"/>
                      </a:endParaRPr>
                    </a:p>
                  </a:txBody>
                  <a:tcPr/>
                </a:tc>
                <a:tc>
                  <a:txBody>
                    <a:bodyPr/>
                    <a:lstStyle/>
                    <a:p>
                      <a:r>
                        <a:rPr lang="en-US" sz="1200" dirty="0" smtClean="0"/>
                        <a:t>Reduced cooling resources</a:t>
                      </a:r>
                      <a:endParaRPr lang="en-US" sz="1200" dirty="0">
                        <a:latin typeface="Arial" pitchFamily="34" charset="0"/>
                        <a:cs typeface="Arial" pitchFamily="34" charset="0"/>
                      </a:endParaRPr>
                    </a:p>
                  </a:txBody>
                  <a:tcPr/>
                </a:tc>
              </a:tr>
              <a:tr h="514350">
                <a:tc>
                  <a:txBody>
                    <a:bodyPr/>
                    <a:lstStyle/>
                    <a:p>
                      <a:r>
                        <a:rPr lang="en-US" sz="1200" dirty="0" smtClean="0">
                          <a:latin typeface="Arial" pitchFamily="34" charset="0"/>
                          <a:cs typeface="Arial" pitchFamily="34" charset="0"/>
                        </a:rPr>
                        <a:t>Higher ambient temperatures</a:t>
                      </a:r>
                      <a:endParaRPr lang="en-US" sz="1200" dirty="0">
                        <a:latin typeface="Arial" pitchFamily="34" charset="0"/>
                        <a:cs typeface="Arial" pitchFamily="34" charset="0"/>
                      </a:endParaRPr>
                    </a:p>
                  </a:txBody>
                  <a:tcPr/>
                </a:tc>
                <a:tc>
                  <a:txBody>
                    <a:bodyPr/>
                    <a:lstStyle/>
                    <a:p>
                      <a:r>
                        <a:rPr lang="en-US" sz="1200" dirty="0" smtClean="0"/>
                        <a:t>Social isolation</a:t>
                      </a:r>
                      <a:endParaRPr lang="en-US" sz="1200" dirty="0">
                        <a:latin typeface="Arial" pitchFamily="34" charset="0"/>
                        <a:cs typeface="Arial" pitchFamily="34" charset="0"/>
                      </a:endParaRPr>
                    </a:p>
                  </a:txBody>
                  <a:tcPr/>
                </a:tc>
              </a:tr>
              <a:tr h="514350">
                <a:tc>
                  <a:txBody>
                    <a:bodyPr/>
                    <a:lstStyle/>
                    <a:p>
                      <a:r>
                        <a:rPr lang="en-US" sz="1200" dirty="0" smtClean="0">
                          <a:latin typeface="Arial" pitchFamily="34" charset="0"/>
                          <a:cs typeface="Arial" pitchFamily="34" charset="0"/>
                        </a:rPr>
                        <a:t>increased exposure to extreme heat</a:t>
                      </a:r>
                      <a:endParaRPr lang="en-US" sz="1200" dirty="0">
                        <a:latin typeface="Arial" pitchFamily="34" charset="0"/>
                        <a:cs typeface="Arial" pitchFamily="34" charset="0"/>
                      </a:endParaRPr>
                    </a:p>
                  </a:txBody>
                  <a:tcPr/>
                </a:tc>
                <a:tc>
                  <a:txBody>
                    <a:bodyPr/>
                    <a:lstStyle/>
                    <a:p>
                      <a:r>
                        <a:rPr lang="en-US" sz="1200" dirty="0" smtClean="0"/>
                        <a:t>Longer emergency response times</a:t>
                      </a:r>
                      <a:endParaRPr lang="en-US" sz="1200" dirty="0">
                        <a:latin typeface="Arial" pitchFamily="34" charset="0"/>
                        <a:cs typeface="Arial" pitchFamily="34" charset="0"/>
                      </a:endParaRPr>
                    </a:p>
                  </a:txBody>
                  <a:tcPr/>
                </a:tc>
              </a:tr>
            </a:tbl>
          </a:graphicData>
        </a:graphic>
      </p:graphicFrame>
      <p:sp>
        <p:nvSpPr>
          <p:cNvPr id="8" name="Rectangle 7"/>
          <p:cNvSpPr/>
          <p:nvPr/>
        </p:nvSpPr>
        <p:spPr>
          <a:xfrm>
            <a:off x="6763869" y="1417638"/>
            <a:ext cx="5163671" cy="1015663"/>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200" b="1" dirty="0" smtClean="0">
                <a:latin typeface="Arial" pitchFamily="34" charset="0"/>
                <a:cs typeface="Arial" pitchFamily="34" charset="0"/>
              </a:rPr>
              <a:t>3. Impact Beyond Mortality </a:t>
            </a:r>
          </a:p>
          <a:p>
            <a:r>
              <a:rPr lang="en-US" sz="1200" dirty="0" smtClean="0">
                <a:latin typeface="Arial" pitchFamily="34" charset="0"/>
                <a:cs typeface="Arial" pitchFamily="34" charset="0"/>
              </a:rPr>
              <a:t>Heat waves affect more than mortality. </a:t>
            </a:r>
          </a:p>
          <a:p>
            <a:r>
              <a:rPr lang="en-US" sz="1200" dirty="0" smtClean="0">
                <a:latin typeface="Arial" pitchFamily="34" charset="0"/>
                <a:cs typeface="Arial" pitchFamily="34" charset="0"/>
              </a:rPr>
              <a:t>They reduce </a:t>
            </a:r>
            <a:r>
              <a:rPr lang="en-US" sz="1200" b="1" dirty="0" smtClean="0">
                <a:latin typeface="Arial" pitchFamily="34" charset="0"/>
                <a:cs typeface="Arial" pitchFamily="34" charset="0"/>
              </a:rPr>
              <a:t>independence</a:t>
            </a:r>
            <a:r>
              <a:rPr lang="en-US" sz="1200" dirty="0" smtClean="0">
                <a:latin typeface="Arial" pitchFamily="34" charset="0"/>
                <a:cs typeface="Arial" pitchFamily="34" charset="0"/>
              </a:rPr>
              <a:t>, daily functioning and overall wellbeing among older adults. </a:t>
            </a:r>
          </a:p>
          <a:p>
            <a:r>
              <a:rPr lang="en-US" sz="1200" b="1" dirty="0" smtClean="0">
                <a:latin typeface="Arial" pitchFamily="34" charset="0"/>
                <a:cs typeface="Arial" pitchFamily="34" charset="0"/>
              </a:rPr>
              <a:t>Reference:</a:t>
            </a:r>
            <a:r>
              <a:rPr lang="en-US" sz="1200" dirty="0" smtClean="0">
                <a:latin typeface="Arial" pitchFamily="34" charset="0"/>
                <a:cs typeface="Arial" pitchFamily="34" charset="0"/>
              </a:rPr>
              <a:t> </a:t>
            </a:r>
            <a:r>
              <a:rPr lang="en-US" sz="1200" i="1" dirty="0" err="1" smtClean="0">
                <a:latin typeface="Arial" pitchFamily="34" charset="0"/>
                <a:cs typeface="Arial" pitchFamily="34" charset="0"/>
              </a:rPr>
              <a:t>Fransson</a:t>
            </a:r>
            <a:r>
              <a:rPr lang="en-US" sz="1200" i="1" dirty="0" smtClean="0">
                <a:latin typeface="Arial" pitchFamily="34" charset="0"/>
                <a:cs typeface="Arial" pitchFamily="34" charset="0"/>
              </a:rPr>
              <a:t> et al. (Year)</a:t>
            </a:r>
            <a:endParaRPr lang="en-US" sz="1200" dirty="0">
              <a:latin typeface="Arial" pitchFamily="34" charset="0"/>
              <a:cs typeface="Arial" pitchFamily="34" charset="0"/>
            </a:endParaRPr>
          </a:p>
        </p:txBody>
      </p:sp>
      <p:sp>
        <p:nvSpPr>
          <p:cNvPr id="9" name="Rectangle 8"/>
          <p:cNvSpPr/>
          <p:nvPr/>
        </p:nvSpPr>
        <p:spPr>
          <a:xfrm>
            <a:off x="7032812" y="2479211"/>
            <a:ext cx="4894728"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US" sz="1200" b="1" dirty="0" smtClean="0">
                <a:latin typeface="Arial" pitchFamily="34" charset="0"/>
                <a:cs typeface="Arial" pitchFamily="34" charset="0"/>
              </a:rPr>
              <a:t>4. Why </a:t>
            </a:r>
            <a:r>
              <a:rPr lang="en-US" sz="1200" b="1" dirty="0" err="1" smtClean="0">
                <a:latin typeface="Arial" pitchFamily="34" charset="0"/>
                <a:cs typeface="Arial" pitchFamily="34" charset="0"/>
              </a:rPr>
              <a:t>HeatShield</a:t>
            </a:r>
            <a:r>
              <a:rPr lang="en-US" sz="1200" b="1" dirty="0" smtClean="0">
                <a:latin typeface="Arial" pitchFamily="34" charset="0"/>
                <a:cs typeface="Arial" pitchFamily="34" charset="0"/>
              </a:rPr>
              <a:t> UK? 📱</a:t>
            </a:r>
          </a:p>
          <a:p>
            <a:r>
              <a:rPr lang="en-US" sz="1200" dirty="0" smtClean="0">
                <a:latin typeface="Arial" pitchFamily="34" charset="0"/>
                <a:cs typeface="Arial" pitchFamily="34" charset="0"/>
              </a:rPr>
              <a:t>A </a:t>
            </a:r>
            <a:r>
              <a:rPr lang="en-US" sz="1200" b="1" dirty="0" smtClean="0">
                <a:latin typeface="Arial" pitchFamily="34" charset="0"/>
                <a:cs typeface="Arial" pitchFamily="34" charset="0"/>
              </a:rPr>
              <a:t>single intervention cannot meet the needs of every community.</a:t>
            </a:r>
            <a:r>
              <a:rPr lang="en-US" sz="1200" dirty="0" smtClean="0">
                <a:latin typeface="Arial" pitchFamily="34" charset="0"/>
                <a:cs typeface="Arial" pitchFamily="34" charset="0"/>
              </a:rPr>
              <a:t> </a:t>
            </a:r>
          </a:p>
          <a:p>
            <a:r>
              <a:rPr lang="en-US" sz="1200" dirty="0" err="1" smtClean="0">
                <a:latin typeface="Arial" pitchFamily="34" charset="0"/>
                <a:cs typeface="Arial" pitchFamily="34" charset="0"/>
              </a:rPr>
              <a:t>HeatShield</a:t>
            </a:r>
            <a:r>
              <a:rPr lang="en-US" sz="1200" dirty="0" smtClean="0">
                <a:latin typeface="Arial" pitchFamily="34" charset="0"/>
                <a:cs typeface="Arial" pitchFamily="34" charset="0"/>
              </a:rPr>
              <a:t> UK is designed to provide </a:t>
            </a:r>
            <a:r>
              <a:rPr lang="en-US" sz="1200" b="1" dirty="0" smtClean="0">
                <a:latin typeface="Arial" pitchFamily="34" charset="0"/>
                <a:cs typeface="Arial" pitchFamily="34" charset="0"/>
              </a:rPr>
              <a:t>flexible, adaptive support</a:t>
            </a:r>
            <a:r>
              <a:rPr lang="en-US" sz="1200" dirty="0" smtClean="0">
                <a:latin typeface="Arial" pitchFamily="34" charset="0"/>
                <a:cs typeface="Arial" pitchFamily="34" charset="0"/>
              </a:rPr>
              <a:t> for both </a:t>
            </a:r>
            <a:r>
              <a:rPr lang="en-US" sz="1200" b="1" dirty="0" smtClean="0">
                <a:latin typeface="Arial" pitchFamily="34" charset="0"/>
                <a:cs typeface="Arial" pitchFamily="34" charset="0"/>
              </a:rPr>
              <a:t>urban and rural older adults</a:t>
            </a:r>
            <a:r>
              <a:rPr lang="en-US" sz="1200" dirty="0" smtClean="0">
                <a:latin typeface="Arial" pitchFamily="34" charset="0"/>
                <a:cs typeface="Arial" pitchFamily="34" charset="0"/>
              </a:rPr>
              <a:t>, ensuring </a:t>
            </a:r>
            <a:r>
              <a:rPr lang="en-US" sz="1200" dirty="0" err="1" smtClean="0">
                <a:latin typeface="Arial" pitchFamily="34" charset="0"/>
                <a:cs typeface="Arial" pitchFamily="34" charset="0"/>
              </a:rPr>
              <a:t>personalised</a:t>
            </a:r>
            <a:r>
              <a:rPr lang="en-US" sz="1200" dirty="0" smtClean="0">
                <a:latin typeface="Arial" pitchFamily="34" charset="0"/>
                <a:cs typeface="Arial" pitchFamily="34" charset="0"/>
              </a:rPr>
              <a:t> heat-health protection. </a:t>
            </a:r>
          </a:p>
          <a:p>
            <a:r>
              <a:rPr lang="en-US" sz="1200" b="1" dirty="0" smtClean="0">
                <a:latin typeface="Arial" pitchFamily="34" charset="0"/>
                <a:cs typeface="Arial" pitchFamily="34" charset="0"/>
              </a:rPr>
              <a:t>Reference:</a:t>
            </a:r>
            <a:r>
              <a:rPr lang="en-US" sz="1200" dirty="0" smtClean="0">
                <a:latin typeface="Arial" pitchFamily="34" charset="0"/>
                <a:cs typeface="Arial" pitchFamily="34" charset="0"/>
              </a:rPr>
              <a:t> </a:t>
            </a:r>
            <a:r>
              <a:rPr lang="en-US" sz="1200" i="1" dirty="0" err="1" smtClean="0">
                <a:latin typeface="Arial" pitchFamily="34" charset="0"/>
                <a:cs typeface="Arial" pitchFamily="34" charset="0"/>
              </a:rPr>
              <a:t>Fransson</a:t>
            </a:r>
            <a:r>
              <a:rPr lang="en-US" sz="1200" i="1" dirty="0" smtClean="0">
                <a:latin typeface="Arial" pitchFamily="34" charset="0"/>
                <a:cs typeface="Arial" pitchFamily="34" charset="0"/>
              </a:rPr>
              <a:t> et al. (Year)</a:t>
            </a:r>
            <a:endParaRPr lang="en-US" sz="1200" dirty="0">
              <a:latin typeface="Arial" pitchFamily="34" charset="0"/>
              <a:cs typeface="Arial" pitchFamily="34" charset="0"/>
            </a:endParaRPr>
          </a:p>
        </p:txBody>
      </p:sp>
      <p:pic>
        <p:nvPicPr>
          <p:cNvPr id="2050" name="Picture 2" descr="Innovative Sustainable Urban Design Strategies to Reduce Urban Heat"/>
          <p:cNvPicPr>
            <a:picLocks noChangeAspect="1" noChangeArrowheads="1"/>
          </p:cNvPicPr>
          <p:nvPr/>
        </p:nvPicPr>
        <p:blipFill>
          <a:blip r:embed="rId2"/>
          <a:srcRect/>
          <a:stretch>
            <a:fillRect/>
          </a:stretch>
        </p:blipFill>
        <p:spPr bwMode="auto">
          <a:xfrm>
            <a:off x="7207624" y="3832412"/>
            <a:ext cx="4719916" cy="28238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52" name="Picture 4"/>
          <p:cNvPicPr>
            <a:picLocks noChangeAspect="1" noChangeArrowheads="1"/>
          </p:cNvPicPr>
          <p:nvPr/>
        </p:nvPicPr>
        <p:blipFill>
          <a:blip r:embed="rId3"/>
          <a:srcRect/>
          <a:stretch>
            <a:fillRect/>
          </a:stretch>
        </p:blipFill>
        <p:spPr bwMode="auto">
          <a:xfrm>
            <a:off x="4035279" y="3079376"/>
            <a:ext cx="2740098" cy="31190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Rectangle 9"/>
          <p:cNvSpPr/>
          <p:nvPr/>
        </p:nvSpPr>
        <p:spPr>
          <a:xfrm>
            <a:off x="617221" y="6286962"/>
            <a:ext cx="4585101" cy="369332"/>
          </a:xfrm>
          <a:prstGeom prst="rect">
            <a:avLst/>
          </a:prstGeom>
        </p:spPr>
        <p:txBody>
          <a:bodyPr wrap="none">
            <a:spAutoFit/>
          </a:bodyPr>
          <a:lstStyle/>
          <a:p>
            <a:r>
              <a:rPr lang="en-US" b="1" dirty="0" smtClean="0">
                <a:solidFill>
                  <a:srgbClr val="7030A0"/>
                </a:solidFill>
              </a:rPr>
              <a:t>521 deaths per million among adults aged 65+</a:t>
            </a:r>
            <a:endParaRPr lang="en-US" b="1" dirty="0">
              <a:solidFill>
                <a:srgbClr val="7030A0"/>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220" y="0"/>
            <a:ext cx="11109960" cy="753035"/>
          </a:xfrm>
        </p:spPr>
        <p:txBody>
          <a:bodyPr>
            <a:normAutofit/>
          </a:bodyPr>
          <a:lstStyle/>
          <a:p>
            <a:r>
              <a:rPr lang="en-US" sz="3200" b="1" i="1" dirty="0" smtClean="0">
                <a:solidFill>
                  <a:srgbClr val="002060"/>
                </a:solidFill>
                <a:latin typeface="Arial" pitchFamily="34" charset="0"/>
                <a:cs typeface="Arial" pitchFamily="34" charset="0"/>
              </a:rPr>
              <a:t>Why Heat waves Are an Urgent Public Health Issue</a:t>
            </a:r>
            <a:endParaRPr lang="en-US" sz="3200" b="1" i="1" dirty="0">
              <a:solidFill>
                <a:srgbClr val="002060"/>
              </a:solidFill>
              <a:latin typeface="Arial" pitchFamily="34" charset="0"/>
              <a:cs typeface="Arial" pitchFamily="34" charset="0"/>
            </a:endParaRPr>
          </a:p>
        </p:txBody>
      </p:sp>
      <p:sp>
        <p:nvSpPr>
          <p:cNvPr id="3" name="Content Placeholder 2"/>
          <p:cNvSpPr>
            <a:spLocks noGrp="1"/>
          </p:cNvSpPr>
          <p:nvPr>
            <p:ph sz="half" idx="1"/>
          </p:nvPr>
        </p:nvSpPr>
        <p:spPr>
          <a:xfrm>
            <a:off x="174813" y="753035"/>
            <a:ext cx="7570693" cy="5526741"/>
          </a:xfrm>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en-US" sz="1400" b="1" dirty="0" smtClean="0">
                <a:solidFill>
                  <a:srgbClr val="002060"/>
                </a:solidFill>
                <a:latin typeface="Arial" pitchFamily="34" charset="0"/>
                <a:cs typeface="Arial" pitchFamily="34" charset="0"/>
              </a:rPr>
              <a:t>Heat-Related Morbidity and Mortality</a:t>
            </a:r>
          </a:p>
          <a:p>
            <a:pPr>
              <a:buNone/>
            </a:pPr>
            <a:r>
              <a:rPr lang="en-US" sz="1400" dirty="0" smtClean="0">
                <a:latin typeface="Arial" pitchFamily="34" charset="0"/>
                <a:cs typeface="Arial" pitchFamily="34" charset="0"/>
              </a:rPr>
              <a:t>describe heat-related morbidity and mortality as a combination of direct impacts (e.g., heat</a:t>
            </a:r>
          </a:p>
          <a:p>
            <a:pPr>
              <a:buNone/>
            </a:pPr>
            <a:r>
              <a:rPr lang="en-US" sz="1400" dirty="0" smtClean="0">
                <a:latin typeface="Arial" pitchFamily="34" charset="0"/>
                <a:cs typeface="Arial" pitchFamily="34" charset="0"/>
              </a:rPr>
              <a:t>stroke, cardiovascular stress) and indirect impacts (e.g., more stress on health and social</a:t>
            </a:r>
          </a:p>
          <a:p>
            <a:pPr>
              <a:buNone/>
            </a:pPr>
            <a:r>
              <a:rPr lang="en-US" sz="1400" dirty="0" smtClean="0">
                <a:latin typeface="Arial" pitchFamily="34" charset="0"/>
                <a:cs typeface="Arial" pitchFamily="34" charset="0"/>
              </a:rPr>
              <a:t>services).Ref: </a:t>
            </a:r>
            <a:r>
              <a:rPr lang="en-US" sz="1400" dirty="0" err="1" smtClean="0">
                <a:latin typeface="Arial" pitchFamily="34" charset="0"/>
                <a:cs typeface="Arial" pitchFamily="34" charset="0"/>
              </a:rPr>
              <a:t>Ebi</a:t>
            </a:r>
            <a:r>
              <a:rPr lang="en-US" sz="1400" dirty="0" smtClean="0">
                <a:latin typeface="Arial" pitchFamily="34" charset="0"/>
                <a:cs typeface="Arial" pitchFamily="34" charset="0"/>
              </a:rPr>
              <a:t> et al.(2021)</a:t>
            </a:r>
          </a:p>
          <a:p>
            <a:pPr>
              <a:buNone/>
            </a:pPr>
            <a:r>
              <a:rPr lang="en-US" sz="1400" b="1" dirty="0" smtClean="0">
                <a:solidFill>
                  <a:srgbClr val="002060"/>
                </a:solidFill>
                <a:latin typeface="Arial" pitchFamily="34" charset="0"/>
                <a:cs typeface="Arial" pitchFamily="34" charset="0"/>
              </a:rPr>
              <a:t>Climate Change and Increasing Heat Risk</a:t>
            </a:r>
          </a:p>
          <a:p>
            <a:pPr>
              <a:buNone/>
            </a:pPr>
            <a:r>
              <a:rPr lang="en-US" sz="1400" dirty="0" smtClean="0">
                <a:latin typeface="Arial" pitchFamily="34" charset="0"/>
                <a:cs typeface="Arial" pitchFamily="34" charset="0"/>
              </a:rPr>
              <a:t>The geographic reach and impact of fatal heat is growing from climate change, as shown by</a:t>
            </a:r>
          </a:p>
          <a:p>
            <a:pPr>
              <a:buNone/>
            </a:pPr>
            <a:r>
              <a:rPr lang="en-US" sz="1400" dirty="0" smtClean="0">
                <a:latin typeface="Arial" pitchFamily="34" charset="0"/>
                <a:cs typeface="Arial" pitchFamily="34" charset="0"/>
              </a:rPr>
              <a:t>Mora et al. (2017) and risks will probably get worse for older people in the UK. Ref: Mora et al.</a:t>
            </a:r>
          </a:p>
          <a:p>
            <a:pPr>
              <a:buNone/>
            </a:pPr>
            <a:r>
              <a:rPr lang="en-US" sz="1400" dirty="0" smtClean="0">
                <a:latin typeface="Arial" pitchFamily="34" charset="0"/>
                <a:cs typeface="Arial" pitchFamily="34" charset="0"/>
              </a:rPr>
              <a:t>(2017)</a:t>
            </a:r>
          </a:p>
          <a:p>
            <a:pPr>
              <a:buNone/>
            </a:pPr>
            <a:r>
              <a:rPr lang="en-US" sz="1400" b="1" dirty="0" smtClean="0">
                <a:solidFill>
                  <a:srgbClr val="002060"/>
                </a:solidFill>
                <a:latin typeface="Arial" pitchFamily="34" charset="0"/>
                <a:cs typeface="Arial" pitchFamily="34" charset="0"/>
              </a:rPr>
              <a:t>Need for Policy Action</a:t>
            </a:r>
          </a:p>
          <a:p>
            <a:pPr>
              <a:buNone/>
            </a:pPr>
            <a:r>
              <a:rPr lang="en-US" sz="1400" dirty="0" smtClean="0">
                <a:latin typeface="Arial" pitchFamily="34" charset="0"/>
                <a:cs typeface="Arial" pitchFamily="34" charset="0"/>
              </a:rPr>
              <a:t>In the 25 years since then, there has been a failure of policy action in addressing health</a:t>
            </a:r>
          </a:p>
          <a:p>
            <a:pPr>
              <a:buNone/>
            </a:pPr>
            <a:r>
              <a:rPr lang="en-US" sz="1400" dirty="0" smtClean="0">
                <a:latin typeface="Arial" pitchFamily="34" charset="0"/>
                <a:cs typeface="Arial" pitchFamily="34" charset="0"/>
              </a:rPr>
              <a:t>impacts from climate change, as Watts documents.Ref: Watts et al. (2018)</a:t>
            </a:r>
          </a:p>
          <a:p>
            <a:pPr>
              <a:buNone/>
            </a:pPr>
            <a:r>
              <a:rPr lang="en-US" sz="1400" b="1" dirty="0" smtClean="0">
                <a:solidFill>
                  <a:srgbClr val="002060"/>
                </a:solidFill>
                <a:latin typeface="Arial" pitchFamily="34" charset="0"/>
                <a:cs typeface="Arial" pitchFamily="34" charset="0"/>
              </a:rPr>
              <a:t>Health-</a:t>
            </a:r>
            <a:r>
              <a:rPr lang="en-US" sz="1400" b="1" dirty="0" err="1" smtClean="0">
                <a:solidFill>
                  <a:srgbClr val="002060"/>
                </a:solidFill>
                <a:latin typeface="Arial" pitchFamily="34" charset="0"/>
                <a:cs typeface="Arial" pitchFamily="34" charset="0"/>
              </a:rPr>
              <a:t>Centred</a:t>
            </a:r>
            <a:r>
              <a:rPr lang="en-US" sz="1400" b="1" dirty="0" smtClean="0">
                <a:solidFill>
                  <a:srgbClr val="002060"/>
                </a:solidFill>
                <a:latin typeface="Arial" pitchFamily="34" charset="0"/>
                <a:cs typeface="Arial" pitchFamily="34" charset="0"/>
              </a:rPr>
              <a:t> Approach</a:t>
            </a:r>
          </a:p>
          <a:p>
            <a:pPr>
              <a:buNone/>
            </a:pPr>
            <a:r>
              <a:rPr lang="en-US" sz="1400" dirty="0" smtClean="0">
                <a:latin typeface="Arial" pitchFamily="34" charset="0"/>
                <a:cs typeface="Arial" pitchFamily="34" charset="0"/>
              </a:rPr>
              <a:t>This pattern continues, as urged by </a:t>
            </a:r>
            <a:r>
              <a:rPr lang="en-US" sz="1400" dirty="0" err="1" smtClean="0">
                <a:latin typeface="Arial" pitchFamily="34" charset="0"/>
                <a:cs typeface="Arial" pitchFamily="34" charset="0"/>
              </a:rPr>
              <a:t>Romanello</a:t>
            </a:r>
            <a:r>
              <a:rPr lang="en-US" sz="1400" dirty="0" smtClean="0">
                <a:latin typeface="Arial" pitchFamily="34" charset="0"/>
                <a:cs typeface="Arial" pitchFamily="34" charset="0"/>
              </a:rPr>
              <a:t> et al. (2023) to respond to irreversible harms</a:t>
            </a:r>
          </a:p>
          <a:p>
            <a:pPr>
              <a:buNone/>
            </a:pPr>
            <a:r>
              <a:rPr lang="en-US" sz="1400" dirty="0" smtClean="0">
                <a:latin typeface="Arial" pitchFamily="34" charset="0"/>
                <a:cs typeface="Arial" pitchFamily="34" charset="0"/>
              </a:rPr>
              <a:t>through a health-centric approach.</a:t>
            </a:r>
          </a:p>
          <a:p>
            <a:pPr>
              <a:buNone/>
            </a:pPr>
            <a:r>
              <a:rPr lang="en-US" sz="1400" dirty="0" smtClean="0">
                <a:latin typeface="Arial" pitchFamily="34" charset="0"/>
                <a:cs typeface="Arial" pitchFamily="34" charset="0"/>
              </a:rPr>
              <a:t>Ref: </a:t>
            </a:r>
            <a:r>
              <a:rPr lang="en-US" sz="1400" dirty="0" err="1" smtClean="0">
                <a:latin typeface="Arial" pitchFamily="34" charset="0"/>
                <a:cs typeface="Arial" pitchFamily="34" charset="0"/>
              </a:rPr>
              <a:t>Romanello</a:t>
            </a:r>
            <a:r>
              <a:rPr lang="en-US" sz="1400" dirty="0" smtClean="0">
                <a:latin typeface="Arial" pitchFamily="34" charset="0"/>
                <a:cs typeface="Arial" pitchFamily="34" charset="0"/>
              </a:rPr>
              <a:t> et al. (2023)</a:t>
            </a:r>
          </a:p>
          <a:p>
            <a:pPr>
              <a:buNone/>
            </a:pPr>
            <a:r>
              <a:rPr lang="en-US" sz="1400" b="1" dirty="0" smtClean="0">
                <a:solidFill>
                  <a:srgbClr val="002060"/>
                </a:solidFill>
                <a:latin typeface="Arial" pitchFamily="34" charset="0"/>
                <a:cs typeface="Arial" pitchFamily="34" charset="0"/>
              </a:rPr>
              <a:t>Population Ageing and Climate Change</a:t>
            </a:r>
          </a:p>
          <a:p>
            <a:pPr>
              <a:buNone/>
            </a:pPr>
            <a:r>
              <a:rPr lang="en-US" sz="1400" dirty="0" err="1" smtClean="0">
                <a:latin typeface="Arial" pitchFamily="34" charset="0"/>
                <a:cs typeface="Arial" pitchFamily="34" charset="0"/>
              </a:rPr>
              <a:t>Tipaldo</a:t>
            </a:r>
            <a:r>
              <a:rPr lang="en-US" sz="1400" dirty="0" smtClean="0">
                <a:latin typeface="Arial" pitchFamily="34" charset="0"/>
                <a:cs typeface="Arial" pitchFamily="34" charset="0"/>
              </a:rPr>
              <a:t> et al. (2024) also emphasize the convergence of population aging and climate</a:t>
            </a:r>
          </a:p>
          <a:p>
            <a:pPr>
              <a:buNone/>
            </a:pPr>
            <a:r>
              <a:rPr lang="en-US" sz="1400" dirty="0" smtClean="0">
                <a:latin typeface="Arial" pitchFamily="34" charset="0"/>
                <a:cs typeface="Arial" pitchFamily="34" charset="0"/>
              </a:rPr>
              <a:t>change, which together make an impact in increasing the vulnerabilities to health. Ref: </a:t>
            </a:r>
            <a:r>
              <a:rPr lang="en-US" sz="1400" dirty="0" err="1" smtClean="0">
                <a:latin typeface="Arial" pitchFamily="34" charset="0"/>
                <a:cs typeface="Arial" pitchFamily="34" charset="0"/>
              </a:rPr>
              <a:t>Tipaldo</a:t>
            </a:r>
            <a:endParaRPr lang="en-US" sz="1400" dirty="0" smtClean="0">
              <a:latin typeface="Arial" pitchFamily="34" charset="0"/>
              <a:cs typeface="Arial" pitchFamily="34" charset="0"/>
            </a:endParaRPr>
          </a:p>
          <a:p>
            <a:pPr>
              <a:buNone/>
            </a:pPr>
            <a:r>
              <a:rPr lang="en-US" sz="1400" dirty="0" smtClean="0">
                <a:latin typeface="Arial" pitchFamily="34" charset="0"/>
                <a:cs typeface="Arial" pitchFamily="34" charset="0"/>
              </a:rPr>
              <a:t>et al. (2024)</a:t>
            </a:r>
          </a:p>
          <a:p>
            <a:pPr>
              <a:buNone/>
            </a:pPr>
            <a:endParaRPr lang="en-US" sz="1400" dirty="0">
              <a:latin typeface="Arial" pitchFamily="34" charset="0"/>
              <a:cs typeface="Arial" pitchFamily="34" charset="0"/>
            </a:endParaRPr>
          </a:p>
        </p:txBody>
      </p:sp>
      <p:pic>
        <p:nvPicPr>
          <p:cNvPr id="1026" name="Picture 2"/>
          <p:cNvPicPr>
            <a:picLocks noChangeAspect="1" noChangeArrowheads="1"/>
          </p:cNvPicPr>
          <p:nvPr/>
        </p:nvPicPr>
        <p:blipFill>
          <a:blip r:embed="rId2"/>
          <a:srcRect/>
          <a:stretch>
            <a:fillRect/>
          </a:stretch>
        </p:blipFill>
        <p:spPr bwMode="auto">
          <a:xfrm>
            <a:off x="7901722" y="3711388"/>
            <a:ext cx="3994723" cy="21733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7" name="Picture 3"/>
          <p:cNvPicPr>
            <a:picLocks noChangeAspect="1" noChangeArrowheads="1"/>
          </p:cNvPicPr>
          <p:nvPr/>
        </p:nvPicPr>
        <p:blipFill>
          <a:blip r:embed="rId3"/>
          <a:srcRect/>
          <a:stretch>
            <a:fillRect/>
          </a:stretch>
        </p:blipFill>
        <p:spPr bwMode="auto">
          <a:xfrm>
            <a:off x="7901722" y="753035"/>
            <a:ext cx="3994723" cy="24949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p:cNvSpPr/>
          <p:nvPr/>
        </p:nvSpPr>
        <p:spPr>
          <a:xfrm>
            <a:off x="8017125" y="3398222"/>
            <a:ext cx="4103944" cy="307777"/>
          </a:xfrm>
          <a:prstGeom prst="rect">
            <a:avLst/>
          </a:prstGeom>
        </p:spPr>
        <p:txBody>
          <a:bodyPr wrap="none">
            <a:spAutoFit/>
          </a:bodyPr>
          <a:lstStyle/>
          <a:p>
            <a:r>
              <a:rPr lang="en-US" sz="1400" dirty="0" smtClean="0">
                <a:latin typeface="Arial" pitchFamily="34" charset="0"/>
                <a:cs typeface="Arial" pitchFamily="34" charset="0"/>
              </a:rPr>
              <a:t>Source: Office for National Statistics (ONS, 2019)</a:t>
            </a:r>
            <a:endParaRPr lang="en-US" sz="1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341" y="274638"/>
            <a:ext cx="9400840" cy="397715"/>
          </a:xfrm>
        </p:spPr>
        <p:txBody>
          <a:bodyPr>
            <a:normAutofit fontScale="90000"/>
          </a:bodyPr>
          <a:lstStyle/>
          <a:p>
            <a:r>
              <a:rPr lang="en-US" sz="2800" b="1" i="1" dirty="0" smtClean="0"/>
              <a:t>National Guidelines Supporting Heat Shield UK</a:t>
            </a:r>
            <a:endParaRPr lang="en-US" sz="2800" b="1" i="1" dirty="0"/>
          </a:p>
        </p:txBody>
      </p:sp>
      <p:sp>
        <p:nvSpPr>
          <p:cNvPr id="3" name="Content Placeholder 2"/>
          <p:cNvSpPr>
            <a:spLocks noGrp="1"/>
          </p:cNvSpPr>
          <p:nvPr>
            <p:ph sz="half" idx="1"/>
          </p:nvPr>
        </p:nvSpPr>
        <p:spPr>
          <a:xfrm>
            <a:off x="237342" y="672353"/>
            <a:ext cx="6069329" cy="6024282"/>
          </a:xfrm>
        </p:spPr>
        <p:style>
          <a:lnRef idx="1">
            <a:schemeClr val="accent4"/>
          </a:lnRef>
          <a:fillRef idx="2">
            <a:schemeClr val="accent4"/>
          </a:fillRef>
          <a:effectRef idx="1">
            <a:schemeClr val="accent4"/>
          </a:effectRef>
          <a:fontRef idx="minor">
            <a:schemeClr val="dk1"/>
          </a:fontRef>
        </p:style>
        <p:txBody>
          <a:bodyPr>
            <a:noAutofit/>
          </a:bodyPr>
          <a:lstStyle/>
          <a:p>
            <a:r>
              <a:rPr lang="en-US" sz="1800" dirty="0" smtClean="0">
                <a:latin typeface="Arial" pitchFamily="34" charset="0"/>
                <a:cs typeface="Arial" pitchFamily="34" charset="0"/>
              </a:rPr>
              <a:t>UKHSA identifies older adults (65+) as a priority group due to their increased risk of heat-related illness and mortality (UK Health Security Agency, 2023a). </a:t>
            </a:r>
          </a:p>
          <a:p>
            <a:r>
              <a:rPr lang="en-US" sz="1800" dirty="0" smtClean="0">
                <a:latin typeface="Arial" pitchFamily="34" charset="0"/>
                <a:cs typeface="Arial" pitchFamily="34" charset="0"/>
              </a:rPr>
              <a:t>The Adverse Weather and Health Plan recommends targeted, person-</a:t>
            </a:r>
            <a:r>
              <a:rPr lang="en-US" sz="1800" dirty="0" err="1" smtClean="0">
                <a:latin typeface="Arial" pitchFamily="34" charset="0"/>
                <a:cs typeface="Arial" pitchFamily="34" charset="0"/>
              </a:rPr>
              <a:t>centred</a:t>
            </a:r>
            <a:r>
              <a:rPr lang="en-US" sz="1800" dirty="0" smtClean="0">
                <a:latin typeface="Arial" pitchFamily="34" charset="0"/>
                <a:cs typeface="Arial" pitchFamily="34" charset="0"/>
              </a:rPr>
              <a:t> heat-health communication for vulnerable populations (UK Health Security Agency, 2024a). </a:t>
            </a:r>
          </a:p>
          <a:p>
            <a:r>
              <a:rPr lang="en-US" sz="1800" dirty="0" smtClean="0">
                <a:latin typeface="Arial" pitchFamily="34" charset="0"/>
                <a:cs typeface="Arial" pitchFamily="34" charset="0"/>
              </a:rPr>
              <a:t>Digital exclusion remains a challenge, particularly for socially isolated older adults, limiting access to heat-health information and emergency alerts (UK Health Security Agency, 2023b). </a:t>
            </a:r>
          </a:p>
          <a:p>
            <a:r>
              <a:rPr lang="en-US" sz="1800" dirty="0" smtClean="0">
                <a:latin typeface="Arial" pitchFamily="34" charset="0"/>
                <a:cs typeface="Arial" pitchFamily="34" charset="0"/>
              </a:rPr>
              <a:t>The Equality Impact Assessment highlights the need for accessible and equitable interventions across urban and rural communities (UK Health Security Agency, 2024b). </a:t>
            </a:r>
          </a:p>
          <a:p>
            <a:r>
              <a:rPr lang="en-US" sz="1800" dirty="0" smtClean="0">
                <a:latin typeface="Arial" pitchFamily="34" charset="0"/>
                <a:cs typeface="Arial" pitchFamily="34" charset="0"/>
              </a:rPr>
              <a:t>Heat Shield UK supports these national priorities by providing </a:t>
            </a:r>
            <a:r>
              <a:rPr lang="en-US" sz="1800" dirty="0" err="1" smtClean="0">
                <a:latin typeface="Arial" pitchFamily="34" charset="0"/>
                <a:cs typeface="Arial" pitchFamily="34" charset="0"/>
              </a:rPr>
              <a:t>personalised</a:t>
            </a:r>
            <a:r>
              <a:rPr lang="en-US" sz="1800" dirty="0" smtClean="0">
                <a:latin typeface="Arial" pitchFamily="34" charset="0"/>
                <a:cs typeface="Arial" pitchFamily="34" charset="0"/>
              </a:rPr>
              <a:t> digital heat alerts and promoting equitable protection for vulnerable older adults. </a:t>
            </a:r>
          </a:p>
          <a:p>
            <a:pPr>
              <a:buNone/>
            </a:pPr>
            <a:endParaRPr lang="en-US" sz="1800" dirty="0">
              <a:latin typeface="Arial" pitchFamily="34" charset="0"/>
              <a:cs typeface="Arial" pitchFamily="34" charset="0"/>
            </a:endParaRPr>
          </a:p>
        </p:txBody>
      </p:sp>
      <p:pic>
        <p:nvPicPr>
          <p:cNvPr id="2050" name="Picture 2"/>
          <p:cNvPicPr>
            <a:picLocks noGrp="1" noChangeAspect="1" noChangeArrowheads="1"/>
          </p:cNvPicPr>
          <p:nvPr>
            <p:ph sz="half" idx="2"/>
          </p:nvPr>
        </p:nvPicPr>
        <p:blipFill>
          <a:blip r:embed="rId2"/>
          <a:srcRect/>
          <a:stretch>
            <a:fillRect/>
          </a:stretch>
        </p:blipFill>
        <p:spPr bwMode="auto">
          <a:xfrm>
            <a:off x="7449671" y="3742309"/>
            <a:ext cx="3818964" cy="29543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51" name="Picture 3"/>
          <p:cNvPicPr>
            <a:picLocks noChangeAspect="1" noChangeArrowheads="1"/>
          </p:cNvPicPr>
          <p:nvPr/>
        </p:nvPicPr>
        <p:blipFill>
          <a:blip r:embed="rId3"/>
          <a:srcRect/>
          <a:stretch>
            <a:fillRect/>
          </a:stretch>
        </p:blipFill>
        <p:spPr bwMode="auto">
          <a:xfrm>
            <a:off x="6972095" y="672354"/>
            <a:ext cx="4296540" cy="28863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3685" y="274638"/>
            <a:ext cx="8271287" cy="774233"/>
          </a:xfrm>
        </p:spPr>
        <p:txBody>
          <a:bodyPr>
            <a:normAutofit/>
          </a:bodyPr>
          <a:lstStyle/>
          <a:p>
            <a:r>
              <a:rPr lang="en-US" sz="2800" dirty="0" smtClean="0">
                <a:latin typeface="Arial" pitchFamily="34" charset="0"/>
                <a:cs typeface="Arial" pitchFamily="34" charset="0"/>
              </a:rPr>
              <a:t>Consequences of Inaction</a:t>
            </a:r>
            <a:endParaRPr lang="en-US" sz="2800" dirty="0">
              <a:latin typeface="Arial" pitchFamily="34" charset="0"/>
              <a:cs typeface="Arial" pitchFamily="34" charset="0"/>
            </a:endParaRPr>
          </a:p>
        </p:txBody>
      </p:sp>
      <p:sp>
        <p:nvSpPr>
          <p:cNvPr id="3" name="Content Placeholder 2"/>
          <p:cNvSpPr>
            <a:spLocks noGrp="1"/>
          </p:cNvSpPr>
          <p:nvPr>
            <p:ph sz="half" idx="1"/>
          </p:nvPr>
        </p:nvSpPr>
        <p:spPr>
          <a:xfrm>
            <a:off x="617220" y="1277039"/>
            <a:ext cx="5452109" cy="4525963"/>
          </a:xfrm>
        </p:spPr>
        <p:style>
          <a:lnRef idx="1">
            <a:schemeClr val="accent4"/>
          </a:lnRef>
          <a:fillRef idx="2">
            <a:schemeClr val="accent4"/>
          </a:fillRef>
          <a:effectRef idx="1">
            <a:schemeClr val="accent4"/>
          </a:effectRef>
          <a:fontRef idx="minor">
            <a:schemeClr val="dk1"/>
          </a:fontRef>
        </p:style>
        <p:txBody>
          <a:bodyPr>
            <a:noAutofit/>
          </a:bodyPr>
          <a:lstStyle/>
          <a:p>
            <a:pPr>
              <a:buNone/>
            </a:pPr>
            <a:r>
              <a:rPr lang="en-US" sz="1400" b="1" dirty="0" smtClean="0">
                <a:latin typeface="Arial" pitchFamily="34" charset="0"/>
                <a:cs typeface="Arial" pitchFamily="34" charset="0"/>
              </a:rPr>
              <a:t>Heat-related deaths among older adults are expected</a:t>
            </a:r>
          </a:p>
          <a:p>
            <a:pPr>
              <a:buNone/>
            </a:pPr>
            <a:r>
              <a:rPr lang="en-US" sz="1400" b="1" dirty="0" smtClean="0">
                <a:latin typeface="Arial" pitchFamily="34" charset="0"/>
                <a:cs typeface="Arial" pitchFamily="34" charset="0"/>
              </a:rPr>
              <a:t>to increase</a:t>
            </a:r>
            <a:r>
              <a:rPr lang="en-US" sz="1400" dirty="0" smtClean="0">
                <a:latin typeface="Arial" pitchFamily="34" charset="0"/>
                <a:cs typeface="Arial" pitchFamily="34" charset="0"/>
              </a:rPr>
              <a:t> as climate change intensifies the frequency</a:t>
            </a:r>
          </a:p>
          <a:p>
            <a:pPr>
              <a:buNone/>
            </a:pPr>
            <a:r>
              <a:rPr lang="en-US" sz="1400" dirty="0" smtClean="0">
                <a:latin typeface="Arial" pitchFamily="34" charset="0"/>
                <a:cs typeface="Arial" pitchFamily="34" charset="0"/>
              </a:rPr>
              <a:t>and severity of </a:t>
            </a:r>
            <a:r>
              <a:rPr lang="en-US" sz="1400" dirty="0" err="1" smtClean="0">
                <a:latin typeface="Arial" pitchFamily="34" charset="0"/>
                <a:cs typeface="Arial" pitchFamily="34" charset="0"/>
              </a:rPr>
              <a:t>heatwaves</a:t>
            </a:r>
            <a:r>
              <a:rPr lang="en-US" sz="1400" dirty="0" smtClean="0">
                <a:latin typeface="Arial" pitchFamily="34" charset="0"/>
                <a:cs typeface="Arial" pitchFamily="34" charset="0"/>
              </a:rPr>
              <a:t> (</a:t>
            </a:r>
            <a:r>
              <a:rPr lang="en-US" sz="1400" dirty="0" err="1" smtClean="0">
                <a:latin typeface="Arial" pitchFamily="34" charset="0"/>
                <a:cs typeface="Arial" pitchFamily="34" charset="0"/>
              </a:rPr>
              <a:t>Ebi</a:t>
            </a:r>
            <a:r>
              <a:rPr lang="en-US" sz="1400" dirty="0" smtClean="0">
                <a:latin typeface="Arial" pitchFamily="34" charset="0"/>
                <a:cs typeface="Arial" pitchFamily="34" charset="0"/>
              </a:rPr>
              <a:t> et al., 2021; Mora et al.,</a:t>
            </a:r>
          </a:p>
          <a:p>
            <a:pPr>
              <a:buNone/>
            </a:pPr>
            <a:r>
              <a:rPr lang="en-US" sz="1400" dirty="0" smtClean="0">
                <a:latin typeface="Arial" pitchFamily="34" charset="0"/>
                <a:cs typeface="Arial" pitchFamily="34" charset="0"/>
              </a:rPr>
              <a:t>2017).</a:t>
            </a:r>
          </a:p>
          <a:p>
            <a:pPr>
              <a:buNone/>
            </a:pPr>
            <a:r>
              <a:rPr lang="en-US" sz="1400" dirty="0" smtClean="0">
                <a:latin typeface="Arial" pitchFamily="34" charset="0"/>
                <a:cs typeface="Arial" pitchFamily="34" charset="0"/>
              </a:rPr>
              <a:t> </a:t>
            </a:r>
            <a:r>
              <a:rPr lang="en-US" sz="1400" b="1" dirty="0" smtClean="0">
                <a:latin typeface="Arial" pitchFamily="34" charset="0"/>
                <a:cs typeface="Arial" pitchFamily="34" charset="0"/>
              </a:rPr>
              <a:t>Health and social care services</a:t>
            </a:r>
            <a:r>
              <a:rPr lang="en-US" sz="1400" dirty="0" smtClean="0">
                <a:latin typeface="Arial" pitchFamily="34" charset="0"/>
                <a:cs typeface="Arial" pitchFamily="34" charset="0"/>
              </a:rPr>
              <a:t> will face greater</a:t>
            </a:r>
          </a:p>
          <a:p>
            <a:pPr>
              <a:buNone/>
            </a:pPr>
            <a:r>
              <a:rPr lang="en-US" sz="1400" dirty="0" smtClean="0">
                <a:latin typeface="Arial" pitchFamily="34" charset="0"/>
                <a:cs typeface="Arial" pitchFamily="34" charset="0"/>
              </a:rPr>
              <a:t>pressure due to rising heat-related illnesses, emergency</a:t>
            </a:r>
          </a:p>
          <a:p>
            <a:pPr>
              <a:buNone/>
            </a:pPr>
            <a:r>
              <a:rPr lang="en-US" sz="1400" dirty="0" smtClean="0">
                <a:latin typeface="Arial" pitchFamily="34" charset="0"/>
                <a:cs typeface="Arial" pitchFamily="34" charset="0"/>
              </a:rPr>
              <a:t>admissions and increased demand for care (</a:t>
            </a:r>
            <a:r>
              <a:rPr lang="en-US" sz="1400" dirty="0" err="1" smtClean="0">
                <a:latin typeface="Arial" pitchFamily="34" charset="0"/>
                <a:cs typeface="Arial" pitchFamily="34" charset="0"/>
              </a:rPr>
              <a:t>Ebi</a:t>
            </a:r>
            <a:r>
              <a:rPr lang="en-US" sz="1400" dirty="0" smtClean="0">
                <a:latin typeface="Arial" pitchFamily="34" charset="0"/>
                <a:cs typeface="Arial" pitchFamily="34" charset="0"/>
              </a:rPr>
              <a:t> et al.,</a:t>
            </a:r>
          </a:p>
          <a:p>
            <a:pPr>
              <a:buNone/>
            </a:pPr>
            <a:r>
              <a:rPr lang="en-US" sz="1400" dirty="0" smtClean="0">
                <a:latin typeface="Arial" pitchFamily="34" charset="0"/>
                <a:cs typeface="Arial" pitchFamily="34" charset="0"/>
              </a:rPr>
              <a:t>2021).</a:t>
            </a:r>
          </a:p>
          <a:p>
            <a:pPr>
              <a:buNone/>
            </a:pPr>
            <a:r>
              <a:rPr lang="en-US" sz="1400" dirty="0" smtClean="0">
                <a:latin typeface="Arial" pitchFamily="34" charset="0"/>
                <a:cs typeface="Arial" pitchFamily="34" charset="0"/>
              </a:rPr>
              <a:t> </a:t>
            </a:r>
            <a:r>
              <a:rPr lang="en-US" sz="1400" b="1" dirty="0" smtClean="0">
                <a:latin typeface="Arial" pitchFamily="34" charset="0"/>
                <a:cs typeface="Arial" pitchFamily="34" charset="0"/>
              </a:rPr>
              <a:t>Health inequalities</a:t>
            </a:r>
            <a:r>
              <a:rPr lang="en-US" sz="1400" dirty="0" smtClean="0">
                <a:latin typeface="Arial" pitchFamily="34" charset="0"/>
                <a:cs typeface="Arial" pitchFamily="34" charset="0"/>
              </a:rPr>
              <a:t> are likely to widen, particularly</a:t>
            </a:r>
          </a:p>
          <a:p>
            <a:pPr>
              <a:buNone/>
            </a:pPr>
            <a:r>
              <a:rPr lang="en-US" sz="1400" dirty="0" smtClean="0">
                <a:latin typeface="Arial" pitchFamily="34" charset="0"/>
                <a:cs typeface="Arial" pitchFamily="34" charset="0"/>
              </a:rPr>
              <a:t>between well-resourced and under-resourced older adults living in</a:t>
            </a:r>
          </a:p>
          <a:p>
            <a:pPr>
              <a:buNone/>
            </a:pPr>
            <a:r>
              <a:rPr lang="en-US" sz="1400" dirty="0" smtClean="0">
                <a:latin typeface="Arial" pitchFamily="34" charset="0"/>
                <a:cs typeface="Arial" pitchFamily="34" charset="0"/>
              </a:rPr>
              <a:t>urban and rural communities (</a:t>
            </a:r>
            <a:r>
              <a:rPr lang="en-US" sz="1400" dirty="0" err="1" smtClean="0">
                <a:latin typeface="Arial" pitchFamily="34" charset="0"/>
                <a:cs typeface="Arial" pitchFamily="34" charset="0"/>
              </a:rPr>
              <a:t>Tipaldo</a:t>
            </a:r>
            <a:r>
              <a:rPr lang="en-US" sz="1400" dirty="0" smtClean="0">
                <a:latin typeface="Arial" pitchFamily="34" charset="0"/>
                <a:cs typeface="Arial" pitchFamily="34" charset="0"/>
              </a:rPr>
              <a:t> et al., 2024). </a:t>
            </a:r>
          </a:p>
          <a:p>
            <a:pPr>
              <a:buNone/>
            </a:pPr>
            <a:r>
              <a:rPr lang="en-US" sz="1400" b="1" dirty="0" smtClean="0">
                <a:latin typeface="Arial" pitchFamily="34" charset="0"/>
                <a:cs typeface="Arial" pitchFamily="34" charset="0"/>
              </a:rPr>
              <a:t>Failure to provide targeted heat-health interventions</a:t>
            </a:r>
            <a:r>
              <a:rPr lang="en-US" sz="1400" dirty="0" smtClean="0">
                <a:latin typeface="Arial" pitchFamily="34" charset="0"/>
                <a:cs typeface="Arial" pitchFamily="34" charset="0"/>
              </a:rPr>
              <a:t> may reduce</a:t>
            </a:r>
          </a:p>
          <a:p>
            <a:pPr>
              <a:buNone/>
            </a:pPr>
            <a:r>
              <a:rPr lang="en-US" sz="1400" dirty="0" smtClean="0">
                <a:latin typeface="Arial" pitchFamily="34" charset="0"/>
                <a:cs typeface="Arial" pitchFamily="34" charset="0"/>
              </a:rPr>
              <a:t>public confidence in national guidance if warnings remain too</a:t>
            </a:r>
          </a:p>
          <a:p>
            <a:pPr>
              <a:buNone/>
            </a:pPr>
            <a:r>
              <a:rPr lang="en-US" sz="1400" dirty="0" smtClean="0">
                <a:latin typeface="Arial" pitchFamily="34" charset="0"/>
                <a:cs typeface="Arial" pitchFamily="34" charset="0"/>
              </a:rPr>
              <a:t>general and fail to reach those most at risk (UK Health Security</a:t>
            </a:r>
          </a:p>
          <a:p>
            <a:pPr>
              <a:buNone/>
            </a:pPr>
            <a:r>
              <a:rPr lang="en-US" sz="1400" dirty="0" smtClean="0">
                <a:latin typeface="Arial" pitchFamily="34" charset="0"/>
                <a:cs typeface="Arial" pitchFamily="34" charset="0"/>
              </a:rPr>
              <a:t>Agency, 2024a).</a:t>
            </a:r>
          </a:p>
          <a:p>
            <a:pPr>
              <a:buNone/>
            </a:pPr>
            <a:r>
              <a:rPr lang="en-US" sz="1400" dirty="0" smtClean="0">
                <a:latin typeface="Arial" pitchFamily="34" charset="0"/>
                <a:cs typeface="Arial" pitchFamily="34" charset="0"/>
              </a:rPr>
              <a:t> </a:t>
            </a:r>
            <a:r>
              <a:rPr lang="en-US" sz="1400" b="1" dirty="0" err="1" smtClean="0">
                <a:latin typeface="Arial" pitchFamily="34" charset="0"/>
                <a:cs typeface="Arial" pitchFamily="34" charset="0"/>
              </a:rPr>
              <a:t>HeatShield</a:t>
            </a:r>
            <a:r>
              <a:rPr lang="en-US" sz="1400" b="1" dirty="0" smtClean="0">
                <a:latin typeface="Arial" pitchFamily="34" charset="0"/>
                <a:cs typeface="Arial" pitchFamily="34" charset="0"/>
              </a:rPr>
              <a:t> UK</a:t>
            </a:r>
            <a:r>
              <a:rPr lang="en-US" sz="1400" dirty="0" smtClean="0">
                <a:latin typeface="Arial" pitchFamily="34" charset="0"/>
                <a:cs typeface="Arial" pitchFamily="34" charset="0"/>
              </a:rPr>
              <a:t> aims to reduce these risks through </a:t>
            </a:r>
            <a:r>
              <a:rPr lang="en-US" sz="1400" dirty="0" err="1" smtClean="0">
                <a:latin typeface="Arial" pitchFamily="34" charset="0"/>
                <a:cs typeface="Arial" pitchFamily="34" charset="0"/>
              </a:rPr>
              <a:t>personalised</a:t>
            </a:r>
            <a:r>
              <a:rPr lang="en-US" sz="1400" dirty="0" smtClean="0">
                <a:latin typeface="Arial" pitchFamily="34" charset="0"/>
                <a:cs typeface="Arial" pitchFamily="34" charset="0"/>
              </a:rPr>
              <a:t>,</a:t>
            </a:r>
          </a:p>
          <a:p>
            <a:pPr>
              <a:buNone/>
            </a:pPr>
            <a:r>
              <a:rPr lang="en-US" sz="1400" dirty="0" smtClean="0">
                <a:latin typeface="Arial" pitchFamily="34" charset="0"/>
                <a:cs typeface="Arial" pitchFamily="34" charset="0"/>
              </a:rPr>
              <a:t>timely and location-specific digital heat alerts.</a:t>
            </a:r>
            <a:endParaRPr lang="en-US" sz="1400" dirty="0">
              <a:latin typeface="Arial" pitchFamily="34" charset="0"/>
              <a:cs typeface="Arial" pitchFamily="34" charset="0"/>
            </a:endParaRPr>
          </a:p>
        </p:txBody>
      </p:sp>
      <p:pic>
        <p:nvPicPr>
          <p:cNvPr id="3074" name="Picture 2"/>
          <p:cNvPicPr>
            <a:picLocks noGrp="1" noChangeAspect="1" noChangeArrowheads="1"/>
          </p:cNvPicPr>
          <p:nvPr>
            <p:ph sz="half" idx="2"/>
          </p:nvPr>
        </p:nvPicPr>
        <p:blipFill>
          <a:blip r:embed="rId2"/>
          <a:srcRect/>
          <a:stretch>
            <a:fillRect/>
          </a:stretch>
        </p:blipFill>
        <p:spPr bwMode="auto">
          <a:xfrm>
            <a:off x="6275388" y="1600205"/>
            <a:ext cx="5451475" cy="3579403"/>
          </a:xfrm>
          <a:prstGeom prst="rect">
            <a:avLst/>
          </a:prstGeom>
          <a:noFill/>
          <a:ln w="9525">
            <a:noFill/>
            <a:miter lim="800000"/>
            <a:headEnd/>
            <a:tailEnd/>
          </a:ln>
          <a:effectLst/>
        </p:spPr>
      </p:pic>
      <p:sp>
        <p:nvSpPr>
          <p:cNvPr id="6" name="Rectangle 5"/>
          <p:cNvSpPr/>
          <p:nvPr/>
        </p:nvSpPr>
        <p:spPr>
          <a:xfrm>
            <a:off x="7005917" y="5502773"/>
            <a:ext cx="4469129" cy="646331"/>
          </a:xfrm>
          <a:prstGeom prst="rect">
            <a:avLst/>
          </a:prstGeom>
        </p:spPr>
        <p:txBody>
          <a:bodyPr wrap="square">
            <a:spAutoFit/>
          </a:bodyPr>
          <a:lstStyle/>
          <a:p>
            <a:r>
              <a:rPr lang="en-US" b="1" dirty="0" smtClean="0"/>
              <a:t>Pressure on NHS services</a:t>
            </a:r>
            <a:endParaRPr lang="en-US" dirty="0" smtClean="0"/>
          </a:p>
          <a:p>
            <a:r>
              <a:rPr lang="en-US" dirty="0" smtClean="0"/>
              <a:t>Source:-NHS England</a:t>
            </a:r>
            <a:endParaRPr lang="en-US" dirty="0"/>
          </a:p>
        </p:txBody>
      </p:sp>
      <p:sp>
        <p:nvSpPr>
          <p:cNvPr id="7" name="Rectangle 6"/>
          <p:cNvSpPr/>
          <p:nvPr/>
        </p:nvSpPr>
        <p:spPr>
          <a:xfrm>
            <a:off x="450477" y="5803002"/>
            <a:ext cx="6172200" cy="646331"/>
          </a:xfrm>
          <a:prstGeom prst="rect">
            <a:avLst/>
          </a:prstGeom>
        </p:spPr>
        <p:txBody>
          <a:bodyPr>
            <a:spAutoFit/>
          </a:bodyPr>
          <a:lstStyle/>
          <a:p>
            <a:r>
              <a:rPr lang="en-US" b="1" dirty="0" smtClean="0">
                <a:solidFill>
                  <a:srgbClr val="7030A0"/>
                </a:solidFill>
                <a:latin typeface="Arial" pitchFamily="34" charset="0"/>
                <a:cs typeface="Arial" pitchFamily="34" charset="0"/>
              </a:rPr>
              <a:t>1,311 heat-associated deaths in England during the 2024 heat episodes</a:t>
            </a:r>
            <a:endParaRPr lang="en-US" b="1" dirty="0">
              <a:solidFill>
                <a:srgbClr val="7030A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221" y="274638"/>
            <a:ext cx="6644191" cy="1143000"/>
          </a:xfrm>
        </p:spPr>
        <p:txBody>
          <a:bodyPr>
            <a:normAutofit/>
          </a:bodyPr>
          <a:lstStyle/>
          <a:p>
            <a:pPr algn="l"/>
            <a:r>
              <a:rPr lang="en-US" sz="2800" b="1" u="sng" dirty="0" smtClean="0">
                <a:solidFill>
                  <a:srgbClr val="002060"/>
                </a:solidFill>
                <a:latin typeface="Arial" pitchFamily="34" charset="0"/>
                <a:cs typeface="Arial" pitchFamily="34" charset="0"/>
              </a:rPr>
              <a:t>The Proposed Intervention and Its Evidence Base</a:t>
            </a:r>
            <a:endParaRPr lang="en-US" sz="2800" b="1" u="sng" dirty="0">
              <a:solidFill>
                <a:srgbClr val="002060"/>
              </a:solidFill>
              <a:latin typeface="Arial" pitchFamily="34" charset="0"/>
              <a:cs typeface="Arial" pitchFamily="34" charset="0"/>
            </a:endParaRPr>
          </a:p>
        </p:txBody>
      </p:sp>
      <p:sp>
        <p:nvSpPr>
          <p:cNvPr id="3" name="Content Placeholder 2"/>
          <p:cNvSpPr>
            <a:spLocks noGrp="1"/>
          </p:cNvSpPr>
          <p:nvPr>
            <p:ph sz="half" idx="1"/>
          </p:nvPr>
        </p:nvSpPr>
        <p:spPr>
          <a:xfrm>
            <a:off x="617220" y="1417638"/>
            <a:ext cx="5057439" cy="5184867"/>
          </a:xfrm>
        </p:spPr>
        <p:style>
          <a:lnRef idx="1">
            <a:schemeClr val="accent3"/>
          </a:lnRef>
          <a:fillRef idx="2">
            <a:schemeClr val="accent3"/>
          </a:fillRef>
          <a:effectRef idx="1">
            <a:schemeClr val="accent3"/>
          </a:effectRef>
          <a:fontRef idx="minor">
            <a:schemeClr val="dk1"/>
          </a:fontRef>
        </p:style>
        <p:txBody>
          <a:bodyPr>
            <a:noAutofit/>
          </a:bodyPr>
          <a:lstStyle/>
          <a:p>
            <a:r>
              <a:rPr lang="en-US" sz="1500" b="1" dirty="0" err="1" smtClean="0">
                <a:latin typeface="Arial" pitchFamily="34" charset="0"/>
                <a:cs typeface="Arial" pitchFamily="34" charset="0"/>
              </a:rPr>
              <a:t>HeatShield</a:t>
            </a:r>
            <a:r>
              <a:rPr lang="en-US" sz="1500" b="1" dirty="0" smtClean="0">
                <a:latin typeface="Arial" pitchFamily="34" charset="0"/>
                <a:cs typeface="Arial" pitchFamily="34" charset="0"/>
              </a:rPr>
              <a:t> UK</a:t>
            </a:r>
            <a:r>
              <a:rPr lang="en-US" sz="1500" dirty="0" smtClean="0">
                <a:latin typeface="Arial" pitchFamily="34" charset="0"/>
                <a:cs typeface="Arial" pitchFamily="34" charset="0"/>
              </a:rPr>
              <a:t> uses </a:t>
            </a:r>
            <a:r>
              <a:rPr lang="en-US" sz="1500" b="1" dirty="0" smtClean="0">
                <a:latin typeface="Arial" pitchFamily="34" charset="0"/>
                <a:cs typeface="Arial" pitchFamily="34" charset="0"/>
              </a:rPr>
              <a:t>in-home ambient heat sensors</a:t>
            </a:r>
            <a:r>
              <a:rPr lang="en-US" sz="1500" dirty="0" smtClean="0">
                <a:latin typeface="Arial" pitchFamily="34" charset="0"/>
                <a:cs typeface="Arial" pitchFamily="34" charset="0"/>
              </a:rPr>
              <a:t> to continuously monitor indoor temperature and identify heat-related risks without requiring older adults to take action. </a:t>
            </a:r>
          </a:p>
          <a:p>
            <a:r>
              <a:rPr lang="en-US" sz="1500" b="1" dirty="0" smtClean="0">
                <a:latin typeface="Arial" pitchFamily="34" charset="0"/>
                <a:cs typeface="Arial" pitchFamily="34" charset="0"/>
              </a:rPr>
              <a:t>Digital health interventions</a:t>
            </a:r>
            <a:r>
              <a:rPr lang="en-US" sz="1500" dirty="0" smtClean="0">
                <a:latin typeface="Arial" pitchFamily="34" charset="0"/>
                <a:cs typeface="Arial" pitchFamily="34" charset="0"/>
              </a:rPr>
              <a:t> improve timely support and reduce the burden on older adults by enabling early detection and intervention (De </a:t>
            </a:r>
            <a:r>
              <a:rPr lang="en-US" sz="1500" dirty="0" err="1" smtClean="0">
                <a:latin typeface="Arial" pitchFamily="34" charset="0"/>
                <a:cs typeface="Arial" pitchFamily="34" charset="0"/>
              </a:rPr>
              <a:t>Santis</a:t>
            </a:r>
            <a:r>
              <a:rPr lang="en-US" sz="1500" dirty="0" smtClean="0">
                <a:latin typeface="Arial" pitchFamily="34" charset="0"/>
                <a:cs typeface="Arial" pitchFamily="34" charset="0"/>
              </a:rPr>
              <a:t> et al., 2023). </a:t>
            </a:r>
          </a:p>
          <a:p>
            <a:r>
              <a:rPr lang="en-US" sz="1500" b="1" dirty="0" smtClean="0">
                <a:latin typeface="Arial" pitchFamily="34" charset="0"/>
                <a:cs typeface="Arial" pitchFamily="34" charset="0"/>
              </a:rPr>
              <a:t>Home-based monitoring technologies</a:t>
            </a:r>
            <a:r>
              <a:rPr lang="en-US" sz="1500" dirty="0" smtClean="0">
                <a:latin typeface="Arial" pitchFamily="34" charset="0"/>
                <a:cs typeface="Arial" pitchFamily="34" charset="0"/>
              </a:rPr>
              <a:t> can detect emerging health risks and support independent living among older adults (Cao et al., 2023; </a:t>
            </a:r>
            <a:r>
              <a:rPr lang="en-US" sz="1500" dirty="0" err="1" smtClean="0">
                <a:latin typeface="Arial" pitchFamily="34" charset="0"/>
                <a:cs typeface="Arial" pitchFamily="34" charset="0"/>
              </a:rPr>
              <a:t>Zou</a:t>
            </a:r>
            <a:r>
              <a:rPr lang="en-US" sz="1500" dirty="0" smtClean="0">
                <a:latin typeface="Arial" pitchFamily="34" charset="0"/>
                <a:cs typeface="Arial" pitchFamily="34" charset="0"/>
              </a:rPr>
              <a:t> et al., 2023).</a:t>
            </a:r>
          </a:p>
          <a:p>
            <a:r>
              <a:rPr lang="en-US" sz="1500" dirty="0" smtClean="0">
                <a:latin typeface="Arial" pitchFamily="34" charset="0"/>
                <a:cs typeface="Arial" pitchFamily="34" charset="0"/>
              </a:rPr>
              <a:t> </a:t>
            </a:r>
            <a:r>
              <a:rPr lang="en-US" sz="1500" b="1" dirty="0" smtClean="0">
                <a:latin typeface="Arial" pitchFamily="34" charset="0"/>
                <a:cs typeface="Arial" pitchFamily="34" charset="0"/>
              </a:rPr>
              <a:t>AI, wearable devices and IoT technologies</a:t>
            </a:r>
            <a:r>
              <a:rPr lang="en-US" sz="1500" dirty="0" smtClean="0">
                <a:latin typeface="Arial" pitchFamily="34" charset="0"/>
                <a:cs typeface="Arial" pitchFamily="34" charset="0"/>
              </a:rPr>
              <a:t> enable real-time health monitoring, activity tracking and </a:t>
            </a:r>
            <a:r>
              <a:rPr lang="en-US" sz="1500" dirty="0" err="1" smtClean="0">
                <a:latin typeface="Arial" pitchFamily="34" charset="0"/>
                <a:cs typeface="Arial" pitchFamily="34" charset="0"/>
              </a:rPr>
              <a:t>personalised</a:t>
            </a:r>
            <a:r>
              <a:rPr lang="en-US" sz="1500" dirty="0" smtClean="0">
                <a:latin typeface="Arial" pitchFamily="34" charset="0"/>
                <a:cs typeface="Arial" pitchFamily="34" charset="0"/>
              </a:rPr>
              <a:t> heat-health alerts (</a:t>
            </a:r>
            <a:r>
              <a:rPr lang="en-US" sz="1500" dirty="0" err="1" smtClean="0">
                <a:latin typeface="Arial" pitchFamily="34" charset="0"/>
                <a:cs typeface="Arial" pitchFamily="34" charset="0"/>
              </a:rPr>
              <a:t>Gadey</a:t>
            </a:r>
            <a:r>
              <a:rPr lang="en-US" sz="1500" dirty="0" smtClean="0">
                <a:latin typeface="Arial" pitchFamily="34" charset="0"/>
                <a:cs typeface="Arial" pitchFamily="34" charset="0"/>
              </a:rPr>
              <a:t> et al., 2024; </a:t>
            </a:r>
            <a:r>
              <a:rPr lang="en-US" sz="1500" dirty="0" err="1" smtClean="0">
                <a:latin typeface="Arial" pitchFamily="34" charset="0"/>
                <a:cs typeface="Arial" pitchFamily="34" charset="0"/>
              </a:rPr>
              <a:t>Shaik</a:t>
            </a:r>
            <a:r>
              <a:rPr lang="en-US" sz="1500" dirty="0" smtClean="0">
                <a:latin typeface="Arial" pitchFamily="34" charset="0"/>
                <a:cs typeface="Arial" pitchFamily="34" charset="0"/>
              </a:rPr>
              <a:t> et al., 2023; </a:t>
            </a:r>
            <a:r>
              <a:rPr lang="en-US" sz="1500" dirty="0" err="1" smtClean="0">
                <a:latin typeface="Arial" pitchFamily="34" charset="0"/>
                <a:cs typeface="Arial" pitchFamily="34" charset="0"/>
              </a:rPr>
              <a:t>Qadrie</a:t>
            </a:r>
            <a:r>
              <a:rPr lang="en-US" sz="1500" dirty="0" smtClean="0">
                <a:latin typeface="Arial" pitchFamily="34" charset="0"/>
                <a:cs typeface="Arial" pitchFamily="34" charset="0"/>
              </a:rPr>
              <a:t> et al., 2025; </a:t>
            </a:r>
            <a:r>
              <a:rPr lang="en-US" sz="1500" dirty="0" err="1" smtClean="0">
                <a:latin typeface="Arial" pitchFamily="34" charset="0"/>
                <a:cs typeface="Arial" pitchFamily="34" charset="0"/>
              </a:rPr>
              <a:t>Kapse</a:t>
            </a:r>
            <a:r>
              <a:rPr lang="en-US" sz="1500" dirty="0" smtClean="0">
                <a:latin typeface="Arial" pitchFamily="34" charset="0"/>
                <a:cs typeface="Arial" pitchFamily="34" charset="0"/>
              </a:rPr>
              <a:t>, 2026).</a:t>
            </a:r>
          </a:p>
          <a:p>
            <a:r>
              <a:rPr lang="en-US" sz="1500" dirty="0" smtClean="0">
                <a:latin typeface="Arial" pitchFamily="34" charset="0"/>
                <a:cs typeface="Arial" pitchFamily="34" charset="0"/>
              </a:rPr>
              <a:t> </a:t>
            </a:r>
            <a:r>
              <a:rPr lang="en-US" sz="1500" b="1" dirty="0" smtClean="0">
                <a:latin typeface="Arial" pitchFamily="34" charset="0"/>
                <a:cs typeface="Arial" pitchFamily="34" charset="0"/>
              </a:rPr>
              <a:t>Evidence supports </a:t>
            </a:r>
            <a:r>
              <a:rPr lang="en-US" sz="1500" b="1" dirty="0" err="1" smtClean="0">
                <a:latin typeface="Arial" pitchFamily="34" charset="0"/>
                <a:cs typeface="Arial" pitchFamily="34" charset="0"/>
              </a:rPr>
              <a:t>HeatShield</a:t>
            </a:r>
            <a:r>
              <a:rPr lang="en-US" sz="1500" b="1" dirty="0" smtClean="0">
                <a:latin typeface="Arial" pitchFamily="34" charset="0"/>
                <a:cs typeface="Arial" pitchFamily="34" charset="0"/>
              </a:rPr>
              <a:t> UK</a:t>
            </a:r>
            <a:r>
              <a:rPr lang="en-US" sz="1500" dirty="0" smtClean="0">
                <a:latin typeface="Arial" pitchFamily="34" charset="0"/>
                <a:cs typeface="Arial" pitchFamily="34" charset="0"/>
              </a:rPr>
              <a:t> as an effective digital health promotion intervention for improving </a:t>
            </a:r>
            <a:r>
              <a:rPr lang="en-US" sz="1500" dirty="0" err="1" smtClean="0">
                <a:latin typeface="Arial" pitchFamily="34" charset="0"/>
                <a:cs typeface="Arial" pitchFamily="34" charset="0"/>
              </a:rPr>
              <a:t>heatwave</a:t>
            </a:r>
            <a:r>
              <a:rPr lang="en-US" sz="1500" dirty="0" smtClean="0">
                <a:latin typeface="Arial" pitchFamily="34" charset="0"/>
                <a:cs typeface="Arial" pitchFamily="34" charset="0"/>
              </a:rPr>
              <a:t> resilience among vulnerable older adults (</a:t>
            </a:r>
            <a:r>
              <a:rPr lang="en-US" sz="1500" dirty="0" err="1" smtClean="0">
                <a:latin typeface="Arial" pitchFamily="34" charset="0"/>
                <a:cs typeface="Arial" pitchFamily="34" charset="0"/>
              </a:rPr>
              <a:t>Alruwaili</a:t>
            </a:r>
            <a:r>
              <a:rPr lang="en-US" sz="1500" dirty="0" smtClean="0">
                <a:latin typeface="Arial" pitchFamily="34" charset="0"/>
                <a:cs typeface="Arial" pitchFamily="34" charset="0"/>
              </a:rPr>
              <a:t> et al., 2023).</a:t>
            </a:r>
            <a:endParaRPr lang="en-US" sz="1500" dirty="0">
              <a:latin typeface="Arial" pitchFamily="34" charset="0"/>
              <a:cs typeface="Arial" pitchFamily="34" charset="0"/>
            </a:endParaRPr>
          </a:p>
        </p:txBody>
      </p:sp>
      <p:pic>
        <p:nvPicPr>
          <p:cNvPr id="4098" name="Picture 2"/>
          <p:cNvPicPr>
            <a:picLocks noGrp="1" noChangeAspect="1" noChangeArrowheads="1"/>
          </p:cNvPicPr>
          <p:nvPr>
            <p:ph sz="half" idx="2"/>
          </p:nvPr>
        </p:nvPicPr>
        <p:blipFill>
          <a:blip r:embed="rId2"/>
          <a:srcRect/>
          <a:stretch>
            <a:fillRect/>
          </a:stretch>
        </p:blipFill>
        <p:spPr bwMode="auto">
          <a:xfrm>
            <a:off x="7678109" y="623614"/>
            <a:ext cx="2313822" cy="15880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099" name="Picture 3"/>
          <p:cNvPicPr>
            <a:picLocks noChangeAspect="1" noChangeArrowheads="1"/>
          </p:cNvPicPr>
          <p:nvPr/>
        </p:nvPicPr>
        <p:blipFill>
          <a:blip r:embed="rId3"/>
          <a:srcRect/>
          <a:stretch>
            <a:fillRect/>
          </a:stretch>
        </p:blipFill>
        <p:spPr bwMode="auto">
          <a:xfrm>
            <a:off x="9991931" y="2211662"/>
            <a:ext cx="2015291" cy="13703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100" name="Picture 4"/>
          <p:cNvPicPr>
            <a:picLocks noChangeAspect="1" noChangeArrowheads="1"/>
          </p:cNvPicPr>
          <p:nvPr/>
        </p:nvPicPr>
        <p:blipFill>
          <a:blip r:embed="rId4"/>
          <a:srcRect/>
          <a:stretch>
            <a:fillRect/>
          </a:stretch>
        </p:blipFill>
        <p:spPr bwMode="auto">
          <a:xfrm>
            <a:off x="8133148" y="3581967"/>
            <a:ext cx="1858783" cy="15202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101" name="Picture 5"/>
          <p:cNvPicPr>
            <a:picLocks noChangeAspect="1" noChangeArrowheads="1"/>
          </p:cNvPicPr>
          <p:nvPr/>
        </p:nvPicPr>
        <p:blipFill>
          <a:blip r:embed="rId5"/>
          <a:srcRect/>
          <a:stretch>
            <a:fillRect/>
          </a:stretch>
        </p:blipFill>
        <p:spPr bwMode="auto">
          <a:xfrm>
            <a:off x="6455753" y="4921623"/>
            <a:ext cx="1677395" cy="16808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0" name="Rectangle 19"/>
          <p:cNvSpPr/>
          <p:nvPr/>
        </p:nvSpPr>
        <p:spPr>
          <a:xfrm>
            <a:off x="10078041" y="1094472"/>
            <a:ext cx="1929181" cy="646331"/>
          </a:xfrm>
          <a:prstGeom prst="rect">
            <a:avLst/>
          </a:prstGeom>
        </p:spPr>
        <p:txBody>
          <a:bodyPr wrap="square">
            <a:spAutoFit/>
          </a:bodyPr>
          <a:lstStyle/>
          <a:p>
            <a:r>
              <a:rPr lang="en-US" b="1" i="1" dirty="0" smtClean="0">
                <a:solidFill>
                  <a:srgbClr val="7030A0"/>
                </a:solidFill>
                <a:latin typeface="Arial" pitchFamily="34" charset="0"/>
                <a:cs typeface="Arial" pitchFamily="34" charset="0"/>
              </a:rPr>
              <a:t>Smart Home Heat Sensor</a:t>
            </a:r>
            <a:endParaRPr lang="en-US" b="1" i="1" dirty="0">
              <a:solidFill>
                <a:srgbClr val="7030A0"/>
              </a:solidFill>
              <a:latin typeface="Arial" pitchFamily="34" charset="0"/>
              <a:cs typeface="Arial" pitchFamily="34" charset="0"/>
            </a:endParaRPr>
          </a:p>
        </p:txBody>
      </p:sp>
      <p:sp>
        <p:nvSpPr>
          <p:cNvPr id="21" name="Rectangle 20"/>
          <p:cNvSpPr/>
          <p:nvPr/>
        </p:nvSpPr>
        <p:spPr>
          <a:xfrm>
            <a:off x="7887319" y="2598003"/>
            <a:ext cx="1930273" cy="923330"/>
          </a:xfrm>
          <a:prstGeom prst="rect">
            <a:avLst/>
          </a:prstGeom>
        </p:spPr>
        <p:txBody>
          <a:bodyPr wrap="square">
            <a:spAutoFit/>
          </a:bodyPr>
          <a:lstStyle/>
          <a:p>
            <a:r>
              <a:rPr lang="en-US" b="1" i="1" dirty="0" smtClean="0">
                <a:solidFill>
                  <a:srgbClr val="7030A0"/>
                </a:solidFill>
                <a:latin typeface="Arial" pitchFamily="34" charset="0"/>
                <a:cs typeface="Arial" pitchFamily="34" charset="0"/>
              </a:rPr>
              <a:t>Wearable Health Monitoring</a:t>
            </a:r>
            <a:endParaRPr lang="en-US" b="1" i="1" dirty="0">
              <a:solidFill>
                <a:srgbClr val="7030A0"/>
              </a:solidFill>
              <a:latin typeface="Arial" pitchFamily="34" charset="0"/>
              <a:cs typeface="Arial" pitchFamily="34" charset="0"/>
            </a:endParaRPr>
          </a:p>
        </p:txBody>
      </p:sp>
      <p:sp>
        <p:nvSpPr>
          <p:cNvPr id="22" name="Rectangle 21"/>
          <p:cNvSpPr/>
          <p:nvPr/>
        </p:nvSpPr>
        <p:spPr>
          <a:xfrm>
            <a:off x="10078041" y="4029164"/>
            <a:ext cx="1626093" cy="646331"/>
          </a:xfrm>
          <a:prstGeom prst="rect">
            <a:avLst/>
          </a:prstGeom>
        </p:spPr>
        <p:txBody>
          <a:bodyPr wrap="square">
            <a:spAutoFit/>
          </a:bodyPr>
          <a:lstStyle/>
          <a:p>
            <a:r>
              <a:rPr lang="en-US" b="1" dirty="0" smtClean="0">
                <a:solidFill>
                  <a:srgbClr val="7030A0"/>
                </a:solidFill>
                <a:latin typeface="Arial" pitchFamily="34" charset="0"/>
                <a:cs typeface="Arial" pitchFamily="34" charset="0"/>
              </a:rPr>
              <a:t>AI and IoT in Healthcare</a:t>
            </a:r>
            <a:endParaRPr lang="en-US" b="1" dirty="0">
              <a:solidFill>
                <a:srgbClr val="7030A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3413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122895" tIns="61448" rIns="122895" bIns="61448" rtlCol="0" anchor="ctr"/>
          <a:lstStyle/>
          <a:p>
            <a:pPr algn="ctr"/>
            <a:endParaRPr lang="en-US"/>
          </a:p>
        </p:txBody>
      </p:sp>
      <p:pic>
        <p:nvPicPr>
          <p:cNvPr id="5" name="Picture 4" descr="Houses in an area">
            <a:extLst>
              <a:ext uri="{FF2B5EF4-FFF2-40B4-BE49-F238E27FC236}">
                <a16:creationId xmlns="" xmlns:a16="http://schemas.microsoft.com/office/drawing/2014/main" id="{8E7BCA1E-5280-5852-BEBB-79C655224DB4}"/>
              </a:ext>
            </a:extLst>
          </p:cNvPr>
          <p:cNvPicPr>
            <a:picLocks noChangeAspect="1"/>
          </p:cNvPicPr>
          <p:nvPr/>
        </p:nvPicPr>
        <p:blipFill>
          <a:blip r:embed="rId2"/>
          <a:srcRect r="5884"/>
          <a:stretch>
            <a:fillRect/>
          </a:stretch>
        </p:blipFill>
        <p:spPr>
          <a:xfrm>
            <a:off x="27" y="13"/>
            <a:ext cx="9790486" cy="6857987"/>
          </a:xfrm>
          <a:prstGeom prst="rect">
            <a:avLst/>
          </a:prstGeom>
        </p:spPr>
      </p:pic>
      <p:sp>
        <p:nvSpPr>
          <p:cNvPr id="11" name="Rectangle 10">
            <a:extLst>
              <a:ext uri="{FF2B5EF4-FFF2-40B4-BE49-F238E27FC236}">
                <a16:creationId xmlns=""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5189082" y="0"/>
            <a:ext cx="7155315"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22895" tIns="61448" rIns="122895" bIns="61448" rtlCol="0" anchor="ctr"/>
          <a:lstStyle/>
          <a:p>
            <a:pPr algn="ctr"/>
            <a:endParaRPr lang="en-US" dirty="0"/>
          </a:p>
        </p:txBody>
      </p:sp>
      <p:sp>
        <p:nvSpPr>
          <p:cNvPr id="2" name="TextBox 1">
            <a:extLst>
              <a:ext uri="{FF2B5EF4-FFF2-40B4-BE49-F238E27FC236}">
                <a16:creationId xmlns="" xmlns:a16="http://schemas.microsoft.com/office/drawing/2014/main" id="{78C69891-98C6-0E42-7252-9C9D350E9C15}"/>
              </a:ext>
            </a:extLst>
          </p:cNvPr>
          <p:cNvSpPr txBox="1"/>
          <p:nvPr/>
        </p:nvSpPr>
        <p:spPr>
          <a:xfrm>
            <a:off x="7625754" y="365124"/>
            <a:ext cx="3869967" cy="1899912"/>
          </a:xfrm>
          <a:prstGeom prst="rect">
            <a:avLst/>
          </a:prstGeom>
        </p:spPr>
        <p:txBody>
          <a:bodyPr vert="horz" lIns="122895" tIns="61448" rIns="122895" bIns="61448" rtlCol="0" anchor="ctr">
            <a:normAutofit/>
          </a:bodyPr>
          <a:lstStyle/>
          <a:p>
            <a:pPr>
              <a:lnSpc>
                <a:spcPct val="90000"/>
              </a:lnSpc>
              <a:spcBef>
                <a:spcPct val="0"/>
              </a:spcBef>
              <a:spcAft>
                <a:spcPts val="806"/>
              </a:spcAft>
            </a:pPr>
            <a:r>
              <a:rPr lang="en-US" sz="4000" dirty="0">
                <a:latin typeface="+mj-lt"/>
                <a:ea typeface="+mj-ea"/>
                <a:cs typeface="+mj-cs"/>
              </a:rPr>
              <a:t>Group member 2</a:t>
            </a:r>
          </a:p>
          <a:p>
            <a:pPr>
              <a:lnSpc>
                <a:spcPct val="90000"/>
              </a:lnSpc>
              <a:spcBef>
                <a:spcPct val="0"/>
              </a:spcBef>
              <a:spcAft>
                <a:spcPts val="806"/>
              </a:spcAft>
            </a:pPr>
            <a:r>
              <a:rPr lang="en-US" sz="4000" dirty="0">
                <a:latin typeface="+mj-lt"/>
                <a:ea typeface="+mj-ea"/>
                <a:cs typeface="+mj-cs"/>
              </a:rPr>
              <a:t>Fuaansha </a:t>
            </a:r>
            <a:r>
              <a:rPr lang="en-US" sz="4000" dirty="0" err="1">
                <a:latin typeface="+mj-lt"/>
                <a:ea typeface="+mj-ea"/>
                <a:cs typeface="+mj-cs"/>
              </a:rPr>
              <a:t>pimpale</a:t>
            </a:r>
            <a:endParaRPr lang="en-US" sz="4000" dirty="0">
              <a:latin typeface="+mj-lt"/>
              <a:ea typeface="+mj-ea"/>
              <a:cs typeface="+mj-cs"/>
            </a:endParaRPr>
          </a:p>
        </p:txBody>
      </p:sp>
      <p:sp>
        <p:nvSpPr>
          <p:cNvPr id="3" name="TextBox 2">
            <a:extLst>
              <a:ext uri="{FF2B5EF4-FFF2-40B4-BE49-F238E27FC236}">
                <a16:creationId xmlns="" xmlns:a16="http://schemas.microsoft.com/office/drawing/2014/main" id="{E7B2165E-9571-29C8-5789-A09068D2A305}"/>
              </a:ext>
            </a:extLst>
          </p:cNvPr>
          <p:cNvSpPr txBox="1"/>
          <p:nvPr/>
        </p:nvSpPr>
        <p:spPr>
          <a:xfrm>
            <a:off x="7625754" y="2434200"/>
            <a:ext cx="3869967" cy="3742763"/>
          </a:xfrm>
          <a:prstGeom prst="rect">
            <a:avLst/>
          </a:prstGeom>
        </p:spPr>
        <p:txBody>
          <a:bodyPr vert="horz" lIns="122895" tIns="61448" rIns="122895" bIns="61448" rtlCol="0">
            <a:normAutofit/>
          </a:bodyPr>
          <a:lstStyle/>
          <a:p>
            <a:pPr indent="-307238">
              <a:lnSpc>
                <a:spcPct val="90000"/>
              </a:lnSpc>
              <a:spcAft>
                <a:spcPts val="806"/>
              </a:spcAft>
              <a:buFont typeface="Arial" panose="020B0604020202020204" pitchFamily="34" charset="0"/>
              <a:buChar char="•"/>
            </a:pPr>
            <a:r>
              <a:rPr lang="en-US" sz="2000" b="1" dirty="0"/>
              <a:t>Topic: </a:t>
            </a:r>
            <a:r>
              <a:rPr lang="en-US" sz="2000" b="1" dirty="0" err="1"/>
              <a:t>HeatShield</a:t>
            </a:r>
            <a:r>
              <a:rPr lang="en-US" sz="2000" b="1" dirty="0"/>
              <a:t> UK: A Digital Adaptive Health Promotion Intervention to Improve </a:t>
            </a:r>
            <a:r>
              <a:rPr lang="en-US" sz="2000" b="1" dirty="0" err="1"/>
              <a:t>Heatwave</a:t>
            </a:r>
            <a:r>
              <a:rPr lang="en-US" sz="2000" b="1" dirty="0"/>
              <a:t> Resilience Among Vulnerable Older Adults Across Urban and Rural UK Communities</a:t>
            </a:r>
            <a:endParaRPr lang="en-US" sz="2000" dirty="0"/>
          </a:p>
          <a:p>
            <a:pPr indent="-307238">
              <a:lnSpc>
                <a:spcPct val="90000"/>
              </a:lnSpc>
              <a:spcAft>
                <a:spcPts val="806"/>
              </a:spcAft>
              <a:buFont typeface="Arial" panose="020B0604020202020204" pitchFamily="34" charset="0"/>
              <a:buChar char="•"/>
            </a:pPr>
            <a:endParaRPr lang="en-US" sz="2000" b="1" dirty="0"/>
          </a:p>
        </p:txBody>
      </p:sp>
    </p:spTree>
    <p:extLst>
      <p:ext uri="{BB962C8B-B14F-4D97-AF65-F5344CB8AC3E}">
        <p14:creationId xmlns="" xmlns:p14="http://schemas.microsoft.com/office/powerpoint/2010/main" val="15243513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1811328" y="473244"/>
            <a:ext cx="9536858" cy="1760041"/>
          </a:xfrm>
          <a:prstGeom prst="rect">
            <a:avLst/>
          </a:prstGeom>
          <a:noFill/>
          <a:ln/>
        </p:spPr>
        <p:txBody>
          <a:bodyPr wrap="square" lIns="0" tIns="0" rIns="0" bIns="0" rtlCol="0" anchor="t">
            <a:normAutofit fontScale="92500"/>
          </a:bodyPr>
          <a:lstStyle/>
          <a:p>
            <a:r>
              <a:rPr lang="en-GB" sz="3200" b="1" dirty="0">
                <a:latin typeface="Times New Roman" panose="02020603050405020304" pitchFamily="18" charset="0"/>
                <a:cs typeface="Times New Roman" panose="02020603050405020304" pitchFamily="18" charset="0"/>
              </a:rPr>
              <a:t>Chosen planning model: PRECEDE–PROCEED Model </a:t>
            </a:r>
            <a:endParaRPr lang="en-GB" sz="3800" dirty="0">
              <a:latin typeface="Times New Roman" panose="02020603050405020304" pitchFamily="18" charset="0"/>
              <a:cs typeface="Times New Roman" panose="02020603050405020304" pitchFamily="18" charset="0"/>
            </a:endParaRPr>
          </a:p>
          <a:p>
            <a:r>
              <a:rPr lang="en-GB" sz="3800" dirty="0">
                <a:latin typeface="Times New Roman" panose="02020603050405020304" pitchFamily="18" charset="0"/>
                <a:cs typeface="Times New Roman" panose="02020603050405020304" pitchFamily="18" charset="0"/>
              </a:rPr>
              <a:t/>
            </a:r>
            <a:br>
              <a:rPr lang="en-GB" sz="3800" dirty="0">
                <a:latin typeface="Times New Roman" panose="02020603050405020304" pitchFamily="18" charset="0"/>
                <a:cs typeface="Times New Roman" panose="02020603050405020304" pitchFamily="18" charset="0"/>
              </a:rPr>
            </a:br>
            <a:endParaRPr lang="en-US" sz="3800" b="1"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 xmlns:a16="http://schemas.microsoft.com/office/drawing/2014/main" id="{E54EA69F-8B44-30B8-A1DC-F77F2DE2A2F1}"/>
              </a:ext>
            </a:extLst>
          </p:cNvPr>
          <p:cNvGraphicFramePr/>
          <p:nvPr>
            <p:extLst>
              <p:ext uri="{D42A27DB-BD31-4B8C-83A1-F6EECF244321}">
                <p14:modId xmlns="" xmlns:p14="http://schemas.microsoft.com/office/powerpoint/2010/main" val="3420948011"/>
              </p:ext>
            </p:extLst>
          </p:nvPr>
        </p:nvGraphicFramePr>
        <p:xfrm>
          <a:off x="-866291" y="1353263"/>
          <a:ext cx="9052560" cy="5477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 xmlns:a16="http://schemas.microsoft.com/office/drawing/2014/main" id="{886AF727-253D-E3AA-755D-F4C3239C70D3}"/>
              </a:ext>
            </a:extLst>
          </p:cNvPr>
          <p:cNvPicPr>
            <a:picLocks noChangeAspect="1"/>
          </p:cNvPicPr>
          <p:nvPr/>
        </p:nvPicPr>
        <p:blipFill>
          <a:blip r:embed="rId8"/>
          <a:stretch>
            <a:fillRect/>
          </a:stretch>
        </p:blipFill>
        <p:spPr>
          <a:xfrm>
            <a:off x="7067135" y="931333"/>
            <a:ext cx="4939442" cy="3430939"/>
          </a:xfrm>
          <a:prstGeom prst="rect">
            <a:avLst/>
          </a:prstGeom>
        </p:spPr>
      </p:pic>
      <p:pic>
        <p:nvPicPr>
          <p:cNvPr id="10" name="Picture 9" descr="An older woman sitting on the sofa cools herself with a fan and an electric fan">
            <a:extLst>
              <a:ext uri="{FF2B5EF4-FFF2-40B4-BE49-F238E27FC236}">
                <a16:creationId xmlns="" xmlns:a16="http://schemas.microsoft.com/office/drawing/2014/main" id="{3117DBE7-BE4A-2231-7711-ECD5AA47983C}"/>
              </a:ext>
            </a:extLst>
          </p:cNvPr>
          <p:cNvPicPr>
            <a:picLocks noChangeAspect="1"/>
          </p:cNvPicPr>
          <p:nvPr/>
        </p:nvPicPr>
        <p:blipFill>
          <a:blip r:embed="rId9"/>
          <a:stretch>
            <a:fillRect/>
          </a:stretch>
        </p:blipFill>
        <p:spPr>
          <a:xfrm>
            <a:off x="8411515" y="4362272"/>
            <a:ext cx="3812870" cy="2495728"/>
          </a:xfrm>
          <a:prstGeom prst="rect">
            <a:avLst/>
          </a:prstGeom>
        </p:spPr>
      </p:pic>
      <p:sp>
        <p:nvSpPr>
          <p:cNvPr id="2" name="TextBox 1">
            <a:extLst>
              <a:ext uri="{FF2B5EF4-FFF2-40B4-BE49-F238E27FC236}">
                <a16:creationId xmlns="" xmlns:a16="http://schemas.microsoft.com/office/drawing/2014/main" id="{BC8BB87D-D978-4BEC-135D-10C678B37190}"/>
              </a:ext>
            </a:extLst>
          </p:cNvPr>
          <p:cNvSpPr txBox="1"/>
          <p:nvPr/>
        </p:nvSpPr>
        <p:spPr>
          <a:xfrm>
            <a:off x="0" y="27695"/>
            <a:ext cx="12344400" cy="401095"/>
          </a:xfrm>
          <a:prstGeom prst="rect">
            <a:avLst/>
          </a:prstGeom>
          <a:noFill/>
        </p:spPr>
        <p:txBody>
          <a:bodyPr wrap="square" lIns="122895" tIns="61448" rIns="122895" bIns="61448" rtlCol="0">
            <a:spAutoFit/>
          </a:bodyPr>
          <a:lstStyle/>
          <a:p>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2215590" y="98061"/>
            <a:ext cx="8071411" cy="938808"/>
          </a:xfrm>
          <a:prstGeom prst="rect">
            <a:avLst/>
          </a:prstGeom>
          <a:noFill/>
          <a:ln/>
        </p:spPr>
        <p:txBody>
          <a:bodyPr wrap="square" lIns="0" tIns="0" rIns="0" bIns="0" rtlCol="0" anchor="t">
            <a:normAutofit/>
          </a:bodyPr>
          <a:lstStyle/>
          <a:p>
            <a:pPr algn="ctr"/>
            <a:r>
              <a:rPr lang="en-GB" sz="2700" b="1" dirty="0">
                <a:latin typeface="Times New Roman" panose="02020603050405020304" pitchFamily="18" charset="0"/>
                <a:cs typeface="Times New Roman" panose="02020603050405020304" pitchFamily="18" charset="0"/>
              </a:rPr>
              <a:t>PRECEDE: Assessing the Heatwave Problem</a:t>
            </a:r>
            <a:endParaRPr lang="en-US" sz="3200"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 xmlns:a16="http://schemas.microsoft.com/office/drawing/2014/main" id="{71921A7D-0957-91D5-BA32-DA303EBF8CC5}"/>
              </a:ext>
            </a:extLst>
          </p:cNvPr>
          <p:cNvGraphicFramePr/>
          <p:nvPr>
            <p:extLst>
              <p:ext uri="{D42A27DB-BD31-4B8C-83A1-F6EECF244321}">
                <p14:modId xmlns="" xmlns:p14="http://schemas.microsoft.com/office/powerpoint/2010/main" val="1767369590"/>
              </p:ext>
            </p:extLst>
          </p:nvPr>
        </p:nvGraphicFramePr>
        <p:xfrm>
          <a:off x="222885" y="760325"/>
          <a:ext cx="82296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5">
            <a:extLst>
              <a:ext uri="{FF2B5EF4-FFF2-40B4-BE49-F238E27FC236}">
                <a16:creationId xmlns="" xmlns:a16="http://schemas.microsoft.com/office/drawing/2014/main" id="{6193151F-78B4-6ADD-D247-8EAE4D503888}"/>
              </a:ext>
            </a:extLst>
          </p:cNvPr>
          <p:cNvGrpSpPr/>
          <p:nvPr/>
        </p:nvGrpSpPr>
        <p:grpSpPr>
          <a:xfrm>
            <a:off x="3099816" y="4122695"/>
            <a:ext cx="5352669" cy="1043516"/>
            <a:chOff x="772160" y="2192491"/>
            <a:chExt cx="3964940" cy="782637"/>
          </a:xfrm>
        </p:grpSpPr>
        <p:sp>
          <p:nvSpPr>
            <p:cNvPr id="7" name="Rectangle: Top Corners Rounded 6">
              <a:extLst>
                <a:ext uri="{FF2B5EF4-FFF2-40B4-BE49-F238E27FC236}">
                  <a16:creationId xmlns="" xmlns:a16="http://schemas.microsoft.com/office/drawing/2014/main" id="{0CF65FC8-E13B-2815-A3BE-E23F3FD2A1BD}"/>
                </a:ext>
              </a:extLst>
            </p:cNvPr>
            <p:cNvSpPr/>
            <p:nvPr/>
          </p:nvSpPr>
          <p:spPr>
            <a:xfrm rot="5400000">
              <a:off x="2395061" y="633090"/>
              <a:ext cx="782637" cy="3901440"/>
            </a:xfrm>
            <a:prstGeom prst="round2SameRect">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8" name="Rectangle: Top Corners Rounded 4">
              <a:extLst>
                <a:ext uri="{FF2B5EF4-FFF2-40B4-BE49-F238E27FC236}">
                  <a16:creationId xmlns="" xmlns:a16="http://schemas.microsoft.com/office/drawing/2014/main" id="{0E63C69C-2597-FB03-F1D6-9D4CFB713134}"/>
                </a:ext>
              </a:extLst>
            </p:cNvPr>
            <p:cNvSpPr txBox="1"/>
            <p:nvPr/>
          </p:nvSpPr>
          <p:spPr>
            <a:xfrm>
              <a:off x="772160" y="2230697"/>
              <a:ext cx="3863235" cy="706227"/>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4290" tIns="17145" rIns="34290" bIns="17145" numCol="1" spcCol="1270" anchor="ctr" anchorCtr="0">
              <a:noAutofit/>
            </a:bodyPr>
            <a:lstStyle/>
            <a:p>
              <a:pPr marL="76810" lvl="1" indent="-76810" defTabSz="537667">
                <a:lnSpc>
                  <a:spcPct val="90000"/>
                </a:lnSpc>
                <a:spcBef>
                  <a:spcPct val="0"/>
                </a:spcBef>
                <a:spcAft>
                  <a:spcPct val="15000"/>
                </a:spcAft>
                <a:buFont typeface="Arial" panose="020B0604020202020204" pitchFamily="34" charset="0"/>
                <a:buChar char="•"/>
              </a:pPr>
              <a:r>
                <a:rPr lang="en-GB" sz="1300" dirty="0">
                  <a:latin typeface="Times New Roman" panose="02020603050405020304" pitchFamily="18" charset="0"/>
                  <a:cs typeface="Times New Roman" panose="02020603050405020304" pitchFamily="18" charset="0"/>
                </a:rPr>
                <a:t>Focus on heat knowledge, digital confidence, and social support.</a:t>
              </a:r>
            </a:p>
            <a:p>
              <a:pPr marL="0" lvl="1" defTabSz="537667">
                <a:lnSpc>
                  <a:spcPct val="90000"/>
                </a:lnSpc>
                <a:spcBef>
                  <a:spcPct val="0"/>
                </a:spcBef>
                <a:spcAft>
                  <a:spcPct val="15000"/>
                </a:spcAft>
              </a:pPr>
              <a:endParaRPr lang="en-GB" sz="1300" dirty="0">
                <a:latin typeface="Times New Roman" panose="02020603050405020304" pitchFamily="18" charset="0"/>
                <a:cs typeface="Times New Roman" panose="02020603050405020304" pitchFamily="18" charset="0"/>
              </a:endParaRPr>
            </a:p>
          </p:txBody>
        </p:sp>
      </p:grpSp>
      <p:grpSp>
        <p:nvGrpSpPr>
          <p:cNvPr id="5" name="Group 11">
            <a:extLst>
              <a:ext uri="{FF2B5EF4-FFF2-40B4-BE49-F238E27FC236}">
                <a16:creationId xmlns="" xmlns:a16="http://schemas.microsoft.com/office/drawing/2014/main" id="{E200A3C8-756F-71C0-4682-7A60D12713F2}"/>
              </a:ext>
            </a:extLst>
          </p:cNvPr>
          <p:cNvGrpSpPr/>
          <p:nvPr/>
        </p:nvGrpSpPr>
        <p:grpSpPr>
          <a:xfrm>
            <a:off x="3164956" y="5371554"/>
            <a:ext cx="5266944" cy="832908"/>
            <a:chOff x="820412" y="949361"/>
            <a:chExt cx="3901440" cy="624681"/>
          </a:xfrm>
        </p:grpSpPr>
        <p:sp>
          <p:nvSpPr>
            <p:cNvPr id="13" name="Rectangle: Top Corners Rounded 12">
              <a:extLst>
                <a:ext uri="{FF2B5EF4-FFF2-40B4-BE49-F238E27FC236}">
                  <a16:creationId xmlns="" xmlns:a16="http://schemas.microsoft.com/office/drawing/2014/main" id="{9F5D369E-4B6C-EA8E-C6A9-6043E2496039}"/>
                </a:ext>
              </a:extLst>
            </p:cNvPr>
            <p:cNvSpPr/>
            <p:nvPr/>
          </p:nvSpPr>
          <p:spPr>
            <a:xfrm rot="5400000">
              <a:off x="2458791" y="-689018"/>
              <a:ext cx="624681" cy="3901440"/>
            </a:xfrm>
            <a:prstGeom prst="round2SameRect">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4" name="Rectangle: Top Corners Rounded 4">
              <a:extLst>
                <a:ext uri="{FF2B5EF4-FFF2-40B4-BE49-F238E27FC236}">
                  <a16:creationId xmlns="" xmlns:a16="http://schemas.microsoft.com/office/drawing/2014/main" id="{77D4A445-A93F-3DA0-9E24-4D72CD2FE36A}"/>
                </a:ext>
              </a:extLst>
            </p:cNvPr>
            <p:cNvSpPr txBox="1"/>
            <p:nvPr/>
          </p:nvSpPr>
          <p:spPr>
            <a:xfrm>
              <a:off x="850906" y="964723"/>
              <a:ext cx="3870946" cy="56369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0480" tIns="15240" rIns="30480" bIns="15240" numCol="1" spcCol="1270" anchor="ctr" anchorCtr="0">
              <a:noAutofit/>
            </a:bodyPr>
            <a:lstStyle/>
            <a:p>
              <a:pPr lvl="0" fontAlgn="base"/>
              <a:r>
                <a:rPr lang="en-GB" sz="1300" dirty="0">
                  <a:latin typeface="Times New Roman" panose="02020603050405020304" pitchFamily="18" charset="0"/>
                  <a:cs typeface="Times New Roman" panose="02020603050405020304" pitchFamily="18" charset="0"/>
                </a:rPr>
                <a:t>The HEAT SENSOR is distributed based on the results of the assessment</a:t>
              </a:r>
            </a:p>
            <a:p>
              <a:pPr lvl="0" fontAlgn="base"/>
              <a:r>
                <a:rPr lang="en-GB" sz="1300" dirty="0">
                  <a:latin typeface="Times New Roman" panose="02020603050405020304" pitchFamily="18" charset="0"/>
                  <a:cs typeface="Times New Roman" panose="02020603050405020304" pitchFamily="18" charset="0"/>
                </a:rPr>
                <a:t>The hazards monitored and health recommendations given are based on the assessment results.</a:t>
              </a:r>
              <a:r>
                <a:rPr lang="en-GB" sz="1300" b="1" dirty="0">
                  <a:latin typeface="Times New Roman" panose="02020603050405020304" pitchFamily="18" charset="0"/>
                  <a:cs typeface="Times New Roman" panose="02020603050405020304" pitchFamily="18" charset="0"/>
                </a:rPr>
                <a:t>  </a:t>
              </a:r>
              <a:endParaRPr lang="en-GB" sz="1300" dirty="0">
                <a:latin typeface="Times New Roman" panose="02020603050405020304" pitchFamily="18" charset="0"/>
                <a:cs typeface="Times New Roman" panose="02020603050405020304" pitchFamily="18" charset="0"/>
              </a:endParaRPr>
            </a:p>
            <a:p>
              <a:pPr marL="0" lvl="1" defTabSz="477926">
                <a:lnSpc>
                  <a:spcPct val="90000"/>
                </a:lnSpc>
                <a:spcBef>
                  <a:spcPct val="0"/>
                </a:spcBef>
                <a:spcAft>
                  <a:spcPct val="15000"/>
                </a:spcAft>
              </a:pPr>
              <a:endParaRPr lang="en-GB" sz="1300" dirty="0">
                <a:latin typeface="Times New Roman" panose="02020603050405020304" pitchFamily="18" charset="0"/>
                <a:cs typeface="Times New Roman" panose="02020603050405020304" pitchFamily="18" charset="0"/>
              </a:endParaRPr>
            </a:p>
          </p:txBody>
        </p:sp>
      </p:grpSp>
      <p:pic>
        <p:nvPicPr>
          <p:cNvPr id="17" name="Picture 16" descr="Wifi Wireless Temperature Sensor, Wifi Temperature Humidity Monitor, Wireless Indoor Hygrometer Thermometer, Home Automation Scene System | Fruugo NO">
            <a:extLst>
              <a:ext uri="{FF2B5EF4-FFF2-40B4-BE49-F238E27FC236}">
                <a16:creationId xmlns="" xmlns:a16="http://schemas.microsoft.com/office/drawing/2014/main" id="{95E81F94-24EF-D3F0-E013-0EBA160EF953}"/>
              </a:ext>
            </a:extLst>
          </p:cNvPr>
          <p:cNvPicPr>
            <a:picLocks noChangeAspect="1"/>
          </p:cNvPicPr>
          <p:nvPr/>
        </p:nvPicPr>
        <p:blipFill>
          <a:blip r:embed="rId8"/>
          <a:stretch>
            <a:fillRect/>
          </a:stretch>
        </p:blipFill>
        <p:spPr>
          <a:xfrm>
            <a:off x="8743951" y="3268133"/>
            <a:ext cx="3600450" cy="3589868"/>
          </a:xfrm>
          <a:prstGeom prst="rect">
            <a:avLst/>
          </a:prstGeom>
        </p:spPr>
      </p:pic>
      <p:pic>
        <p:nvPicPr>
          <p:cNvPr id="19" name="Picture 18">
            <a:extLst>
              <a:ext uri="{FF2B5EF4-FFF2-40B4-BE49-F238E27FC236}">
                <a16:creationId xmlns="" xmlns:a16="http://schemas.microsoft.com/office/drawing/2014/main" id="{4AC1CEB5-C28C-0F97-1A23-CE8CFD8C6EDF}"/>
              </a:ext>
            </a:extLst>
          </p:cNvPr>
          <p:cNvPicPr>
            <a:picLocks noChangeAspect="1"/>
          </p:cNvPicPr>
          <p:nvPr/>
        </p:nvPicPr>
        <p:blipFill>
          <a:blip r:embed="rId9"/>
          <a:stretch>
            <a:fillRect/>
          </a:stretch>
        </p:blipFill>
        <p:spPr>
          <a:xfrm>
            <a:off x="8700386" y="756249"/>
            <a:ext cx="3173229" cy="2088553"/>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2685449" y="242722"/>
            <a:ext cx="9658952" cy="703857"/>
          </a:xfrm>
          <a:prstGeom prst="rect">
            <a:avLst/>
          </a:prstGeom>
          <a:noFill/>
          <a:ln/>
        </p:spPr>
        <p:txBody>
          <a:bodyPr wrap="square" lIns="0" tIns="0" rIns="0" bIns="0" rtlCol="0" anchor="t">
            <a:normAutofit/>
          </a:bodyPr>
          <a:lstStyle/>
          <a:p>
            <a:pPr>
              <a:lnSpc>
                <a:spcPct val="104000"/>
              </a:lnSpc>
            </a:pPr>
            <a:r>
              <a:rPr lang="en-GB" sz="2700" b="1" dirty="0">
                <a:latin typeface="Times New Roman" panose="02020603050405020304" pitchFamily="18" charset="0"/>
                <a:cs typeface="Times New Roman" panose="02020603050405020304" pitchFamily="18" charset="0"/>
              </a:rPr>
              <a:t>PROCEED: Delivering </a:t>
            </a:r>
            <a:r>
              <a:rPr lang="en-GB" sz="2700" b="1" dirty="0" err="1">
                <a:latin typeface="Times New Roman" panose="02020603050405020304" pitchFamily="18" charset="0"/>
                <a:cs typeface="Times New Roman" panose="02020603050405020304" pitchFamily="18" charset="0"/>
              </a:rPr>
              <a:t>HeatShield</a:t>
            </a:r>
            <a:r>
              <a:rPr lang="en-GB" sz="2700" b="1" dirty="0">
                <a:latin typeface="Times New Roman" panose="02020603050405020304" pitchFamily="18" charset="0"/>
                <a:cs typeface="Times New Roman" panose="02020603050405020304" pitchFamily="18" charset="0"/>
              </a:rPr>
              <a:t> UK  (Application)</a:t>
            </a:r>
            <a:endParaRPr lang="en-US" sz="3200" b="1" dirty="0">
              <a:latin typeface="Times New Roman" panose="02020603050405020304" pitchFamily="18" charset="0"/>
              <a:cs typeface="Times New Roman" panose="02020603050405020304" pitchFamily="18" charset="0"/>
            </a:endParaRPr>
          </a:p>
        </p:txBody>
      </p:sp>
      <p:graphicFrame>
        <p:nvGraphicFramePr>
          <p:cNvPr id="8" name="Diagram 7">
            <a:extLst>
              <a:ext uri="{FF2B5EF4-FFF2-40B4-BE49-F238E27FC236}">
                <a16:creationId xmlns="" xmlns:a16="http://schemas.microsoft.com/office/drawing/2014/main" id="{D2541CCF-1EE2-9292-884F-1AF6FB6E1FBC}"/>
              </a:ext>
            </a:extLst>
          </p:cNvPr>
          <p:cNvGraphicFramePr/>
          <p:nvPr>
            <p:extLst>
              <p:ext uri="{D42A27DB-BD31-4B8C-83A1-F6EECF244321}">
                <p14:modId xmlns="" xmlns:p14="http://schemas.microsoft.com/office/powerpoint/2010/main" val="3198926437"/>
              </p:ext>
            </p:extLst>
          </p:nvPr>
        </p:nvGraphicFramePr>
        <p:xfrm>
          <a:off x="-552890" y="1196612"/>
          <a:ext cx="82296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descr="https://images.openai.com/static-rsc-4/4oJfEiFFhHR9fVqKiClPhd8VjoXAUUHNXxmNYsOAHYMYV7-fiaIOjWucKwhe4fZMGHung7SA0fGXT8fHf3C0ARi8BFXcLpjtnS_bCxfUfbCf5JiWyrsbRd_fxL2s24T0XZfNqD2WBaw9G1CtEKPR7IlhXkRPhVUjYZtKL--89B7txjBsDeBQBOyPcqVwfore?purpose=fullsize">
            <a:extLst>
              <a:ext uri="{FF2B5EF4-FFF2-40B4-BE49-F238E27FC236}">
                <a16:creationId xmlns="" xmlns:a16="http://schemas.microsoft.com/office/drawing/2014/main" id="{91DCE481-A7F2-48A0-EF59-E41677E0FAAB}"/>
              </a:ext>
            </a:extLst>
          </p:cNvPr>
          <p:cNvPicPr>
            <a:picLocks noChangeAspect="1"/>
          </p:cNvPicPr>
          <p:nvPr/>
        </p:nvPicPr>
        <p:blipFill>
          <a:blip r:embed="rId8"/>
          <a:stretch>
            <a:fillRect/>
          </a:stretch>
        </p:blipFill>
        <p:spPr>
          <a:xfrm>
            <a:off x="7136605" y="1714499"/>
            <a:ext cx="5207795" cy="5143501"/>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846434" y="394512"/>
            <a:ext cx="9787716" cy="938808"/>
          </a:xfrm>
          <a:prstGeom prst="rect">
            <a:avLst/>
          </a:prstGeom>
          <a:noFill/>
          <a:ln/>
        </p:spPr>
        <p:txBody>
          <a:bodyPr wrap="square" lIns="0" tIns="0" rIns="0" bIns="0" rtlCol="0" anchor="t">
            <a:normAutofit/>
          </a:bodyPr>
          <a:lstStyle/>
          <a:p>
            <a:pPr algn="ctr">
              <a:lnSpc>
                <a:spcPct val="104000"/>
              </a:lnSpc>
            </a:pPr>
            <a:r>
              <a:rPr lang="en-GB" b="1" dirty="0">
                <a:latin typeface="Times New Roman" panose="02020603050405020304" pitchFamily="18" charset="0"/>
                <a:cs typeface="Times New Roman" panose="02020603050405020304" pitchFamily="18" charset="0"/>
              </a:rPr>
              <a:t>Implementation &amp; Evaluation: How PRECEDE–PROCEED Supports </a:t>
            </a:r>
            <a:r>
              <a:rPr lang="en-GB" b="1" dirty="0" err="1">
                <a:latin typeface="Times New Roman" panose="02020603050405020304" pitchFamily="18" charset="0"/>
                <a:cs typeface="Times New Roman" panose="02020603050405020304" pitchFamily="18" charset="0"/>
              </a:rPr>
              <a:t>HeatShield</a:t>
            </a:r>
            <a:r>
              <a:rPr lang="en-GB" b="1" dirty="0">
                <a:latin typeface="Times New Roman" panose="02020603050405020304" pitchFamily="18" charset="0"/>
                <a:cs typeface="Times New Roman" panose="02020603050405020304" pitchFamily="18" charset="0"/>
              </a:rPr>
              <a:t> UK's Delivery</a:t>
            </a:r>
            <a:endParaRPr lang="en-US" sz="3000" b="1" dirty="0">
              <a:latin typeface="Times New Roman" panose="02020603050405020304" pitchFamily="18" charset="0"/>
              <a:cs typeface="Times New Roman" panose="02020603050405020304" pitchFamily="18" charset="0"/>
            </a:endParaRPr>
          </a:p>
        </p:txBody>
      </p:sp>
      <p:sp>
        <p:nvSpPr>
          <p:cNvPr id="4" name="Text 1"/>
          <p:cNvSpPr/>
          <p:nvPr/>
        </p:nvSpPr>
        <p:spPr>
          <a:xfrm>
            <a:off x="487830" y="2631034"/>
            <a:ext cx="6301591" cy="1595933"/>
          </a:xfrm>
          <a:prstGeom prst="rect">
            <a:avLst/>
          </a:prstGeom>
          <a:noFill/>
          <a:ln/>
        </p:spPr>
        <p:txBody>
          <a:bodyPr wrap="square" lIns="0" tIns="0" rIns="0" bIns="0" rtlCol="0" anchor="t">
            <a:noAutofit/>
          </a:bodyPr>
          <a:lstStyle/>
          <a:p>
            <a:pPr marL="230429" indent="-230429" algn="just">
              <a:lnSpc>
                <a:spcPct val="160000"/>
              </a:lnSpc>
              <a:buFont typeface="Arial" panose="020B0604020202020204" pitchFamily="34" charset="0"/>
              <a:buChar char="•"/>
            </a:pPr>
            <a:endParaRPr lang="en-US" sz="15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 xmlns:a16="http://schemas.microsoft.com/office/drawing/2014/main" id="{6A09BD48-4166-3059-699B-4E3E73ACBEB9}"/>
              </a:ext>
            </a:extLst>
          </p:cNvPr>
          <p:cNvGraphicFramePr/>
          <p:nvPr>
            <p:extLst>
              <p:ext uri="{D42A27DB-BD31-4B8C-83A1-F6EECF244321}">
                <p14:modId xmlns="" xmlns:p14="http://schemas.microsoft.com/office/powerpoint/2010/main" val="2885878327"/>
              </p:ext>
            </p:extLst>
          </p:nvPr>
        </p:nvGraphicFramePr>
        <p:xfrm>
          <a:off x="129302" y="1202267"/>
          <a:ext cx="7277340" cy="5520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descr="Temperature and Humidity Monitoring | IoTdashboard">
            <a:extLst>
              <a:ext uri="{FF2B5EF4-FFF2-40B4-BE49-F238E27FC236}">
                <a16:creationId xmlns="" xmlns:a16="http://schemas.microsoft.com/office/drawing/2014/main" id="{649F8EF4-D3C8-9D94-3691-200B39525424}"/>
              </a:ext>
            </a:extLst>
          </p:cNvPr>
          <p:cNvPicPr>
            <a:picLocks noChangeAspect="1"/>
          </p:cNvPicPr>
          <p:nvPr/>
        </p:nvPicPr>
        <p:blipFill>
          <a:blip r:embed="rId8"/>
          <a:stretch>
            <a:fillRect/>
          </a:stretch>
        </p:blipFill>
        <p:spPr>
          <a:xfrm>
            <a:off x="7765169" y="3334892"/>
            <a:ext cx="4778681" cy="3427875"/>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9628632" y="-1463040"/>
            <a:ext cx="4814316" cy="4754880"/>
          </a:xfrm>
          <a:prstGeom prst="ellipse">
            <a:avLst/>
          </a:prstGeom>
          <a:solidFill>
            <a:srgbClr val="F96167">
              <a:alpha val="15000"/>
            </a:srgbClr>
          </a:solidFill>
          <a:ln/>
        </p:spPr>
        <p:txBody>
          <a:bodyPr/>
          <a:lstStyle/>
          <a:p>
            <a:endParaRPr lang="en-GB"/>
          </a:p>
        </p:txBody>
      </p:sp>
      <p:sp>
        <p:nvSpPr>
          <p:cNvPr id="3" name="Shape 1"/>
          <p:cNvSpPr/>
          <p:nvPr/>
        </p:nvSpPr>
        <p:spPr>
          <a:xfrm>
            <a:off x="10184130" y="-914400"/>
            <a:ext cx="3703320" cy="3657600"/>
          </a:xfrm>
          <a:prstGeom prst="ellipse">
            <a:avLst/>
          </a:prstGeom>
          <a:solidFill>
            <a:srgbClr val="F96167">
              <a:alpha val="25000"/>
            </a:srgbClr>
          </a:solidFill>
          <a:ln/>
        </p:spPr>
        <p:txBody>
          <a:bodyPr/>
          <a:lstStyle/>
          <a:p>
            <a:endParaRPr lang="en-GB"/>
          </a:p>
        </p:txBody>
      </p:sp>
      <p:sp>
        <p:nvSpPr>
          <p:cNvPr id="4" name="Shape 2"/>
          <p:cNvSpPr/>
          <p:nvPr/>
        </p:nvSpPr>
        <p:spPr>
          <a:xfrm>
            <a:off x="-1666494" y="4206240"/>
            <a:ext cx="4166235" cy="4114800"/>
          </a:xfrm>
          <a:prstGeom prst="ellipse">
            <a:avLst/>
          </a:prstGeom>
          <a:solidFill>
            <a:srgbClr val="F9E795">
              <a:alpha val="12000"/>
            </a:srgbClr>
          </a:solidFill>
          <a:ln/>
        </p:spPr>
        <p:txBody>
          <a:bodyPr/>
          <a:lstStyle/>
          <a:p>
            <a:endParaRPr lang="en-GB"/>
          </a:p>
        </p:txBody>
      </p:sp>
      <p:sp>
        <p:nvSpPr>
          <p:cNvPr id="5" name="Text 3"/>
          <p:cNvSpPr/>
          <p:nvPr/>
        </p:nvSpPr>
        <p:spPr>
          <a:xfrm>
            <a:off x="648081" y="1463040"/>
            <a:ext cx="7406640" cy="457200"/>
          </a:xfrm>
          <a:prstGeom prst="rect">
            <a:avLst/>
          </a:prstGeom>
          <a:noFill/>
          <a:ln/>
        </p:spPr>
        <p:txBody>
          <a:bodyPr wrap="square" rtlCol="0" anchor="ctr"/>
          <a:lstStyle/>
          <a:p>
            <a:pPr marL="0" indent="0">
              <a:buNone/>
            </a:pPr>
            <a:r>
              <a:rPr lang="en-US" sz="1400" b="1" kern="0" spc="300" dirty="0">
                <a:solidFill>
                  <a:srgbClr val="F96167"/>
                </a:solidFill>
                <a:latin typeface="Calibri" pitchFamily="34" charset="0"/>
                <a:ea typeface="Calibri" pitchFamily="34" charset="-122"/>
                <a:cs typeface="Calibri" pitchFamily="34" charset="-120"/>
              </a:rPr>
              <a:t>GROUP MEMBER 3 · BARRIERS</a:t>
            </a:r>
            <a:endParaRPr lang="en-US" sz="1400" dirty="0"/>
          </a:p>
        </p:txBody>
      </p:sp>
      <p:sp>
        <p:nvSpPr>
          <p:cNvPr id="6" name="Text 4"/>
          <p:cNvSpPr/>
          <p:nvPr/>
        </p:nvSpPr>
        <p:spPr>
          <a:xfrm>
            <a:off x="648081" y="1965960"/>
            <a:ext cx="9721215" cy="1005840"/>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Heatshield UK</a:t>
            </a:r>
            <a:endParaRPr lang="en-US" sz="4400" dirty="0"/>
          </a:p>
        </p:txBody>
      </p:sp>
      <p:sp>
        <p:nvSpPr>
          <p:cNvPr id="7" name="Text 5"/>
          <p:cNvSpPr/>
          <p:nvPr/>
        </p:nvSpPr>
        <p:spPr>
          <a:xfrm>
            <a:off x="648081" y="2971800"/>
            <a:ext cx="9073134" cy="1005840"/>
          </a:xfrm>
          <a:prstGeom prst="rect">
            <a:avLst/>
          </a:prstGeom>
          <a:noFill/>
          <a:ln/>
        </p:spPr>
        <p:txBody>
          <a:bodyPr wrap="square" rtlCol="0" anchor="ctr"/>
          <a:lstStyle/>
          <a:p>
            <a:pPr marL="0" indent="0">
              <a:lnSpc>
                <a:spcPct val="115000"/>
              </a:lnSpc>
              <a:buNone/>
            </a:pPr>
            <a:r>
              <a:rPr lang="en-US" sz="1800" i="1" dirty="0">
                <a:latin typeface="Calibri" pitchFamily="34" charset="0"/>
                <a:ea typeface="Calibri" pitchFamily="34" charset="-122"/>
                <a:cs typeface="Calibri" pitchFamily="34" charset="-120"/>
              </a:rPr>
              <a:t>A digital adaptive health promotion intervention to improve heatwave resilience among vulnerable adults aged 65+</a:t>
            </a:r>
            <a:endParaRPr lang="en-US" sz="1800" dirty="0"/>
          </a:p>
        </p:txBody>
      </p:sp>
      <p:sp>
        <p:nvSpPr>
          <p:cNvPr id="8" name="Shape 6"/>
          <p:cNvSpPr/>
          <p:nvPr/>
        </p:nvSpPr>
        <p:spPr>
          <a:xfrm>
            <a:off x="694373" y="4251960"/>
            <a:ext cx="2036826" cy="0"/>
          </a:xfrm>
          <a:prstGeom prst="line">
            <a:avLst/>
          </a:prstGeom>
          <a:noFill/>
          <a:ln w="38100">
            <a:solidFill>
              <a:srgbClr val="F96167"/>
            </a:solidFill>
            <a:prstDash val="solid"/>
          </a:ln>
        </p:spPr>
        <p:txBody>
          <a:bodyPr/>
          <a:lstStyle/>
          <a:p>
            <a:endParaRPr lang="en-GB"/>
          </a:p>
        </p:txBody>
      </p:sp>
      <p:sp>
        <p:nvSpPr>
          <p:cNvPr id="9" name="Rectangle 8"/>
          <p:cNvSpPr/>
          <p:nvPr/>
        </p:nvSpPr>
        <p:spPr>
          <a:xfrm>
            <a:off x="466735" y="300251"/>
            <a:ext cx="2456634" cy="369332"/>
          </a:xfrm>
          <a:prstGeom prst="rect">
            <a:avLst/>
          </a:prstGeom>
        </p:spPr>
        <p:txBody>
          <a:bodyPr wrap="none">
            <a:spAutoFit/>
          </a:bodyPr>
          <a:lstStyle/>
          <a:p>
            <a:pPr lvl="0"/>
            <a:r>
              <a:rPr lang="en-GB" b="1" dirty="0" smtClean="0"/>
              <a:t>Ikechukwu Nzediegwu  </a:t>
            </a:r>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55498" y="411480"/>
            <a:ext cx="11109960" cy="640080"/>
          </a:xfrm>
          <a:prstGeom prst="rect">
            <a:avLst/>
          </a:prstGeom>
          <a:noFill/>
          <a:ln/>
        </p:spPr>
        <p:txBody>
          <a:bodyPr wrap="square" rtlCol="0" anchor="ctr"/>
          <a:lstStyle/>
          <a:p>
            <a:pPr marL="0" indent="0">
              <a:buNone/>
            </a:pPr>
            <a:r>
              <a:rPr lang="en-US" sz="3000" b="1" dirty="0">
                <a:solidFill>
                  <a:srgbClr val="1F2657"/>
                </a:solidFill>
                <a:latin typeface="Cambria" pitchFamily="34" charset="0"/>
                <a:ea typeface="Cambria" pitchFamily="34" charset="-122"/>
                <a:cs typeface="Cambria" pitchFamily="34" charset="-120"/>
              </a:rPr>
              <a:t>Potential Stakeholders who can Facilitate Delivery</a:t>
            </a:r>
            <a:endParaRPr lang="en-US" sz="3000" dirty="0"/>
          </a:p>
        </p:txBody>
      </p:sp>
      <p:sp>
        <p:nvSpPr>
          <p:cNvPr id="3" name="Text 1"/>
          <p:cNvSpPr/>
          <p:nvPr/>
        </p:nvSpPr>
        <p:spPr>
          <a:xfrm>
            <a:off x="555498" y="1005840"/>
            <a:ext cx="10647045" cy="457200"/>
          </a:xfrm>
          <a:prstGeom prst="rect">
            <a:avLst/>
          </a:prstGeom>
          <a:noFill/>
          <a:ln/>
        </p:spPr>
        <p:txBody>
          <a:bodyPr wrap="square" rtlCol="0" anchor="ctr"/>
          <a:lstStyle/>
          <a:p>
            <a:pPr marL="0" indent="0">
              <a:buNone/>
            </a:pPr>
            <a:r>
              <a:rPr lang="en-US" sz="1350" i="1" dirty="0">
                <a:solidFill>
                  <a:srgbClr val="6B6B76"/>
                </a:solidFill>
                <a:latin typeface="Calibri" pitchFamily="34" charset="0"/>
                <a:ea typeface="Calibri" pitchFamily="34" charset="-122"/>
                <a:cs typeface="Calibri" pitchFamily="34" charset="-120"/>
              </a:rPr>
              <a:t>Successful roll-out of Heatshield UK depends on coordinated action across health, social care, and community networks</a:t>
            </a:r>
            <a:endParaRPr lang="en-US" sz="1350" dirty="0"/>
          </a:p>
        </p:txBody>
      </p:sp>
      <p:sp>
        <p:nvSpPr>
          <p:cNvPr id="4" name="Shape 2"/>
          <p:cNvSpPr/>
          <p:nvPr/>
        </p:nvSpPr>
        <p:spPr>
          <a:xfrm>
            <a:off x="555498" y="1783080"/>
            <a:ext cx="462915" cy="457200"/>
          </a:xfrm>
          <a:prstGeom prst="ellipse">
            <a:avLst/>
          </a:prstGeom>
          <a:solidFill>
            <a:srgbClr val="2F3C7E"/>
          </a:solidFill>
          <a:ln/>
        </p:spPr>
        <p:txBody>
          <a:bodyPr/>
          <a:lstStyle/>
          <a:p>
            <a:endParaRPr lang="en-GB"/>
          </a:p>
        </p:txBody>
      </p:sp>
      <p:sp>
        <p:nvSpPr>
          <p:cNvPr id="5" name="Text 3"/>
          <p:cNvSpPr/>
          <p:nvPr/>
        </p:nvSpPr>
        <p:spPr>
          <a:xfrm>
            <a:off x="555498" y="1783080"/>
            <a:ext cx="462915"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6" name="Text 4"/>
          <p:cNvSpPr/>
          <p:nvPr/>
        </p:nvSpPr>
        <p:spPr>
          <a:xfrm>
            <a:off x="1185062" y="1709928"/>
            <a:ext cx="4832833" cy="530352"/>
          </a:xfrm>
          <a:prstGeom prst="rect">
            <a:avLst/>
          </a:prstGeom>
          <a:noFill/>
          <a:ln/>
        </p:spPr>
        <p:txBody>
          <a:bodyPr wrap="square" rtlCol="0" anchor="ctr"/>
          <a:lstStyle/>
          <a:p>
            <a:pPr marL="0" indent="0">
              <a:buNone/>
            </a:pPr>
            <a:r>
              <a:rPr lang="en-US" sz="1450" b="1" dirty="0">
                <a:solidFill>
                  <a:srgbClr val="1F2657"/>
                </a:solidFill>
                <a:latin typeface="Calibri" pitchFamily="34" charset="0"/>
                <a:ea typeface="Calibri" pitchFamily="34" charset="-122"/>
                <a:cs typeface="Calibri" pitchFamily="34" charset="-120"/>
              </a:rPr>
              <a:t>United Kingdom Health Security Agency (UKHSA )and Meteorological Department</a:t>
            </a:r>
            <a:endParaRPr lang="en-US" sz="1450" dirty="0"/>
          </a:p>
        </p:txBody>
      </p:sp>
      <p:sp>
        <p:nvSpPr>
          <p:cNvPr id="7" name="Text 5"/>
          <p:cNvSpPr/>
          <p:nvPr/>
        </p:nvSpPr>
        <p:spPr>
          <a:xfrm>
            <a:off x="1185062" y="2057400"/>
            <a:ext cx="4832833" cy="960120"/>
          </a:xfrm>
          <a:prstGeom prst="rect">
            <a:avLst/>
          </a:prstGeom>
          <a:noFill/>
          <a:ln/>
        </p:spPr>
        <p:txBody>
          <a:bodyPr wrap="square" lIns="0" tIns="0" rIns="0" bIns="0" rtlCol="0" anchor="ctr"/>
          <a:lstStyle/>
          <a:p>
            <a:pPr marL="0" indent="0">
              <a:lnSpc>
                <a:spcPct val="115000"/>
              </a:lnSpc>
              <a:buNone/>
            </a:pPr>
            <a:r>
              <a:rPr lang="en-US" sz="1150" dirty="0">
                <a:solidFill>
                  <a:srgbClr val="2B2B2B"/>
                </a:solidFill>
                <a:latin typeface="Calibri" pitchFamily="34" charset="0"/>
                <a:ea typeface="Calibri" pitchFamily="34" charset="-122"/>
                <a:cs typeface="Calibri" pitchFamily="34" charset="-120"/>
              </a:rPr>
              <a:t>Co-run the Weather-Health Alert system that would trigger Heatshield UK's adaptive alerts and guidance for at-risk users.</a:t>
            </a:r>
            <a:endParaRPr lang="en-US" sz="1150" dirty="0"/>
          </a:p>
        </p:txBody>
      </p:sp>
      <p:sp>
        <p:nvSpPr>
          <p:cNvPr id="8" name="Shape 6"/>
          <p:cNvSpPr/>
          <p:nvPr/>
        </p:nvSpPr>
        <p:spPr>
          <a:xfrm>
            <a:off x="6480810" y="1783080"/>
            <a:ext cx="462915" cy="457200"/>
          </a:xfrm>
          <a:prstGeom prst="ellipse">
            <a:avLst/>
          </a:prstGeom>
          <a:solidFill>
            <a:srgbClr val="2F3C7E"/>
          </a:solidFill>
          <a:ln/>
        </p:spPr>
        <p:txBody>
          <a:bodyPr/>
          <a:lstStyle/>
          <a:p>
            <a:endParaRPr lang="en-GB"/>
          </a:p>
        </p:txBody>
      </p:sp>
      <p:sp>
        <p:nvSpPr>
          <p:cNvPr id="9" name="Text 7"/>
          <p:cNvSpPr/>
          <p:nvPr/>
        </p:nvSpPr>
        <p:spPr>
          <a:xfrm>
            <a:off x="6480810" y="1783080"/>
            <a:ext cx="462915"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0" name="Text 8"/>
          <p:cNvSpPr/>
          <p:nvPr/>
        </p:nvSpPr>
        <p:spPr>
          <a:xfrm>
            <a:off x="7110374" y="1709928"/>
            <a:ext cx="4832833" cy="365760"/>
          </a:xfrm>
          <a:prstGeom prst="rect">
            <a:avLst/>
          </a:prstGeom>
          <a:noFill/>
          <a:ln/>
        </p:spPr>
        <p:txBody>
          <a:bodyPr wrap="square" rtlCol="0" anchor="ctr"/>
          <a:lstStyle/>
          <a:p>
            <a:pPr marL="0" indent="0">
              <a:buNone/>
            </a:pPr>
            <a:r>
              <a:rPr lang="en-US" sz="1450" b="1" dirty="0">
                <a:solidFill>
                  <a:srgbClr val="1F2657"/>
                </a:solidFill>
                <a:latin typeface="Calibri" pitchFamily="34" charset="0"/>
                <a:ea typeface="Calibri" pitchFamily="34" charset="-122"/>
                <a:cs typeface="Calibri" pitchFamily="34" charset="-120"/>
              </a:rPr>
              <a:t>NHS primary and Community Care</a:t>
            </a:r>
            <a:endParaRPr lang="en-US" sz="1450" dirty="0"/>
          </a:p>
        </p:txBody>
      </p:sp>
      <p:sp>
        <p:nvSpPr>
          <p:cNvPr id="11" name="Text 9"/>
          <p:cNvSpPr/>
          <p:nvPr/>
        </p:nvSpPr>
        <p:spPr>
          <a:xfrm>
            <a:off x="7110374" y="2057400"/>
            <a:ext cx="4832833" cy="676656"/>
          </a:xfrm>
          <a:prstGeom prst="rect">
            <a:avLst/>
          </a:prstGeom>
          <a:noFill/>
          <a:ln/>
        </p:spPr>
        <p:txBody>
          <a:bodyPr wrap="square" lIns="0" tIns="0" rIns="0" bIns="0" rtlCol="0" anchor="ctr"/>
          <a:lstStyle/>
          <a:p>
            <a:pPr>
              <a:lnSpc>
                <a:spcPct val="115000"/>
              </a:lnSpc>
            </a:pPr>
            <a:r>
              <a:rPr lang="en-US" sz="1150" dirty="0">
                <a:solidFill>
                  <a:srgbClr val="2B2B2B"/>
                </a:solidFill>
                <a:latin typeface="Calibri" pitchFamily="34" charset="0"/>
                <a:ea typeface="Calibri" pitchFamily="34" charset="-122"/>
                <a:cs typeface="Calibri" pitchFamily="34" charset="-120"/>
              </a:rPr>
              <a:t>GP practices, district nurses and pharmacists can identify and register clinically vulnerable patients aged 65+ and reinforce app guidance (</a:t>
            </a:r>
            <a:r>
              <a:rPr lang="en-US" sz="1200" dirty="0"/>
              <a:t>Johnson, 2023)</a:t>
            </a:r>
            <a:r>
              <a:rPr lang="en-US" sz="1150" dirty="0">
                <a:solidFill>
                  <a:srgbClr val="2B2B2B"/>
                </a:solidFill>
                <a:latin typeface="Calibri" pitchFamily="34" charset="0"/>
                <a:ea typeface="Calibri" pitchFamily="34" charset="-122"/>
                <a:cs typeface="Calibri" pitchFamily="34" charset="-120"/>
              </a:rPr>
              <a:t>.</a:t>
            </a:r>
            <a:endParaRPr lang="en-US" sz="1150" dirty="0"/>
          </a:p>
        </p:txBody>
      </p:sp>
      <p:sp>
        <p:nvSpPr>
          <p:cNvPr id="12" name="Shape 10"/>
          <p:cNvSpPr/>
          <p:nvPr/>
        </p:nvSpPr>
        <p:spPr>
          <a:xfrm>
            <a:off x="555498" y="3200400"/>
            <a:ext cx="462915" cy="457200"/>
          </a:xfrm>
          <a:prstGeom prst="ellipse">
            <a:avLst/>
          </a:prstGeom>
          <a:solidFill>
            <a:srgbClr val="2F3C7E"/>
          </a:solidFill>
          <a:ln/>
        </p:spPr>
        <p:txBody>
          <a:bodyPr/>
          <a:lstStyle/>
          <a:p>
            <a:endParaRPr lang="en-GB"/>
          </a:p>
        </p:txBody>
      </p:sp>
      <p:sp>
        <p:nvSpPr>
          <p:cNvPr id="13" name="Text 11"/>
          <p:cNvSpPr/>
          <p:nvPr/>
        </p:nvSpPr>
        <p:spPr>
          <a:xfrm>
            <a:off x="555498" y="3200400"/>
            <a:ext cx="462915"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4" name="Text 12"/>
          <p:cNvSpPr/>
          <p:nvPr/>
        </p:nvSpPr>
        <p:spPr>
          <a:xfrm>
            <a:off x="1185062" y="3230775"/>
            <a:ext cx="4832833" cy="365760"/>
          </a:xfrm>
          <a:prstGeom prst="rect">
            <a:avLst/>
          </a:prstGeom>
          <a:noFill/>
          <a:ln/>
        </p:spPr>
        <p:txBody>
          <a:bodyPr wrap="square" rtlCol="0" anchor="ctr"/>
          <a:lstStyle/>
          <a:p>
            <a:pPr marL="0" indent="0">
              <a:buNone/>
            </a:pPr>
            <a:r>
              <a:rPr lang="en-US" sz="1450" b="1" dirty="0">
                <a:solidFill>
                  <a:srgbClr val="1F2657"/>
                </a:solidFill>
                <a:latin typeface="Calibri" pitchFamily="34" charset="0"/>
                <a:ea typeface="Calibri" pitchFamily="34" charset="-122"/>
                <a:cs typeface="Calibri" pitchFamily="34" charset="-120"/>
              </a:rPr>
              <a:t>Local Authority Adult Social Care</a:t>
            </a:r>
            <a:endParaRPr lang="en-US" sz="1450" dirty="0"/>
          </a:p>
        </p:txBody>
      </p:sp>
      <p:sp>
        <p:nvSpPr>
          <p:cNvPr id="15" name="Text 13"/>
          <p:cNvSpPr/>
          <p:nvPr/>
        </p:nvSpPr>
        <p:spPr>
          <a:xfrm>
            <a:off x="1185062" y="3596535"/>
            <a:ext cx="4832833" cy="655426"/>
          </a:xfrm>
          <a:prstGeom prst="rect">
            <a:avLst/>
          </a:prstGeom>
          <a:noFill/>
          <a:ln/>
        </p:spPr>
        <p:txBody>
          <a:bodyPr wrap="square" lIns="0" tIns="0" rIns="0" bIns="0" rtlCol="0" anchor="ctr"/>
          <a:lstStyle/>
          <a:p>
            <a:pPr marL="0" indent="0">
              <a:lnSpc>
                <a:spcPct val="115000"/>
              </a:lnSpc>
              <a:buNone/>
            </a:pPr>
            <a:r>
              <a:rPr lang="en-US" sz="1150" dirty="0">
                <a:solidFill>
                  <a:srgbClr val="2B2B2B"/>
                </a:solidFill>
                <a:latin typeface="Calibri" pitchFamily="34" charset="0"/>
                <a:ea typeface="Calibri" pitchFamily="34" charset="-122"/>
                <a:cs typeface="Calibri" pitchFamily="34" charset="-120"/>
              </a:rPr>
              <a:t>Commissions welfare checks, care home oversight and telecare services that can integrate app alerts into existing safeguarding routines.</a:t>
            </a:r>
            <a:endParaRPr lang="en-US" sz="1150" dirty="0"/>
          </a:p>
        </p:txBody>
      </p:sp>
      <p:sp>
        <p:nvSpPr>
          <p:cNvPr id="16" name="Shape 14"/>
          <p:cNvSpPr/>
          <p:nvPr/>
        </p:nvSpPr>
        <p:spPr>
          <a:xfrm>
            <a:off x="6480810" y="3200400"/>
            <a:ext cx="462915" cy="457200"/>
          </a:xfrm>
          <a:prstGeom prst="ellipse">
            <a:avLst/>
          </a:prstGeom>
          <a:solidFill>
            <a:srgbClr val="2F3C7E"/>
          </a:solidFill>
          <a:ln/>
        </p:spPr>
        <p:txBody>
          <a:bodyPr/>
          <a:lstStyle/>
          <a:p>
            <a:endParaRPr lang="en-GB"/>
          </a:p>
        </p:txBody>
      </p:sp>
      <p:sp>
        <p:nvSpPr>
          <p:cNvPr id="17" name="Text 15"/>
          <p:cNvSpPr/>
          <p:nvPr/>
        </p:nvSpPr>
        <p:spPr>
          <a:xfrm>
            <a:off x="6480810" y="3200400"/>
            <a:ext cx="462915"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4</a:t>
            </a:r>
            <a:endParaRPr lang="en-US" sz="1600" dirty="0"/>
          </a:p>
        </p:txBody>
      </p:sp>
      <p:sp>
        <p:nvSpPr>
          <p:cNvPr id="18" name="Text 16"/>
          <p:cNvSpPr/>
          <p:nvPr/>
        </p:nvSpPr>
        <p:spPr>
          <a:xfrm>
            <a:off x="7110374" y="3127248"/>
            <a:ext cx="4832833" cy="365760"/>
          </a:xfrm>
          <a:prstGeom prst="rect">
            <a:avLst/>
          </a:prstGeom>
          <a:noFill/>
          <a:ln/>
        </p:spPr>
        <p:txBody>
          <a:bodyPr wrap="square" rtlCol="0" anchor="ctr"/>
          <a:lstStyle/>
          <a:p>
            <a:pPr marL="0" indent="0">
              <a:buNone/>
            </a:pPr>
            <a:r>
              <a:rPr lang="en-US" sz="1450" b="1" dirty="0">
                <a:solidFill>
                  <a:srgbClr val="1F2657"/>
                </a:solidFill>
                <a:latin typeface="Calibri" pitchFamily="34" charset="0"/>
                <a:ea typeface="Calibri" pitchFamily="34" charset="-122"/>
                <a:cs typeface="Calibri" pitchFamily="34" charset="-120"/>
              </a:rPr>
              <a:t>Voluntary and Community Sector</a:t>
            </a:r>
            <a:endParaRPr lang="en-US" sz="1450" dirty="0"/>
          </a:p>
        </p:txBody>
      </p:sp>
      <p:sp>
        <p:nvSpPr>
          <p:cNvPr id="19" name="Text 17"/>
          <p:cNvSpPr/>
          <p:nvPr/>
        </p:nvSpPr>
        <p:spPr>
          <a:xfrm>
            <a:off x="7110374" y="3474720"/>
            <a:ext cx="4832833" cy="666356"/>
          </a:xfrm>
          <a:prstGeom prst="rect">
            <a:avLst/>
          </a:prstGeom>
          <a:noFill/>
          <a:ln/>
        </p:spPr>
        <p:txBody>
          <a:bodyPr wrap="square" lIns="0" tIns="0" rIns="0" bIns="0" rtlCol="0" anchor="ctr"/>
          <a:lstStyle/>
          <a:p>
            <a:pPr marL="0" indent="0">
              <a:lnSpc>
                <a:spcPct val="115000"/>
              </a:lnSpc>
              <a:buNone/>
            </a:pPr>
            <a:r>
              <a:rPr lang="en-US" sz="1150" dirty="0">
                <a:solidFill>
                  <a:srgbClr val="2B2B2B"/>
                </a:solidFill>
                <a:latin typeface="Calibri" pitchFamily="34" charset="0"/>
                <a:ea typeface="Calibri" pitchFamily="34" charset="-122"/>
                <a:cs typeface="Calibri" pitchFamily="34" charset="-120"/>
              </a:rPr>
              <a:t>Organisations such as Age UK and the British Red Cross, together with peer or befriending schemes, can build digital confidence and support uptake.</a:t>
            </a:r>
            <a:endParaRPr lang="en-US" sz="1150" dirty="0"/>
          </a:p>
        </p:txBody>
      </p:sp>
      <p:sp>
        <p:nvSpPr>
          <p:cNvPr id="20" name="Shape 18"/>
          <p:cNvSpPr/>
          <p:nvPr/>
        </p:nvSpPr>
        <p:spPr>
          <a:xfrm>
            <a:off x="555498" y="4617720"/>
            <a:ext cx="462915" cy="457200"/>
          </a:xfrm>
          <a:prstGeom prst="ellipse">
            <a:avLst/>
          </a:prstGeom>
          <a:solidFill>
            <a:srgbClr val="2F3C7E"/>
          </a:solidFill>
          <a:ln/>
        </p:spPr>
        <p:txBody>
          <a:bodyPr/>
          <a:lstStyle/>
          <a:p>
            <a:endParaRPr lang="en-GB"/>
          </a:p>
        </p:txBody>
      </p:sp>
      <p:sp>
        <p:nvSpPr>
          <p:cNvPr id="21" name="Text 19"/>
          <p:cNvSpPr/>
          <p:nvPr/>
        </p:nvSpPr>
        <p:spPr>
          <a:xfrm>
            <a:off x="555498" y="4617720"/>
            <a:ext cx="462915"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5</a:t>
            </a:r>
            <a:endParaRPr lang="en-US" sz="1600" dirty="0"/>
          </a:p>
        </p:txBody>
      </p:sp>
      <p:sp>
        <p:nvSpPr>
          <p:cNvPr id="22" name="Text 20"/>
          <p:cNvSpPr/>
          <p:nvPr/>
        </p:nvSpPr>
        <p:spPr>
          <a:xfrm>
            <a:off x="1185062" y="4663440"/>
            <a:ext cx="4832833" cy="365760"/>
          </a:xfrm>
          <a:prstGeom prst="rect">
            <a:avLst/>
          </a:prstGeom>
          <a:noFill/>
          <a:ln/>
        </p:spPr>
        <p:txBody>
          <a:bodyPr wrap="square" rtlCol="0" anchor="ctr"/>
          <a:lstStyle/>
          <a:p>
            <a:pPr marL="0" indent="0">
              <a:buNone/>
            </a:pPr>
            <a:r>
              <a:rPr lang="en-GB" sz="1450" b="1" dirty="0">
                <a:solidFill>
                  <a:srgbClr val="1F2657"/>
                </a:solidFill>
                <a:latin typeface="Calibri" pitchFamily="34" charset="0"/>
                <a:ea typeface="Calibri" pitchFamily="34" charset="-122"/>
                <a:cs typeface="Calibri" pitchFamily="34" charset="-120"/>
              </a:rPr>
              <a:t>Family Carers and Neighbours</a:t>
            </a:r>
            <a:endParaRPr lang="en-GB" sz="1450" dirty="0"/>
          </a:p>
        </p:txBody>
      </p:sp>
      <p:sp>
        <p:nvSpPr>
          <p:cNvPr id="23" name="Text 21"/>
          <p:cNvSpPr/>
          <p:nvPr/>
        </p:nvSpPr>
        <p:spPr>
          <a:xfrm>
            <a:off x="1185062" y="4993886"/>
            <a:ext cx="4832833" cy="562829"/>
          </a:xfrm>
          <a:prstGeom prst="rect">
            <a:avLst/>
          </a:prstGeom>
          <a:noFill/>
          <a:ln/>
        </p:spPr>
        <p:txBody>
          <a:bodyPr wrap="square" lIns="0" tIns="0" rIns="0" bIns="0" rtlCol="0" anchor="ctr"/>
          <a:lstStyle/>
          <a:p>
            <a:pPr marL="0" indent="0">
              <a:lnSpc>
                <a:spcPct val="115000"/>
              </a:lnSpc>
              <a:buNone/>
            </a:pPr>
            <a:r>
              <a:rPr lang="en-US" sz="1150" dirty="0">
                <a:solidFill>
                  <a:srgbClr val="2B2B2B"/>
                </a:solidFill>
                <a:latin typeface="Calibri" pitchFamily="34" charset="0"/>
                <a:ea typeface="Calibri" pitchFamily="34" charset="-122"/>
                <a:cs typeface="Calibri" pitchFamily="34" charset="-120"/>
              </a:rPr>
              <a:t>Informal networks act as a trusted fallback for those who are unable or unwilling to engage with the technology directly.</a:t>
            </a:r>
            <a:endParaRPr lang="en-US" sz="1150" dirty="0"/>
          </a:p>
        </p:txBody>
      </p:sp>
      <p:sp>
        <p:nvSpPr>
          <p:cNvPr id="24" name="Shape 22"/>
          <p:cNvSpPr/>
          <p:nvPr/>
        </p:nvSpPr>
        <p:spPr>
          <a:xfrm>
            <a:off x="6480810" y="4617720"/>
            <a:ext cx="462915" cy="457200"/>
          </a:xfrm>
          <a:prstGeom prst="ellipse">
            <a:avLst/>
          </a:prstGeom>
          <a:solidFill>
            <a:srgbClr val="2F3C7E"/>
          </a:solidFill>
          <a:ln/>
        </p:spPr>
        <p:txBody>
          <a:bodyPr/>
          <a:lstStyle/>
          <a:p>
            <a:endParaRPr lang="en-GB"/>
          </a:p>
        </p:txBody>
      </p:sp>
      <p:sp>
        <p:nvSpPr>
          <p:cNvPr id="25" name="Text 23"/>
          <p:cNvSpPr/>
          <p:nvPr/>
        </p:nvSpPr>
        <p:spPr>
          <a:xfrm>
            <a:off x="6480810" y="4617720"/>
            <a:ext cx="462915"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6</a:t>
            </a:r>
            <a:endParaRPr lang="en-US" sz="1600" dirty="0"/>
          </a:p>
        </p:txBody>
      </p:sp>
      <p:sp>
        <p:nvSpPr>
          <p:cNvPr id="26" name="Text 24"/>
          <p:cNvSpPr/>
          <p:nvPr/>
        </p:nvSpPr>
        <p:spPr>
          <a:xfrm>
            <a:off x="7110374" y="4544568"/>
            <a:ext cx="4832833" cy="365760"/>
          </a:xfrm>
          <a:prstGeom prst="rect">
            <a:avLst/>
          </a:prstGeom>
          <a:noFill/>
          <a:ln/>
        </p:spPr>
        <p:txBody>
          <a:bodyPr wrap="square" rtlCol="0" anchor="ctr"/>
          <a:lstStyle/>
          <a:p>
            <a:pPr marL="0" indent="0">
              <a:buNone/>
            </a:pPr>
            <a:r>
              <a:rPr lang="en-US" sz="1450" b="1" dirty="0">
                <a:solidFill>
                  <a:srgbClr val="1F2657"/>
                </a:solidFill>
                <a:latin typeface="Calibri" pitchFamily="34" charset="0"/>
                <a:ea typeface="Calibri" pitchFamily="34" charset="-122"/>
                <a:cs typeface="Calibri" pitchFamily="34" charset="-120"/>
              </a:rPr>
              <a:t>App Developers and </a:t>
            </a:r>
            <a:r>
              <a:rPr lang="en-US" sz="1450" b="1" dirty="0" err="1">
                <a:solidFill>
                  <a:srgbClr val="1F2657"/>
                </a:solidFill>
                <a:latin typeface="Calibri" pitchFamily="34" charset="0"/>
                <a:ea typeface="Calibri" pitchFamily="34" charset="-122"/>
                <a:cs typeface="Calibri" pitchFamily="34" charset="-120"/>
              </a:rPr>
              <a:t>Telecare</a:t>
            </a:r>
            <a:r>
              <a:rPr lang="en-US" sz="1450" b="1" dirty="0">
                <a:solidFill>
                  <a:srgbClr val="1F2657"/>
                </a:solidFill>
                <a:latin typeface="Calibri" pitchFamily="34" charset="0"/>
                <a:ea typeface="Calibri" pitchFamily="34" charset="-122"/>
                <a:cs typeface="Calibri" pitchFamily="34" charset="-120"/>
              </a:rPr>
              <a:t> Providers</a:t>
            </a:r>
            <a:endParaRPr lang="en-US" sz="1450" dirty="0"/>
          </a:p>
        </p:txBody>
      </p:sp>
      <p:sp>
        <p:nvSpPr>
          <p:cNvPr id="27" name="Text 25"/>
          <p:cNvSpPr/>
          <p:nvPr/>
        </p:nvSpPr>
        <p:spPr>
          <a:xfrm>
            <a:off x="7204446" y="4892040"/>
            <a:ext cx="4738760" cy="421780"/>
          </a:xfrm>
          <a:prstGeom prst="rect">
            <a:avLst/>
          </a:prstGeom>
          <a:noFill/>
          <a:ln/>
        </p:spPr>
        <p:txBody>
          <a:bodyPr wrap="square" lIns="0" tIns="0" rIns="0" bIns="0" rtlCol="0" anchor="ctr"/>
          <a:lstStyle/>
          <a:p>
            <a:pPr marL="0" indent="0">
              <a:lnSpc>
                <a:spcPct val="115000"/>
              </a:lnSpc>
              <a:buNone/>
            </a:pPr>
            <a:r>
              <a:rPr lang="en-US" sz="1150" dirty="0">
                <a:solidFill>
                  <a:srgbClr val="2B2B2B"/>
                </a:solidFill>
                <a:latin typeface="Calibri" pitchFamily="34" charset="0"/>
                <a:ea typeface="Calibri" pitchFamily="34" charset="-122"/>
                <a:cs typeface="Calibri" pitchFamily="34" charset="-120"/>
              </a:rPr>
              <a:t>Responsible for accessible design, data security and interoperability with existing NHS and social care digital infrastructure.</a:t>
            </a:r>
            <a:endParaRPr lang="en-US" sz="115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55498" y="411480"/>
            <a:ext cx="11109960" cy="640080"/>
          </a:xfrm>
          <a:prstGeom prst="rect">
            <a:avLst/>
          </a:prstGeom>
          <a:noFill/>
          <a:ln/>
        </p:spPr>
        <p:txBody>
          <a:bodyPr wrap="square" rtlCol="0" anchor="ctr"/>
          <a:lstStyle/>
          <a:p>
            <a:pPr marL="0" indent="0">
              <a:buNone/>
            </a:pPr>
            <a:r>
              <a:rPr lang="en-US" sz="3000" b="1" dirty="0">
                <a:solidFill>
                  <a:srgbClr val="1F2657"/>
                </a:solidFill>
                <a:latin typeface="Cambria" pitchFamily="34" charset="0"/>
                <a:ea typeface="Cambria" pitchFamily="34" charset="-122"/>
                <a:cs typeface="Cambria" pitchFamily="34" charset="-120"/>
              </a:rPr>
              <a:t>Barriers to implementation and delivery</a:t>
            </a:r>
            <a:endParaRPr lang="en-US" sz="3000" dirty="0"/>
          </a:p>
        </p:txBody>
      </p:sp>
      <p:sp>
        <p:nvSpPr>
          <p:cNvPr id="3" name="Shape 1"/>
          <p:cNvSpPr/>
          <p:nvPr/>
        </p:nvSpPr>
        <p:spPr>
          <a:xfrm>
            <a:off x="555498" y="1234440"/>
            <a:ext cx="3332988" cy="4937760"/>
          </a:xfrm>
          <a:prstGeom prst="roundRect">
            <a:avLst>
              <a:gd name="adj" fmla="val 3333"/>
            </a:avLst>
          </a:prstGeom>
          <a:solidFill>
            <a:srgbClr val="1F2657"/>
          </a:solidFill>
          <a:ln/>
        </p:spPr>
        <p:txBody>
          <a:bodyPr/>
          <a:lstStyle/>
          <a:p>
            <a:endParaRPr lang="en-GB"/>
          </a:p>
        </p:txBody>
      </p:sp>
      <p:sp>
        <p:nvSpPr>
          <p:cNvPr id="4" name="Text 2"/>
          <p:cNvSpPr/>
          <p:nvPr/>
        </p:nvSpPr>
        <p:spPr>
          <a:xfrm>
            <a:off x="555498" y="1554480"/>
            <a:ext cx="3332988" cy="1005840"/>
          </a:xfrm>
          <a:prstGeom prst="rect">
            <a:avLst/>
          </a:prstGeom>
          <a:noFill/>
          <a:ln/>
        </p:spPr>
        <p:txBody>
          <a:bodyPr wrap="square" rtlCol="0" anchor="ctr"/>
          <a:lstStyle/>
          <a:p>
            <a:pPr marL="0" indent="0" algn="ctr">
              <a:buNone/>
            </a:pPr>
            <a:r>
              <a:rPr lang="en-US" sz="5600" b="1" dirty="0">
                <a:solidFill>
                  <a:srgbClr val="F96167"/>
                </a:solidFill>
                <a:latin typeface="Cambria" pitchFamily="34" charset="0"/>
                <a:ea typeface="Cambria" pitchFamily="34" charset="-122"/>
                <a:cs typeface="Cambria" pitchFamily="34" charset="-120"/>
              </a:rPr>
              <a:t>79%</a:t>
            </a:r>
            <a:endParaRPr lang="en-US" sz="5600" dirty="0"/>
          </a:p>
        </p:txBody>
      </p:sp>
      <p:sp>
        <p:nvSpPr>
          <p:cNvPr id="5" name="Text 3"/>
          <p:cNvSpPr/>
          <p:nvPr/>
        </p:nvSpPr>
        <p:spPr>
          <a:xfrm>
            <a:off x="833247" y="2514600"/>
            <a:ext cx="2777490" cy="822960"/>
          </a:xfrm>
          <a:prstGeom prst="rect">
            <a:avLst/>
          </a:prstGeom>
          <a:noFill/>
          <a:ln/>
        </p:spPr>
        <p:txBody>
          <a:bodyPr wrap="square" rtlCol="0" anchor="ctr"/>
          <a:lstStyle/>
          <a:p>
            <a:pPr marL="0" indent="0" algn="ctr">
              <a:lnSpc>
                <a:spcPct val="115000"/>
              </a:lnSpc>
              <a:buNone/>
            </a:pPr>
            <a:r>
              <a:rPr lang="en-US" sz="1300" dirty="0">
                <a:solidFill>
                  <a:srgbClr val="FFFFFF"/>
                </a:solidFill>
                <a:latin typeface="Calibri" pitchFamily="34" charset="0"/>
                <a:ea typeface="Calibri" pitchFamily="34" charset="-122"/>
                <a:cs typeface="Calibri" pitchFamily="34" charset="-120"/>
              </a:rPr>
              <a:t>digital exclusion in the UK affects individuals aged 65 and over</a:t>
            </a:r>
            <a:endParaRPr lang="en-US" sz="1300" dirty="0"/>
          </a:p>
        </p:txBody>
      </p:sp>
      <p:sp>
        <p:nvSpPr>
          <p:cNvPr id="6" name="Shape 4"/>
          <p:cNvSpPr/>
          <p:nvPr/>
        </p:nvSpPr>
        <p:spPr>
          <a:xfrm>
            <a:off x="1203579" y="3474720"/>
            <a:ext cx="1851660" cy="0"/>
          </a:xfrm>
          <a:prstGeom prst="line">
            <a:avLst/>
          </a:prstGeom>
          <a:noFill/>
          <a:ln w="19050">
            <a:solidFill>
              <a:srgbClr val="F9E795"/>
            </a:solidFill>
            <a:prstDash val="solid"/>
          </a:ln>
        </p:spPr>
        <p:txBody>
          <a:bodyPr/>
          <a:lstStyle/>
          <a:p>
            <a:endParaRPr lang="en-GB"/>
          </a:p>
        </p:txBody>
      </p:sp>
      <p:sp>
        <p:nvSpPr>
          <p:cNvPr id="7" name="Text 5"/>
          <p:cNvSpPr/>
          <p:nvPr/>
        </p:nvSpPr>
        <p:spPr>
          <a:xfrm>
            <a:off x="833247" y="3657600"/>
            <a:ext cx="2777490" cy="1005840"/>
          </a:xfrm>
          <a:prstGeom prst="rect">
            <a:avLst/>
          </a:prstGeom>
          <a:noFill/>
          <a:ln/>
        </p:spPr>
        <p:txBody>
          <a:bodyPr wrap="square" rtlCol="0" anchor="ctr"/>
          <a:lstStyle/>
          <a:p>
            <a:pPr algn="ctr">
              <a:lnSpc>
                <a:spcPct val="120000"/>
              </a:lnSpc>
            </a:pPr>
            <a:r>
              <a:rPr lang="en-US" sz="1200" i="1" dirty="0">
                <a:solidFill>
                  <a:srgbClr val="F9E795"/>
                </a:solidFill>
                <a:latin typeface="Calibri" pitchFamily="34" charset="0"/>
                <a:ea typeface="Calibri" pitchFamily="34" charset="-122"/>
                <a:cs typeface="Calibri" pitchFamily="34" charset="-120"/>
              </a:rPr>
              <a:t>Only 38% of women aged 75+ are recent internet users, versus 51% of men in the same group (Holmes and Burgess, 2022)</a:t>
            </a:r>
            <a:endParaRPr lang="en-US" sz="1200" dirty="0"/>
          </a:p>
        </p:txBody>
      </p:sp>
      <p:sp>
        <p:nvSpPr>
          <p:cNvPr id="10" name="Text 8"/>
          <p:cNvSpPr/>
          <p:nvPr/>
        </p:nvSpPr>
        <p:spPr>
          <a:xfrm>
            <a:off x="4258818" y="1376856"/>
            <a:ext cx="7314057" cy="5481145"/>
          </a:xfrm>
          <a:prstGeom prst="rect">
            <a:avLst/>
          </a:prstGeom>
          <a:noFill/>
          <a:ln/>
        </p:spPr>
        <p:txBody>
          <a:bodyPr wrap="square" lIns="0" tIns="0" rIns="0" bIns="0" rtlCol="0" anchor="ctr"/>
          <a:lstStyle/>
          <a:p>
            <a:pPr marL="285750" indent="-285750">
              <a:lnSpc>
                <a:spcPct val="118000"/>
              </a:lnSpc>
              <a:buFont typeface="Arial" panose="020B0604020202020204" pitchFamily="34" charset="0"/>
              <a:buChar char="•"/>
            </a:pPr>
            <a:r>
              <a:rPr lang="en-US" dirty="0">
                <a:solidFill>
                  <a:srgbClr val="2B2B2B"/>
                </a:solidFill>
                <a:latin typeface="Calibri" pitchFamily="34" charset="0"/>
                <a:ea typeface="Calibri" pitchFamily="34" charset="-122"/>
                <a:cs typeface="Calibri" pitchFamily="34" charset="-120"/>
              </a:rPr>
              <a:t>Digital exclusion and connectivity gaps due to limited access to smartphone and slower uptake among the oldest and rural old-age groups (Holmes and Burgess, 2022).</a:t>
            </a:r>
          </a:p>
          <a:p>
            <a:pPr marL="285750" indent="-285750">
              <a:lnSpc>
                <a:spcPct val="118000"/>
              </a:lnSpc>
              <a:buFont typeface="Arial" panose="020B0604020202020204" pitchFamily="34" charset="0"/>
              <a:buChar char="•"/>
            </a:pPr>
            <a:r>
              <a:rPr lang="en-US" dirty="0">
                <a:solidFill>
                  <a:srgbClr val="2B2B2B"/>
                </a:solidFill>
                <a:latin typeface="Calibri" pitchFamily="34" charset="0"/>
                <a:ea typeface="Calibri" pitchFamily="34" charset="-122"/>
                <a:cs typeface="Calibri" pitchFamily="34" charset="-120"/>
              </a:rPr>
              <a:t>Low digital and health literacy caused by small text, complex interfaces and unfamiliar navigation increase drop-off (</a:t>
            </a:r>
            <a:r>
              <a:rPr lang="en-US" dirty="0" err="1"/>
              <a:t>Allmann</a:t>
            </a:r>
            <a:r>
              <a:rPr lang="en-US" dirty="0"/>
              <a:t>, 2022)</a:t>
            </a:r>
            <a:r>
              <a:rPr lang="en-US" dirty="0">
                <a:solidFill>
                  <a:srgbClr val="2B2B2B"/>
                </a:solidFill>
                <a:latin typeface="Calibri" pitchFamily="34" charset="0"/>
                <a:ea typeface="Calibri" pitchFamily="34" charset="-122"/>
                <a:cs typeface="Calibri" pitchFamily="34" charset="-120"/>
              </a:rPr>
              <a:t>.</a:t>
            </a:r>
          </a:p>
          <a:p>
            <a:pPr marL="285750" indent="-285750">
              <a:lnSpc>
                <a:spcPct val="118000"/>
              </a:lnSpc>
              <a:buFont typeface="Arial" panose="020B0604020202020204" pitchFamily="34" charset="0"/>
              <a:buChar char="•"/>
            </a:pPr>
            <a:r>
              <a:rPr lang="en-US" dirty="0">
                <a:solidFill>
                  <a:srgbClr val="2B2B2B"/>
                </a:solidFill>
                <a:latin typeface="Calibri" pitchFamily="34" charset="0"/>
                <a:ea typeface="Calibri" pitchFamily="34" charset="-122"/>
                <a:cs typeface="Calibri" pitchFamily="34" charset="-120"/>
              </a:rPr>
              <a:t>Distrust and digital ageism: Some older adults and clinicians view app-based care as less legitimate compared to face-to-face interaction (</a:t>
            </a:r>
            <a:r>
              <a:rPr lang="en-US" dirty="0" err="1">
                <a:solidFill>
                  <a:srgbClr val="2B2B2B"/>
                </a:solidFill>
                <a:latin typeface="Calibri" pitchFamily="34" charset="0"/>
                <a:ea typeface="Calibri" pitchFamily="34" charset="-122"/>
                <a:cs typeface="Calibri" pitchFamily="34" charset="-120"/>
              </a:rPr>
              <a:t>Veras</a:t>
            </a:r>
            <a:r>
              <a:rPr lang="en-US" dirty="0">
                <a:solidFill>
                  <a:srgbClr val="2B2B2B"/>
                </a:solidFill>
                <a:latin typeface="Calibri" pitchFamily="34" charset="0"/>
                <a:ea typeface="Calibri" pitchFamily="34" charset="-122"/>
                <a:cs typeface="Calibri" pitchFamily="34" charset="-120"/>
              </a:rPr>
              <a:t> et al., 2025).</a:t>
            </a:r>
          </a:p>
          <a:p>
            <a:pPr marL="285750" indent="-285750">
              <a:lnSpc>
                <a:spcPct val="118000"/>
              </a:lnSpc>
              <a:buFont typeface="Arial" panose="020B0604020202020204" pitchFamily="34" charset="0"/>
              <a:buChar char="•"/>
            </a:pPr>
            <a:r>
              <a:rPr lang="en-US" dirty="0">
                <a:solidFill>
                  <a:srgbClr val="2B2B2B"/>
                </a:solidFill>
                <a:latin typeface="Calibri" pitchFamily="34" charset="0"/>
                <a:ea typeface="Calibri" pitchFamily="34" charset="-122"/>
                <a:cs typeface="Calibri" pitchFamily="34" charset="-120"/>
              </a:rPr>
              <a:t>Sensory and cognitive impairment: vision, hearing, dexterity or early dementia can limit independent app use among older people (NHS England. 2025).</a:t>
            </a:r>
          </a:p>
          <a:p>
            <a:pPr marL="285750" indent="-285750">
              <a:lnSpc>
                <a:spcPct val="118000"/>
              </a:lnSpc>
              <a:buFont typeface="Arial" panose="020B0604020202020204" pitchFamily="34" charset="0"/>
              <a:buChar char="•"/>
            </a:pPr>
            <a:r>
              <a:rPr lang="en-US" dirty="0">
                <a:solidFill>
                  <a:srgbClr val="2B2B2B"/>
                </a:solidFill>
                <a:latin typeface="Calibri" pitchFamily="34" charset="0"/>
                <a:ea typeface="Calibri" pitchFamily="34" charset="-122"/>
                <a:cs typeface="Calibri" pitchFamily="34" charset="-120"/>
              </a:rPr>
              <a:t>Workforce and system strain: care settings may exceed safe indoor (Waltham Forest Council, 2025)  temperature thresholds while staff capacity is stretched during red/amber alerts.</a:t>
            </a:r>
            <a:endParaRPr lang="en-US" dirty="0"/>
          </a:p>
          <a:p>
            <a:pPr marL="285750" indent="-285750">
              <a:lnSpc>
                <a:spcPct val="118000"/>
              </a:lnSpc>
              <a:buFont typeface="Arial" panose="020B0604020202020204" pitchFamily="34" charset="0"/>
              <a:buChar char="•"/>
            </a:pPr>
            <a:endParaRPr lang="en-US" dirty="0"/>
          </a:p>
          <a:p>
            <a:pPr marL="285750" indent="-285750">
              <a:lnSpc>
                <a:spcPct val="118000"/>
              </a:lnSpc>
              <a:buFont typeface="Arial" panose="020B0604020202020204" pitchFamily="34" charset="0"/>
              <a:buChar char="•"/>
            </a:pPr>
            <a:endParaRPr lang="en-US" dirty="0"/>
          </a:p>
          <a:p>
            <a:pPr marL="285750" indent="-285750">
              <a:lnSpc>
                <a:spcPct val="118000"/>
              </a:lnSpc>
              <a:buFont typeface="Arial" panose="020B0604020202020204" pitchFamily="34" charset="0"/>
              <a:buChar char="•"/>
            </a:pPr>
            <a:endParaRPr lang="en-US" dirty="0"/>
          </a:p>
          <a:p>
            <a:pPr marL="285750" indent="-285750">
              <a:lnSpc>
                <a:spcPct val="118000"/>
              </a:lnSpc>
              <a:buFont typeface="Arial" panose="020B0604020202020204" pitchFamily="34" charset="0"/>
              <a:buChar char="•"/>
            </a:pPr>
            <a:endParaRPr lang="en-US" dirty="0"/>
          </a:p>
        </p:txBody>
      </p:sp>
      <p:sp>
        <p:nvSpPr>
          <p:cNvPr id="14" name="Text 12"/>
          <p:cNvSpPr/>
          <p:nvPr/>
        </p:nvSpPr>
        <p:spPr>
          <a:xfrm>
            <a:off x="4490276" y="3182112"/>
            <a:ext cx="7314057" cy="868680"/>
          </a:xfrm>
          <a:prstGeom prst="rect">
            <a:avLst/>
          </a:prstGeom>
          <a:noFill/>
          <a:ln/>
        </p:spPr>
        <p:txBody>
          <a:bodyPr wrap="square" lIns="0" tIns="0" rIns="0" bIns="0" rtlCol="0" anchor="ctr"/>
          <a:lstStyle/>
          <a:p>
            <a:pPr marL="0" indent="0">
              <a:lnSpc>
                <a:spcPct val="118000"/>
              </a:lnSpc>
              <a:buNone/>
            </a:pPr>
            <a:endParaRPr lang="en-US" sz="13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55498" y="411480"/>
            <a:ext cx="11109960" cy="640080"/>
          </a:xfrm>
          <a:prstGeom prst="rect">
            <a:avLst/>
          </a:prstGeom>
          <a:noFill/>
          <a:ln/>
        </p:spPr>
        <p:txBody>
          <a:bodyPr wrap="square" rtlCol="0" anchor="ctr"/>
          <a:lstStyle/>
          <a:p>
            <a:pPr marL="0" indent="0">
              <a:buNone/>
            </a:pPr>
            <a:r>
              <a:rPr lang="en-US" sz="3000" b="1" dirty="0">
                <a:solidFill>
                  <a:srgbClr val="1F2657"/>
                </a:solidFill>
                <a:latin typeface="Cambria" pitchFamily="34" charset="0"/>
                <a:ea typeface="Cambria" pitchFamily="34" charset="-122"/>
                <a:cs typeface="Cambria" pitchFamily="34" charset="-120"/>
              </a:rPr>
              <a:t>Legal and Ethical Issues</a:t>
            </a:r>
            <a:endParaRPr lang="en-US" sz="3000" dirty="0"/>
          </a:p>
        </p:txBody>
      </p:sp>
      <p:sp>
        <p:nvSpPr>
          <p:cNvPr id="3" name="Text 1"/>
          <p:cNvSpPr/>
          <p:nvPr/>
        </p:nvSpPr>
        <p:spPr>
          <a:xfrm>
            <a:off x="555498" y="1005840"/>
            <a:ext cx="10924794" cy="457200"/>
          </a:xfrm>
          <a:prstGeom prst="rect">
            <a:avLst/>
          </a:prstGeom>
          <a:noFill/>
          <a:ln/>
        </p:spPr>
        <p:txBody>
          <a:bodyPr wrap="square" rtlCol="0" anchor="ctr"/>
          <a:lstStyle/>
          <a:p>
            <a:pPr marL="0" indent="0">
              <a:buNone/>
            </a:pPr>
            <a:r>
              <a:rPr lang="en-US" sz="1350" i="1" dirty="0">
                <a:solidFill>
                  <a:srgbClr val="6B6B76"/>
                </a:solidFill>
                <a:latin typeface="Calibri" pitchFamily="34" charset="0"/>
                <a:ea typeface="Calibri" pitchFamily="34" charset="-122"/>
                <a:cs typeface="Calibri" pitchFamily="34" charset="-120"/>
              </a:rPr>
              <a:t>Any digital intervention handling health data for an older, potentially vulnerable population must satisfy data protection and equalities law</a:t>
            </a:r>
            <a:endParaRPr lang="en-US" sz="1350" dirty="0"/>
          </a:p>
        </p:txBody>
      </p:sp>
      <p:sp>
        <p:nvSpPr>
          <p:cNvPr id="4" name="Shape 2"/>
          <p:cNvSpPr/>
          <p:nvPr/>
        </p:nvSpPr>
        <p:spPr>
          <a:xfrm>
            <a:off x="555498" y="1691640"/>
            <a:ext cx="5416106" cy="2148840"/>
          </a:xfrm>
          <a:prstGeom prst="roundRect">
            <a:avLst>
              <a:gd name="adj" fmla="val 4255"/>
            </a:avLst>
          </a:prstGeom>
          <a:solidFill>
            <a:srgbClr val="FFFFFF"/>
          </a:solidFill>
          <a:ln w="12700">
            <a:solidFill>
              <a:srgbClr val="E4E4EC"/>
            </a:solidFill>
            <a:prstDash val="solid"/>
          </a:ln>
          <a:effectLst>
            <a:outerShdw blurRad="76200" dist="25400" dir="5400000" algn="bl" rotWithShape="0">
              <a:srgbClr val="888888">
                <a:alpha val="18000"/>
              </a:srgbClr>
            </a:outerShdw>
          </a:effectLst>
        </p:spPr>
        <p:txBody>
          <a:bodyPr/>
          <a:lstStyle/>
          <a:p>
            <a:endParaRPr lang="en-GB"/>
          </a:p>
        </p:txBody>
      </p:sp>
      <p:sp>
        <p:nvSpPr>
          <p:cNvPr id="5" name="Shape 3"/>
          <p:cNvSpPr/>
          <p:nvPr/>
        </p:nvSpPr>
        <p:spPr>
          <a:xfrm>
            <a:off x="786955" y="1892808"/>
            <a:ext cx="388849" cy="384048"/>
          </a:xfrm>
          <a:prstGeom prst="roundRect">
            <a:avLst>
              <a:gd name="adj" fmla="val 19048"/>
            </a:avLst>
          </a:prstGeom>
          <a:solidFill>
            <a:srgbClr val="F96167"/>
          </a:solidFill>
          <a:ln/>
        </p:spPr>
        <p:txBody>
          <a:bodyPr/>
          <a:lstStyle/>
          <a:p>
            <a:endParaRPr lang="en-GB"/>
          </a:p>
        </p:txBody>
      </p:sp>
      <p:sp>
        <p:nvSpPr>
          <p:cNvPr id="6" name="Text 4"/>
          <p:cNvSpPr/>
          <p:nvPr/>
        </p:nvSpPr>
        <p:spPr>
          <a:xfrm>
            <a:off x="786955" y="1892808"/>
            <a:ext cx="388849" cy="384048"/>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1</a:t>
            </a:r>
            <a:endParaRPr lang="en-US" sz="1500" dirty="0"/>
          </a:p>
        </p:txBody>
      </p:sp>
      <p:sp>
        <p:nvSpPr>
          <p:cNvPr id="7" name="Text 5"/>
          <p:cNvSpPr/>
          <p:nvPr/>
        </p:nvSpPr>
        <p:spPr>
          <a:xfrm>
            <a:off x="1314679" y="1874520"/>
            <a:ext cx="4443984" cy="457200"/>
          </a:xfrm>
          <a:prstGeom prst="rect">
            <a:avLst/>
          </a:prstGeom>
          <a:noFill/>
          <a:ln/>
        </p:spPr>
        <p:txBody>
          <a:bodyPr wrap="square" rtlCol="0" anchor="t"/>
          <a:lstStyle/>
          <a:p>
            <a:r>
              <a:rPr lang="en-US" sz="1400" b="1" dirty="0">
                <a:solidFill>
                  <a:srgbClr val="1F2657"/>
                </a:solidFill>
                <a:latin typeface="Calibri" pitchFamily="34" charset="0"/>
                <a:ea typeface="Calibri" pitchFamily="34" charset="-122"/>
                <a:cs typeface="Calibri" pitchFamily="34" charset="-120"/>
              </a:rPr>
              <a:t>UK General Data Protection Regulation (GDPR): Special Category Data</a:t>
            </a:r>
            <a:endParaRPr lang="en-US" sz="1400" dirty="0"/>
          </a:p>
        </p:txBody>
      </p:sp>
      <p:sp>
        <p:nvSpPr>
          <p:cNvPr id="8" name="Text 6"/>
          <p:cNvSpPr/>
          <p:nvPr/>
        </p:nvSpPr>
        <p:spPr>
          <a:xfrm>
            <a:off x="786955" y="2468880"/>
            <a:ext cx="4953191" cy="1188720"/>
          </a:xfrm>
          <a:prstGeom prst="rect">
            <a:avLst/>
          </a:prstGeom>
          <a:noFill/>
          <a:ln/>
        </p:spPr>
        <p:txBody>
          <a:bodyPr wrap="square" lIns="0" tIns="0" rIns="0" bIns="0" rtlCol="0" anchor="ctr"/>
          <a:lstStyle/>
          <a:p>
            <a:pPr>
              <a:lnSpc>
                <a:spcPct val="118000"/>
              </a:lnSpc>
            </a:pPr>
            <a:r>
              <a:rPr lang="en-US" sz="1130" dirty="0">
                <a:solidFill>
                  <a:srgbClr val="2B2B2B"/>
                </a:solidFill>
                <a:latin typeface="Calibri" pitchFamily="34" charset="0"/>
                <a:ea typeface="Calibri" pitchFamily="34" charset="-122"/>
                <a:cs typeface="Calibri" pitchFamily="34" charset="-120"/>
              </a:rPr>
              <a:t>Article 9 considers heat and health monitoring data as special category data (Momentum 2026). Therefore, </a:t>
            </a:r>
            <a:r>
              <a:rPr lang="en-US" sz="1130" dirty="0" err="1">
                <a:solidFill>
                  <a:srgbClr val="2B2B2B"/>
                </a:solidFill>
                <a:latin typeface="Calibri" pitchFamily="34" charset="0"/>
                <a:ea typeface="Calibri" pitchFamily="34" charset="-122"/>
                <a:cs typeface="Calibri" pitchFamily="34" charset="-120"/>
              </a:rPr>
              <a:t>Heatshield</a:t>
            </a:r>
            <a:r>
              <a:rPr lang="en-US" sz="1130" dirty="0">
                <a:solidFill>
                  <a:srgbClr val="2B2B2B"/>
                </a:solidFill>
                <a:latin typeface="Calibri" pitchFamily="34" charset="0"/>
                <a:ea typeface="Calibri" pitchFamily="34" charset="-122"/>
                <a:cs typeface="Calibri" pitchFamily="34" charset="-120"/>
              </a:rPr>
              <a:t> UK needs explicit, specific consent, clear purpose limitation, and secure storage separate from general app data to ensure compliance.</a:t>
            </a:r>
            <a:endParaRPr lang="en-US" sz="1130" dirty="0"/>
          </a:p>
        </p:txBody>
      </p:sp>
      <p:sp>
        <p:nvSpPr>
          <p:cNvPr id="9" name="Shape 7"/>
          <p:cNvSpPr/>
          <p:nvPr/>
        </p:nvSpPr>
        <p:spPr>
          <a:xfrm>
            <a:off x="6434518" y="1691640"/>
            <a:ext cx="5416106" cy="2148840"/>
          </a:xfrm>
          <a:prstGeom prst="roundRect">
            <a:avLst>
              <a:gd name="adj" fmla="val 4255"/>
            </a:avLst>
          </a:prstGeom>
          <a:solidFill>
            <a:srgbClr val="FFFFFF"/>
          </a:solidFill>
          <a:ln w="12700">
            <a:solidFill>
              <a:srgbClr val="E4E4EC"/>
            </a:solidFill>
            <a:prstDash val="solid"/>
          </a:ln>
          <a:effectLst>
            <a:outerShdw blurRad="76200" dist="25400" dir="5400000" algn="bl" rotWithShape="0">
              <a:srgbClr val="888888">
                <a:alpha val="18000"/>
              </a:srgbClr>
            </a:outerShdw>
          </a:effectLst>
        </p:spPr>
        <p:txBody>
          <a:bodyPr/>
          <a:lstStyle/>
          <a:p>
            <a:endParaRPr lang="en-GB"/>
          </a:p>
        </p:txBody>
      </p:sp>
      <p:sp>
        <p:nvSpPr>
          <p:cNvPr id="10" name="Shape 8"/>
          <p:cNvSpPr/>
          <p:nvPr/>
        </p:nvSpPr>
        <p:spPr>
          <a:xfrm>
            <a:off x="6665976" y="1892808"/>
            <a:ext cx="388849" cy="384048"/>
          </a:xfrm>
          <a:prstGeom prst="roundRect">
            <a:avLst>
              <a:gd name="adj" fmla="val 19048"/>
            </a:avLst>
          </a:prstGeom>
          <a:solidFill>
            <a:srgbClr val="F96167"/>
          </a:solidFill>
          <a:ln/>
        </p:spPr>
        <p:txBody>
          <a:bodyPr/>
          <a:lstStyle/>
          <a:p>
            <a:endParaRPr lang="en-GB"/>
          </a:p>
        </p:txBody>
      </p:sp>
      <p:sp>
        <p:nvSpPr>
          <p:cNvPr id="11" name="Text 9"/>
          <p:cNvSpPr/>
          <p:nvPr/>
        </p:nvSpPr>
        <p:spPr>
          <a:xfrm>
            <a:off x="6665976" y="1892808"/>
            <a:ext cx="388849" cy="384048"/>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2</a:t>
            </a:r>
            <a:endParaRPr lang="en-US" sz="1500" dirty="0"/>
          </a:p>
        </p:txBody>
      </p:sp>
      <p:sp>
        <p:nvSpPr>
          <p:cNvPr id="12" name="Text 10"/>
          <p:cNvSpPr/>
          <p:nvPr/>
        </p:nvSpPr>
        <p:spPr>
          <a:xfrm>
            <a:off x="7193699" y="1874520"/>
            <a:ext cx="4443984" cy="457200"/>
          </a:xfrm>
          <a:prstGeom prst="rect">
            <a:avLst/>
          </a:prstGeom>
          <a:noFill/>
          <a:ln/>
        </p:spPr>
        <p:txBody>
          <a:bodyPr wrap="square" rtlCol="0" anchor="t"/>
          <a:lstStyle/>
          <a:p>
            <a:pPr marL="0" indent="0">
              <a:buNone/>
            </a:pPr>
            <a:r>
              <a:rPr lang="en-US" sz="1400" b="1" dirty="0">
                <a:solidFill>
                  <a:srgbClr val="1F2657"/>
                </a:solidFill>
                <a:latin typeface="Calibri" pitchFamily="34" charset="0"/>
                <a:ea typeface="Calibri" pitchFamily="34" charset="-122"/>
                <a:cs typeface="Calibri" pitchFamily="34" charset="-120"/>
              </a:rPr>
              <a:t>Equality Act 2010: Reasonable Adjustments</a:t>
            </a:r>
            <a:endParaRPr lang="en-US" sz="1400" dirty="0"/>
          </a:p>
        </p:txBody>
      </p:sp>
      <p:sp>
        <p:nvSpPr>
          <p:cNvPr id="13" name="Text 11"/>
          <p:cNvSpPr/>
          <p:nvPr/>
        </p:nvSpPr>
        <p:spPr>
          <a:xfrm>
            <a:off x="6789420" y="2377441"/>
            <a:ext cx="4829747" cy="943829"/>
          </a:xfrm>
          <a:prstGeom prst="rect">
            <a:avLst/>
          </a:prstGeom>
          <a:noFill/>
          <a:ln/>
        </p:spPr>
        <p:txBody>
          <a:bodyPr wrap="square" lIns="0" tIns="0" rIns="0" bIns="0" rtlCol="0" anchor="ctr"/>
          <a:lstStyle/>
          <a:p>
            <a:pPr>
              <a:lnSpc>
                <a:spcPct val="118000"/>
              </a:lnSpc>
            </a:pPr>
            <a:r>
              <a:rPr lang="en-US" sz="1130" dirty="0">
                <a:solidFill>
                  <a:srgbClr val="2B2B2B"/>
                </a:solidFill>
                <a:latin typeface="Calibri" pitchFamily="34" charset="0"/>
                <a:ea typeface="Calibri" pitchFamily="34" charset="-122"/>
                <a:cs typeface="Calibri" pitchFamily="34" charset="-120"/>
              </a:rPr>
              <a:t>Health services are expected to make reasonable adjustments based on the  anticipatory duty (Equality and Human Rights Commission, 2018). </a:t>
            </a:r>
            <a:r>
              <a:rPr lang="en-US" sz="1130" dirty="0" err="1">
                <a:solidFill>
                  <a:srgbClr val="2B2B2B"/>
                </a:solidFill>
                <a:latin typeface="Calibri" pitchFamily="34" charset="0"/>
                <a:ea typeface="Calibri" pitchFamily="34" charset="-122"/>
                <a:cs typeface="Calibri" pitchFamily="34" charset="-120"/>
              </a:rPr>
              <a:t>Heatshield</a:t>
            </a:r>
            <a:r>
              <a:rPr lang="en-US" sz="1130" dirty="0">
                <a:solidFill>
                  <a:srgbClr val="2B2B2B"/>
                </a:solidFill>
                <a:latin typeface="Calibri" pitchFamily="34" charset="0"/>
                <a:ea typeface="Calibri" pitchFamily="34" charset="-122"/>
                <a:cs typeface="Calibri" pitchFamily="34" charset="-120"/>
              </a:rPr>
              <a:t> UK being a digital-based platform could unlawfully disadvantage older or disabled users unless a non-digital alternative is maintained.</a:t>
            </a:r>
            <a:endParaRPr lang="en-US" sz="1130" dirty="0"/>
          </a:p>
        </p:txBody>
      </p:sp>
      <p:sp>
        <p:nvSpPr>
          <p:cNvPr id="14" name="Shape 12"/>
          <p:cNvSpPr/>
          <p:nvPr/>
        </p:nvSpPr>
        <p:spPr>
          <a:xfrm>
            <a:off x="555498" y="4160520"/>
            <a:ext cx="5416106" cy="2148840"/>
          </a:xfrm>
          <a:prstGeom prst="roundRect">
            <a:avLst>
              <a:gd name="adj" fmla="val 4255"/>
            </a:avLst>
          </a:prstGeom>
          <a:solidFill>
            <a:srgbClr val="FFFFFF"/>
          </a:solidFill>
          <a:ln w="12700">
            <a:solidFill>
              <a:srgbClr val="E4E4EC"/>
            </a:solidFill>
            <a:prstDash val="solid"/>
          </a:ln>
          <a:effectLst>
            <a:outerShdw blurRad="76200" dist="25400" dir="5400000" algn="bl" rotWithShape="0">
              <a:srgbClr val="888888">
                <a:alpha val="18000"/>
              </a:srgbClr>
            </a:outerShdw>
          </a:effectLst>
        </p:spPr>
        <p:txBody>
          <a:bodyPr/>
          <a:lstStyle/>
          <a:p>
            <a:endParaRPr lang="en-GB"/>
          </a:p>
        </p:txBody>
      </p:sp>
      <p:sp>
        <p:nvSpPr>
          <p:cNvPr id="15" name="Shape 13"/>
          <p:cNvSpPr/>
          <p:nvPr/>
        </p:nvSpPr>
        <p:spPr>
          <a:xfrm>
            <a:off x="786955" y="4361688"/>
            <a:ext cx="388849" cy="384048"/>
          </a:xfrm>
          <a:prstGeom prst="roundRect">
            <a:avLst>
              <a:gd name="adj" fmla="val 19048"/>
            </a:avLst>
          </a:prstGeom>
          <a:solidFill>
            <a:srgbClr val="F96167"/>
          </a:solidFill>
          <a:ln/>
        </p:spPr>
        <p:txBody>
          <a:bodyPr/>
          <a:lstStyle/>
          <a:p>
            <a:endParaRPr lang="en-GB"/>
          </a:p>
        </p:txBody>
      </p:sp>
      <p:sp>
        <p:nvSpPr>
          <p:cNvPr id="16" name="Text 14"/>
          <p:cNvSpPr/>
          <p:nvPr/>
        </p:nvSpPr>
        <p:spPr>
          <a:xfrm>
            <a:off x="786955" y="4361688"/>
            <a:ext cx="388849" cy="384048"/>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3</a:t>
            </a:r>
            <a:endParaRPr lang="en-US" sz="1500" dirty="0"/>
          </a:p>
        </p:txBody>
      </p:sp>
      <p:sp>
        <p:nvSpPr>
          <p:cNvPr id="17" name="Text 15"/>
          <p:cNvSpPr/>
          <p:nvPr/>
        </p:nvSpPr>
        <p:spPr>
          <a:xfrm>
            <a:off x="1296162" y="4384548"/>
            <a:ext cx="4443984" cy="457200"/>
          </a:xfrm>
          <a:prstGeom prst="rect">
            <a:avLst/>
          </a:prstGeom>
          <a:noFill/>
          <a:ln/>
        </p:spPr>
        <p:txBody>
          <a:bodyPr wrap="square" rtlCol="0" anchor="t"/>
          <a:lstStyle/>
          <a:p>
            <a:pPr marL="0" indent="0">
              <a:buNone/>
            </a:pPr>
            <a:r>
              <a:rPr lang="en-US" sz="1400" b="1" dirty="0">
                <a:solidFill>
                  <a:srgbClr val="1F2657"/>
                </a:solidFill>
                <a:latin typeface="Calibri" pitchFamily="34" charset="0"/>
                <a:ea typeface="Calibri" pitchFamily="34" charset="-122"/>
                <a:cs typeface="Calibri" pitchFamily="34" charset="-120"/>
              </a:rPr>
              <a:t>Consent and Mental Capacity</a:t>
            </a:r>
            <a:endParaRPr lang="en-US" sz="1400" dirty="0"/>
          </a:p>
        </p:txBody>
      </p:sp>
      <p:sp>
        <p:nvSpPr>
          <p:cNvPr id="18" name="Text 16"/>
          <p:cNvSpPr/>
          <p:nvPr/>
        </p:nvSpPr>
        <p:spPr>
          <a:xfrm>
            <a:off x="915189" y="4839646"/>
            <a:ext cx="4843474" cy="899002"/>
          </a:xfrm>
          <a:prstGeom prst="rect">
            <a:avLst/>
          </a:prstGeom>
          <a:noFill/>
          <a:ln/>
        </p:spPr>
        <p:txBody>
          <a:bodyPr wrap="square" lIns="0" tIns="0" rIns="0" bIns="0" rtlCol="0" anchor="ctr"/>
          <a:lstStyle/>
          <a:p>
            <a:pPr>
              <a:lnSpc>
                <a:spcPct val="118000"/>
              </a:lnSpc>
            </a:pPr>
            <a:r>
              <a:rPr lang="en-US" sz="1130" dirty="0">
                <a:solidFill>
                  <a:srgbClr val="2B2B2B"/>
                </a:solidFill>
                <a:latin typeface="Calibri" pitchFamily="34" charset="0"/>
                <a:ea typeface="Calibri" pitchFamily="34" charset="-122"/>
                <a:cs typeface="Calibri" pitchFamily="34" charset="-120"/>
              </a:rPr>
              <a:t>Some users aged 65+ may have fluctuating capacity caused by conditions such as early dementia. The application should therefore review the consent processes over time ensuring the right professionals are involved (Momentum, 2026). </a:t>
            </a:r>
            <a:endParaRPr lang="en-US" sz="1130" dirty="0"/>
          </a:p>
        </p:txBody>
      </p:sp>
      <p:sp>
        <p:nvSpPr>
          <p:cNvPr id="19" name="Shape 17"/>
          <p:cNvSpPr/>
          <p:nvPr/>
        </p:nvSpPr>
        <p:spPr>
          <a:xfrm>
            <a:off x="6434518" y="4160520"/>
            <a:ext cx="5416106" cy="2148840"/>
          </a:xfrm>
          <a:prstGeom prst="roundRect">
            <a:avLst>
              <a:gd name="adj" fmla="val 4255"/>
            </a:avLst>
          </a:prstGeom>
          <a:solidFill>
            <a:srgbClr val="FFFFFF"/>
          </a:solidFill>
          <a:ln w="12700">
            <a:solidFill>
              <a:srgbClr val="E4E4EC"/>
            </a:solidFill>
            <a:prstDash val="solid"/>
          </a:ln>
          <a:effectLst>
            <a:outerShdw blurRad="76200" dist="25400" dir="5400000" algn="bl" rotWithShape="0">
              <a:srgbClr val="888888">
                <a:alpha val="18000"/>
              </a:srgbClr>
            </a:outerShdw>
          </a:effectLst>
        </p:spPr>
        <p:txBody>
          <a:bodyPr/>
          <a:lstStyle/>
          <a:p>
            <a:endParaRPr lang="en-GB"/>
          </a:p>
        </p:txBody>
      </p:sp>
      <p:sp>
        <p:nvSpPr>
          <p:cNvPr id="20" name="Shape 18"/>
          <p:cNvSpPr/>
          <p:nvPr/>
        </p:nvSpPr>
        <p:spPr>
          <a:xfrm>
            <a:off x="6665976" y="4361688"/>
            <a:ext cx="388849" cy="384048"/>
          </a:xfrm>
          <a:prstGeom prst="roundRect">
            <a:avLst>
              <a:gd name="adj" fmla="val 19048"/>
            </a:avLst>
          </a:prstGeom>
          <a:solidFill>
            <a:srgbClr val="F96167"/>
          </a:solidFill>
          <a:ln/>
        </p:spPr>
        <p:txBody>
          <a:bodyPr/>
          <a:lstStyle/>
          <a:p>
            <a:endParaRPr lang="en-GB"/>
          </a:p>
        </p:txBody>
      </p:sp>
      <p:sp>
        <p:nvSpPr>
          <p:cNvPr id="21" name="Text 19"/>
          <p:cNvSpPr/>
          <p:nvPr/>
        </p:nvSpPr>
        <p:spPr>
          <a:xfrm>
            <a:off x="6665976" y="4361688"/>
            <a:ext cx="388849" cy="384048"/>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4</a:t>
            </a:r>
            <a:endParaRPr lang="en-US" sz="1500" dirty="0"/>
          </a:p>
        </p:txBody>
      </p:sp>
      <p:sp>
        <p:nvSpPr>
          <p:cNvPr id="22" name="Text 20"/>
          <p:cNvSpPr/>
          <p:nvPr/>
        </p:nvSpPr>
        <p:spPr>
          <a:xfrm>
            <a:off x="7193699" y="4343400"/>
            <a:ext cx="4443984" cy="457200"/>
          </a:xfrm>
          <a:prstGeom prst="rect">
            <a:avLst/>
          </a:prstGeom>
          <a:noFill/>
          <a:ln/>
        </p:spPr>
        <p:txBody>
          <a:bodyPr wrap="square" rtlCol="0" anchor="t"/>
          <a:lstStyle/>
          <a:p>
            <a:pPr marL="0" indent="0">
              <a:buNone/>
            </a:pPr>
            <a:r>
              <a:rPr lang="en-US" sz="1400" b="1" dirty="0">
                <a:solidFill>
                  <a:srgbClr val="1F2657"/>
                </a:solidFill>
                <a:latin typeface="Calibri" pitchFamily="34" charset="0"/>
                <a:ea typeface="Calibri" pitchFamily="34" charset="-122"/>
                <a:cs typeface="Calibri" pitchFamily="34" charset="-120"/>
              </a:rPr>
              <a:t>Safeguarding and Duty of Care</a:t>
            </a:r>
            <a:endParaRPr lang="en-US" sz="1400" dirty="0"/>
          </a:p>
        </p:txBody>
      </p:sp>
      <p:sp>
        <p:nvSpPr>
          <p:cNvPr id="23" name="Text 21"/>
          <p:cNvSpPr/>
          <p:nvPr/>
        </p:nvSpPr>
        <p:spPr>
          <a:xfrm>
            <a:off x="6789420" y="4937761"/>
            <a:ext cx="4829747" cy="989549"/>
          </a:xfrm>
          <a:prstGeom prst="rect">
            <a:avLst/>
          </a:prstGeom>
          <a:noFill/>
          <a:ln/>
        </p:spPr>
        <p:txBody>
          <a:bodyPr wrap="square" lIns="0" tIns="0" rIns="0" bIns="0" rtlCol="0" anchor="ctr"/>
          <a:lstStyle/>
          <a:p>
            <a:pPr marL="0" indent="0">
              <a:lnSpc>
                <a:spcPct val="118000"/>
              </a:lnSpc>
              <a:buNone/>
            </a:pPr>
            <a:r>
              <a:rPr lang="en-US" sz="1130" dirty="0">
                <a:solidFill>
                  <a:srgbClr val="2B2B2B"/>
                </a:solidFill>
                <a:latin typeface="Calibri" pitchFamily="34" charset="0"/>
                <a:ea typeface="Calibri" pitchFamily="34" charset="-122"/>
                <a:cs typeface="Calibri" pitchFamily="34" charset="-120"/>
              </a:rPr>
              <a:t>Continuous use of he application can lead to over-reliance which may create false reassurance in the event of alerts failure or connectivity issues. Therefore, fallback an alternative measure such as in-person checkup or external phone is an ethical necessity, not an optional extra.</a:t>
            </a:r>
            <a:endParaRPr lang="en-US" sz="113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Freeform: Shape 37" descr="&quot;&quot;"/>
          <p:cNvSpPr>
            <a:spLocks noGrp="1" noRot="1" noChangeAspect="1" noMove="1" noResize="1" noEditPoints="1" noAdjustHandles="1" noChangeArrowheads="1" noChangeShapeType="1" noTextEdit="1"/>
          </p:cNvSpPr>
          <p:nvPr/>
        </p:nvSpPr>
        <p:spPr>
          <a:xfrm>
            <a:off x="523995" y="508001"/>
            <a:ext cx="11293197" cy="149225"/>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useBgFill="1">
        <p:nvSpPr>
          <p:cNvPr id="40" name="Rectangle 39" descr="&quot;&quot;"/>
          <p:cNvSpPr>
            <a:spLocks noGrp="1" noRot="1" noChangeAspect="1" noMove="1" noResize="1" noEditPoints="1" noAdjustHandles="1" noChangeArrowheads="1" noChangeShapeType="1" noTextEdit="1"/>
          </p:cNvSpPr>
          <p:nvPr/>
        </p:nvSpPr>
        <p:spPr>
          <a:xfrm>
            <a:off x="1" y="0"/>
            <a:ext cx="12341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7172" name="Title 1"/>
          <p:cNvSpPr>
            <a:spLocks noGrp="1" noChangeArrowheads="1"/>
          </p:cNvSpPr>
          <p:nvPr>
            <p:ph type="ctrTitle"/>
          </p:nvPr>
        </p:nvSpPr>
        <p:spPr>
          <a:xfrm>
            <a:off x="527209" y="977901"/>
            <a:ext cx="5448895" cy="2149475"/>
          </a:xfrm>
          <a:solidFill>
            <a:schemeClr val="bg1"/>
          </a:solidFill>
        </p:spPr>
        <p:txBody>
          <a:bodyPr/>
          <a:lstStyle/>
          <a:p>
            <a:r>
              <a:rPr lang="en-US" sz="4400" dirty="0" err="1" smtClean="0"/>
              <a:t>Maryan</a:t>
            </a:r>
            <a:r>
              <a:rPr lang="en-US" sz="4400" dirty="0" smtClean="0"/>
              <a:t> Mohamed (2029256)  </a:t>
            </a:r>
          </a:p>
        </p:txBody>
      </p:sp>
      <p:sp>
        <p:nvSpPr>
          <p:cNvPr id="42" name="Freeform: Shape 41" descr="&quot;&quot;"/>
          <p:cNvSpPr>
            <a:spLocks noGrp="1" noRot="1" noChangeAspect="1" noMove="1" noResize="1" noEditPoints="1" noAdjustHandles="1" noChangeArrowheads="1" noChangeShapeType="1" noTextEdit="1"/>
          </p:cNvSpPr>
          <p:nvPr/>
        </p:nvSpPr>
        <p:spPr>
          <a:xfrm>
            <a:off x="523995" y="508001"/>
            <a:ext cx="11293197" cy="149225"/>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pic>
        <p:nvPicPr>
          <p:cNvPr id="7174" name="Picture 3" descr="&quot;&quot;"/>
          <p:cNvPicPr>
            <a:picLocks noChangeAspect="1" noChangeArrowheads="1"/>
          </p:cNvPicPr>
          <p:nvPr/>
        </p:nvPicPr>
        <p:blipFill>
          <a:blip r:embed="rId3"/>
          <a:srcRect l="15999" r="-5" b="-5"/>
          <a:stretch>
            <a:fillRect/>
          </a:stretch>
        </p:blipFill>
        <p:spPr bwMode="auto">
          <a:xfrm>
            <a:off x="523994" y="3429000"/>
            <a:ext cx="4410551" cy="2916238"/>
          </a:xfrm>
          <a:prstGeom prst="rect">
            <a:avLst/>
          </a:prstGeom>
          <a:noFill/>
          <a:ln w="9525">
            <a:noFill/>
            <a:miter lim="800000"/>
            <a:headEnd/>
            <a:tailEnd/>
          </a:ln>
        </p:spPr>
      </p:pic>
      <p:sp>
        <p:nvSpPr>
          <p:cNvPr id="3" name="Subtitle 2"/>
          <p:cNvSpPr>
            <a:spLocks noGrp="1"/>
          </p:cNvSpPr>
          <p:nvPr>
            <p:ph type="subTitle" idx="1"/>
          </p:nvPr>
        </p:nvSpPr>
        <p:spPr>
          <a:xfrm>
            <a:off x="5792868" y="977901"/>
            <a:ext cx="6239708" cy="5395913"/>
          </a:xfrm>
        </p:spPr>
        <p:txBody>
          <a:bodyPr rtlCol="0">
            <a:normAutofit fontScale="92500" lnSpcReduction="20000"/>
          </a:bodyPr>
          <a:lstStyle/>
          <a:p>
            <a:pPr indent="-228600" fontAlgn="auto">
              <a:lnSpc>
                <a:spcPct val="160000"/>
              </a:lnSpc>
              <a:spcAft>
                <a:spcPts val="0"/>
              </a:spcAft>
              <a:buFont typeface="Arial" panose="020B0604020202020204" pitchFamily="34" charset="0"/>
              <a:buChar char="•"/>
              <a:defRPr/>
            </a:pPr>
            <a:r>
              <a:rPr lang="en-US" sz="1700" b="1" i="0" dirty="0">
                <a:solidFill>
                  <a:schemeClr val="tx1"/>
                </a:solidFill>
                <a:latin typeface="Arial" panose="020B0604020202020204" pitchFamily="34" charset="0"/>
                <a:cs typeface="Arial" panose="020B0604020202020204" pitchFamily="34" charset="0"/>
              </a:rPr>
              <a:t>Benefits of Heatshield UK for Older Adults (60+) </a:t>
            </a:r>
          </a:p>
          <a:p>
            <a:pPr indent="-228600" fontAlgn="auto">
              <a:lnSpc>
                <a:spcPct val="160000"/>
              </a:lnSpc>
              <a:spcAft>
                <a:spcPts val="0"/>
              </a:spcAft>
              <a:buFont typeface="Arial" panose="020B0604020202020204" pitchFamily="34" charset="0"/>
              <a:buChar char="•"/>
              <a:defRPr/>
            </a:pPr>
            <a:r>
              <a:rPr lang="en-US" sz="1700" b="1" i="0" dirty="0">
                <a:solidFill>
                  <a:schemeClr val="tx1"/>
                </a:solidFill>
                <a:latin typeface="Arial" panose="020B0604020202020204" pitchFamily="34" charset="0"/>
                <a:cs typeface="Arial" panose="020B0604020202020204" pitchFamily="34" charset="0"/>
              </a:rPr>
              <a:t>Potential Benefits </a:t>
            </a:r>
          </a:p>
          <a:p>
            <a:pPr marL="228600" indent="-228600" fontAlgn="auto">
              <a:lnSpc>
                <a:spcPct val="150000"/>
              </a:lnSpc>
              <a:spcAft>
                <a:spcPts val="0"/>
              </a:spcAft>
              <a:buFont typeface="Arial" panose="020B0604020202020204" pitchFamily="34" charset="0"/>
              <a:buChar char="•"/>
              <a:defRPr/>
            </a:pPr>
            <a:r>
              <a:rPr lang="en-US" sz="1700" i="0" dirty="0">
                <a:solidFill>
                  <a:schemeClr val="tx1"/>
                </a:solidFill>
                <a:latin typeface="Arial" panose="020B0604020202020204" pitchFamily="34" charset="0"/>
                <a:cs typeface="Arial" panose="020B0604020202020204" pitchFamily="34" charset="0"/>
              </a:rPr>
              <a:t>1. </a:t>
            </a:r>
            <a:r>
              <a:rPr lang="en-US" sz="1700" b="1" i="0" dirty="0">
                <a:solidFill>
                  <a:schemeClr val="tx1"/>
                </a:solidFill>
                <a:latin typeface="Arial" panose="020B0604020202020204" pitchFamily="34" charset="0"/>
                <a:cs typeface="Arial" panose="020B0604020202020204" pitchFamily="34" charset="0"/>
              </a:rPr>
              <a:t>Early Heat Risk Identification </a:t>
            </a:r>
          </a:p>
          <a:p>
            <a:pPr marL="342900" indent="-228600" fontAlgn="auto">
              <a:lnSpc>
                <a:spcPct val="150000"/>
              </a:lnSpc>
              <a:spcAft>
                <a:spcPts val="0"/>
              </a:spcAft>
              <a:buFont typeface="Arial" panose="020B0604020202020204" pitchFamily="34" charset="0"/>
              <a:buChar char="•"/>
              <a:defRPr/>
            </a:pPr>
            <a:r>
              <a:rPr lang="en-US" sz="1700" i="0" dirty="0">
                <a:solidFill>
                  <a:schemeClr val="tx1"/>
                </a:solidFill>
                <a:latin typeface="Arial" panose="020B0604020202020204" pitchFamily="34" charset="0"/>
                <a:cs typeface="Arial" panose="020B0604020202020204" pitchFamily="34" charset="0"/>
              </a:rPr>
              <a:t>Heat sensors track the humidity and temperature inside buildings in real time. </a:t>
            </a:r>
          </a:p>
          <a:p>
            <a:pPr marL="342900" indent="-228600" fontAlgn="auto">
              <a:lnSpc>
                <a:spcPct val="150000"/>
              </a:lnSpc>
              <a:spcAft>
                <a:spcPts val="0"/>
              </a:spcAft>
              <a:buFont typeface="Arial" panose="020B0604020202020204" pitchFamily="34" charset="0"/>
              <a:buChar char="•"/>
              <a:defRPr/>
            </a:pPr>
            <a:r>
              <a:rPr lang="en-US" sz="1700" i="0" dirty="0">
                <a:solidFill>
                  <a:schemeClr val="tx1"/>
                </a:solidFill>
                <a:latin typeface="Arial" panose="020B0604020202020204" pitchFamily="34" charset="0"/>
                <a:cs typeface="Arial" panose="020B0604020202020204" pitchFamily="34" charset="0"/>
              </a:rPr>
              <a:t>When temperatures rise dangerously, notifications are transmitted, enabling senior citizens to take preventative measures before heat-related illnesses manifest. </a:t>
            </a:r>
          </a:p>
          <a:p>
            <a:pPr indent="-228600" fontAlgn="auto">
              <a:lnSpc>
                <a:spcPct val="150000"/>
              </a:lnSpc>
              <a:spcAft>
                <a:spcPts val="0"/>
              </a:spcAft>
              <a:buFont typeface="Arial" panose="020B0604020202020204" pitchFamily="34" charset="0"/>
              <a:buChar char="•"/>
              <a:defRPr/>
            </a:pPr>
            <a:r>
              <a:rPr lang="en-US" sz="1700" b="1" i="0" dirty="0">
                <a:solidFill>
                  <a:schemeClr val="tx1"/>
                </a:solidFill>
                <a:latin typeface="Arial" panose="020B0604020202020204" pitchFamily="34" charset="0"/>
                <a:cs typeface="Arial" panose="020B0604020202020204" pitchFamily="34" charset="0"/>
              </a:rPr>
              <a:t>2. Heat-related sickness prevention lowers the possibility of: </a:t>
            </a:r>
          </a:p>
          <a:p>
            <a:pPr marL="342900" indent="-228600" fontAlgn="auto">
              <a:lnSpc>
                <a:spcPct val="150000"/>
              </a:lnSpc>
              <a:spcAft>
                <a:spcPts val="0"/>
              </a:spcAft>
              <a:buFont typeface="Arial" panose="020B0604020202020204" pitchFamily="34" charset="0"/>
              <a:buChar char="•"/>
              <a:defRPr/>
            </a:pPr>
            <a:r>
              <a:rPr lang="en-US" sz="1700" i="0" dirty="0">
                <a:solidFill>
                  <a:schemeClr val="tx1"/>
                </a:solidFill>
                <a:latin typeface="Arial" panose="020B0604020202020204" pitchFamily="34" charset="0"/>
                <a:cs typeface="Arial" panose="020B0604020202020204" pitchFamily="34" charset="0"/>
              </a:rPr>
              <a:t>Heat  fatigue </a:t>
            </a:r>
          </a:p>
          <a:p>
            <a:pPr marL="342900" indent="-228600" fontAlgn="auto">
              <a:lnSpc>
                <a:spcPct val="150000"/>
              </a:lnSpc>
              <a:spcAft>
                <a:spcPts val="0"/>
              </a:spcAft>
              <a:buFont typeface="Arial" panose="020B0604020202020204" pitchFamily="34" charset="0"/>
              <a:buChar char="•"/>
              <a:defRPr/>
            </a:pPr>
            <a:r>
              <a:rPr lang="en-US" sz="1700" i="0" dirty="0">
                <a:solidFill>
                  <a:schemeClr val="tx1"/>
                </a:solidFill>
                <a:latin typeface="Arial" panose="020B0604020202020204" pitchFamily="34" charset="0"/>
                <a:cs typeface="Arial" panose="020B0604020202020204" pitchFamily="34" charset="0"/>
              </a:rPr>
              <a:t>Heat stroke </a:t>
            </a:r>
          </a:p>
          <a:p>
            <a:pPr marL="342900" indent="-228600" fontAlgn="auto">
              <a:lnSpc>
                <a:spcPct val="150000"/>
              </a:lnSpc>
              <a:spcAft>
                <a:spcPts val="0"/>
              </a:spcAft>
              <a:buFont typeface="Arial" panose="020B0604020202020204" pitchFamily="34" charset="0"/>
              <a:buChar char="•"/>
              <a:defRPr/>
            </a:pPr>
            <a:r>
              <a:rPr lang="en-US" sz="1700" i="0" dirty="0">
                <a:solidFill>
                  <a:schemeClr val="tx1"/>
                </a:solidFill>
                <a:latin typeface="Arial" panose="020B0604020202020204" pitchFamily="34" charset="0"/>
                <a:cs typeface="Arial" panose="020B0604020202020204" pitchFamily="34" charset="0"/>
              </a:rPr>
              <a:t>Dehydration</a:t>
            </a:r>
          </a:p>
          <a:p>
            <a:pPr marL="342900" indent="-228600" fontAlgn="auto">
              <a:lnSpc>
                <a:spcPct val="150000"/>
              </a:lnSpc>
              <a:spcAft>
                <a:spcPts val="0"/>
              </a:spcAft>
              <a:buFont typeface="Arial" panose="020B0604020202020204" pitchFamily="34" charset="0"/>
              <a:buChar char="•"/>
              <a:defRPr/>
            </a:pPr>
            <a:r>
              <a:rPr lang="en-US" sz="1700" i="0" dirty="0">
                <a:solidFill>
                  <a:schemeClr val="tx1"/>
                </a:solidFill>
                <a:latin typeface="Arial" panose="020B0604020202020204" pitchFamily="34" charset="0"/>
                <a:cs typeface="Arial" panose="020B0604020202020204" pitchFamily="34" charset="0"/>
              </a:rPr>
              <a:t>Heat-related issues are especially crucial since older adults are less adept at controlling their body temperature.  (PMC, 2025).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descr="&quot;&quot;"/>
          <p:cNvSpPr>
            <a:spLocks noGrp="1" noRot="1" noChangeAspect="1" noMove="1" noResize="1" noEditPoints="1" noAdjustHandles="1" noChangeArrowheads="1" noChangeShapeType="1" noTextEdit="1"/>
          </p:cNvSpPr>
          <p:nvPr/>
        </p:nvSpPr>
        <p:spPr>
          <a:xfrm>
            <a:off x="1" y="0"/>
            <a:ext cx="12341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9219" name="Title 1"/>
          <p:cNvSpPr>
            <a:spLocks noGrp="1" noChangeArrowheads="1"/>
          </p:cNvSpPr>
          <p:nvPr>
            <p:ph type="title"/>
          </p:nvPr>
        </p:nvSpPr>
        <p:spPr>
          <a:xfrm>
            <a:off x="7081957" y="977901"/>
            <a:ext cx="4805958" cy="1463675"/>
          </a:xfrm>
        </p:spPr>
        <p:txBody>
          <a:bodyPr/>
          <a:lstStyle/>
          <a:p>
            <a:pPr indent="-228600">
              <a:lnSpc>
                <a:spcPct val="90000"/>
              </a:lnSpc>
            </a:pPr>
            <a:r>
              <a:rPr lang="en-US" sz="2400" smtClean="0">
                <a:latin typeface="Arial" charset="0"/>
                <a:cs typeface="Arial" charset="0"/>
              </a:rPr>
              <a:t>Benefits of Heatshield UK for Older Adults (60+) </a:t>
            </a:r>
            <a:br>
              <a:rPr lang="en-US" sz="2400" smtClean="0">
                <a:latin typeface="Arial" charset="0"/>
                <a:cs typeface="Arial" charset="0"/>
              </a:rPr>
            </a:br>
            <a:r>
              <a:rPr lang="en-US" sz="2400" smtClean="0">
                <a:latin typeface="Arial" charset="0"/>
                <a:cs typeface="Arial" charset="0"/>
              </a:rPr>
              <a:t>Potential Benefits </a:t>
            </a:r>
            <a:r>
              <a:rPr lang="en-US" sz="2400" smtClean="0"/>
              <a:t/>
            </a:r>
            <a:br>
              <a:rPr lang="en-US" sz="2400" smtClean="0"/>
            </a:br>
            <a:endParaRPr lang="en-US" sz="2400" smtClean="0"/>
          </a:p>
        </p:txBody>
      </p:sp>
      <p:pic>
        <p:nvPicPr>
          <p:cNvPr id="9220" name="Picture 6" descr="Tips for keeping cool"/>
          <p:cNvPicPr>
            <a:picLocks noChangeAspect="1" noChangeArrowheads="1"/>
          </p:cNvPicPr>
          <p:nvPr/>
        </p:nvPicPr>
        <p:blipFill>
          <a:blip r:embed="rId2"/>
          <a:srcRect l="2414" r="-3" b="-3"/>
          <a:stretch>
            <a:fillRect/>
          </a:stretch>
        </p:blipFill>
        <p:spPr bwMode="auto">
          <a:xfrm>
            <a:off x="523995" y="508001"/>
            <a:ext cx="5776793" cy="5846763"/>
          </a:xfrm>
          <a:prstGeom prst="rect">
            <a:avLst/>
          </a:prstGeom>
          <a:noFill/>
          <a:ln w="9525">
            <a:noFill/>
            <a:miter lim="800000"/>
            <a:headEnd/>
            <a:tailEnd/>
          </a:ln>
        </p:spPr>
      </p:pic>
      <p:sp>
        <p:nvSpPr>
          <p:cNvPr id="17" name="Freeform: Shape 13" descr="&quot;&quot;"/>
          <p:cNvSpPr>
            <a:spLocks noGrp="1" noRot="1" noChangeAspect="1" noMove="1" noResize="1" noEditPoints="1" noAdjustHandles="1" noChangeArrowheads="1" noChangeShapeType="1" noTextEdit="1"/>
          </p:cNvSpPr>
          <p:nvPr/>
        </p:nvSpPr>
        <p:spPr>
          <a:xfrm>
            <a:off x="7104460" y="508001"/>
            <a:ext cx="4719161" cy="149225"/>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3" name="Content Placeholder 2"/>
          <p:cNvSpPr>
            <a:spLocks noGrp="1"/>
          </p:cNvSpPr>
          <p:nvPr>
            <p:ph idx="1"/>
          </p:nvPr>
        </p:nvSpPr>
        <p:spPr>
          <a:xfrm>
            <a:off x="7081957" y="2578100"/>
            <a:ext cx="4732020" cy="3767138"/>
          </a:xfrm>
        </p:spPr>
        <p:txBody>
          <a:bodyPr rtlCol="0">
            <a:normAutofit/>
          </a:bodyPr>
          <a:lstStyle/>
          <a:p>
            <a:pPr marL="0" indent="0" fontAlgn="auto">
              <a:lnSpc>
                <a:spcPct val="100000"/>
              </a:lnSpc>
              <a:spcAft>
                <a:spcPts val="0"/>
              </a:spcAft>
              <a:buFont typeface="Arial" panose="020B0604020202020204" pitchFamily="34" charset="0"/>
              <a:buNone/>
              <a:defRPr/>
            </a:pPr>
            <a:r>
              <a:rPr lang="en-US" sz="1400" b="1" dirty="0"/>
              <a:t>3. </a:t>
            </a:r>
            <a:r>
              <a:rPr lang="en-US" sz="1400" b="1" dirty="0">
                <a:latin typeface="Arial" panose="020B0604020202020204" pitchFamily="34" charset="0"/>
                <a:cs typeface="Arial" panose="020B0604020202020204" pitchFamily="34" charset="0"/>
              </a:rPr>
              <a:t>Encourages independent living. </a:t>
            </a:r>
          </a:p>
          <a:p>
            <a:pPr fontAlgn="auto">
              <a:lnSpc>
                <a:spcPct val="100000"/>
              </a:lnSpc>
              <a:spcAft>
                <a:spcPts val="0"/>
              </a:spcAft>
              <a:buFont typeface="Arial" panose="020B0604020202020204" pitchFamily="34" charset="0"/>
              <a:buChar char="•"/>
              <a:defRPr/>
            </a:pPr>
            <a:r>
              <a:rPr lang="en-US" sz="1400" dirty="0">
                <a:latin typeface="Arial" panose="020B0604020202020204" pitchFamily="34" charset="0"/>
                <a:cs typeface="Arial" panose="020B0604020202020204" pitchFamily="34" charset="0"/>
              </a:rPr>
              <a:t>Permits senior citizens to stay securely in their own homes. </a:t>
            </a:r>
          </a:p>
          <a:p>
            <a:pPr fontAlgn="auto">
              <a:lnSpc>
                <a:spcPct val="100000"/>
              </a:lnSpc>
              <a:spcAft>
                <a:spcPts val="0"/>
              </a:spcAft>
              <a:buFont typeface="Arial" panose="020B0604020202020204" pitchFamily="34" charset="0"/>
              <a:buChar char="•"/>
              <a:defRPr/>
            </a:pPr>
            <a:r>
              <a:rPr lang="en-US" sz="1400" dirty="0">
                <a:latin typeface="Arial" panose="020B0604020202020204" pitchFamily="34" charset="0"/>
                <a:cs typeface="Arial" panose="020B0604020202020204" pitchFamily="34" charset="0"/>
              </a:rPr>
              <a:t>Gives comfort without needing continual care. </a:t>
            </a:r>
          </a:p>
          <a:p>
            <a:pPr fontAlgn="auto">
              <a:lnSpc>
                <a:spcPct val="100000"/>
              </a:lnSpc>
              <a:spcAft>
                <a:spcPts val="0"/>
              </a:spcAft>
              <a:buFont typeface="Arial" panose="020B0604020202020204" pitchFamily="34" charset="0"/>
              <a:buChar char="•"/>
              <a:defRPr/>
            </a:pPr>
            <a:r>
              <a:rPr lang="en-US" sz="1400" dirty="0">
                <a:latin typeface="Arial" panose="020B0604020202020204" pitchFamily="34" charset="0"/>
                <a:cs typeface="Arial" panose="020B0604020202020204" pitchFamily="34" charset="0"/>
              </a:rPr>
              <a:t>Helps caregivers and family members keep an eye on vulnerable people from a distance (</a:t>
            </a:r>
            <a:r>
              <a:rPr lang="en-US" sz="1400" i="1" dirty="0">
                <a:latin typeface="Arial" panose="020B0604020202020204" pitchFamily="34" charset="0"/>
                <a:cs typeface="Arial" panose="020B0604020202020204" pitchFamily="34" charset="0"/>
              </a:rPr>
              <a:t>GOV.UK, 2026).</a:t>
            </a:r>
          </a:p>
          <a:p>
            <a:pPr marL="0" indent="0" fontAlgn="auto">
              <a:lnSpc>
                <a:spcPct val="100000"/>
              </a:lnSpc>
              <a:spcAft>
                <a:spcPts val="0"/>
              </a:spcAft>
              <a:buFont typeface="Arial" panose="020B0604020202020204" pitchFamily="34" charset="0"/>
              <a:buNone/>
              <a:defRPr/>
            </a:pPr>
            <a:r>
              <a:rPr lang="en-US" sz="1400" b="1" dirty="0"/>
              <a:t>4. Better health and wellbeing. </a:t>
            </a:r>
          </a:p>
          <a:p>
            <a:pPr fontAlgn="auto">
              <a:lnSpc>
                <a:spcPct val="100000"/>
              </a:lnSpc>
              <a:spcAft>
                <a:spcPts val="0"/>
              </a:spcAft>
              <a:buFont typeface="Arial" panose="020B0604020202020204" pitchFamily="34" charset="0"/>
              <a:buChar char="•"/>
              <a:defRPr/>
            </a:pPr>
            <a:r>
              <a:rPr lang="en-US" sz="1400" dirty="0"/>
              <a:t>Promotes the following good habits during heatwaves: staying cool in homes by drinking a lot of water.</a:t>
            </a:r>
          </a:p>
          <a:p>
            <a:pPr fontAlgn="auto">
              <a:lnSpc>
                <a:spcPct val="100000"/>
              </a:lnSpc>
              <a:spcAft>
                <a:spcPts val="0"/>
              </a:spcAft>
              <a:buFont typeface="Arial" panose="020B0604020202020204" pitchFamily="34" charset="0"/>
              <a:buChar char="•"/>
              <a:defRPr/>
            </a:pPr>
            <a:r>
              <a:rPr lang="en-US" sz="1400" dirty="0"/>
              <a:t>Steer clear of outdoor activities while the temperature is at its highest.</a:t>
            </a:r>
          </a:p>
          <a:p>
            <a:pPr fontAlgn="auto">
              <a:lnSpc>
                <a:spcPct val="100000"/>
              </a:lnSpc>
              <a:spcAft>
                <a:spcPts val="0"/>
              </a:spcAft>
              <a:buFont typeface="Arial" panose="020B0604020202020204" pitchFamily="34" charset="0"/>
              <a:buChar char="•"/>
              <a:defRPr/>
            </a:pPr>
            <a:r>
              <a:rPr lang="en-US" sz="1400" dirty="0"/>
              <a:t>Increases self-assurance and lessens worry in severe weather. (</a:t>
            </a:r>
            <a:r>
              <a:rPr lang="en-US" sz="1400" i="1" dirty="0"/>
              <a:t>GOV.UK, 2026). </a:t>
            </a:r>
            <a:endParaRPr lang="en-US" sz="1400" dirty="0"/>
          </a:p>
        </p:txBody>
      </p:sp>
      <p:sp>
        <p:nvSpPr>
          <p:cNvPr id="9223" name="TextBox 7"/>
          <p:cNvSpPr txBox="1">
            <a:spLocks noChangeArrowheads="1"/>
          </p:cNvSpPr>
          <p:nvPr/>
        </p:nvSpPr>
        <p:spPr bwMode="auto">
          <a:xfrm>
            <a:off x="1559123" y="6345238"/>
            <a:ext cx="3297698" cy="507831"/>
          </a:xfrm>
          <a:prstGeom prst="rect">
            <a:avLst/>
          </a:prstGeom>
          <a:noFill/>
          <a:ln w="9525">
            <a:noFill/>
            <a:miter lim="800000"/>
            <a:headEnd/>
            <a:tailEnd/>
          </a:ln>
        </p:spPr>
        <p:txBody>
          <a:bodyPr wrap="none">
            <a:spAutoFit/>
          </a:bodyPr>
          <a:lstStyle/>
          <a:p>
            <a:pPr eaLnBrk="1" hangingPunct="1">
              <a:lnSpc>
                <a:spcPct val="150000"/>
              </a:lnSpc>
            </a:pPr>
            <a:r>
              <a:rPr lang="en-US" sz="1200" i="1">
                <a:latin typeface="Arial" charset="0"/>
                <a:cs typeface="Arial" charset="0"/>
              </a:rPr>
              <a:t>Image</a:t>
            </a:r>
            <a:r>
              <a:rPr lang="en-US" i="1">
                <a:latin typeface="Arial" charset="0"/>
                <a:cs typeface="Arial" charset="0"/>
              </a:rPr>
              <a:t> </a:t>
            </a:r>
            <a:r>
              <a:rPr lang="en-US" sz="1200" i="1">
                <a:latin typeface="Arial" charset="0"/>
                <a:cs typeface="Arial" charset="0"/>
              </a:rPr>
              <a:t>from: World Health Organisation,2026</a:t>
            </a:r>
            <a:r>
              <a:rPr lang="en-US" sz="1200"/>
              <a:t>)</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descr="&quot;&quot;"/>
          <p:cNvSpPr>
            <a:spLocks noGrp="1" noRot="1" noChangeAspect="1" noMove="1" noResize="1" noEditPoints="1" noAdjustHandles="1" noChangeArrowheads="1" noChangeShapeType="1" noTextEdit="1"/>
          </p:cNvSpPr>
          <p:nvPr/>
        </p:nvSpPr>
        <p:spPr>
          <a:xfrm>
            <a:off x="1" y="0"/>
            <a:ext cx="12341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243" name="Title 1"/>
          <p:cNvSpPr>
            <a:spLocks noGrp="1" noChangeArrowheads="1"/>
          </p:cNvSpPr>
          <p:nvPr>
            <p:ph type="title"/>
          </p:nvPr>
        </p:nvSpPr>
        <p:spPr>
          <a:xfrm>
            <a:off x="527209" y="977901"/>
            <a:ext cx="11296412" cy="1116013"/>
          </a:xfrm>
        </p:spPr>
        <p:txBody>
          <a:bodyPr/>
          <a:lstStyle/>
          <a:p>
            <a:pPr>
              <a:lnSpc>
                <a:spcPct val="90000"/>
              </a:lnSpc>
            </a:pPr>
            <a:r>
              <a:rPr lang="en-US" sz="3700" smtClean="0">
                <a:latin typeface="Arial" charset="0"/>
                <a:cs typeface="Arial" charset="0"/>
              </a:rPr>
              <a:t>Benefits to the Healthcare System. </a:t>
            </a:r>
            <a:br>
              <a:rPr lang="en-US" sz="3700" smtClean="0">
                <a:latin typeface="Arial" charset="0"/>
                <a:cs typeface="Arial" charset="0"/>
              </a:rPr>
            </a:br>
            <a:r>
              <a:rPr lang="en-US" sz="3700" smtClean="0">
                <a:latin typeface="Arial" charset="0"/>
                <a:cs typeface="Arial" charset="0"/>
              </a:rPr>
              <a:t>Wider Benefits. </a:t>
            </a:r>
          </a:p>
        </p:txBody>
      </p:sp>
      <p:sp>
        <p:nvSpPr>
          <p:cNvPr id="12" name="Freeform: Shape 11" descr="&quot;&quot;"/>
          <p:cNvSpPr>
            <a:spLocks noGrp="1" noRot="1" noChangeAspect="1" noMove="1" noResize="1" noEditPoints="1" noAdjustHandles="1" noChangeArrowheads="1" noChangeShapeType="1" noTextEdit="1"/>
          </p:cNvSpPr>
          <p:nvPr/>
        </p:nvSpPr>
        <p:spPr>
          <a:xfrm>
            <a:off x="523995" y="508001"/>
            <a:ext cx="11293197" cy="149225"/>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10245" name="Picture 4" descr="Children play with the water fountains located in Leicester Square during a heatwave"/>
          <p:cNvPicPr>
            <a:picLocks noChangeAspect="1" noChangeArrowheads="1"/>
          </p:cNvPicPr>
          <p:nvPr/>
        </p:nvPicPr>
        <p:blipFill>
          <a:blip r:embed="rId2"/>
          <a:srcRect r="8376" b="-2"/>
          <a:stretch>
            <a:fillRect/>
          </a:stretch>
        </p:blipFill>
        <p:spPr bwMode="auto">
          <a:xfrm>
            <a:off x="523994" y="2298700"/>
            <a:ext cx="4879896" cy="3498850"/>
          </a:xfrm>
          <a:prstGeom prst="rect">
            <a:avLst/>
          </a:prstGeom>
          <a:noFill/>
          <a:ln w="9525">
            <a:noFill/>
            <a:miter lim="800000"/>
            <a:headEnd/>
            <a:tailEnd/>
          </a:ln>
        </p:spPr>
      </p:pic>
      <p:sp>
        <p:nvSpPr>
          <p:cNvPr id="10246" name="Content Placeholder 2"/>
          <p:cNvSpPr>
            <a:spLocks noGrp="1" noChangeArrowheads="1"/>
          </p:cNvSpPr>
          <p:nvPr>
            <p:ph idx="1"/>
          </p:nvPr>
        </p:nvSpPr>
        <p:spPr>
          <a:xfrm>
            <a:off x="6591718" y="2305051"/>
            <a:ext cx="5222259" cy="4049713"/>
          </a:xfrm>
        </p:spPr>
        <p:txBody>
          <a:bodyPr>
            <a:normAutofit fontScale="70000" lnSpcReduction="20000"/>
          </a:bodyPr>
          <a:lstStyle/>
          <a:p>
            <a:r>
              <a:rPr lang="en-US" dirty="0" smtClean="0">
                <a:latin typeface="Arial" charset="0"/>
                <a:cs typeface="Arial" charset="0"/>
              </a:rPr>
              <a:t>Decreases the number of emergency hospital admissions brought on by illnesses associated with the heat (NHS England, 2026). </a:t>
            </a:r>
          </a:p>
          <a:p>
            <a:r>
              <a:rPr lang="en-US" dirty="0" smtClean="0">
                <a:latin typeface="Arial" charset="0"/>
                <a:cs typeface="Arial" charset="0"/>
              </a:rPr>
              <a:t>Aids medical personnel in early detection of high-risk people. </a:t>
            </a:r>
          </a:p>
          <a:p>
            <a:r>
              <a:rPr lang="en-US" dirty="0" smtClean="0">
                <a:latin typeface="Arial" charset="0"/>
                <a:cs typeface="Arial" charset="0"/>
              </a:rPr>
              <a:t>Lessens the strain that </a:t>
            </a:r>
            <a:r>
              <a:rPr lang="en-US" dirty="0" err="1" smtClean="0">
                <a:latin typeface="Arial" charset="0"/>
                <a:cs typeface="Arial" charset="0"/>
              </a:rPr>
              <a:t>heatwaves</a:t>
            </a:r>
            <a:r>
              <a:rPr lang="en-US" dirty="0" smtClean="0">
                <a:latin typeface="Arial" charset="0"/>
                <a:cs typeface="Arial" charset="0"/>
              </a:rPr>
              <a:t> place on the NHS services. (NHS England, 2026)</a:t>
            </a:r>
          </a:p>
          <a:p>
            <a:r>
              <a:rPr lang="en-US" dirty="0" smtClean="0">
                <a:latin typeface="Arial" charset="0"/>
                <a:cs typeface="Arial" charset="0"/>
              </a:rPr>
              <a:t>Less expensive than treating a few heat-related ailments (</a:t>
            </a:r>
            <a:r>
              <a:rPr lang="en-US" i="1" dirty="0" smtClean="0">
                <a:latin typeface="Arial" charset="0"/>
                <a:cs typeface="Arial" charset="0"/>
              </a:rPr>
              <a:t>PMC, 2025). </a:t>
            </a:r>
          </a:p>
        </p:txBody>
      </p:sp>
      <p:sp>
        <p:nvSpPr>
          <p:cNvPr id="10247" name="TextBox 5"/>
          <p:cNvSpPr txBox="1">
            <a:spLocks noChangeArrowheads="1"/>
          </p:cNvSpPr>
          <p:nvPr/>
        </p:nvSpPr>
        <p:spPr bwMode="auto">
          <a:xfrm>
            <a:off x="1" y="5834063"/>
            <a:ext cx="5976104" cy="430212"/>
          </a:xfrm>
          <a:prstGeom prst="rect">
            <a:avLst/>
          </a:prstGeom>
          <a:noFill/>
          <a:ln w="9525">
            <a:noFill/>
            <a:miter lim="800000"/>
            <a:headEnd/>
            <a:tailEnd/>
          </a:ln>
        </p:spPr>
        <p:txBody>
          <a:bodyPr wrap="none">
            <a:spAutoFit/>
          </a:bodyPr>
          <a:lstStyle/>
          <a:p>
            <a:pPr eaLnBrk="1" hangingPunct="1"/>
            <a:r>
              <a:rPr lang="en-US" sz="1100" b="1">
                <a:latin typeface="Arial" charset="0"/>
                <a:cs typeface="Arial" charset="0"/>
              </a:rPr>
              <a:t>Children play with the water fountains located in Leicester Square during a heatwave.</a:t>
            </a:r>
          </a:p>
          <a:p>
            <a:pPr eaLnBrk="1" hangingPunct="1"/>
            <a:r>
              <a:rPr lang="en-US" sz="1100" b="1">
                <a:latin typeface="Arial" charset="0"/>
                <a:cs typeface="Arial" charset="0"/>
              </a:rPr>
              <a:t> Picture: Getty</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descr="&quot;&quot;"/>
          <p:cNvSpPr>
            <a:spLocks noGrp="1" noRot="1" noChangeAspect="1" noMove="1" noResize="1" noEditPoints="1" noAdjustHandles="1" noChangeArrowheads="1" noChangeShapeType="1" noTextEdit="1"/>
          </p:cNvSpPr>
          <p:nvPr/>
        </p:nvSpPr>
        <p:spPr>
          <a:xfrm>
            <a:off x="1" y="0"/>
            <a:ext cx="12341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1267" name="Title 1"/>
          <p:cNvSpPr>
            <a:spLocks noGrp="1" noChangeArrowheads="1"/>
          </p:cNvSpPr>
          <p:nvPr>
            <p:ph type="title"/>
          </p:nvPr>
        </p:nvSpPr>
        <p:spPr>
          <a:xfrm>
            <a:off x="527209" y="977901"/>
            <a:ext cx="11296412" cy="1116013"/>
          </a:xfrm>
        </p:spPr>
        <p:txBody>
          <a:bodyPr/>
          <a:lstStyle/>
          <a:p>
            <a:pPr>
              <a:lnSpc>
                <a:spcPct val="90000"/>
              </a:lnSpc>
            </a:pPr>
            <a:r>
              <a:rPr lang="en-US" sz="3700" smtClean="0">
                <a:latin typeface="Arial" charset="0"/>
                <a:cs typeface="Arial" charset="0"/>
              </a:rPr>
              <a:t>Implications for Policies </a:t>
            </a:r>
            <a:br>
              <a:rPr lang="en-US" sz="3700" smtClean="0">
                <a:latin typeface="Arial" charset="0"/>
                <a:cs typeface="Arial" charset="0"/>
              </a:rPr>
            </a:br>
            <a:r>
              <a:rPr lang="en-US" sz="3700" smtClean="0">
                <a:latin typeface="Arial" charset="0"/>
                <a:cs typeface="Arial" charset="0"/>
              </a:rPr>
              <a:t>Policy Implications </a:t>
            </a:r>
          </a:p>
        </p:txBody>
      </p:sp>
      <p:sp>
        <p:nvSpPr>
          <p:cNvPr id="11" name="Freeform: Shape 10" descr="&quot;&quot;"/>
          <p:cNvSpPr>
            <a:spLocks noGrp="1" noRot="1" noChangeAspect="1" noMove="1" noResize="1" noEditPoints="1" noAdjustHandles="1" noChangeArrowheads="1" noChangeShapeType="1" noTextEdit="1"/>
          </p:cNvSpPr>
          <p:nvPr/>
        </p:nvSpPr>
        <p:spPr>
          <a:xfrm>
            <a:off x="523995" y="508001"/>
            <a:ext cx="11293197" cy="149225"/>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11269" name="Picture 3" descr="Heatwave watch: smart tech keeps Rome's elderly safe"/>
          <p:cNvPicPr>
            <a:picLocks noChangeAspect="1" noChangeArrowheads="1"/>
          </p:cNvPicPr>
          <p:nvPr/>
        </p:nvPicPr>
        <p:blipFill>
          <a:blip r:embed="rId2"/>
          <a:srcRect l="8032" r="-2" b="-2"/>
          <a:stretch>
            <a:fillRect/>
          </a:stretch>
        </p:blipFill>
        <p:spPr bwMode="auto">
          <a:xfrm>
            <a:off x="523995" y="2298701"/>
            <a:ext cx="5648206" cy="4049713"/>
          </a:xfrm>
          <a:prstGeom prst="rect">
            <a:avLst/>
          </a:prstGeom>
          <a:noFill/>
          <a:ln w="9525">
            <a:noFill/>
            <a:miter lim="800000"/>
            <a:headEnd/>
            <a:tailEnd/>
          </a:ln>
        </p:spPr>
      </p:pic>
      <p:sp>
        <p:nvSpPr>
          <p:cNvPr id="11270" name="Content Placeholder 2"/>
          <p:cNvSpPr>
            <a:spLocks noGrp="1" noChangeArrowheads="1"/>
          </p:cNvSpPr>
          <p:nvPr>
            <p:ph idx="1"/>
          </p:nvPr>
        </p:nvSpPr>
        <p:spPr>
          <a:xfrm>
            <a:off x="6591718" y="2305051"/>
            <a:ext cx="5222259" cy="4049713"/>
          </a:xfrm>
        </p:spPr>
        <p:txBody>
          <a:bodyPr>
            <a:normAutofit fontScale="70000" lnSpcReduction="20000"/>
          </a:bodyPr>
          <a:lstStyle/>
          <a:p>
            <a:r>
              <a:rPr lang="en-US" dirty="0" smtClean="0">
                <a:latin typeface="Arial" charset="0"/>
                <a:cs typeface="Arial" charset="0"/>
              </a:rPr>
              <a:t>Supports climate adaptation initiatives, including the UK’s </a:t>
            </a:r>
            <a:r>
              <a:rPr lang="en-US" dirty="0" err="1" smtClean="0">
                <a:latin typeface="Arial" charset="0"/>
                <a:cs typeface="Arial" charset="0"/>
              </a:rPr>
              <a:t>Heatwave</a:t>
            </a:r>
            <a:r>
              <a:rPr lang="en-US" dirty="0" smtClean="0">
                <a:latin typeface="Arial" charset="0"/>
                <a:cs typeface="Arial" charset="0"/>
              </a:rPr>
              <a:t> Plan. </a:t>
            </a:r>
          </a:p>
          <a:p>
            <a:r>
              <a:rPr lang="en-US" dirty="0" smtClean="0">
                <a:latin typeface="Arial" charset="0"/>
                <a:cs typeface="Arial" charset="0"/>
              </a:rPr>
              <a:t>Promotes the use of digital monitoring tools by the NHS and  local governments </a:t>
            </a:r>
          </a:p>
          <a:p>
            <a:r>
              <a:rPr lang="en-US" dirty="0" smtClean="0">
                <a:latin typeface="Arial" charset="0"/>
                <a:cs typeface="Arial" charset="0"/>
              </a:rPr>
              <a:t>Encourages elderly individuals to invest in smart home health technologies. </a:t>
            </a:r>
          </a:p>
          <a:p>
            <a:r>
              <a:rPr lang="en-US" dirty="0" smtClean="0">
                <a:latin typeface="Arial" charset="0"/>
                <a:cs typeface="Arial" charset="0"/>
              </a:rPr>
              <a:t>Could guide future public health initiatives meant to safeguard vulnerable groups during severe weather (Reuters, 2026). </a:t>
            </a:r>
          </a:p>
        </p:txBody>
      </p:sp>
      <p:sp>
        <p:nvSpPr>
          <p:cNvPr id="11271" name="TextBox 4"/>
          <p:cNvSpPr txBox="1">
            <a:spLocks noChangeArrowheads="1"/>
          </p:cNvSpPr>
          <p:nvPr/>
        </p:nvSpPr>
        <p:spPr bwMode="auto">
          <a:xfrm>
            <a:off x="830997" y="6354763"/>
            <a:ext cx="4929723" cy="538162"/>
          </a:xfrm>
          <a:prstGeom prst="rect">
            <a:avLst/>
          </a:prstGeom>
          <a:noFill/>
          <a:ln w="9525">
            <a:noFill/>
            <a:miter lim="800000"/>
            <a:headEnd/>
            <a:tailEnd/>
          </a:ln>
        </p:spPr>
        <p:txBody>
          <a:bodyPr>
            <a:spAutoFit/>
          </a:bodyPr>
          <a:lstStyle/>
          <a:p>
            <a:pPr eaLnBrk="1" hangingPunct="1"/>
            <a:r>
              <a:rPr lang="en-US" sz="1100" b="1" i="1">
                <a:latin typeface="Arial" charset="0"/>
                <a:cs typeface="Arial" charset="0"/>
              </a:rPr>
              <a:t>Heatwave watch: smart tech helps keep an  elderly woman  safe</a:t>
            </a:r>
          </a:p>
          <a:p>
            <a:pPr eaLnBrk="1" hangingPunct="1"/>
            <a:endParaRPr lang="en-US"/>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descr="&quot;&quot;"/>
          <p:cNvSpPr>
            <a:spLocks noGrp="1" noRot="1" noChangeAspect="1" noMove="1" noResize="1" noEditPoints="1" noAdjustHandles="1" noChangeArrowheads="1" noChangeShapeType="1" noTextEdit="1"/>
          </p:cNvSpPr>
          <p:nvPr/>
        </p:nvSpPr>
        <p:spPr>
          <a:xfrm>
            <a:off x="1" y="0"/>
            <a:ext cx="12341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2291" name="Title 1"/>
          <p:cNvSpPr>
            <a:spLocks noGrp="1" noChangeArrowheads="1"/>
          </p:cNvSpPr>
          <p:nvPr>
            <p:ph type="title"/>
          </p:nvPr>
        </p:nvSpPr>
        <p:spPr>
          <a:xfrm>
            <a:off x="527209" y="977901"/>
            <a:ext cx="11296412" cy="1116013"/>
          </a:xfrm>
        </p:spPr>
        <p:txBody>
          <a:bodyPr/>
          <a:lstStyle/>
          <a:p>
            <a:pPr>
              <a:lnSpc>
                <a:spcPct val="90000"/>
              </a:lnSpc>
            </a:pPr>
            <a:r>
              <a:rPr lang="en-US" sz="3700" smtClean="0">
                <a:latin typeface="Arial" charset="0"/>
                <a:cs typeface="Arial" charset="0"/>
              </a:rPr>
              <a:t>Implications for Education. </a:t>
            </a:r>
            <a:br>
              <a:rPr lang="en-US" sz="3700" smtClean="0">
                <a:latin typeface="Arial" charset="0"/>
                <a:cs typeface="Arial" charset="0"/>
              </a:rPr>
            </a:br>
            <a:r>
              <a:rPr lang="en-US" sz="3700" smtClean="0">
                <a:latin typeface="Arial" charset="0"/>
                <a:cs typeface="Arial" charset="0"/>
              </a:rPr>
              <a:t>Education Implications. </a:t>
            </a:r>
          </a:p>
        </p:txBody>
      </p:sp>
      <p:sp>
        <p:nvSpPr>
          <p:cNvPr id="14" name="Freeform: Shape 10" descr="&quot;&quot;"/>
          <p:cNvSpPr>
            <a:spLocks noGrp="1" noRot="1" noChangeAspect="1" noMove="1" noResize="1" noEditPoints="1" noAdjustHandles="1" noChangeArrowheads="1" noChangeShapeType="1" noTextEdit="1"/>
          </p:cNvSpPr>
          <p:nvPr/>
        </p:nvSpPr>
        <p:spPr>
          <a:xfrm>
            <a:off x="523995" y="508001"/>
            <a:ext cx="11293197" cy="149225"/>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12293" name="Picture 3" descr="Fig. 1"/>
          <p:cNvPicPr>
            <a:picLocks noChangeAspect="1" noChangeArrowheads="1"/>
          </p:cNvPicPr>
          <p:nvPr/>
        </p:nvPicPr>
        <p:blipFill>
          <a:blip r:embed="rId2"/>
          <a:srcRect r="47299" b="-2"/>
          <a:stretch>
            <a:fillRect/>
          </a:stretch>
        </p:blipFill>
        <p:spPr bwMode="auto">
          <a:xfrm>
            <a:off x="523995" y="2298701"/>
            <a:ext cx="5648206" cy="4049713"/>
          </a:xfrm>
          <a:prstGeom prst="rect">
            <a:avLst/>
          </a:prstGeom>
          <a:noFill/>
          <a:ln w="9525">
            <a:noFill/>
            <a:miter lim="800000"/>
            <a:headEnd/>
            <a:tailEnd/>
          </a:ln>
        </p:spPr>
      </p:pic>
      <p:sp>
        <p:nvSpPr>
          <p:cNvPr id="12294" name="Content Placeholder 2"/>
          <p:cNvSpPr>
            <a:spLocks noGrp="1" noChangeArrowheads="1"/>
          </p:cNvSpPr>
          <p:nvPr>
            <p:ph idx="1"/>
          </p:nvPr>
        </p:nvSpPr>
        <p:spPr>
          <a:xfrm>
            <a:off x="6591718" y="2305051"/>
            <a:ext cx="5222259" cy="4049713"/>
          </a:xfrm>
        </p:spPr>
        <p:txBody>
          <a:bodyPr>
            <a:normAutofit fontScale="70000" lnSpcReduction="20000"/>
          </a:bodyPr>
          <a:lstStyle/>
          <a:p>
            <a:r>
              <a:rPr lang="en-US" dirty="0" smtClean="0">
                <a:latin typeface="Arial" charset="0"/>
                <a:cs typeface="Arial" charset="0"/>
              </a:rPr>
              <a:t>Increases elderly individuals’ knowledge of digital health. </a:t>
            </a:r>
          </a:p>
          <a:p>
            <a:r>
              <a:rPr lang="en-US" dirty="0" smtClean="0">
                <a:latin typeface="Arial" charset="0"/>
                <a:cs typeface="Arial" charset="0"/>
              </a:rPr>
              <a:t>Informs users about identifying heat-related illnesses, staying hydrated and keeping the house cool. </a:t>
            </a:r>
          </a:p>
          <a:p>
            <a:r>
              <a:rPr lang="en-US" dirty="0" smtClean="0">
                <a:latin typeface="Arial" charset="0"/>
                <a:cs typeface="Arial" charset="0"/>
              </a:rPr>
              <a:t>Reacts to heat warnings. </a:t>
            </a:r>
          </a:p>
          <a:p>
            <a:r>
              <a:rPr lang="en-US" dirty="0" smtClean="0">
                <a:latin typeface="Arial" charset="0"/>
                <a:cs typeface="Arial" charset="0"/>
              </a:rPr>
              <a:t>Gives </a:t>
            </a:r>
            <a:r>
              <a:rPr lang="en-US" dirty="0" err="1" smtClean="0">
                <a:latin typeface="Arial" charset="0"/>
                <a:cs typeface="Arial" charset="0"/>
              </a:rPr>
              <a:t>carers</a:t>
            </a:r>
            <a:r>
              <a:rPr lang="en-US" dirty="0" smtClean="0">
                <a:latin typeface="Arial" charset="0"/>
                <a:cs typeface="Arial" charset="0"/>
              </a:rPr>
              <a:t> and medical professionals the chance to learn how to use digital monitoring technologies (Access, 2026). </a:t>
            </a:r>
          </a:p>
          <a:p>
            <a:r>
              <a:rPr lang="en-US" dirty="0" smtClean="0">
                <a:latin typeface="Arial" charset="0"/>
                <a:cs typeface="Arial" charset="0"/>
              </a:rPr>
              <a:t>Increases public knowledge of how climate change affects health (PMC, 2025).</a:t>
            </a:r>
          </a:p>
          <a:p>
            <a:endParaRPr lang="en-US" dirty="0" smtClean="0">
              <a:latin typeface="Arial" charset="0"/>
              <a:cs typeface="Arial" charset="0"/>
            </a:endParaRPr>
          </a:p>
          <a:p>
            <a:endParaRPr lang="en-US" dirty="0" smtClean="0">
              <a:latin typeface="Arial" charset="0"/>
              <a:cs typeface="Arial" charset="0"/>
            </a:endParaRPr>
          </a:p>
        </p:txBody>
      </p:sp>
      <p:sp>
        <p:nvSpPr>
          <p:cNvPr id="12295" name="TextBox 4"/>
          <p:cNvSpPr txBox="1">
            <a:spLocks noChangeArrowheads="1"/>
          </p:cNvSpPr>
          <p:nvPr/>
        </p:nvSpPr>
        <p:spPr bwMode="auto">
          <a:xfrm>
            <a:off x="1464291" y="6488114"/>
            <a:ext cx="2229385" cy="261937"/>
          </a:xfrm>
          <a:prstGeom prst="rect">
            <a:avLst/>
          </a:prstGeom>
          <a:noFill/>
          <a:ln w="9525">
            <a:noFill/>
            <a:miter lim="800000"/>
            <a:headEnd/>
            <a:tailEnd/>
          </a:ln>
        </p:spPr>
        <p:txBody>
          <a:bodyPr wrap="none">
            <a:spAutoFit/>
          </a:bodyPr>
          <a:lstStyle/>
          <a:p>
            <a:pPr eaLnBrk="1" hangingPunct="1"/>
            <a:r>
              <a:rPr lang="en-US" sz="1100" b="1" i="1">
                <a:latin typeface="Arial" charset="0"/>
                <a:cs typeface="Arial" charset="0"/>
              </a:rPr>
              <a:t>Data image from: PMC 2026).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descr="&quot;&quot;"/>
          <p:cNvSpPr>
            <a:spLocks noGrp="1" noRot="1" noChangeAspect="1" noMove="1" noResize="1" noEditPoints="1" noAdjustHandles="1" noChangeArrowheads="1" noChangeShapeType="1" noTextEdit="1"/>
          </p:cNvSpPr>
          <p:nvPr/>
        </p:nvSpPr>
        <p:spPr>
          <a:xfrm>
            <a:off x="1" y="0"/>
            <a:ext cx="12341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3315" name="Title 1"/>
          <p:cNvSpPr>
            <a:spLocks noGrp="1" noChangeArrowheads="1"/>
          </p:cNvSpPr>
          <p:nvPr>
            <p:ph type="title"/>
          </p:nvPr>
        </p:nvSpPr>
        <p:spPr>
          <a:xfrm>
            <a:off x="6230065" y="977901"/>
            <a:ext cx="5583912" cy="1463675"/>
          </a:xfrm>
        </p:spPr>
        <p:txBody>
          <a:bodyPr/>
          <a:lstStyle/>
          <a:p>
            <a:pPr>
              <a:lnSpc>
                <a:spcPct val="90000"/>
              </a:lnSpc>
            </a:pPr>
            <a:r>
              <a:rPr lang="en-US" sz="3100" smtClean="0">
                <a:latin typeface="Arial" charset="0"/>
                <a:cs typeface="Arial" charset="0"/>
              </a:rPr>
              <a:t>Conclusions. </a:t>
            </a:r>
            <a:br>
              <a:rPr lang="en-US" sz="3100" smtClean="0">
                <a:latin typeface="Arial" charset="0"/>
                <a:cs typeface="Arial" charset="0"/>
              </a:rPr>
            </a:br>
            <a:r>
              <a:rPr lang="en-US" sz="3100" smtClean="0">
                <a:latin typeface="Arial" charset="0"/>
                <a:cs typeface="Arial" charset="0"/>
              </a:rPr>
              <a:t>Heatshield UK has the potential to: </a:t>
            </a:r>
          </a:p>
        </p:txBody>
      </p:sp>
      <p:pic>
        <p:nvPicPr>
          <p:cNvPr id="13316" name="Picture 3" descr="Information for healthcare professionals caring for older people during hot weather | British Geriatrics Society"/>
          <p:cNvPicPr>
            <a:picLocks noChangeAspect="1" noChangeArrowheads="1"/>
          </p:cNvPicPr>
          <p:nvPr/>
        </p:nvPicPr>
        <p:blipFill>
          <a:blip r:embed="rId2"/>
          <a:srcRect/>
          <a:stretch>
            <a:fillRect/>
          </a:stretch>
        </p:blipFill>
        <p:spPr bwMode="auto">
          <a:xfrm>
            <a:off x="523994" y="577850"/>
            <a:ext cx="5022950" cy="5697538"/>
          </a:xfrm>
          <a:prstGeom prst="rect">
            <a:avLst/>
          </a:prstGeom>
          <a:noFill/>
          <a:ln w="9525">
            <a:noFill/>
            <a:miter lim="800000"/>
            <a:headEnd/>
            <a:tailEnd/>
          </a:ln>
        </p:spPr>
      </p:pic>
      <p:sp>
        <p:nvSpPr>
          <p:cNvPr id="11" name="Freeform: Shape 10" descr="&quot;&quot;"/>
          <p:cNvSpPr>
            <a:spLocks noGrp="1" noRot="1" noChangeAspect="1" noMove="1" noResize="1" noEditPoints="1" noAdjustHandles="1" noChangeArrowheads="1" noChangeShapeType="1" noTextEdit="1"/>
          </p:cNvSpPr>
          <p:nvPr/>
        </p:nvSpPr>
        <p:spPr>
          <a:xfrm>
            <a:off x="6234888" y="508001"/>
            <a:ext cx="5583912" cy="149225"/>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3318" name="Content Placeholder 2"/>
          <p:cNvSpPr>
            <a:spLocks noGrp="1" noChangeArrowheads="1"/>
          </p:cNvSpPr>
          <p:nvPr>
            <p:ph idx="1"/>
          </p:nvPr>
        </p:nvSpPr>
        <p:spPr>
          <a:xfrm>
            <a:off x="6230065" y="2578100"/>
            <a:ext cx="5583912" cy="3767138"/>
          </a:xfrm>
        </p:spPr>
        <p:txBody>
          <a:bodyPr>
            <a:normAutofit fontScale="70000" lnSpcReduction="20000"/>
          </a:bodyPr>
          <a:lstStyle/>
          <a:p>
            <a:r>
              <a:rPr lang="en-US" dirty="0" smtClean="0">
                <a:latin typeface="Arial" charset="0"/>
                <a:cs typeface="Arial" charset="0"/>
              </a:rPr>
              <a:t>Prevent heat-related ailments in senior citizens. </a:t>
            </a:r>
          </a:p>
          <a:p>
            <a:r>
              <a:rPr lang="en-US" dirty="0" smtClean="0">
                <a:latin typeface="Arial" charset="0"/>
                <a:cs typeface="Arial" charset="0"/>
              </a:rPr>
              <a:t>Encourage independents life. </a:t>
            </a:r>
          </a:p>
          <a:p>
            <a:r>
              <a:rPr lang="en-US" dirty="0" smtClean="0">
                <a:latin typeface="Arial" charset="0"/>
                <a:cs typeface="Arial" charset="0"/>
              </a:rPr>
              <a:t>Lessen the strain on medical services. </a:t>
            </a:r>
          </a:p>
          <a:p>
            <a:r>
              <a:rPr lang="en-US" dirty="0" smtClean="0">
                <a:latin typeface="Arial" charset="0"/>
                <a:cs typeface="Arial" charset="0"/>
              </a:rPr>
              <a:t>Boost public health readiness for </a:t>
            </a:r>
            <a:r>
              <a:rPr lang="en-US" dirty="0" err="1" smtClean="0">
                <a:latin typeface="Arial" charset="0"/>
                <a:cs typeface="Arial" charset="0"/>
              </a:rPr>
              <a:t>heatwaves</a:t>
            </a:r>
            <a:r>
              <a:rPr lang="en-US" dirty="0" smtClean="0">
                <a:latin typeface="Arial" charset="0"/>
                <a:cs typeface="Arial" charset="0"/>
              </a:rPr>
              <a:t> in the future. (British Geriatrics Society, 2023). </a:t>
            </a:r>
          </a:p>
          <a:p>
            <a:r>
              <a:rPr lang="en-US" dirty="0" smtClean="0">
                <a:latin typeface="Arial" charset="0"/>
                <a:cs typeface="Arial" charset="0"/>
              </a:rPr>
              <a:t>Use cutting-edge digital technologies to improve UK health policy, research, and education (GOV.UK, 2026). </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a:latin typeface="Arial" pitchFamily="34" charset="0"/>
                <a:cs typeface="Arial" pitchFamily="34" charset="0"/>
              </a:rPr>
              <a:t>Reference List</a:t>
            </a:r>
          </a:p>
        </p:txBody>
      </p:sp>
      <p:sp>
        <p:nvSpPr>
          <p:cNvPr id="3" name="Content Placeholder 2"/>
          <p:cNvSpPr>
            <a:spLocks noGrp="1"/>
          </p:cNvSpPr>
          <p:nvPr>
            <p:ph idx="1"/>
          </p:nvPr>
        </p:nvSpPr>
        <p:spPr/>
        <p:txBody>
          <a:bodyPr>
            <a:normAutofit fontScale="85000" lnSpcReduction="20000"/>
          </a:bodyPr>
          <a:lstStyle/>
          <a:p>
            <a:pPr>
              <a:defRPr sz="1800"/>
            </a:pPr>
            <a:r>
              <a:rPr lang="en-US" b="1" dirty="0" err="1" smtClean="0">
                <a:latin typeface="Arial" pitchFamily="34" charset="0"/>
                <a:cs typeface="Arial" pitchFamily="34" charset="0"/>
              </a:rPr>
              <a:t>Fransson</a:t>
            </a:r>
            <a:r>
              <a:rPr lang="en-US" b="1" dirty="0" smtClean="0">
                <a:latin typeface="Arial" pitchFamily="34" charset="0"/>
                <a:cs typeface="Arial" pitchFamily="34" charset="0"/>
              </a:rPr>
              <a:t>, A., </a:t>
            </a:r>
            <a:r>
              <a:rPr lang="en-US" b="1" dirty="0" err="1" smtClean="0">
                <a:latin typeface="Arial" pitchFamily="34" charset="0"/>
                <a:cs typeface="Arial" pitchFamily="34" charset="0"/>
              </a:rPr>
              <a:t>Björklund</a:t>
            </a:r>
            <a:r>
              <a:rPr lang="en-US" b="1" dirty="0" smtClean="0">
                <a:latin typeface="Arial" pitchFamily="34" charset="0"/>
                <a:cs typeface="Arial" pitchFamily="34" charset="0"/>
              </a:rPr>
              <a:t> </a:t>
            </a:r>
            <a:r>
              <a:rPr lang="en-US" b="1" dirty="0" err="1" smtClean="0">
                <a:latin typeface="Arial" pitchFamily="34" charset="0"/>
                <a:cs typeface="Arial" pitchFamily="34" charset="0"/>
              </a:rPr>
              <a:t>Carlstedt</a:t>
            </a:r>
            <a:r>
              <a:rPr lang="en-US" b="1" dirty="0" smtClean="0">
                <a:latin typeface="Arial" pitchFamily="34" charset="0"/>
                <a:cs typeface="Arial" pitchFamily="34" charset="0"/>
              </a:rPr>
              <a:t>, A. and </a:t>
            </a:r>
            <a:r>
              <a:rPr lang="en-US" b="1" dirty="0" err="1" smtClean="0">
                <a:latin typeface="Arial" pitchFamily="34" charset="0"/>
                <a:cs typeface="Arial" pitchFamily="34" charset="0"/>
              </a:rPr>
              <a:t>Gustafsson</a:t>
            </a:r>
            <a:r>
              <a:rPr lang="en-US" b="1" dirty="0" smtClean="0">
                <a:latin typeface="Arial" pitchFamily="34" charset="0"/>
                <a:cs typeface="Arial" pitchFamily="34" charset="0"/>
              </a:rPr>
              <a:t>, S. (2023).</a:t>
            </a:r>
            <a:r>
              <a:rPr lang="en-US" dirty="0" smtClean="0">
                <a:latin typeface="Arial" pitchFamily="34" charset="0"/>
                <a:cs typeface="Arial" pitchFamily="34" charset="0"/>
              </a:rPr>
              <a:t> </a:t>
            </a:r>
            <a:r>
              <a:rPr lang="en-US" i="1" dirty="0" smtClean="0">
                <a:latin typeface="Arial" pitchFamily="34" charset="0"/>
                <a:cs typeface="Arial" pitchFamily="34" charset="0"/>
              </a:rPr>
              <a:t>Older adults' occupations in heat waves: A scoping review.</a:t>
            </a:r>
            <a:r>
              <a:rPr lang="en-US" dirty="0" smtClean="0">
                <a:latin typeface="Arial" pitchFamily="34" charset="0"/>
                <a:cs typeface="Arial" pitchFamily="34" charset="0"/>
              </a:rPr>
              <a:t> </a:t>
            </a:r>
            <a:r>
              <a:rPr lang="en-US" i="1" dirty="0" smtClean="0">
                <a:latin typeface="Arial" pitchFamily="34" charset="0"/>
                <a:cs typeface="Arial" pitchFamily="34" charset="0"/>
              </a:rPr>
              <a:t>Scandinavian Journal of Occupational Therapy</a:t>
            </a:r>
            <a:r>
              <a:rPr lang="en-US" dirty="0" smtClean="0">
                <a:latin typeface="Arial" pitchFamily="34" charset="0"/>
                <a:cs typeface="Arial" pitchFamily="34" charset="0"/>
              </a:rPr>
              <a:t>, 30(7), pp.1000–1015. </a:t>
            </a:r>
          </a:p>
          <a:p>
            <a:pPr>
              <a:defRPr sz="1800"/>
            </a:pPr>
            <a:r>
              <a:rPr lang="en-US" b="1" dirty="0" err="1" smtClean="0">
                <a:latin typeface="Arial" pitchFamily="34" charset="0"/>
                <a:cs typeface="Arial" pitchFamily="34" charset="0"/>
              </a:rPr>
              <a:t>Ebi</a:t>
            </a:r>
            <a:r>
              <a:rPr lang="en-US" b="1" dirty="0" smtClean="0">
                <a:latin typeface="Arial" pitchFamily="34" charset="0"/>
                <a:cs typeface="Arial" pitchFamily="34" charset="0"/>
              </a:rPr>
              <a:t>, K.L. et al. (2021).</a:t>
            </a:r>
            <a:r>
              <a:rPr lang="en-US" dirty="0" smtClean="0">
                <a:latin typeface="Arial" pitchFamily="34" charset="0"/>
                <a:cs typeface="Arial" pitchFamily="34" charset="0"/>
              </a:rPr>
              <a:t> </a:t>
            </a:r>
            <a:r>
              <a:rPr lang="en-US" i="1" dirty="0" smtClean="0">
                <a:latin typeface="Arial" pitchFamily="34" charset="0"/>
                <a:cs typeface="Arial" pitchFamily="34" charset="0"/>
              </a:rPr>
              <a:t>Hot weather and heat extremes: Health risks.</a:t>
            </a:r>
            <a:r>
              <a:rPr lang="en-US" dirty="0" smtClean="0">
                <a:latin typeface="Arial" pitchFamily="34" charset="0"/>
                <a:cs typeface="Arial" pitchFamily="34" charset="0"/>
              </a:rPr>
              <a:t> </a:t>
            </a:r>
            <a:r>
              <a:rPr lang="en-US" i="1" dirty="0" smtClean="0">
                <a:latin typeface="Arial" pitchFamily="34" charset="0"/>
                <a:cs typeface="Arial" pitchFamily="34" charset="0"/>
              </a:rPr>
              <a:t>The Lancet</a:t>
            </a:r>
            <a:r>
              <a:rPr lang="en-US" dirty="0" smtClean="0">
                <a:latin typeface="Arial" pitchFamily="34" charset="0"/>
                <a:cs typeface="Arial" pitchFamily="34" charset="0"/>
              </a:rPr>
              <a:t>, 398(10301), pp.698–708. </a:t>
            </a:r>
          </a:p>
          <a:p>
            <a:pPr>
              <a:defRPr sz="1800"/>
            </a:pPr>
            <a:r>
              <a:rPr lang="en-US" b="1" dirty="0" smtClean="0">
                <a:latin typeface="Arial" pitchFamily="34" charset="0"/>
                <a:cs typeface="Arial" pitchFamily="34" charset="0"/>
              </a:rPr>
              <a:t>UK Health Security Agency (2024).</a:t>
            </a:r>
            <a:r>
              <a:rPr lang="en-US" dirty="0" smtClean="0">
                <a:latin typeface="Arial" pitchFamily="34" charset="0"/>
                <a:cs typeface="Arial" pitchFamily="34" charset="0"/>
              </a:rPr>
              <a:t> </a:t>
            </a:r>
            <a:r>
              <a:rPr lang="en-US" i="1" dirty="0" smtClean="0">
                <a:latin typeface="Arial" pitchFamily="34" charset="0"/>
                <a:cs typeface="Arial" pitchFamily="34" charset="0"/>
              </a:rPr>
              <a:t>Adverse Weather and Health Plan.</a:t>
            </a:r>
            <a:r>
              <a:rPr lang="en-US" dirty="0" smtClean="0">
                <a:latin typeface="Arial" pitchFamily="34" charset="0"/>
                <a:cs typeface="Arial" pitchFamily="34" charset="0"/>
              </a:rPr>
              <a:t> Available at: </a:t>
            </a:r>
            <a:r>
              <a:rPr lang="en-US" dirty="0" smtClean="0">
                <a:latin typeface="Arial" pitchFamily="34" charset="0"/>
                <a:cs typeface="Arial" pitchFamily="34" charset="0"/>
                <a:hlinkClick r:id="rId2"/>
              </a:rPr>
              <a:t>https://www.gov.uk/guidance/adverse-weather-and-health-plan</a:t>
            </a:r>
            <a:r>
              <a:rPr lang="en-US" dirty="0" smtClean="0">
                <a:latin typeface="Arial" pitchFamily="34" charset="0"/>
                <a:cs typeface="Arial" pitchFamily="34" charset="0"/>
              </a:rPr>
              <a:t> </a:t>
            </a:r>
          </a:p>
          <a:p>
            <a:pPr>
              <a:defRPr sz="1800"/>
            </a:pPr>
            <a:r>
              <a:rPr lang="en-US" b="1" dirty="0" smtClean="0">
                <a:latin typeface="Arial" pitchFamily="34" charset="0"/>
                <a:cs typeface="Arial" pitchFamily="34" charset="0"/>
              </a:rPr>
              <a:t>De </a:t>
            </a:r>
            <a:r>
              <a:rPr lang="en-US" b="1" dirty="0" err="1" smtClean="0">
                <a:latin typeface="Arial" pitchFamily="34" charset="0"/>
                <a:cs typeface="Arial" pitchFamily="34" charset="0"/>
              </a:rPr>
              <a:t>Santis</a:t>
            </a:r>
            <a:r>
              <a:rPr lang="en-US" b="1" dirty="0" smtClean="0">
                <a:latin typeface="Arial" pitchFamily="34" charset="0"/>
                <a:cs typeface="Arial" pitchFamily="34" charset="0"/>
              </a:rPr>
              <a:t>, K.K. et al. (2023).</a:t>
            </a:r>
            <a:r>
              <a:rPr lang="en-US" dirty="0" smtClean="0">
                <a:latin typeface="Arial" pitchFamily="34" charset="0"/>
                <a:cs typeface="Arial" pitchFamily="34" charset="0"/>
              </a:rPr>
              <a:t> </a:t>
            </a:r>
            <a:r>
              <a:rPr lang="en-US" i="1" dirty="0" smtClean="0">
                <a:latin typeface="Arial" pitchFamily="34" charset="0"/>
                <a:cs typeface="Arial" pitchFamily="34" charset="0"/>
              </a:rPr>
              <a:t>Digital technologies for health promotion and disease prevention in older people: Scoping review.</a:t>
            </a:r>
            <a:r>
              <a:rPr lang="en-US" dirty="0" smtClean="0">
                <a:latin typeface="Arial" pitchFamily="34" charset="0"/>
                <a:cs typeface="Arial" pitchFamily="34" charset="0"/>
              </a:rPr>
              <a:t> </a:t>
            </a:r>
            <a:r>
              <a:rPr lang="en-US" i="1" dirty="0" smtClean="0">
                <a:latin typeface="Arial" pitchFamily="34" charset="0"/>
                <a:cs typeface="Arial" pitchFamily="34" charset="0"/>
              </a:rPr>
              <a:t>Journal of Medical Internet Research</a:t>
            </a:r>
            <a:r>
              <a:rPr lang="en-US" dirty="0" smtClean="0">
                <a:latin typeface="Arial" pitchFamily="34" charset="0"/>
                <a:cs typeface="Arial" pitchFamily="34" charset="0"/>
              </a:rPr>
              <a:t>, 25, e43542. </a:t>
            </a:r>
          </a:p>
          <a:p>
            <a:pPr>
              <a:defRPr sz="1800"/>
            </a:pPr>
            <a:r>
              <a:rPr lang="en-US" b="1" dirty="0" smtClean="0">
                <a:latin typeface="Arial" pitchFamily="34" charset="0"/>
                <a:cs typeface="Arial" pitchFamily="34" charset="0"/>
              </a:rPr>
              <a:t>Cao, Y.T. et al. (2023).</a:t>
            </a:r>
            <a:r>
              <a:rPr lang="en-US" dirty="0" smtClean="0">
                <a:latin typeface="Arial" pitchFamily="34" charset="0"/>
                <a:cs typeface="Arial" pitchFamily="34" charset="0"/>
              </a:rPr>
              <a:t> </a:t>
            </a:r>
            <a:r>
              <a:rPr lang="en-US" i="1" dirty="0" smtClean="0">
                <a:latin typeface="Arial" pitchFamily="34" charset="0"/>
                <a:cs typeface="Arial" pitchFamily="34" charset="0"/>
              </a:rPr>
              <a:t>Potential of electronic devices for detection of health problems in older adults at home: A systematic review and meta-analysis.</a:t>
            </a:r>
            <a:r>
              <a:rPr lang="en-US" dirty="0" smtClean="0">
                <a:latin typeface="Arial" pitchFamily="34" charset="0"/>
                <a:cs typeface="Arial" pitchFamily="34" charset="0"/>
              </a:rPr>
              <a:t> </a:t>
            </a:r>
            <a:r>
              <a:rPr lang="en-US" i="1" dirty="0" smtClean="0">
                <a:latin typeface="Arial" pitchFamily="34" charset="0"/>
                <a:cs typeface="Arial" pitchFamily="34" charset="0"/>
              </a:rPr>
              <a:t>Geriatric Nursing</a:t>
            </a:r>
            <a:r>
              <a:rPr lang="en-US" dirty="0" smtClean="0">
                <a:latin typeface="Arial" pitchFamily="34" charset="0"/>
                <a:cs typeface="Arial" pitchFamily="34" charset="0"/>
              </a:rPr>
              <a:t>, 51, pp.54–64.</a:t>
            </a:r>
          </a:p>
          <a:p>
            <a:pPr>
              <a:buNone/>
              <a:defRPr sz="1800"/>
            </a:pPr>
            <a:endParaRPr lang="en-US" dirty="0" smtClean="0">
              <a:latin typeface="Arial" pitchFamily="34" charset="0"/>
              <a:cs typeface="Arial" pitchFamily="34" charset="0"/>
            </a:endParaRPr>
          </a:p>
          <a:p>
            <a:pPr>
              <a:defRPr sz="1800"/>
            </a:pPr>
            <a:r>
              <a:rPr lang="en-US" dirty="0" smtClean="0">
                <a:latin typeface="Arial" pitchFamily="34" charset="0"/>
                <a:cs typeface="Arial" pitchFamily="34" charset="0"/>
              </a:rPr>
              <a:t> </a:t>
            </a:r>
            <a:r>
              <a:rPr lang="en-IN" sz="1800" b="1" dirty="0" smtClean="0">
                <a:latin typeface="Arial" pitchFamily="34" charset="0"/>
                <a:cs typeface="Arial" pitchFamily="34" charset="0"/>
              </a:rPr>
              <a:t>Green, L.W. and </a:t>
            </a:r>
            <a:r>
              <a:rPr lang="en-IN" sz="1800" b="1" dirty="0" err="1" smtClean="0">
                <a:latin typeface="Arial" pitchFamily="34" charset="0"/>
                <a:cs typeface="Arial" pitchFamily="34" charset="0"/>
              </a:rPr>
              <a:t>Kreuter</a:t>
            </a:r>
            <a:r>
              <a:rPr lang="en-IN" sz="1800" b="1" dirty="0" smtClean="0">
                <a:latin typeface="Arial" pitchFamily="34" charset="0"/>
                <a:cs typeface="Arial" pitchFamily="34" charset="0"/>
              </a:rPr>
              <a:t>, M.W.</a:t>
            </a:r>
            <a:r>
              <a:rPr lang="en-IN" sz="1800" dirty="0" smtClean="0">
                <a:latin typeface="Arial" pitchFamily="34" charset="0"/>
                <a:cs typeface="Arial" pitchFamily="34" charset="0"/>
              </a:rPr>
              <a:t> (2005) </a:t>
            </a:r>
            <a:r>
              <a:rPr lang="en-IN" sz="1800" i="1" dirty="0" smtClean="0">
                <a:latin typeface="Arial" pitchFamily="34" charset="0"/>
                <a:cs typeface="Arial" pitchFamily="34" charset="0"/>
              </a:rPr>
              <a:t>Health Program Planning: An Educational and Ecological Approach</a:t>
            </a:r>
            <a:r>
              <a:rPr lang="en-IN" sz="1800" dirty="0" smtClean="0">
                <a:latin typeface="Arial" pitchFamily="34" charset="0"/>
                <a:cs typeface="Arial" pitchFamily="34" charset="0"/>
              </a:rPr>
              <a:t>. 4th </a:t>
            </a:r>
            <a:r>
              <a:rPr lang="en-IN" sz="1800" dirty="0" err="1" smtClean="0">
                <a:latin typeface="Arial" pitchFamily="34" charset="0"/>
                <a:cs typeface="Arial" pitchFamily="34" charset="0"/>
              </a:rPr>
              <a:t>edn</a:t>
            </a:r>
            <a:r>
              <a:rPr lang="en-IN" sz="1800" dirty="0" smtClean="0">
                <a:latin typeface="Arial" pitchFamily="34" charset="0"/>
                <a:cs typeface="Arial" pitchFamily="34" charset="0"/>
              </a:rPr>
              <a:t>. New York: McGraw-Hill.</a:t>
            </a:r>
          </a:p>
          <a:p>
            <a:pPr marL="285750" indent="-285750"/>
            <a:r>
              <a:rPr lang="en-IN" sz="1800" b="1" dirty="0" err="1" smtClean="0">
                <a:latin typeface="Arial" pitchFamily="34" charset="0"/>
                <a:cs typeface="Arial" pitchFamily="34" charset="0"/>
              </a:rPr>
              <a:t>Oberai</a:t>
            </a:r>
            <a:r>
              <a:rPr lang="en-IN" sz="1800" b="1" dirty="0" smtClean="0">
                <a:latin typeface="Arial" pitchFamily="34" charset="0"/>
                <a:cs typeface="Arial" pitchFamily="34" charset="0"/>
              </a:rPr>
              <a:t>, M., </a:t>
            </a:r>
            <a:r>
              <a:rPr lang="en-IN" sz="1800" b="1" dirty="0" err="1" smtClean="0">
                <a:latin typeface="Arial" pitchFamily="34" charset="0"/>
                <a:cs typeface="Arial" pitchFamily="34" charset="0"/>
              </a:rPr>
              <a:t>Xu</a:t>
            </a:r>
            <a:r>
              <a:rPr lang="en-IN" sz="1800" b="1" dirty="0" smtClean="0">
                <a:latin typeface="Arial" pitchFamily="34" charset="0"/>
                <a:cs typeface="Arial" pitchFamily="34" charset="0"/>
              </a:rPr>
              <a:t>, Z., Bach, A., Forbes, C. et al.</a:t>
            </a:r>
            <a:r>
              <a:rPr lang="en-IN" sz="1800" dirty="0" smtClean="0">
                <a:latin typeface="Arial" pitchFamily="34" charset="0"/>
                <a:cs typeface="Arial" pitchFamily="34" charset="0"/>
              </a:rPr>
              <a:t> (2025) 'A digital heat early warning system for older adults', </a:t>
            </a:r>
            <a:r>
              <a:rPr lang="en-IN" sz="1800" i="1" dirty="0" err="1" smtClean="0">
                <a:latin typeface="Arial" pitchFamily="34" charset="0"/>
                <a:cs typeface="Arial" pitchFamily="34" charset="0"/>
              </a:rPr>
              <a:t>npj</a:t>
            </a:r>
            <a:r>
              <a:rPr lang="en-IN" sz="1800" i="1" dirty="0" smtClean="0">
                <a:latin typeface="Arial" pitchFamily="34" charset="0"/>
                <a:cs typeface="Arial" pitchFamily="34" charset="0"/>
              </a:rPr>
              <a:t> Digital Medicine</a:t>
            </a:r>
            <a:r>
              <a:rPr lang="en-IN" sz="1800" dirty="0" smtClean="0">
                <a:latin typeface="Arial" pitchFamily="34" charset="0"/>
                <a:cs typeface="Arial" pitchFamily="34" charset="0"/>
              </a:rPr>
              <a:t>, 8(1), pp. 1–12.</a:t>
            </a:r>
          </a:p>
          <a:p>
            <a:pPr marL="285750" indent="-285750"/>
            <a:r>
              <a:rPr lang="en-IN" sz="1800" b="1" dirty="0" err="1" smtClean="0">
                <a:latin typeface="Arial" pitchFamily="34" charset="0"/>
                <a:cs typeface="Arial" pitchFamily="34" charset="0"/>
              </a:rPr>
              <a:t>Seong</a:t>
            </a:r>
            <a:r>
              <a:rPr lang="en-IN" sz="1800" b="1" dirty="0" smtClean="0">
                <a:latin typeface="Arial" pitchFamily="34" charset="0"/>
                <a:cs typeface="Arial" pitchFamily="34" charset="0"/>
              </a:rPr>
              <a:t>, K.</a:t>
            </a:r>
            <a:r>
              <a:rPr lang="en-IN" sz="1800" dirty="0" smtClean="0">
                <a:latin typeface="Arial" pitchFamily="34" charset="0"/>
                <a:cs typeface="Arial" pitchFamily="34" charset="0"/>
              </a:rPr>
              <a:t> (2025) 'IoT sensors as a tool for assessing spatiotemporal risk to extreme heat', </a:t>
            </a:r>
            <a:r>
              <a:rPr lang="en-IN" sz="1800" i="1" dirty="0" smtClean="0">
                <a:latin typeface="Arial" pitchFamily="34" charset="0"/>
                <a:cs typeface="Arial" pitchFamily="34" charset="0"/>
              </a:rPr>
              <a:t>Journal of Environmental Planning and Management</a:t>
            </a:r>
            <a:r>
              <a:rPr lang="en-IN" sz="1800" dirty="0" smtClean="0">
                <a:latin typeface="Arial" pitchFamily="34" charset="0"/>
                <a:cs typeface="Arial" pitchFamily="34" charset="0"/>
              </a:rPr>
              <a:t>, 68(4), pp. 812–831.</a:t>
            </a:r>
          </a:p>
          <a:p>
            <a:pPr marL="285750" indent="-285750"/>
            <a:r>
              <a:rPr lang="en-IN" sz="1800" b="1" dirty="0" smtClean="0">
                <a:latin typeface="Arial" pitchFamily="34" charset="0"/>
                <a:cs typeface="Arial" pitchFamily="34" charset="0"/>
              </a:rPr>
              <a:t>UK Health Security Agency [UKHSA]</a:t>
            </a:r>
            <a:r>
              <a:rPr lang="en-IN" sz="1800" dirty="0" smtClean="0">
                <a:latin typeface="Arial" pitchFamily="34" charset="0"/>
                <a:cs typeface="Arial" pitchFamily="34" charset="0"/>
              </a:rPr>
              <a:t> (2024) </a:t>
            </a:r>
            <a:r>
              <a:rPr lang="en-IN" sz="1800" i="1" dirty="0" smtClean="0">
                <a:latin typeface="Arial" pitchFamily="34" charset="0"/>
                <a:cs typeface="Arial" pitchFamily="34" charset="0"/>
              </a:rPr>
              <a:t>Adverse Weather Health Plan: Weather-Health Alerts and Action Guidance</a:t>
            </a:r>
            <a:r>
              <a:rPr lang="en-IN" sz="1800" dirty="0" smtClean="0">
                <a:latin typeface="Arial" pitchFamily="34" charset="0"/>
                <a:cs typeface="Arial" pitchFamily="34" charset="0"/>
              </a:rPr>
              <a:t>. London: HM Government.</a:t>
            </a:r>
          </a:p>
          <a:p>
            <a:pPr marL="285750" indent="-285750"/>
            <a:r>
              <a:rPr lang="en-IN" sz="1800" b="1" dirty="0" smtClean="0">
                <a:latin typeface="Arial" pitchFamily="34" charset="0"/>
                <a:cs typeface="Arial" pitchFamily="34" charset="0"/>
              </a:rPr>
              <a:t>World Health Organization [WHO]</a:t>
            </a:r>
            <a:r>
              <a:rPr lang="en-IN" sz="1800" dirty="0" smtClean="0">
                <a:latin typeface="Arial" pitchFamily="34" charset="0"/>
                <a:cs typeface="Arial" pitchFamily="34" charset="0"/>
              </a:rPr>
              <a:t> (2021) </a:t>
            </a:r>
            <a:r>
              <a:rPr lang="en-IN" sz="1800" i="1" dirty="0" smtClean="0">
                <a:latin typeface="Arial" pitchFamily="34" charset="0"/>
                <a:cs typeface="Arial" pitchFamily="34" charset="0"/>
              </a:rPr>
              <a:t>Heat and Health in the WHO European Region: Updated Guidance for Action</a:t>
            </a:r>
            <a:r>
              <a:rPr lang="en-IN" sz="1800" dirty="0" smtClean="0">
                <a:latin typeface="Arial" pitchFamily="34" charset="0"/>
                <a:cs typeface="Arial" pitchFamily="34" charset="0"/>
              </a:rPr>
              <a:t>. Copenhagen: WHO Regional Office for Europe. </a:t>
            </a:r>
            <a:r>
              <a:rPr lang="en-IN" sz="1800" i="1" dirty="0" smtClean="0">
                <a:latin typeface="Arial" pitchFamily="34" charset="0"/>
                <a:cs typeface="Arial" pitchFamily="34" charset="0"/>
              </a:rPr>
              <a:t>(Or alternative framework background source)</a:t>
            </a:r>
            <a:endParaRPr lang="en-IN" sz="1800" dirty="0" smtClean="0">
              <a:latin typeface="Arial" pitchFamily="34" charset="0"/>
              <a:cs typeface="Arial" pitchFamily="34" charset="0"/>
            </a:endParaRPr>
          </a:p>
          <a:p>
            <a:pPr>
              <a:defRPr sz="1800"/>
            </a:pPr>
            <a:endParaRPr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8081" y="457200"/>
            <a:ext cx="7406640" cy="64008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References</a:t>
            </a:r>
            <a:endParaRPr lang="en-US" sz="3000" dirty="0"/>
          </a:p>
        </p:txBody>
      </p:sp>
      <p:sp>
        <p:nvSpPr>
          <p:cNvPr id="3" name="Text 1"/>
          <p:cNvSpPr/>
          <p:nvPr/>
        </p:nvSpPr>
        <p:spPr>
          <a:xfrm>
            <a:off x="648081" y="457200"/>
            <a:ext cx="11017377" cy="5989320"/>
          </a:xfrm>
          <a:prstGeom prst="rect">
            <a:avLst/>
          </a:prstGeom>
          <a:noFill/>
          <a:ln/>
        </p:spPr>
        <p:txBody>
          <a:bodyPr wrap="square" rtlCol="0" anchor="ctr"/>
          <a:lstStyle/>
          <a:p>
            <a:pPr marL="228600" indent="-228600">
              <a:lnSpc>
                <a:spcPct val="135000"/>
              </a:lnSpc>
              <a:spcAft>
                <a:spcPts val="600"/>
              </a:spcAft>
              <a:buSzPct val="100000"/>
              <a:buChar char="•"/>
            </a:pPr>
            <a:r>
              <a:rPr lang="en-US" sz="1600" dirty="0">
                <a:latin typeface="Calibri" pitchFamily="34" charset="0"/>
                <a:ea typeface="Calibri" pitchFamily="34" charset="-122"/>
                <a:cs typeface="Calibri" pitchFamily="34" charset="-120"/>
              </a:rPr>
              <a:t>Johnson, L. 2023. Information for healthcare professionals caring for older people during hot weather. </a:t>
            </a:r>
            <a:r>
              <a:rPr lang="en-US" sz="1600" i="1" dirty="0">
                <a:latin typeface="Calibri" pitchFamily="34" charset="0"/>
                <a:ea typeface="Calibri" pitchFamily="34" charset="-122"/>
                <a:cs typeface="Calibri" pitchFamily="34" charset="-120"/>
              </a:rPr>
              <a:t>British Geriatrics Society</a:t>
            </a:r>
            <a:r>
              <a:rPr lang="en-US" sz="1600" dirty="0">
                <a:latin typeface="Calibri" pitchFamily="34" charset="0"/>
                <a:ea typeface="Calibri" pitchFamily="34" charset="-122"/>
                <a:cs typeface="Calibri" pitchFamily="34" charset="-120"/>
              </a:rPr>
              <a:t>. https://www.bgs.org.uk/information-for-healthcare-professionals-caring-for-older-people-during-hot-weather 
Equality and Human Rights Commission, </a:t>
            </a:r>
            <a:r>
              <a:rPr lang="en-US" sz="1600" dirty="0" err="1">
                <a:latin typeface="Calibri" pitchFamily="34" charset="0"/>
                <a:ea typeface="Calibri" pitchFamily="34" charset="-122"/>
                <a:cs typeface="Calibri" pitchFamily="34" charset="-120"/>
              </a:rPr>
              <a:t>n.d.</a:t>
            </a:r>
            <a:r>
              <a:rPr lang="en-US" sz="1600" dirty="0">
                <a:latin typeface="Calibri" pitchFamily="34" charset="0"/>
                <a:ea typeface="Calibri" pitchFamily="34" charset="-122"/>
                <a:cs typeface="Calibri" pitchFamily="34" charset="-120"/>
              </a:rPr>
              <a:t> Equality Act 2010: summary guidance on services, public functions and associations. Available at: equalityhumanrights.com.
Momentum. 2026. </a:t>
            </a:r>
            <a:r>
              <a:rPr lang="en-US" sz="1600" i="1" dirty="0">
                <a:latin typeface="Calibri" pitchFamily="34" charset="0"/>
                <a:ea typeface="Calibri" pitchFamily="34" charset="-122"/>
                <a:cs typeface="Calibri" pitchFamily="34" charset="-120"/>
              </a:rPr>
              <a:t>GDPR consent requirements for health data</a:t>
            </a:r>
            <a:r>
              <a:rPr lang="en-US" sz="1600" dirty="0">
                <a:latin typeface="Calibri" pitchFamily="34" charset="0"/>
                <a:ea typeface="Calibri" pitchFamily="34" charset="-122"/>
                <a:cs typeface="Calibri" pitchFamily="34" charset="-120"/>
              </a:rPr>
              <a:t>. themomentum.ai.
NHS England. 2025. </a:t>
            </a:r>
            <a:r>
              <a:rPr lang="en-US" sz="1600" i="1" dirty="0">
                <a:latin typeface="Calibri" pitchFamily="34" charset="0"/>
                <a:ea typeface="Calibri" pitchFamily="34" charset="-122"/>
                <a:cs typeface="Calibri" pitchFamily="34" charset="-120"/>
              </a:rPr>
              <a:t>Health equalities and digital inclusion</a:t>
            </a:r>
            <a:r>
              <a:rPr lang="en-US" sz="1600" dirty="0">
                <a:latin typeface="Calibri" pitchFamily="34" charset="0"/>
                <a:ea typeface="Calibri" pitchFamily="34" charset="-122"/>
                <a:cs typeface="Calibri" pitchFamily="34" charset="-120"/>
              </a:rPr>
              <a:t>. https://www.england.nhs.uk/long-read/health-equalities-and-digital-inclusion/ 
</a:t>
            </a:r>
            <a:r>
              <a:rPr lang="en-US" sz="1600" dirty="0" err="1">
                <a:latin typeface="Calibri" pitchFamily="34" charset="0"/>
                <a:ea typeface="Calibri" pitchFamily="34" charset="-122"/>
                <a:cs typeface="Calibri" pitchFamily="34" charset="-120"/>
              </a:rPr>
              <a:t>Veras</a:t>
            </a:r>
            <a:r>
              <a:rPr lang="en-US" sz="1600" dirty="0">
                <a:latin typeface="Calibri" pitchFamily="34" charset="0"/>
                <a:ea typeface="Calibri" pitchFamily="34" charset="-122"/>
                <a:cs typeface="Calibri" pitchFamily="34" charset="-120"/>
              </a:rPr>
              <a:t>, M., Auger, L.P., </a:t>
            </a:r>
            <a:r>
              <a:rPr lang="en-US" sz="1600" dirty="0" err="1">
                <a:latin typeface="Calibri" pitchFamily="34" charset="0"/>
                <a:ea typeface="Calibri" pitchFamily="34" charset="-122"/>
                <a:cs typeface="Calibri" pitchFamily="34" charset="-120"/>
              </a:rPr>
              <a:t>Sigouin</a:t>
            </a:r>
            <a:r>
              <a:rPr lang="en-US" sz="1600" dirty="0">
                <a:latin typeface="Calibri" pitchFamily="34" charset="0"/>
                <a:ea typeface="Calibri" pitchFamily="34" charset="-122"/>
                <a:cs typeface="Calibri" pitchFamily="34" charset="-120"/>
              </a:rPr>
              <a:t>, J., </a:t>
            </a:r>
            <a:r>
              <a:rPr lang="en-US" sz="1600" dirty="0" err="1">
                <a:latin typeface="Calibri" pitchFamily="34" charset="0"/>
                <a:ea typeface="Calibri" pitchFamily="34" charset="-122"/>
                <a:cs typeface="Calibri" pitchFamily="34" charset="-120"/>
              </a:rPr>
              <a:t>Gheidari</a:t>
            </a:r>
            <a:r>
              <a:rPr lang="en-US" sz="1600" dirty="0">
                <a:latin typeface="Calibri" pitchFamily="34" charset="0"/>
                <a:ea typeface="Calibri" pitchFamily="34" charset="-122"/>
                <a:cs typeface="Calibri" pitchFamily="34" charset="-120"/>
              </a:rPr>
              <a:t>, N., Nelson, M.L., Miller, W.C., </a:t>
            </a:r>
            <a:r>
              <a:rPr lang="en-US" sz="1600" dirty="0" err="1">
                <a:latin typeface="Calibri" pitchFamily="34" charset="0"/>
                <a:ea typeface="Calibri" pitchFamily="34" charset="-122"/>
                <a:cs typeface="Calibri" pitchFamily="34" charset="-120"/>
              </a:rPr>
              <a:t>Hudon</a:t>
            </a:r>
            <a:r>
              <a:rPr lang="en-US" sz="1600" dirty="0">
                <a:latin typeface="Calibri" pitchFamily="34" charset="0"/>
                <a:ea typeface="Calibri" pitchFamily="34" charset="-122"/>
                <a:cs typeface="Calibri" pitchFamily="34" charset="-120"/>
              </a:rPr>
              <a:t>, A. and </a:t>
            </a:r>
            <a:r>
              <a:rPr lang="en-US" sz="1600" dirty="0" err="1">
                <a:latin typeface="Calibri" pitchFamily="34" charset="0"/>
                <a:ea typeface="Calibri" pitchFamily="34" charset="-122"/>
                <a:cs typeface="Calibri" pitchFamily="34" charset="-120"/>
              </a:rPr>
              <a:t>Kairy</a:t>
            </a:r>
            <a:r>
              <a:rPr lang="en-US" sz="1600" dirty="0">
                <a:latin typeface="Calibri" pitchFamily="34" charset="0"/>
                <a:ea typeface="Calibri" pitchFamily="34" charset="-122"/>
                <a:cs typeface="Calibri" pitchFamily="34" charset="-120"/>
              </a:rPr>
              <a:t>, D., 2025. Ethics and equity challenges in </a:t>
            </a:r>
            <a:r>
              <a:rPr lang="en-US" sz="1600" dirty="0" err="1">
                <a:latin typeface="Calibri" pitchFamily="34" charset="0"/>
                <a:ea typeface="Calibri" pitchFamily="34" charset="-122"/>
                <a:cs typeface="Calibri" pitchFamily="34" charset="-120"/>
              </a:rPr>
              <a:t>telerehabilitation</a:t>
            </a:r>
            <a:r>
              <a:rPr lang="en-US" sz="1600" dirty="0">
                <a:latin typeface="Calibri" pitchFamily="34" charset="0"/>
                <a:ea typeface="Calibri" pitchFamily="34" charset="-122"/>
                <a:cs typeface="Calibri" pitchFamily="34" charset="-120"/>
              </a:rPr>
              <a:t> for older adults: Rapid review. </a:t>
            </a:r>
            <a:r>
              <a:rPr lang="en-US" sz="1600" i="1" dirty="0">
                <a:latin typeface="Calibri" pitchFamily="34" charset="0"/>
                <a:ea typeface="Calibri" pitchFamily="34" charset="-122"/>
                <a:cs typeface="Calibri" pitchFamily="34" charset="-120"/>
              </a:rPr>
              <a:t>JMIR Aging, 8</a:t>
            </a:r>
            <a:r>
              <a:rPr lang="en-US" sz="1600" dirty="0">
                <a:latin typeface="Calibri" pitchFamily="34" charset="0"/>
                <a:ea typeface="Calibri" pitchFamily="34" charset="-122"/>
                <a:cs typeface="Calibri" pitchFamily="34" charset="-120"/>
              </a:rPr>
              <a:t>(1), p.e69660..
UK Health Security Agency (2025) Heat health: what you need to know for summer. Available at: ukhsa.blog.gov.uk.
Waltham Forest Council (2025) Yellow heat health alert extended for London. Available at: thehub-beta.walthamforest.gov.uk.
</a:t>
            </a:r>
            <a:r>
              <a:rPr lang="en-US" sz="1600" dirty="0" err="1">
                <a:latin typeface="Calibri" pitchFamily="34" charset="0"/>
                <a:ea typeface="Calibri" pitchFamily="34" charset="-122"/>
                <a:cs typeface="Calibri" pitchFamily="34" charset="-120"/>
              </a:rPr>
              <a:t>Allmann</a:t>
            </a:r>
            <a:r>
              <a:rPr lang="en-US" sz="1600" dirty="0">
                <a:latin typeface="Calibri" pitchFamily="34" charset="0"/>
                <a:ea typeface="Calibri" pitchFamily="34" charset="-122"/>
                <a:cs typeface="Calibri" pitchFamily="34" charset="-120"/>
              </a:rPr>
              <a:t>, K., 2022. UK digital poverty evidence review 2022. Digital poverty alliance.
Holmes, H. and Burgess, G., 2022. Digital exclusion and poverty in the UK: How structural inequality shapes experiences of getting online</a:t>
            </a:r>
            <a:r>
              <a:rPr lang="en-US" sz="1600" i="1" dirty="0">
                <a:latin typeface="Calibri" pitchFamily="34" charset="0"/>
                <a:ea typeface="Calibri" pitchFamily="34" charset="-122"/>
                <a:cs typeface="Calibri" pitchFamily="34" charset="-120"/>
              </a:rPr>
              <a:t>. Digital Geography and Society, </a:t>
            </a:r>
            <a:r>
              <a:rPr lang="en-US" sz="1600" dirty="0">
                <a:latin typeface="Calibri" pitchFamily="34" charset="0"/>
                <a:ea typeface="Calibri" pitchFamily="34" charset="-122"/>
                <a:cs typeface="Calibri" pitchFamily="34" charset="-120"/>
              </a:rPr>
              <a:t>3, p.100041.</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ChangeArrowheads="1"/>
          </p:cNvSpPr>
          <p:nvPr/>
        </p:nvSpPr>
        <p:spPr>
          <a:xfrm>
            <a:off x="520700" y="977900"/>
            <a:ext cx="11156950" cy="917575"/>
          </a:xfrm>
          <a:prstGeom prst="rect">
            <a:avLst/>
          </a:prstGeom>
        </p:spPr>
        <p:txBody>
          <a:bodyPr/>
          <a:lstStyle/>
          <a:p>
            <a:pPr marL="0" marR="0" lvl="0" indent="0" algn="ctr" defTabSz="914400" rtl="0" eaLnBrk="1" fontAlgn="auto" latinLnBrk="0" hangingPunct="1">
              <a:lnSpc>
                <a:spcPct val="150000"/>
              </a:lnSpc>
              <a:spcBef>
                <a:spcPct val="0"/>
              </a:spcBef>
              <a:spcAft>
                <a:spcPts val="0"/>
              </a:spcAft>
              <a:buClrTx/>
              <a:buSzTx/>
              <a:buFontTx/>
              <a:buNone/>
              <a:tabLst/>
              <a:defRPr/>
            </a:pPr>
            <a:r>
              <a:rPr kumimoji="0" lang="en-US" sz="2400" b="0" i="0" u="none" strike="noStrike" kern="1200" cap="none" spc="0" normalizeH="0" baseline="0" noProof="0" smtClean="0">
                <a:ln>
                  <a:noFill/>
                </a:ln>
                <a:solidFill>
                  <a:schemeClr val="tx1"/>
                </a:solidFill>
                <a:effectLst/>
                <a:uLnTx/>
                <a:uFillTx/>
                <a:latin typeface="Arial" charset="0"/>
                <a:ea typeface="+mj-ea"/>
                <a:cs typeface="Arial" charset="0"/>
              </a:rPr>
              <a:t>References. </a:t>
            </a:r>
          </a:p>
        </p:txBody>
      </p:sp>
      <p:sp>
        <p:nvSpPr>
          <p:cNvPr id="3" name="Content Placeholder 2"/>
          <p:cNvSpPr txBox="1">
            <a:spLocks/>
          </p:cNvSpPr>
          <p:nvPr/>
        </p:nvSpPr>
        <p:spPr>
          <a:xfrm>
            <a:off x="514350" y="2109788"/>
            <a:ext cx="11156950" cy="3767137"/>
          </a:xfrm>
          <a:prstGeom prst="rect">
            <a:avLst/>
          </a:prstGeom>
        </p:spPr>
        <p:txBody>
          <a:bodyPr rtlCol="0">
            <a:normAutofit fontScale="40000" lnSpcReduction="20000"/>
          </a:bodyPr>
          <a:lstStyle/>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Access, 2026. </a:t>
            </a:r>
            <a:r>
              <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What is Remote Monitoring in Care?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Available at: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hlinkClick r:id="rId2"/>
              </a:rPr>
              <a:t>https://www.theaccessgroup.com/en-gb/</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accessed on 8</a:t>
            </a:r>
            <a:r>
              <a:rPr kumimoji="0" lang="en-US" sz="3200" b="0" i="0" u="none" strike="noStrike" kern="1200" cap="none" spc="0" normalizeH="0" baseline="30000" noProof="0" smtClean="0">
                <a:ln>
                  <a:noFill/>
                </a:ln>
                <a:solidFill>
                  <a:schemeClr val="tx1"/>
                </a:solidFill>
                <a:effectLst/>
                <a:uLnTx/>
                <a:uFillTx/>
                <a:latin typeface="Arial" panose="020B0604020202020204" pitchFamily="34" charset="0"/>
                <a:ea typeface="+mn-ea"/>
                <a:cs typeface="Arial" panose="020B0604020202020204" pitchFamily="34" charset="0"/>
              </a:rPr>
              <a:t>th</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August 2026. </a:t>
            </a: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British Geriatrics Society, 2023. </a:t>
            </a:r>
            <a:r>
              <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Information for healthcare professionals caring for older people during hot weather.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available at: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hlinkClick r:id="rId3"/>
              </a:rPr>
              <a:t>https://www.bgs.org.uk/</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accessed on 8</a:t>
            </a:r>
            <a:r>
              <a:rPr kumimoji="0" lang="en-US" sz="3200" b="0" i="0" u="none" strike="noStrike" kern="1200" cap="none" spc="0" normalizeH="0" baseline="30000" noProof="0" smtClean="0">
                <a:ln>
                  <a:noFill/>
                </a:ln>
                <a:solidFill>
                  <a:schemeClr val="tx1"/>
                </a:solidFill>
                <a:effectLst/>
                <a:uLnTx/>
                <a:uFillTx/>
                <a:latin typeface="Arial" panose="020B0604020202020204" pitchFamily="34" charset="0"/>
                <a:ea typeface="+mn-ea"/>
                <a:cs typeface="Arial" panose="020B0604020202020204" pitchFamily="34" charset="0"/>
              </a:rPr>
              <a:t>th</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August 2026. </a:t>
            </a: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GOV.UK, 2026. </a:t>
            </a:r>
            <a:r>
              <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Bold bet on AI to keep UK at forefront of science and research breakthroughs from healthcare, to better public services.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Available at: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hlinkClick r:id="rId4"/>
              </a:rPr>
              <a:t>https://www.gov.uk/</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accessed on 8</a:t>
            </a:r>
            <a:r>
              <a:rPr kumimoji="0" lang="en-US" sz="3200" b="0" i="0" u="none" strike="noStrike" kern="1200" cap="none" spc="0" normalizeH="0" baseline="30000" noProof="0" smtClean="0">
                <a:ln>
                  <a:noFill/>
                </a:ln>
                <a:solidFill>
                  <a:schemeClr val="tx1"/>
                </a:solidFill>
                <a:effectLst/>
                <a:uLnTx/>
                <a:uFillTx/>
                <a:latin typeface="Arial" panose="020B0604020202020204" pitchFamily="34" charset="0"/>
                <a:ea typeface="+mn-ea"/>
                <a:cs typeface="Arial" panose="020B0604020202020204" pitchFamily="34" charset="0"/>
              </a:rPr>
              <a:t>th</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August 2026. </a:t>
            </a:r>
            <a:endPar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NHS England, 2026. </a:t>
            </a:r>
            <a:r>
              <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A&amp;Es ‘bore the brunt’ as heatwave piled pressure on NHS.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Available at: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hlinkClick r:id="rId5"/>
              </a:rPr>
              <a:t>https://www.england.nhs.uk/</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accessed on 8</a:t>
            </a:r>
            <a:r>
              <a:rPr kumimoji="0" lang="en-US" sz="3200" b="0" i="0" u="none" strike="noStrike" kern="1200" cap="none" spc="0" normalizeH="0" baseline="30000" noProof="0" smtClean="0">
                <a:ln>
                  <a:noFill/>
                </a:ln>
                <a:solidFill>
                  <a:schemeClr val="tx1"/>
                </a:solidFill>
                <a:effectLst/>
                <a:uLnTx/>
                <a:uFillTx/>
                <a:latin typeface="Arial" panose="020B0604020202020204" pitchFamily="34" charset="0"/>
                <a:ea typeface="+mn-ea"/>
                <a:cs typeface="Arial" panose="020B0604020202020204" pitchFamily="34" charset="0"/>
              </a:rPr>
              <a:t>th</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August 2026. </a:t>
            </a: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PMC, 2025. </a:t>
            </a:r>
            <a:r>
              <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Heat Tolerance in Older Adults: A Systematic Review of Thermoregulation, Vulnerability, Environmental Change, and Health Outcomes.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Available at: </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hlinkClick r:id="rId6"/>
              </a:rPr>
              <a:t>https://pmc.ncbi.nlm.nih.gov/</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accessed on 8</a:t>
            </a:r>
            <a:r>
              <a:rPr kumimoji="0" lang="en-US" sz="3200" b="0" i="0" u="none" strike="noStrike" kern="1200" cap="none" spc="0" normalizeH="0" baseline="30000" noProof="0" smtClean="0">
                <a:ln>
                  <a:noFill/>
                </a:ln>
                <a:solidFill>
                  <a:schemeClr val="tx1"/>
                </a:solidFill>
                <a:effectLst/>
                <a:uLnTx/>
                <a:uFillTx/>
                <a:latin typeface="Arial" panose="020B0604020202020204" pitchFamily="34" charset="0"/>
                <a:ea typeface="+mn-ea"/>
                <a:cs typeface="Arial" panose="020B0604020202020204" pitchFamily="34" charset="0"/>
              </a:rPr>
              <a:t>th</a:t>
            </a:r>
            <a:r>
              <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rPr>
              <a:t> August 2026. </a:t>
            </a: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1" u="none" strike="noStrike" kern="1200" cap="none" spc="0" normalizeH="0" baseline="0" noProof="0" smtClean="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2217</TotalTime>
  <Words>3852</Words>
  <Application>Microsoft Office PowerPoint</Application>
  <PresentationFormat>Custom</PresentationFormat>
  <Paragraphs>339</Paragraphs>
  <Slides>28</Slides>
  <Notes>13</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Slide 1</vt:lpstr>
      <vt:lpstr>Heat shield Uk: A Digital Adaptive Health Promotion Intervention To Improve Heat wave Resilience Among Vulnerable Older Adults Across Urban And Rural Uk Communities</vt:lpstr>
      <vt:lpstr>Introduction</vt:lpstr>
      <vt:lpstr>The Proposed Intervention</vt:lpstr>
      <vt:lpstr>The Digital Health Technology: Heat Sensors</vt:lpstr>
      <vt:lpstr>Individual Responsibility: Justification for Heat Shield UK</vt:lpstr>
      <vt:lpstr>Why Heat waves Are an Urgent Public Health Issue</vt:lpstr>
      <vt:lpstr>National Guidelines Supporting Heat Shield UK</vt:lpstr>
      <vt:lpstr>Consequences of Inaction</vt:lpstr>
      <vt:lpstr>The Proposed Intervention and Its Evidence Base</vt:lpstr>
      <vt:lpstr>Slide 11</vt:lpstr>
      <vt:lpstr>Slide 12</vt:lpstr>
      <vt:lpstr>Slide 13</vt:lpstr>
      <vt:lpstr>Slide 14</vt:lpstr>
      <vt:lpstr>Slide 15</vt:lpstr>
      <vt:lpstr>Slide 16</vt:lpstr>
      <vt:lpstr>Slide 17</vt:lpstr>
      <vt:lpstr>Slide 18</vt:lpstr>
      <vt:lpstr>Slide 19</vt:lpstr>
      <vt:lpstr>Maryan Mohamed (2029256)  </vt:lpstr>
      <vt:lpstr>Benefits of Heatshield UK for Older Adults (60+)  Potential Benefits  </vt:lpstr>
      <vt:lpstr>Benefits to the Healthcare System.  Wider Benefits. </vt:lpstr>
      <vt:lpstr>Implications for Policies  Policy Implications </vt:lpstr>
      <vt:lpstr>Implications for Education.  Education Implications. </vt:lpstr>
      <vt:lpstr>Conclusions.  Heatshield UK has the potential to: </vt:lpstr>
      <vt:lpstr>Reference List</vt:lpstr>
      <vt:lpstr>Slide 27</vt:lpstr>
      <vt:lpstr>Slide 28</vt:lpstr>
    </vt:vector>
  </TitlesOfParts>
  <LinksUpToDate>false</LinksUpToDate>
  <SharedDoc>false</SharedDoc>
  <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HEATSHIELD UK: A DIGITAL ADAPTIVE HEALTH PROMOTION INTERVENTION TO IMPROVE HEATWAVE RESILIENCE AMONG VULNERABLE OLDER ADULTS ACROSS URBAN AND RURAL UK COMMUNITIES</dc:title>
  <dc:creator>Hp</dc:creator>
  <dc:description>generated using python-pptx</dc:description>
  <cp:lastModifiedBy>Nilesh</cp:lastModifiedBy>
  <cp:revision>13</cp:revision>
  <dcterms:created xsi:type="dcterms:W3CDTF">2013-01-27T09:14:16Z</dcterms:created>
  <dcterms:modified xsi:type="dcterms:W3CDTF">2026-08-11T23:44:40Z</dcterms:modified>
</cp:coreProperties>
</file>