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63" r:id="rId3"/>
    <p:sldId id="262" r:id="rId4"/>
    <p:sldId id="264" r:id="rId5"/>
    <p:sldId id="265" r:id="rId6"/>
    <p:sldId id="258" r:id="rId7"/>
    <p:sldId id="259" r:id="rId8"/>
    <p:sldId id="266" r:id="rId9"/>
    <p:sldId id="261"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7" autoAdjust="0"/>
    <p:restoredTop sz="65617" autoAdjust="0"/>
  </p:normalViewPr>
  <p:slideViewPr>
    <p:cSldViewPr snapToGrid="0">
      <p:cViewPr varScale="1">
        <p:scale>
          <a:sx n="66" d="100"/>
          <a:sy n="66" d="100"/>
        </p:scale>
        <p:origin x="13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434756-6F5A-406B-87F5-BAE4B1E00889}" type="datetimeFigureOut">
              <a:rPr lang="en-GB" smtClean="0"/>
              <a:t>26/05/2025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B7B2-63DC-4569-BA26-BB2CEA0A1447}" type="slidenum">
              <a:rPr lang="en-GB" smtClean="0"/>
              <a:t>‹#›</a:t>
            </a:fld>
            <a:endParaRPr lang="en-GB"/>
          </a:p>
        </p:txBody>
      </p:sp>
    </p:spTree>
    <p:extLst>
      <p:ext uri="{BB962C8B-B14F-4D97-AF65-F5344CB8AC3E}">
        <p14:creationId xmlns:p14="http://schemas.microsoft.com/office/powerpoint/2010/main" val="3722860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004A305-4BB3-432C-8E8B-F9E9CDE9F790}" type="slidenum">
              <a:rPr lang="en-IN" smtClean="0"/>
              <a:t>1</a:t>
            </a:fld>
            <a:endParaRPr lang="en-IN"/>
          </a:p>
        </p:txBody>
      </p:sp>
    </p:spTree>
    <p:extLst>
      <p:ext uri="{BB962C8B-B14F-4D97-AF65-F5344CB8AC3E}">
        <p14:creationId xmlns:p14="http://schemas.microsoft.com/office/powerpoint/2010/main" val="2891732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DB152-2C49-44C1-2732-54A3612EDE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152E96-BE1E-36F4-6E55-03A2249FE1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605822-3A93-F5F6-2BF6-15886C0554C3}"/>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2D7E5503-DED2-27F6-1222-67554D46298A}"/>
              </a:ext>
            </a:extLst>
          </p:cNvPr>
          <p:cNvSpPr>
            <a:spLocks noGrp="1"/>
          </p:cNvSpPr>
          <p:nvPr>
            <p:ph type="sldNum" sz="quarter" idx="5"/>
          </p:nvPr>
        </p:nvSpPr>
        <p:spPr/>
        <p:txBody>
          <a:bodyPr/>
          <a:lstStyle/>
          <a:p>
            <a:fld id="{9004A305-4BB3-432C-8E8B-F9E9CDE9F790}" type="slidenum">
              <a:rPr lang="en-IN" smtClean="0"/>
              <a:t>2</a:t>
            </a:fld>
            <a:endParaRPr lang="en-IN"/>
          </a:p>
        </p:txBody>
      </p:sp>
    </p:spTree>
    <p:extLst>
      <p:ext uri="{BB962C8B-B14F-4D97-AF65-F5344CB8AC3E}">
        <p14:creationId xmlns:p14="http://schemas.microsoft.com/office/powerpoint/2010/main" val="3049657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6C094-374E-207E-7D16-98BBCEA98E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4A5041-0EB1-8109-40C1-73895A217B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EF4C27-0BB8-4475-80DE-6AD8F82F708C}"/>
              </a:ext>
            </a:extLst>
          </p:cNvPr>
          <p:cNvSpPr>
            <a:spLocks noGrp="1"/>
          </p:cNvSpPr>
          <p:nvPr>
            <p:ph type="body" idx="1"/>
          </p:nvPr>
        </p:nvSpPr>
        <p:spPr/>
        <p:txBody>
          <a:bodyPr/>
          <a:lstStyle/>
          <a:p>
            <a:pPr algn="just">
              <a:lnSpc>
                <a:spcPct val="200000"/>
              </a:lnSpc>
              <a:spcBef>
                <a:spcPts val="1200"/>
              </a:spcBef>
              <a:buNone/>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lnSpc>
                <a:spcPct val="200000"/>
              </a:lnSpc>
            </a:pPr>
            <a:r>
              <a:rPr lang="en-IN" sz="1800" dirty="0">
                <a:effectLst/>
                <a:latin typeface="Times New Roman" panose="02020603050405020304" pitchFamily="18" charset="0"/>
                <a:ea typeface="Times New Roman" panose="02020603050405020304" pitchFamily="18" charset="0"/>
              </a:rPr>
              <a:t>Industries across the world are experiencing the effects of “staff shortages and labour issues”, with healthcare, hospitality, and construction being most affected. “The UK ONS” reported in 2024 that the first quarter saw over 900,000 job vacancies in the country mainly because of fewer people from Europe, older generations, and people not having the required skills </a:t>
            </a:r>
            <a:r>
              <a:rPr lang="en-GB" sz="1800" dirty="0">
                <a:effectLst/>
                <a:latin typeface="Times New Roman" panose="02020603050405020304" pitchFamily="18" charset="0"/>
                <a:ea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rPr>
              <a:t>ons</a:t>
            </a:r>
            <a:r>
              <a:rPr lang="en-GB" sz="1800" dirty="0">
                <a:effectLst/>
                <a:latin typeface="Times New Roman" panose="02020603050405020304" pitchFamily="18" charset="0"/>
                <a:ea typeface="Times New Roman" panose="02020603050405020304" pitchFamily="18" charset="0"/>
              </a:rPr>
              <a:t>, 2024)</a:t>
            </a:r>
            <a:r>
              <a:rPr lang="en-IN" sz="1800" dirty="0">
                <a:effectLst/>
                <a:latin typeface="Times New Roman" panose="02020603050405020304" pitchFamily="18" charset="0"/>
                <a:ea typeface="Times New Roman" panose="02020603050405020304" pitchFamily="18" charset="0"/>
              </a:rPr>
              <a:t>. 73% of firms in 2023 had difficulties when it came to finding the staff they needed, which led to reduced productivity and quality of services </a:t>
            </a:r>
            <a:r>
              <a:rPr lang="en-GB" sz="1800" dirty="0">
                <a:effectLst/>
                <a:latin typeface="Times New Roman" panose="02020603050405020304" pitchFamily="18" charset="0"/>
                <a:ea typeface="Times New Roman" panose="02020603050405020304" pitchFamily="18" charset="0"/>
              </a:rPr>
              <a:t>(mckinsey, 2023)</a:t>
            </a:r>
            <a:r>
              <a:rPr lang="en-IN" sz="1800" dirty="0">
                <a:effectLst/>
                <a:latin typeface="Times New Roman" panose="02020603050405020304" pitchFamily="18" charset="0"/>
                <a:ea typeface="Times New Roman" panose="02020603050405020304" pitchFamily="18" charset="0"/>
              </a:rPr>
              <a:t>. Due to these shortages, there is less economic growth and many workers are burning out and leaving, which is only making the labour shortages worse throughout many industries. This presentation will analyse the “shortage of workers” and problems in labour using several different approaches. It will start by setting out the method for obtaining and analysing data, and later look at the ways these issues affect productivity, the experiences of employees, and the quality of customer service. After that, the PEST analysis will break down the “political, economic, social, and technological factors” that play a part in the labour issue. Recommendations in the final section will encourage upskilling workers, reforming government policies, and keeping talent to ease the current shortage of staff.</a:t>
            </a:r>
          </a:p>
          <a:p>
            <a:endParaRPr lang="en-IN" dirty="0"/>
          </a:p>
        </p:txBody>
      </p:sp>
      <p:sp>
        <p:nvSpPr>
          <p:cNvPr id="4" name="Slide Number Placeholder 3">
            <a:extLst>
              <a:ext uri="{FF2B5EF4-FFF2-40B4-BE49-F238E27FC236}">
                <a16:creationId xmlns:a16="http://schemas.microsoft.com/office/drawing/2014/main" id="{0791D1D6-3A8A-6414-6B6C-B5A307404FFA}"/>
              </a:ext>
            </a:extLst>
          </p:cNvPr>
          <p:cNvSpPr>
            <a:spLocks noGrp="1"/>
          </p:cNvSpPr>
          <p:nvPr>
            <p:ph type="sldNum" sz="quarter" idx="5"/>
          </p:nvPr>
        </p:nvSpPr>
        <p:spPr/>
        <p:txBody>
          <a:bodyPr/>
          <a:lstStyle/>
          <a:p>
            <a:fld id="{9004A305-4BB3-432C-8E8B-F9E9CDE9F790}" type="slidenum">
              <a:rPr lang="en-IN" smtClean="0"/>
              <a:t>3</a:t>
            </a:fld>
            <a:endParaRPr lang="en-IN"/>
          </a:p>
        </p:txBody>
      </p:sp>
    </p:spTree>
    <p:extLst>
      <p:ext uri="{BB962C8B-B14F-4D97-AF65-F5344CB8AC3E}">
        <p14:creationId xmlns:p14="http://schemas.microsoft.com/office/powerpoint/2010/main" val="2400033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None/>
            </a:pPr>
            <a:r>
              <a:rPr lang="en-GB" sz="1800" dirty="0">
                <a:effectLst/>
                <a:latin typeface="Times New Roman" panose="02020603050405020304" pitchFamily="18" charset="0"/>
                <a:ea typeface="Times New Roman" panose="02020603050405020304" pitchFamily="18" charset="0"/>
              </a:rPr>
              <a:t>Employee shortage is a very critical challenge for the hotel and hospitality sector nowadays. This is impacting the hospitality and services of the hotels, which poorly affect the experience of guests and the goodwill of the hotels. These shortages of labour can lead to poor services, a bad experience for guests, operational challenges and effects on the existing employees. The current employees have to work beyond their capacity, which leads to a reduction in their morale. </a:t>
            </a:r>
          </a:p>
          <a:p>
            <a:pPr algn="just">
              <a:lnSpc>
                <a:spcPct val="200000"/>
              </a:lnSpc>
              <a:buNone/>
            </a:pPr>
            <a:r>
              <a:rPr lang="en-GB" sz="1800" b="1" dirty="0">
                <a:effectLst/>
                <a:latin typeface="Times New Roman" panose="02020603050405020304" pitchFamily="18" charset="0"/>
                <a:ea typeface="Times New Roman" panose="02020603050405020304" pitchFamily="18" charset="0"/>
              </a:rPr>
              <a:t>Poor Service quality</a:t>
            </a:r>
            <a:endParaRPr lang="en-GB" sz="1800" dirty="0">
              <a:effectLst/>
              <a:latin typeface="Times New Roman" panose="02020603050405020304" pitchFamily="18" charset="0"/>
              <a:ea typeface="Times New Roman" panose="02020603050405020304" pitchFamily="18" charset="0"/>
            </a:endParaRPr>
          </a:p>
          <a:p>
            <a:pPr algn="just">
              <a:lnSpc>
                <a:spcPct val="200000"/>
              </a:lnSpc>
              <a:buNone/>
            </a:pPr>
            <a:r>
              <a:rPr lang="en-GB" sz="1800" dirty="0">
                <a:effectLst/>
                <a:latin typeface="Times New Roman" panose="02020603050405020304" pitchFamily="18" charset="0"/>
                <a:ea typeface="Times New Roman" panose="02020603050405020304" pitchFamily="18" charset="0"/>
              </a:rPr>
              <a:t>According to Kwok (2022), a shortage of labour can lead to a hotel providing poor service quality, as the staff are unable to provide the expected services to the guests. Inconsistent practices from current employees affect their competence, which makes them unable to provide service to the guests in accordance with standards. The issue of staffing decrease is creating more problems for the management as it is unable to operate in full capacity and meet all key requirements. This leads to a bad experience for the guests as they do not get the solutions to their queries or proper customer service as per their expectations.  As stated by Wood (2024), When the guests cannot find the solutions to their queries, they give a bad review about the hotel, which leads to a loss of goodwill. This kind of issues also affects the overall profit of the business of a hotel, which could cause further financial issues. Poor service quality may cause inconvenience, such as not getting food and services in time, which affects service quality. </a:t>
            </a:r>
          </a:p>
          <a:p>
            <a:pPr algn="just">
              <a:lnSpc>
                <a:spcPct val="200000"/>
              </a:lnSpc>
              <a:buNone/>
            </a:pPr>
            <a:r>
              <a:rPr lang="en-GB" sz="1800" b="1" dirty="0">
                <a:effectLst/>
                <a:latin typeface="Times New Roman" panose="02020603050405020304" pitchFamily="18" charset="0"/>
                <a:ea typeface="Times New Roman" panose="02020603050405020304" pitchFamily="18" charset="0"/>
              </a:rPr>
              <a:t>High workloads for employees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A decreasing number of staff and labour also affects the existing staff of the business, as they have to face a high workload. According to Morosan et al. (2022), this thing impacts the productivity level of the entire business. Especially during the peak time of tourism, the employees become unable to handle all the demands of the guests. According to Morosan and Bowen (2022), Sometimes, management tries to recruit new staff, however, they take too much time to learn about the services. Not meeting the requirements of guests causes a major concern for the workforce, as the entire industry is based on service delivery. In this case, all the works are handled by the existing staff, affecting their current work-life balance. This implies they have to face a lot of problems in balancing their job life and personal life, which could have a direct effect on their mental health. This could lead to them quitting their jobs and creating an issue with the retention of employees.</a:t>
            </a:r>
          </a:p>
          <a:p>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4</a:t>
            </a:fld>
            <a:endParaRPr lang="en-IN"/>
          </a:p>
        </p:txBody>
      </p:sp>
    </p:spTree>
    <p:extLst>
      <p:ext uri="{BB962C8B-B14F-4D97-AF65-F5344CB8AC3E}">
        <p14:creationId xmlns:p14="http://schemas.microsoft.com/office/powerpoint/2010/main" val="706580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None/>
            </a:pPr>
            <a:r>
              <a:rPr lang="en-GB" sz="1800" b="1" dirty="0">
                <a:effectLst/>
                <a:latin typeface="Times New Roman" panose="02020603050405020304" pitchFamily="18" charset="0"/>
                <a:ea typeface="Times New Roman" panose="02020603050405020304" pitchFamily="18" charset="0"/>
              </a:rPr>
              <a:t>Operational challenges</a:t>
            </a:r>
            <a:endParaRPr lang="en-GB" sz="1800" dirty="0">
              <a:effectLst/>
              <a:latin typeface="Times New Roman" panose="02020603050405020304" pitchFamily="18" charset="0"/>
              <a:ea typeface="Times New Roman" panose="02020603050405020304" pitchFamily="18" charset="0"/>
            </a:endParaRPr>
          </a:p>
          <a:p>
            <a:pPr algn="just">
              <a:lnSpc>
                <a:spcPct val="200000"/>
              </a:lnSpc>
              <a:buNone/>
            </a:pPr>
            <a:r>
              <a:rPr lang="en-GB" sz="1800" dirty="0">
                <a:effectLst/>
                <a:latin typeface="Times New Roman" panose="02020603050405020304" pitchFamily="18" charset="0"/>
                <a:ea typeface="Times New Roman" panose="02020603050405020304" pitchFamily="18" charset="0"/>
              </a:rPr>
              <a:t>As per Pavlatos et al. (2021), labour shortage in the hospitality and accommodation sectors also leads to an operational challenge for businesses. From an operational perspective, a lack of staff leads to uneven distribution of responsibilities. Under such a stressful environment, operational mistakes and errors in service delivery are fairly common. One more issue that could occur during such an instance is related to talent availability. The hotels could have issues retaining or acquiring specialised talent, which could hamper operational integrity as they could fail to deliver critical services.</a:t>
            </a:r>
          </a:p>
          <a:p>
            <a:pPr algn="just">
              <a:lnSpc>
                <a:spcPct val="200000"/>
              </a:lnSpc>
              <a:buNone/>
            </a:pPr>
            <a:r>
              <a:rPr lang="en-GB" sz="1800" b="1" dirty="0">
                <a:effectLst/>
                <a:latin typeface="Times New Roman" panose="02020603050405020304" pitchFamily="18" charset="0"/>
                <a:ea typeface="Times New Roman" panose="02020603050405020304" pitchFamily="18" charset="0"/>
              </a:rPr>
              <a:t>Loss of brand reputation</a:t>
            </a:r>
            <a:endParaRPr lang="en-GB" sz="1800" dirty="0">
              <a:effectLst/>
              <a:latin typeface="Times New Roman" panose="02020603050405020304" pitchFamily="18" charset="0"/>
              <a:ea typeface="Times New Roman" panose="02020603050405020304" pitchFamily="18" charset="0"/>
            </a:endParaRPr>
          </a:p>
          <a:p>
            <a:pPr>
              <a:buNone/>
            </a:pPr>
            <a:r>
              <a:rPr lang="en-GB" sz="1800" kern="0" dirty="0">
                <a:effectLst/>
                <a:latin typeface="Times New Roman" panose="02020603050405020304" pitchFamily="18" charset="0"/>
                <a:ea typeface="Times New Roman" panose="02020603050405020304" pitchFamily="18" charset="0"/>
              </a:rPr>
              <a:t>The impact on the reputation of the business is the result of its services and reviews from guests. In case the company fails to deliver on their end, it could result in bad reviews, which could have a major impact on the reputation of the hotel. According to Liu-Lastres (2022), the competition between different hotels is increasing day by day in the market, and each company develops new business ideas. It can be very challenging for companies that are facing the problem of staff shortage. As it could lead to deterioration in brand reputation and loss of its competitive advantage in the market. Every business needs to maintain its reputation and goodwill if it strives to remain in the competition. In order to accomplish this, the firm needs to deal with issues related to staff shortage and retention.</a:t>
            </a:r>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5</a:t>
            </a:fld>
            <a:endParaRPr lang="en-IN"/>
          </a:p>
        </p:txBody>
      </p:sp>
    </p:spTree>
    <p:extLst>
      <p:ext uri="{BB962C8B-B14F-4D97-AF65-F5344CB8AC3E}">
        <p14:creationId xmlns:p14="http://schemas.microsoft.com/office/powerpoint/2010/main" val="1879256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buNone/>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PEST Analysis</a:t>
            </a:r>
          </a:p>
          <a:p>
            <a:pPr algn="just">
              <a:lnSpc>
                <a:spcPct val="200000"/>
              </a:lnSpc>
              <a:buNone/>
            </a:pPr>
            <a:r>
              <a:rPr lang="en-GB" sz="1800" b="1" i="1" dirty="0">
                <a:effectLst/>
                <a:latin typeface="Times New Roman" panose="02020603050405020304" pitchFamily="18" charset="0"/>
                <a:ea typeface="Times New Roman" panose="02020603050405020304" pitchFamily="18" charset="0"/>
              </a:rPr>
              <a:t>Political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buNone/>
            </a:pPr>
            <a:r>
              <a:rPr lang="en-GB" sz="1800" dirty="0">
                <a:effectLst/>
                <a:latin typeface="Times New Roman" panose="02020603050405020304" pitchFamily="18" charset="0"/>
                <a:ea typeface="Times New Roman" panose="02020603050405020304" pitchFamily="18" charset="0"/>
              </a:rPr>
              <a:t>There are political factors which could impact companies, including labour politics and political discourse. Political aspects and regulations could cause a subset of the political environment in the labour market. Another factor is political discourse, as staff shortages can be used as a tool of politics that raises concerns about economic stability and competitiveness. Considering the political factors affecting the labour market, another key aspect could be regulations implemented and labour laws under a political dominion (García-Rodríguez et al., 2021).</a:t>
            </a:r>
          </a:p>
          <a:p>
            <a:pPr algn="just">
              <a:lnSpc>
                <a:spcPct val="200000"/>
              </a:lnSpc>
              <a:buNone/>
            </a:pPr>
            <a:r>
              <a:rPr lang="en-GB" sz="1800" b="1" i="1" dirty="0">
                <a:effectLst/>
                <a:latin typeface="Times New Roman" panose="02020603050405020304" pitchFamily="18" charset="0"/>
                <a:ea typeface="Times New Roman" panose="02020603050405020304" pitchFamily="18" charset="0"/>
              </a:rPr>
              <a:t>Economic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The economic factors associated with staffing shortages include decreased productivity, as with the shortage of staff, the hotel management faces problems in providing expected services. This impacts the ability of the hotel to operate at its full capacity and leads to economic strain in the industry. One more aspect could be considered the increased labour cost due to the management's competition for workers in the market (</a:t>
            </a:r>
            <a:r>
              <a:rPr lang="en-GB" sz="1800" dirty="0" err="1">
                <a:effectLst/>
                <a:latin typeface="Times New Roman" panose="02020603050405020304" pitchFamily="18" charset="0"/>
                <a:ea typeface="Times New Roman" panose="02020603050405020304" pitchFamily="18" charset="0"/>
              </a:rPr>
              <a:t>Vakira</a:t>
            </a:r>
            <a:r>
              <a:rPr lang="en-GB" sz="1800" dirty="0">
                <a:effectLst/>
                <a:latin typeface="Times New Roman" panose="02020603050405020304" pitchFamily="18" charset="0"/>
                <a:ea typeface="Times New Roman" panose="02020603050405020304" pitchFamily="18" charset="0"/>
              </a:rPr>
              <a:t> et al., 2023). Labour shortages lead to the offering of higher salaries to the staff and maintain retention. This also creates an imbalance in the industry’s economic condition. Such a staff shortage issue can also hurt the economy directly as the managements fail to invest in a new project due to operational failure. An increase in labour salary and negative engagement also impact the profitability of the hotels.</a:t>
            </a:r>
          </a:p>
          <a:p>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6</a:t>
            </a:fld>
            <a:endParaRPr lang="en-IN"/>
          </a:p>
        </p:txBody>
      </p:sp>
    </p:spTree>
    <p:extLst>
      <p:ext uri="{BB962C8B-B14F-4D97-AF65-F5344CB8AC3E}">
        <p14:creationId xmlns:p14="http://schemas.microsoft.com/office/powerpoint/2010/main" val="28531200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None/>
            </a:pPr>
            <a:r>
              <a:rPr lang="en-GB" sz="1800" b="1" i="1" dirty="0">
                <a:effectLst/>
                <a:latin typeface="Times New Roman" panose="02020603050405020304" pitchFamily="18" charset="0"/>
                <a:ea typeface="Times New Roman" panose="02020603050405020304" pitchFamily="18" charset="0"/>
              </a:rPr>
              <a:t>Social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buNone/>
            </a:pPr>
            <a:r>
              <a:rPr lang="en-GB" sz="1800" dirty="0">
                <a:effectLst/>
                <a:latin typeface="Times New Roman" panose="02020603050405020304" pitchFamily="18" charset="0"/>
                <a:ea typeface="Times New Roman" panose="02020603050405020304" pitchFamily="18" charset="0"/>
              </a:rPr>
              <a:t>The issue of labour shortage is also impacted by the social factors, as it reduces employee engagement and overall productivity. Lack of staff could lead to the hotels being unable to provide appropriate services. This can poorly affect the group of people who may rely on the hotel services and hospitality (PL and Wickens, 2021). Staff shortage and the hospitality industry are also affected by the workload induced by the situation. As the employees may have to work longer than usual, their morale and job satisfaction levels also decrease. Reputation is also included in the impacts as people are not attracted to a poorly reputable industry in terms of employment, and would not seek employment in such an industry.</a:t>
            </a:r>
          </a:p>
          <a:p>
            <a:pPr algn="just">
              <a:lnSpc>
                <a:spcPct val="200000"/>
              </a:lnSpc>
              <a:buNone/>
            </a:pPr>
            <a:r>
              <a:rPr lang="en-GB" sz="1800" b="1" i="1" dirty="0">
                <a:effectLst/>
                <a:latin typeface="Times New Roman" panose="02020603050405020304" pitchFamily="18" charset="0"/>
                <a:ea typeface="Times New Roman" panose="02020603050405020304" pitchFamily="18" charset="0"/>
              </a:rPr>
              <a:t>Technology Factors</a:t>
            </a:r>
            <a:endParaRPr lang="en-GB"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rPr>
              <a:t>Technologies can impact hospitality management, highlighting automation, personalisation, increased efficiency and training and development. Automated systems like self-check-in machines, automatic scheduling tools and inventory management systems can provide services that can reduce the need for labourers (</a:t>
            </a:r>
            <a:r>
              <a:rPr lang="en-GB" sz="1800" dirty="0" err="1">
                <a:effectLst/>
                <a:latin typeface="Times New Roman" panose="02020603050405020304" pitchFamily="18" charset="0"/>
                <a:ea typeface="Times New Roman" panose="02020603050405020304" pitchFamily="18" charset="0"/>
              </a:rPr>
              <a:t>Vakira</a:t>
            </a:r>
            <a:r>
              <a:rPr lang="en-GB" sz="1800" dirty="0">
                <a:effectLst/>
                <a:latin typeface="Times New Roman" panose="02020603050405020304" pitchFamily="18" charset="0"/>
                <a:ea typeface="Times New Roman" panose="02020603050405020304" pitchFamily="18" charset="0"/>
              </a:rPr>
              <a:t> et al., 2023). However, hotels face difficulties in generating or using new technologies in their services, as the low number of labourers could cause issues with operating new technology. Data analytics and Artificial Intelligence can also help in hotel management, and understand the preferences of guests, which can create a more personalised experience for the visitors. In order to deal with this situation, existing staff can be trained digitally by investing in new technologies by the management. Technologies can lead to reducing errors, which can improve the performance of labour.</a:t>
            </a:r>
          </a:p>
          <a:p>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7</a:t>
            </a:fld>
            <a:endParaRPr lang="en-IN"/>
          </a:p>
        </p:txBody>
      </p:sp>
    </p:spTree>
    <p:extLst>
      <p:ext uri="{BB962C8B-B14F-4D97-AF65-F5344CB8AC3E}">
        <p14:creationId xmlns:p14="http://schemas.microsoft.com/office/powerpoint/2010/main" val="444851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2352C-BC42-A50D-DA51-16DF19EB87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42D54C-20E1-2E7A-0DF7-9DA8171790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31FD2B-046D-155D-B5D6-74DF7E2CBB40}"/>
              </a:ext>
            </a:extLst>
          </p:cNvPr>
          <p:cNvSpPr>
            <a:spLocks noGrp="1"/>
          </p:cNvSpPr>
          <p:nvPr>
            <p:ph type="body" idx="1"/>
          </p:nvPr>
        </p:nvSpPr>
        <p:spPr/>
        <p:txBody>
          <a:bodyPr/>
          <a:lstStyle/>
          <a:p>
            <a:pPr algn="just">
              <a:lnSpc>
                <a:spcPct val="200000"/>
              </a:lnSpc>
              <a:spcBef>
                <a:spcPts val="1200"/>
              </a:spcBef>
              <a:buNone/>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Industry response </a:t>
            </a:r>
          </a:p>
          <a:p>
            <a:pPr algn="just">
              <a:lnSpc>
                <a:spcPct val="200000"/>
              </a:lnSpc>
              <a:buNone/>
            </a:pPr>
            <a:r>
              <a:rPr lang="en-IN" sz="1800" b="1" dirty="0">
                <a:effectLst/>
                <a:latin typeface="Times New Roman" panose="02020603050405020304" pitchFamily="18" charset="0"/>
                <a:ea typeface="Times New Roman" panose="02020603050405020304" pitchFamily="18" charset="0"/>
              </a:rPr>
              <a:t>Flexible working schedules </a:t>
            </a:r>
            <a:endParaRPr lang="en-IN" sz="1800" dirty="0">
              <a:effectLst/>
              <a:latin typeface="Times New Roman" panose="02020603050405020304" pitchFamily="18" charset="0"/>
              <a:ea typeface="Times New Roman" panose="02020603050405020304" pitchFamily="18" charset="0"/>
            </a:endParaRPr>
          </a:p>
          <a:p>
            <a:pPr algn="just">
              <a:lnSpc>
                <a:spcPct val="200000"/>
              </a:lnSpc>
              <a:buNone/>
            </a:pPr>
            <a:r>
              <a:rPr lang="en-IN" sz="1800" dirty="0">
                <a:effectLst/>
                <a:latin typeface="Times New Roman" panose="02020603050405020304" pitchFamily="18" charset="0"/>
                <a:ea typeface="Times New Roman" panose="02020603050405020304" pitchFamily="18" charset="0"/>
              </a:rPr>
              <a:t>Industries have tried out different approaches to cope with staff shortages, however, each technique has met with different success levels. In addition to the industry's solutions is more automation and digital technology in place of human work </a:t>
            </a:r>
            <a:r>
              <a:rPr lang="en-GB" sz="1800" dirty="0">
                <a:effectLst/>
                <a:latin typeface="Times New Roman" panose="02020603050405020304" pitchFamily="18" charset="0"/>
                <a:ea typeface="Times New Roman" panose="02020603050405020304" pitchFamily="18" charset="0"/>
              </a:rPr>
              <a:t>(Chron , 2025)</a:t>
            </a:r>
            <a:r>
              <a:rPr lang="en-IN" sz="1800" dirty="0">
                <a:effectLst/>
                <a:latin typeface="Times New Roman" panose="02020603050405020304" pitchFamily="18" charset="0"/>
                <a:ea typeface="Times New Roman" panose="02020603050405020304" pitchFamily="18" charset="0"/>
              </a:rPr>
              <a:t>. Examples of this are self-serve options in hotels and hospitality and making orders online in hotels. Its advantage comes from the continuation of regular work operations with a reduced number of employees. </a:t>
            </a:r>
          </a:p>
          <a:p>
            <a:pPr algn="just">
              <a:lnSpc>
                <a:spcPct val="200000"/>
              </a:lnSpc>
              <a:buNone/>
            </a:pPr>
            <a:r>
              <a:rPr lang="en-IN" sz="1800" b="1" i="1" dirty="0">
                <a:effectLst/>
                <a:latin typeface="Times New Roman" panose="02020603050405020304" pitchFamily="18" charset="0"/>
                <a:ea typeface="Times New Roman" panose="02020603050405020304" pitchFamily="18" charset="0"/>
              </a:rPr>
              <a:t>Strengths </a:t>
            </a:r>
            <a:endParaRPr lang="en-IN" sz="1800" dirty="0">
              <a:effectLst/>
              <a:latin typeface="Times New Roman" panose="02020603050405020304" pitchFamily="18" charset="0"/>
              <a:ea typeface="Times New Roman" panose="02020603050405020304" pitchFamily="18" charset="0"/>
            </a:endParaRPr>
          </a:p>
          <a:p>
            <a:pPr algn="just">
              <a:lnSpc>
                <a:spcPct val="200000"/>
              </a:lnSpc>
              <a:buNone/>
            </a:pPr>
            <a:r>
              <a:rPr lang="en-IN" sz="1800" dirty="0">
                <a:effectLst/>
                <a:latin typeface="Times New Roman" panose="02020603050405020304" pitchFamily="18" charset="0"/>
                <a:ea typeface="Times New Roman" panose="02020603050405020304" pitchFamily="18" charset="0"/>
              </a:rPr>
              <a:t>One more important way to handle the shortage is to allow employees greater flexibility in their schedules. It has also worked well, mainly in administration, since it improves employees’ family life and satisfaction at work. </a:t>
            </a:r>
          </a:p>
          <a:p>
            <a:pPr algn="just">
              <a:lnSpc>
                <a:spcPct val="200000"/>
              </a:lnSpc>
              <a:buNone/>
            </a:pPr>
            <a:r>
              <a:rPr lang="en-IN" sz="1800" b="1" i="1" dirty="0">
                <a:effectLst/>
                <a:latin typeface="Times New Roman" panose="02020603050405020304" pitchFamily="18" charset="0"/>
                <a:ea typeface="Times New Roman" panose="02020603050405020304" pitchFamily="18" charset="0"/>
              </a:rPr>
              <a:t>Weaknesses </a:t>
            </a:r>
            <a:endParaRPr lang="en-IN" sz="1800" dirty="0">
              <a:effectLst/>
              <a:latin typeface="Times New Roman" panose="02020603050405020304" pitchFamily="18" charset="0"/>
              <a:ea typeface="Times New Roman" panose="02020603050405020304" pitchFamily="18" charset="0"/>
            </a:endParaRPr>
          </a:p>
          <a:p>
            <a:pPr algn="just">
              <a:lnSpc>
                <a:spcPct val="200000"/>
              </a:lnSpc>
              <a:buNone/>
            </a:pPr>
            <a:r>
              <a:rPr lang="en-IN" sz="1800" dirty="0">
                <a:effectLst/>
                <a:latin typeface="Times New Roman" panose="02020603050405020304" pitchFamily="18" charset="0"/>
                <a:ea typeface="Times New Roman" panose="02020603050405020304" pitchFamily="18" charset="0"/>
              </a:rPr>
              <a:t>However, being present in person is needed, such as healthcare or construction, and flexibility is less possible, which cuts down its overall effect.</a:t>
            </a:r>
          </a:p>
          <a:p>
            <a:endParaRPr lang="en-IN" dirty="0"/>
          </a:p>
        </p:txBody>
      </p:sp>
      <p:sp>
        <p:nvSpPr>
          <p:cNvPr id="4" name="Slide Number Placeholder 3">
            <a:extLst>
              <a:ext uri="{FF2B5EF4-FFF2-40B4-BE49-F238E27FC236}">
                <a16:creationId xmlns:a16="http://schemas.microsoft.com/office/drawing/2014/main" id="{5BF0CD08-DAED-D3D1-53CB-58EA257E60D9}"/>
              </a:ext>
            </a:extLst>
          </p:cNvPr>
          <p:cNvSpPr>
            <a:spLocks noGrp="1"/>
          </p:cNvSpPr>
          <p:nvPr>
            <p:ph type="sldNum" sz="quarter" idx="5"/>
          </p:nvPr>
        </p:nvSpPr>
        <p:spPr/>
        <p:txBody>
          <a:bodyPr/>
          <a:lstStyle/>
          <a:p>
            <a:fld id="{9004A305-4BB3-432C-8E8B-F9E9CDE9F790}" type="slidenum">
              <a:rPr lang="en-IN" smtClean="0"/>
              <a:t>8</a:t>
            </a:fld>
            <a:endParaRPr lang="en-IN"/>
          </a:p>
        </p:txBody>
      </p:sp>
    </p:spTree>
    <p:extLst>
      <p:ext uri="{BB962C8B-B14F-4D97-AF65-F5344CB8AC3E}">
        <p14:creationId xmlns:p14="http://schemas.microsoft.com/office/powerpoint/2010/main" val="2525029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None/>
            </a:pPr>
            <a:r>
              <a:rPr lang="en-IN" sz="1200" b="1" dirty="0">
                <a:effectLst/>
                <a:latin typeface="Times New Roman" panose="02020603050405020304" pitchFamily="18" charset="0"/>
                <a:ea typeface="Times New Roman" panose="02020603050405020304" pitchFamily="18" charset="0"/>
              </a:rPr>
              <a:t>Upskilling and training initiatives </a:t>
            </a:r>
            <a:endParaRPr lang="en-IN" sz="1200" dirty="0">
              <a:effectLst/>
              <a:latin typeface="Times New Roman" panose="02020603050405020304" pitchFamily="18" charset="0"/>
              <a:ea typeface="Times New Roman" panose="02020603050405020304" pitchFamily="18" charset="0"/>
            </a:endParaRPr>
          </a:p>
          <a:p>
            <a:pPr algn="just">
              <a:lnSpc>
                <a:spcPct val="200000"/>
              </a:lnSpc>
              <a:buNone/>
            </a:pPr>
            <a:r>
              <a:rPr lang="en-IN" sz="1200" dirty="0">
                <a:effectLst/>
                <a:latin typeface="Times New Roman" panose="02020603050405020304" pitchFamily="18" charset="0"/>
                <a:ea typeface="Times New Roman" panose="02020603050405020304" pitchFamily="18" charset="0"/>
              </a:rPr>
              <a:t>Wide-ranging training and upskilling programs have been put in place. Firms are creating training opportunities for employees and joining up with courses to cater for skills that are needed but missing </a:t>
            </a:r>
            <a:r>
              <a:rPr lang="en-GB" sz="1200" dirty="0">
                <a:effectLst/>
                <a:latin typeface="Times New Roman" panose="02020603050405020304" pitchFamily="18" charset="0"/>
                <a:ea typeface="Times New Roman" panose="02020603050405020304" pitchFamily="18" charset="0"/>
              </a:rPr>
              <a:t>(Neale, 2022)</a:t>
            </a:r>
            <a:r>
              <a:rPr lang="en-IN" sz="1200" dirty="0">
                <a:effectLst/>
                <a:latin typeface="Times New Roman" panose="02020603050405020304" pitchFamily="18" charset="0"/>
                <a:ea typeface="Times New Roman" panose="02020603050405020304" pitchFamily="18" charset="0"/>
              </a:rPr>
              <a:t>. The advantages of this process are the ability of firms to keep using engineering for a long time, still, it takes a lot of effort and may not help when urgent help is needed.</a:t>
            </a:r>
          </a:p>
          <a:p>
            <a:pPr algn="just">
              <a:lnSpc>
                <a:spcPct val="200000"/>
              </a:lnSpc>
              <a:buNone/>
            </a:pPr>
            <a:r>
              <a:rPr lang="en-IN" sz="1200" b="1" i="1" dirty="0">
                <a:effectLst/>
                <a:latin typeface="Times New Roman" panose="02020603050405020304" pitchFamily="18" charset="0"/>
                <a:ea typeface="Times New Roman" panose="02020603050405020304" pitchFamily="18" charset="0"/>
              </a:rPr>
              <a:t>Strengths </a:t>
            </a:r>
            <a:endParaRPr lang="en-IN" sz="1200" dirty="0">
              <a:effectLst/>
              <a:latin typeface="Times New Roman" panose="02020603050405020304" pitchFamily="18" charset="0"/>
              <a:ea typeface="Times New Roman" panose="02020603050405020304" pitchFamily="18" charset="0"/>
            </a:endParaRPr>
          </a:p>
          <a:p>
            <a:pPr algn="just">
              <a:lnSpc>
                <a:spcPct val="200000"/>
              </a:lnSpc>
              <a:buNone/>
            </a:pPr>
            <a:r>
              <a:rPr lang="en-IN" sz="1200" dirty="0">
                <a:effectLst/>
                <a:latin typeface="Times New Roman" panose="02020603050405020304" pitchFamily="18" charset="0"/>
                <a:ea typeface="Times New Roman" panose="02020603050405020304" pitchFamily="18" charset="0"/>
              </a:rPr>
              <a:t>Moreover, using workers from other countries has helped cover major staff shortages in healthcare. Even though it allows for a range of skills in the workforce, it still relies on immigration policies and may lead to many qualified workers leaving their home countries.</a:t>
            </a:r>
          </a:p>
          <a:p>
            <a:pPr algn="just">
              <a:lnSpc>
                <a:spcPct val="200000"/>
              </a:lnSpc>
              <a:buNone/>
            </a:pPr>
            <a:r>
              <a:rPr lang="en-IN" sz="1200" b="1" i="1" dirty="0">
                <a:effectLst/>
                <a:latin typeface="Times New Roman" panose="02020603050405020304" pitchFamily="18" charset="0"/>
                <a:ea typeface="Times New Roman" panose="02020603050405020304" pitchFamily="18" charset="0"/>
              </a:rPr>
              <a:t>Weaknesses </a:t>
            </a:r>
            <a:endParaRPr lang="en-IN" sz="1200" dirty="0">
              <a:effectLst/>
              <a:latin typeface="Times New Roman" panose="02020603050405020304" pitchFamily="18" charset="0"/>
              <a:ea typeface="Times New Roman" panose="02020603050405020304" pitchFamily="18" charset="0"/>
            </a:endParaRPr>
          </a:p>
          <a:p>
            <a:pPr algn="just">
              <a:lnSpc>
                <a:spcPct val="200000"/>
              </a:lnSpc>
            </a:pPr>
            <a:r>
              <a:rPr lang="en-IN" sz="1200" dirty="0">
                <a:effectLst/>
                <a:latin typeface="Times New Roman" panose="02020603050405020304" pitchFamily="18" charset="0"/>
                <a:ea typeface="Times New Roman" panose="02020603050405020304" pitchFamily="18" charset="0"/>
              </a:rPr>
              <a:t>While adaptability through technology, flexibility, training, and international recruitment have worked well for industries, each measurement has its own set of problems. While automation helps in the short run, it does not remove the need for human empathy in such roles, and forming new strategies through training requires meaningful effort and time. </a:t>
            </a:r>
          </a:p>
          <a:p>
            <a:endParaRPr lang="en-IN" dirty="0"/>
          </a:p>
        </p:txBody>
      </p:sp>
      <p:sp>
        <p:nvSpPr>
          <p:cNvPr id="4" name="Slide Number Placeholder 3"/>
          <p:cNvSpPr>
            <a:spLocks noGrp="1"/>
          </p:cNvSpPr>
          <p:nvPr>
            <p:ph type="sldNum" sz="quarter" idx="5"/>
          </p:nvPr>
        </p:nvSpPr>
        <p:spPr/>
        <p:txBody>
          <a:bodyPr/>
          <a:lstStyle/>
          <a:p>
            <a:fld id="{9004A305-4BB3-432C-8E8B-F9E9CDE9F790}" type="slidenum">
              <a:rPr lang="en-IN" smtClean="0"/>
              <a:t>9</a:t>
            </a:fld>
            <a:endParaRPr lang="en-IN"/>
          </a:p>
        </p:txBody>
      </p:sp>
    </p:spTree>
    <p:extLst>
      <p:ext uri="{BB962C8B-B14F-4D97-AF65-F5344CB8AC3E}">
        <p14:creationId xmlns:p14="http://schemas.microsoft.com/office/powerpoint/2010/main" val="4106512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The presentation prepared showcased the key aspects associated with the hospitality industry in the context of labour issues. The literature review prepared explored various aspects associated with the impacts of labour shortage and aligned issues. It has showcased current literature and referenced it accordingly to provide detailed insights into the situation. Issues such as high workload and low quality of services have been highlighted in the literature review. Along with the literature review, appropriate measures have also been introduced to reveal the causes and responses of the industry. A PEST analysis has been conducted, which revealed environmental aspects impacting the labour market and causing certain issues. Industry responses have been covered, such as flexibility in working schedules and training initiatives. Moreover, these aspects have been analysed critically, which has revealed strengths and weaknesses.</a:t>
            </a:r>
            <a:r>
              <a:rPr lang="en-GB" sz="1800" b="1" kern="0" dirty="0">
                <a:effectLst/>
                <a:latin typeface="Times New Roman" panose="02020603050405020304" pitchFamily="18" charset="0"/>
                <a:ea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10</a:t>
            </a:fld>
            <a:endParaRPr lang="en-IN"/>
          </a:p>
        </p:txBody>
      </p:sp>
    </p:spTree>
    <p:extLst>
      <p:ext uri="{BB962C8B-B14F-4D97-AF65-F5344CB8AC3E}">
        <p14:creationId xmlns:p14="http://schemas.microsoft.com/office/powerpoint/2010/main" val="2520039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None/>
            </a:pPr>
            <a:r>
              <a:rPr lang="en-GB" sz="1800" dirty="0">
                <a:effectLst/>
                <a:latin typeface="Times New Roman" panose="02020603050405020304" pitchFamily="18" charset="0"/>
                <a:ea typeface="Times New Roman" panose="02020603050405020304" pitchFamily="18" charset="0"/>
              </a:rPr>
              <a:t>Considering the analysis conducted regarding labour-related issues, there are certain tactics which could be employed by companies to make relevant improvements in workforce management and handle issues regarding labour shortage.</a:t>
            </a:r>
          </a:p>
          <a:p>
            <a:pPr algn="just">
              <a:lnSpc>
                <a:spcPct val="200000"/>
              </a:lnSpc>
              <a:buNone/>
            </a:pPr>
            <a:r>
              <a:rPr lang="en-GB" sz="1800" b="1" dirty="0">
                <a:effectLst/>
                <a:latin typeface="Times New Roman" panose="02020603050405020304" pitchFamily="18" charset="0"/>
                <a:ea typeface="Times New Roman" panose="02020603050405020304" pitchFamily="18" charset="0"/>
              </a:rPr>
              <a:t>Training Programmes:</a:t>
            </a:r>
            <a:r>
              <a:rPr lang="en-GB" sz="1800" dirty="0">
                <a:effectLst/>
                <a:latin typeface="Times New Roman" panose="02020603050405020304" pitchFamily="18" charset="0"/>
                <a:ea typeface="Times New Roman" panose="02020603050405020304" pitchFamily="18" charset="0"/>
              </a:rPr>
              <a:t> As per the assessment, one of the most effective tactics that would be ideal for tourism companies could be considered training. Considering the issues with talent pools and talent retention, this would be an ideal solution to the issue. It would make sure the companies are able to develop skills and talents in accordance with their requirements. This would also solve issues regarding the quality of services provided, as the workforce would develop to become more competent. Utilising such a tactic would allow the company to foster engagement within the workforce (</a:t>
            </a:r>
            <a:r>
              <a:rPr lang="en-GB" sz="1800" dirty="0" err="1">
                <a:effectLst/>
                <a:latin typeface="Times New Roman" panose="02020603050405020304" pitchFamily="18" charset="0"/>
                <a:ea typeface="Times New Roman" panose="02020603050405020304" pitchFamily="18" charset="0"/>
              </a:rPr>
              <a:t>Schwepker</a:t>
            </a:r>
            <a:r>
              <a:rPr lang="en-GB" sz="1800" dirty="0">
                <a:effectLst/>
                <a:latin typeface="Times New Roman" panose="02020603050405020304" pitchFamily="18" charset="0"/>
                <a:ea typeface="Times New Roman" panose="02020603050405020304" pitchFamily="18" charset="0"/>
              </a:rPr>
              <a:t> Jr and Dimitriou, 2021).</a:t>
            </a:r>
          </a:p>
          <a:p>
            <a:pPr algn="just">
              <a:lnSpc>
                <a:spcPct val="200000"/>
              </a:lnSpc>
              <a:buNone/>
            </a:pPr>
            <a:r>
              <a:rPr lang="en-GB" sz="1800" b="1" dirty="0">
                <a:effectLst/>
                <a:latin typeface="Times New Roman" panose="02020603050405020304" pitchFamily="18" charset="0"/>
                <a:ea typeface="Times New Roman" panose="02020603050405020304" pitchFamily="18" charset="0"/>
              </a:rPr>
              <a:t>Retention Programmes:</a:t>
            </a:r>
            <a:r>
              <a:rPr lang="en-GB" sz="1800" dirty="0">
                <a:effectLst/>
                <a:latin typeface="Times New Roman" panose="02020603050405020304" pitchFamily="18" charset="0"/>
                <a:ea typeface="Times New Roman" panose="02020603050405020304" pitchFamily="18" charset="0"/>
              </a:rPr>
              <a:t> Another similar tactic would can be used by companies in the hospitality sector is retention programmes. One of the common issues which is faced by companies is high workload and lack of retention. This could be dealt with by introducing effective retention programmes (Altinay and Arici, 2022). It would incentivise the employees to stay with the company, which would help develop a stable and reliable workforce. Moreover, growing employee experience also works in favour of the company as it allows the employees to be more competent overall. </a:t>
            </a:r>
          </a:p>
          <a:p>
            <a:pPr>
              <a:buNone/>
            </a:pPr>
            <a:r>
              <a:rPr lang="en-GB" sz="1800" b="1" kern="0" dirty="0">
                <a:effectLst/>
                <a:latin typeface="Times New Roman" panose="02020603050405020304" pitchFamily="18" charset="0"/>
                <a:ea typeface="Times New Roman" panose="02020603050405020304" pitchFamily="18" charset="0"/>
              </a:rPr>
              <a:t>Motivation Tactics and Leadership:</a:t>
            </a:r>
            <a:r>
              <a:rPr lang="en-GB" sz="1800" kern="0" dirty="0">
                <a:effectLst/>
                <a:latin typeface="Times New Roman" panose="02020603050405020304" pitchFamily="18" charset="0"/>
                <a:ea typeface="Times New Roman" panose="02020603050405020304" pitchFamily="18" charset="0"/>
              </a:rPr>
              <a:t> One more key aspect which could be a focal point for improvement could be motivation tactics and leadership style. The company could focus on motivation as well as invest resources to develop a motivational framework internally (</a:t>
            </a:r>
            <a:r>
              <a:rPr lang="en-GB" sz="1800" kern="0" dirty="0" err="1">
                <a:effectLst/>
                <a:latin typeface="Times New Roman" panose="02020603050405020304" pitchFamily="18" charset="0"/>
                <a:ea typeface="Times New Roman" panose="02020603050405020304" pitchFamily="18" charset="0"/>
              </a:rPr>
              <a:t>Schwepker</a:t>
            </a:r>
            <a:r>
              <a:rPr lang="en-GB" sz="1800" kern="0" dirty="0">
                <a:effectLst/>
                <a:latin typeface="Times New Roman" panose="02020603050405020304" pitchFamily="18" charset="0"/>
                <a:ea typeface="Times New Roman" panose="02020603050405020304" pitchFamily="18" charset="0"/>
              </a:rPr>
              <a:t> Jr and Dimitriou, 2021). This will allow the company to motivate the workforce and expect better performance. Similarly, the company could use more effective leadership styles, which could help align the workforce with organisational objectives. Using transformational leadership or similar leadership styles would be effective in meeting the key requirements of the firms.</a:t>
            </a:r>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11</a:t>
            </a:fld>
            <a:endParaRPr lang="en-IN"/>
          </a:p>
        </p:txBody>
      </p:sp>
    </p:spTree>
    <p:extLst>
      <p:ext uri="{BB962C8B-B14F-4D97-AF65-F5344CB8AC3E}">
        <p14:creationId xmlns:p14="http://schemas.microsoft.com/office/powerpoint/2010/main" val="3658046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buNone/>
            </a:pPr>
            <a:r>
              <a:rPr lang="en-GB" sz="1800" dirty="0">
                <a:effectLst/>
                <a:latin typeface="Times New Roman" panose="02020603050405020304" pitchFamily="18" charset="0"/>
                <a:ea typeface="Times New Roman" panose="02020603050405020304" pitchFamily="18" charset="0"/>
              </a:rPr>
              <a:t>Altinay, L. and Arici, H.E., (2022). Transformation of the hospitality services marketing structure: a chaos theory perspective. </a:t>
            </a:r>
            <a:r>
              <a:rPr lang="en-GB" sz="1800" i="1" dirty="0">
                <a:effectLst/>
                <a:latin typeface="Times New Roman" panose="02020603050405020304" pitchFamily="18" charset="0"/>
                <a:ea typeface="Times New Roman" panose="02020603050405020304" pitchFamily="18" charset="0"/>
              </a:rPr>
              <a:t>Journal of Services Marketing</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36</a:t>
            </a:r>
            <a:r>
              <a:rPr lang="en-GB" sz="1800" dirty="0">
                <a:effectLst/>
                <a:latin typeface="Times New Roman" panose="02020603050405020304" pitchFamily="18" charset="0"/>
                <a:ea typeface="Times New Roman" panose="02020603050405020304" pitchFamily="18" charset="0"/>
              </a:rPr>
              <a:t>(5), pp.658-673.</a:t>
            </a:r>
          </a:p>
          <a:p>
            <a:pPr algn="just">
              <a:lnSpc>
                <a:spcPct val="200000"/>
              </a:lnSpc>
              <a:buNone/>
            </a:pPr>
            <a:r>
              <a:rPr lang="en-GB" sz="1800" dirty="0">
                <a:effectLst/>
                <a:latin typeface="Times New Roman" panose="02020603050405020304" pitchFamily="18" charset="0"/>
                <a:ea typeface="Times New Roman" panose="02020603050405020304" pitchFamily="18" charset="0"/>
              </a:rPr>
              <a:t>Chron, (2025). </a:t>
            </a:r>
            <a:r>
              <a:rPr lang="en-GB" sz="1800" i="1" dirty="0">
                <a:effectLst/>
                <a:latin typeface="Times New Roman" panose="02020603050405020304" pitchFamily="18" charset="0"/>
                <a:ea typeface="Times New Roman" panose="02020603050405020304" pitchFamily="18" charset="0"/>
              </a:rPr>
              <a:t>Advantages &amp; Disadvantages of </a:t>
            </a:r>
            <a:r>
              <a:rPr lang="en-GB" sz="1800" i="1" dirty="0" err="1">
                <a:effectLst/>
                <a:latin typeface="Times New Roman" panose="02020603050405020304" pitchFamily="18" charset="0"/>
                <a:ea typeface="Times New Roman" panose="02020603050405020304" pitchFamily="18" charset="0"/>
              </a:rPr>
              <a:t>Flextime</a:t>
            </a:r>
            <a:r>
              <a:rPr lang="en-GB" sz="1800" i="1"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[Online] Available at: https://smallbusiness.chron.com/advantages-disadvantages-flextime-11642.html [Accessed 15 May 2025].</a:t>
            </a:r>
          </a:p>
          <a:p>
            <a:pPr algn="just">
              <a:lnSpc>
                <a:spcPct val="200000"/>
              </a:lnSpc>
              <a:buNone/>
            </a:pPr>
            <a:r>
              <a:rPr lang="en-GB" sz="1800" dirty="0">
                <a:effectLst/>
                <a:latin typeface="Times New Roman" panose="02020603050405020304" pitchFamily="18" charset="0"/>
                <a:ea typeface="Times New Roman" panose="02020603050405020304" pitchFamily="18" charset="0"/>
              </a:rPr>
              <a:t>García-Rodríguez, F.J., Armas-Cruz, Y. and González-De-La-Rosa, M., (2021). Decent work in hospitality: scale development and validation. </a:t>
            </a:r>
            <a:r>
              <a:rPr lang="en-GB" sz="1800" i="1" dirty="0">
                <a:effectLst/>
                <a:latin typeface="Times New Roman" panose="02020603050405020304" pitchFamily="18" charset="0"/>
                <a:ea typeface="Times New Roman" panose="02020603050405020304" pitchFamily="18" charset="0"/>
              </a:rPr>
              <a:t>Journal of Sustainable Tourism</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29</a:t>
            </a:r>
            <a:r>
              <a:rPr lang="en-GB" sz="1800" dirty="0">
                <a:effectLst/>
                <a:latin typeface="Times New Roman" panose="02020603050405020304" pitchFamily="18" charset="0"/>
                <a:ea typeface="Times New Roman" panose="02020603050405020304" pitchFamily="18" charset="0"/>
              </a:rPr>
              <a:t>(10), pp.1674-1693.</a:t>
            </a:r>
          </a:p>
          <a:p>
            <a:pPr algn="just">
              <a:lnSpc>
                <a:spcPct val="200000"/>
              </a:lnSpc>
              <a:buNone/>
            </a:pPr>
            <a:r>
              <a:rPr lang="en-US" sz="1800" dirty="0">
                <a:effectLst/>
                <a:latin typeface="Times New Roman" panose="02020603050405020304" pitchFamily="18" charset="0"/>
                <a:ea typeface="Times New Roman" panose="02020603050405020304" pitchFamily="18" charset="0"/>
              </a:rPr>
              <a:t>Kwok, L. (2022). </a:t>
            </a:r>
            <a:r>
              <a:rPr lang="en-US" sz="1800" dirty="0" err="1">
                <a:effectLst/>
                <a:latin typeface="Times New Roman" panose="02020603050405020304" pitchFamily="18" charset="0"/>
                <a:ea typeface="Times New Roman" panose="02020603050405020304" pitchFamily="18" charset="0"/>
              </a:rPr>
              <a:t>Labour</a:t>
            </a:r>
            <a:r>
              <a:rPr lang="en-US" sz="1800" dirty="0">
                <a:effectLst/>
                <a:latin typeface="Times New Roman" panose="02020603050405020304" pitchFamily="18" charset="0"/>
                <a:ea typeface="Times New Roman" panose="02020603050405020304" pitchFamily="18" charset="0"/>
              </a:rPr>
              <a:t> shortage: a critical reflection and a call for industry-academia collaboration. </a:t>
            </a:r>
            <a:r>
              <a:rPr lang="en-US" sz="1800" i="1" dirty="0">
                <a:effectLst/>
                <a:latin typeface="Times New Roman" panose="02020603050405020304" pitchFamily="18" charset="0"/>
                <a:ea typeface="Times New Roman" panose="02020603050405020304" pitchFamily="18" charset="0"/>
              </a:rPr>
              <a:t>International Journal of Contemporary Hospitality Management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34</a:t>
            </a:r>
            <a:r>
              <a:rPr lang="en-US" sz="1800" dirty="0">
                <a:effectLst/>
                <a:latin typeface="Times New Roman" panose="02020603050405020304" pitchFamily="18" charset="0"/>
                <a:ea typeface="Times New Roman" panose="02020603050405020304" pitchFamily="18" charset="0"/>
              </a:rPr>
              <a:t>(11), pp.3929-3943.</a:t>
            </a:r>
            <a:endParaRPr lang="en-GB" sz="1800" dirty="0">
              <a:effectLst/>
              <a:latin typeface="Times New Roman" panose="02020603050405020304" pitchFamily="18" charset="0"/>
              <a:ea typeface="Times New Roman" panose="02020603050405020304" pitchFamily="18" charset="0"/>
            </a:endParaRPr>
          </a:p>
          <a:p>
            <a:pPr algn="just">
              <a:lnSpc>
                <a:spcPct val="200000"/>
              </a:lnSpc>
              <a:buNone/>
            </a:pPr>
            <a:r>
              <a:rPr lang="en-GB" sz="1800" dirty="0">
                <a:effectLst/>
                <a:latin typeface="Times New Roman" panose="02020603050405020304" pitchFamily="18" charset="0"/>
                <a:ea typeface="Times New Roman" panose="02020603050405020304" pitchFamily="18" charset="0"/>
              </a:rPr>
              <a:t>Liu-Lastres, B., (2022). Beyond simple messaging: a review of crisis communication research in hospitality and tourism. </a:t>
            </a:r>
            <a:r>
              <a:rPr lang="en-GB" sz="1800" i="1" dirty="0">
                <a:effectLst/>
                <a:latin typeface="Times New Roman" panose="02020603050405020304" pitchFamily="18" charset="0"/>
                <a:ea typeface="Times New Roman" panose="02020603050405020304" pitchFamily="18" charset="0"/>
              </a:rPr>
              <a:t>International Journal of Contemporary Hospitality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34</a:t>
            </a:r>
            <a:r>
              <a:rPr lang="en-GB" sz="1800" dirty="0">
                <a:effectLst/>
                <a:latin typeface="Times New Roman" panose="02020603050405020304" pitchFamily="18" charset="0"/>
                <a:ea typeface="Times New Roman" panose="02020603050405020304" pitchFamily="18" charset="0"/>
              </a:rPr>
              <a:t>(5), pp.1959-1983.</a:t>
            </a:r>
          </a:p>
          <a:p>
            <a:pPr algn="just">
              <a:lnSpc>
                <a:spcPct val="200000"/>
              </a:lnSpc>
              <a:buNone/>
            </a:pPr>
            <a:r>
              <a:rPr lang="en-GB" sz="1800" dirty="0" err="1">
                <a:effectLst/>
                <a:latin typeface="Times New Roman" panose="02020603050405020304" pitchFamily="18" charset="0"/>
                <a:ea typeface="Times New Roman" panose="02020603050405020304" pitchFamily="18" charset="0"/>
              </a:rPr>
              <a:t>Mckinsey</a:t>
            </a:r>
            <a:r>
              <a:rPr lang="en-GB" sz="1800" dirty="0">
                <a:effectLst/>
                <a:latin typeface="Times New Roman" panose="02020603050405020304" pitchFamily="18" charset="0"/>
                <a:ea typeface="Times New Roman" panose="02020603050405020304" pitchFamily="18" charset="0"/>
              </a:rPr>
              <a:t>, (2023). </a:t>
            </a:r>
            <a:r>
              <a:rPr lang="en-GB" sz="1800" i="1" dirty="0">
                <a:effectLst/>
                <a:latin typeface="Times New Roman" panose="02020603050405020304" pitchFamily="18" charset="0"/>
                <a:ea typeface="Times New Roman" panose="02020603050405020304" pitchFamily="18" charset="0"/>
              </a:rPr>
              <a:t>The State of Organizations 2023. </a:t>
            </a:r>
            <a:r>
              <a:rPr lang="en-GB" sz="1800" dirty="0">
                <a:effectLst/>
                <a:latin typeface="Times New Roman" panose="02020603050405020304" pitchFamily="18" charset="0"/>
                <a:ea typeface="Times New Roman" panose="02020603050405020304" pitchFamily="18" charset="0"/>
              </a:rPr>
              <a:t>[Online] Available at: https://www.mckinsey.com/~/media/mckinsey/business%20functions/people%20and%20organizational%20performance/our%20insights/the%20state%20of%20organizations%202023/the-state-of-organizations-2023.pdf [Accessed 15 May 2025].</a:t>
            </a:r>
          </a:p>
          <a:p>
            <a:pPr algn="just">
              <a:lnSpc>
                <a:spcPct val="200000"/>
              </a:lnSpc>
              <a:buNone/>
            </a:pPr>
            <a:r>
              <a:rPr lang="en-US" sz="1800" dirty="0">
                <a:effectLst/>
                <a:latin typeface="Times New Roman" panose="02020603050405020304" pitchFamily="18" charset="0"/>
                <a:ea typeface="Times New Roman" panose="02020603050405020304" pitchFamily="18" charset="0"/>
              </a:rPr>
              <a:t>Morosan, C. and Bowen, J.T., (2022). </a:t>
            </a:r>
            <a:r>
              <a:rPr lang="en-US" sz="1800" dirty="0" err="1">
                <a:effectLst/>
                <a:latin typeface="Times New Roman" panose="02020603050405020304" pitchFamily="18" charset="0"/>
                <a:ea typeface="Times New Roman" panose="02020603050405020304" pitchFamily="18" charset="0"/>
              </a:rPr>
              <a:t>Labour</a:t>
            </a:r>
            <a:r>
              <a:rPr lang="en-US" sz="1800" dirty="0">
                <a:effectLst/>
                <a:latin typeface="Times New Roman" panose="02020603050405020304" pitchFamily="18" charset="0"/>
                <a:ea typeface="Times New Roman" panose="02020603050405020304" pitchFamily="18" charset="0"/>
              </a:rPr>
              <a:t> shortage solution: redefining hospitality through digitization. </a:t>
            </a:r>
            <a:r>
              <a:rPr lang="en-US" sz="1800" i="1" dirty="0">
                <a:effectLst/>
                <a:latin typeface="Times New Roman" panose="02020603050405020304" pitchFamily="18" charset="0"/>
                <a:ea typeface="Times New Roman" panose="02020603050405020304" pitchFamily="18" charset="0"/>
              </a:rPr>
              <a:t>International Journal of Contemporary Hospitality Management</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34</a:t>
            </a:r>
            <a:r>
              <a:rPr lang="en-US" sz="1800" dirty="0">
                <a:effectLst/>
                <a:latin typeface="Times New Roman" panose="02020603050405020304" pitchFamily="18" charset="0"/>
                <a:ea typeface="Times New Roman" panose="02020603050405020304" pitchFamily="18" charset="0"/>
              </a:rPr>
              <a:t>(12), pp.4674-4685.</a:t>
            </a:r>
            <a:endParaRPr lang="en-GB" sz="1800" dirty="0">
              <a:effectLst/>
              <a:latin typeface="Times New Roman" panose="02020603050405020304" pitchFamily="18" charset="0"/>
              <a:ea typeface="Times New Roman" panose="02020603050405020304" pitchFamily="18" charset="0"/>
            </a:endParaRPr>
          </a:p>
          <a:p>
            <a:pPr algn="just">
              <a:lnSpc>
                <a:spcPct val="200000"/>
              </a:lnSpc>
              <a:buNone/>
            </a:pPr>
            <a:r>
              <a:rPr lang="en-GB" sz="1800" dirty="0">
                <a:effectLst/>
                <a:latin typeface="Times New Roman" panose="02020603050405020304" pitchFamily="18" charset="0"/>
                <a:ea typeface="Times New Roman" panose="02020603050405020304" pitchFamily="18" charset="0"/>
              </a:rPr>
              <a:t>Neale, P., (2022). </a:t>
            </a:r>
            <a:r>
              <a:rPr lang="en-GB" sz="1800" i="1" dirty="0" err="1">
                <a:effectLst/>
                <a:latin typeface="Times New Roman" panose="02020603050405020304" pitchFamily="18" charset="0"/>
                <a:ea typeface="Times New Roman" panose="02020603050405020304" pitchFamily="18" charset="0"/>
              </a:rPr>
              <a:t>Leveling</a:t>
            </a:r>
            <a:r>
              <a:rPr lang="en-GB" sz="1800" i="1" dirty="0">
                <a:effectLst/>
                <a:latin typeface="Times New Roman" panose="02020603050405020304" pitchFamily="18" charset="0"/>
                <a:ea typeface="Times New Roman" panose="02020603050405020304" pitchFamily="18" charset="0"/>
              </a:rPr>
              <a:t> Up: The Benefits Of Upskilling For Employees And Organizations. </a:t>
            </a:r>
            <a:r>
              <a:rPr lang="en-GB" sz="1800" dirty="0">
                <a:effectLst/>
                <a:latin typeface="Times New Roman" panose="02020603050405020304" pitchFamily="18" charset="0"/>
                <a:ea typeface="Times New Roman" panose="02020603050405020304" pitchFamily="18" charset="0"/>
              </a:rPr>
              <a:t>[Online] Available at: https://www.forbes.com/councils/forbescoachescouncil/2022/05/23/leveling-up-the-benefits-of-upskilling-for-employees-and-organizations/ [Accessed 16 May 2025].</a:t>
            </a:r>
          </a:p>
          <a:p>
            <a:pPr algn="just">
              <a:lnSpc>
                <a:spcPct val="200000"/>
              </a:lnSpc>
              <a:buNone/>
            </a:pPr>
            <a:r>
              <a:rPr lang="en-GB" sz="1800" dirty="0">
                <a:effectLst/>
                <a:latin typeface="Times New Roman" panose="02020603050405020304" pitchFamily="18" charset="0"/>
                <a:ea typeface="Times New Roman" panose="02020603050405020304" pitchFamily="18" charset="0"/>
              </a:rPr>
              <a:t>ONS, (2024). </a:t>
            </a:r>
            <a:r>
              <a:rPr lang="en-GB" sz="1800" i="1" dirty="0">
                <a:effectLst/>
                <a:latin typeface="Times New Roman" panose="02020603050405020304" pitchFamily="18" charset="0"/>
                <a:ea typeface="Times New Roman" panose="02020603050405020304" pitchFamily="18" charset="0"/>
              </a:rPr>
              <a:t>Vacancies and jobs in the UK: March 2024. </a:t>
            </a:r>
            <a:r>
              <a:rPr lang="en-GB" sz="1800" dirty="0">
                <a:effectLst/>
                <a:latin typeface="Times New Roman" panose="02020603050405020304" pitchFamily="18" charset="0"/>
                <a:ea typeface="Times New Roman" panose="02020603050405020304" pitchFamily="18" charset="0"/>
              </a:rPr>
              <a:t>[Online] Available at: https://www.ons.gov.uk/employmentandlabourmarket/peopleinwork/employmentandemployeetypes/bulletins/jobsandvacanciesintheuk/march2024 [Accessed 15 May 2025].</a:t>
            </a:r>
          </a:p>
          <a:p>
            <a:pPr algn="just">
              <a:lnSpc>
                <a:spcPct val="200000"/>
              </a:lnSpc>
              <a:buNone/>
            </a:pPr>
            <a:r>
              <a:rPr lang="en-GB" sz="1800" dirty="0">
                <a:effectLst/>
                <a:latin typeface="Times New Roman" panose="02020603050405020304" pitchFamily="18" charset="0"/>
                <a:ea typeface="Times New Roman" panose="02020603050405020304" pitchFamily="18" charset="0"/>
              </a:rPr>
              <a:t>Pavlatos, O., Kostakis, H. and </a:t>
            </a:r>
            <a:r>
              <a:rPr lang="en-GB" sz="1800" dirty="0" err="1">
                <a:effectLst/>
                <a:latin typeface="Times New Roman" panose="02020603050405020304" pitchFamily="18" charset="0"/>
                <a:ea typeface="Times New Roman" panose="02020603050405020304" pitchFamily="18" charset="0"/>
              </a:rPr>
              <a:t>Digkas</a:t>
            </a:r>
            <a:r>
              <a:rPr lang="en-GB" sz="1800" dirty="0">
                <a:effectLst/>
                <a:latin typeface="Times New Roman" panose="02020603050405020304" pitchFamily="18" charset="0"/>
                <a:ea typeface="Times New Roman" panose="02020603050405020304" pitchFamily="18" charset="0"/>
              </a:rPr>
              <a:t>, D., (2021). Crisis management in the Greek hotel industry in response to COVID-19 pandemic. </a:t>
            </a:r>
            <a:r>
              <a:rPr lang="en-GB" sz="1800" i="1" dirty="0">
                <a:effectLst/>
                <a:latin typeface="Times New Roman" panose="02020603050405020304" pitchFamily="18" charset="0"/>
                <a:ea typeface="Times New Roman" panose="02020603050405020304" pitchFamily="18" charset="0"/>
              </a:rPr>
              <a:t>Anatolia</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32</a:t>
            </a:r>
            <a:r>
              <a:rPr lang="en-GB" sz="1800" dirty="0">
                <a:effectLst/>
                <a:latin typeface="Times New Roman" panose="02020603050405020304" pitchFamily="18" charset="0"/>
                <a:ea typeface="Times New Roman" panose="02020603050405020304" pitchFamily="18" charset="0"/>
              </a:rPr>
              <a:t>(1), pp.80-92.</a:t>
            </a:r>
          </a:p>
          <a:p>
            <a:pPr algn="just">
              <a:lnSpc>
                <a:spcPct val="200000"/>
              </a:lnSpc>
              <a:buNone/>
            </a:pPr>
            <a:r>
              <a:rPr lang="en-GB" sz="1800" dirty="0">
                <a:effectLst/>
                <a:latin typeface="Times New Roman" panose="02020603050405020304" pitchFamily="18" charset="0"/>
                <a:ea typeface="Times New Roman" panose="02020603050405020304" pitchFamily="18" charset="0"/>
              </a:rPr>
              <a:t>PL, B. and Wickens, E., (2021). Tourism industry resilience issues in urban areas during COVID-19. </a:t>
            </a:r>
            <a:r>
              <a:rPr lang="en-GB" sz="1800" i="1" dirty="0">
                <a:effectLst/>
                <a:latin typeface="Times New Roman" panose="02020603050405020304" pitchFamily="18" charset="0"/>
                <a:ea typeface="Times New Roman" panose="02020603050405020304" pitchFamily="18" charset="0"/>
              </a:rPr>
              <a:t>International Journal of Tourism Cities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7</a:t>
            </a:r>
            <a:r>
              <a:rPr lang="en-GB" sz="1800" dirty="0">
                <a:effectLst/>
                <a:latin typeface="Times New Roman" panose="02020603050405020304" pitchFamily="18" charset="0"/>
                <a:ea typeface="Times New Roman" panose="02020603050405020304" pitchFamily="18" charset="0"/>
              </a:rPr>
              <a:t>(3), pp.861-879.</a:t>
            </a:r>
          </a:p>
          <a:p>
            <a:pPr algn="just">
              <a:lnSpc>
                <a:spcPct val="200000"/>
              </a:lnSpc>
              <a:buNone/>
            </a:pPr>
            <a:r>
              <a:rPr lang="en-GB" sz="1800" dirty="0" err="1">
                <a:effectLst/>
                <a:latin typeface="Times New Roman" panose="02020603050405020304" pitchFamily="18" charset="0"/>
                <a:ea typeface="Times New Roman" panose="02020603050405020304" pitchFamily="18" charset="0"/>
              </a:rPr>
              <a:t>Schwepker</a:t>
            </a:r>
            <a:r>
              <a:rPr lang="en-GB" sz="1800" dirty="0">
                <a:effectLst/>
                <a:latin typeface="Times New Roman" panose="02020603050405020304" pitchFamily="18" charset="0"/>
                <a:ea typeface="Times New Roman" panose="02020603050405020304" pitchFamily="18" charset="0"/>
              </a:rPr>
              <a:t> Jr, C.H. and Dimitriou, C.K., (2021). Using ethical leadership to reduce job stress and improve performance quality in the hospitality industry. </a:t>
            </a:r>
            <a:r>
              <a:rPr lang="en-GB" sz="1800" i="1" dirty="0">
                <a:effectLst/>
                <a:latin typeface="Times New Roman" panose="02020603050405020304" pitchFamily="18" charset="0"/>
                <a:ea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94</a:t>
            </a:r>
            <a:r>
              <a:rPr lang="en-GB" sz="1800" dirty="0">
                <a:effectLst/>
                <a:latin typeface="Times New Roman" panose="02020603050405020304" pitchFamily="18" charset="0"/>
                <a:ea typeface="Times New Roman" panose="02020603050405020304" pitchFamily="18" charset="0"/>
              </a:rPr>
              <a:t>, p.102860.</a:t>
            </a:r>
          </a:p>
          <a:p>
            <a:pPr algn="just">
              <a:lnSpc>
                <a:spcPct val="200000"/>
              </a:lnSpc>
              <a:buNone/>
            </a:pPr>
            <a:r>
              <a:rPr lang="en-GB" sz="1800" dirty="0" err="1">
                <a:effectLst/>
                <a:latin typeface="Times New Roman" panose="02020603050405020304" pitchFamily="18" charset="0"/>
                <a:ea typeface="Times New Roman" panose="02020603050405020304" pitchFamily="18" charset="0"/>
              </a:rPr>
              <a:t>Vakira</a:t>
            </a:r>
            <a:r>
              <a:rPr lang="en-GB" sz="1800" dirty="0">
                <a:effectLst/>
                <a:latin typeface="Times New Roman" panose="02020603050405020304" pitchFamily="18" charset="0"/>
                <a:ea typeface="Times New Roman" panose="02020603050405020304" pitchFamily="18" charset="0"/>
              </a:rPr>
              <a:t>, E., Shereni, N.C., Ncube, C.M. and Ndlovu, N., (2023). The effect of inclusive leadership on employee engagement, mediated by psychological safety in the hospitality industry. </a:t>
            </a:r>
            <a:r>
              <a:rPr lang="en-GB" sz="1800" i="1" dirty="0">
                <a:effectLst/>
                <a:latin typeface="Times New Roman" panose="02020603050405020304" pitchFamily="18" charset="0"/>
                <a:ea typeface="Times New Roman" panose="02020603050405020304" pitchFamily="18" charset="0"/>
              </a:rPr>
              <a:t>Journal of Hospitality and Tourism Insights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6</a:t>
            </a:r>
            <a:r>
              <a:rPr lang="en-GB" sz="1800" dirty="0">
                <a:effectLst/>
                <a:latin typeface="Times New Roman" panose="02020603050405020304" pitchFamily="18" charset="0"/>
                <a:ea typeface="Times New Roman" panose="02020603050405020304" pitchFamily="18" charset="0"/>
              </a:rPr>
              <a:t>(2), pp.819-834.</a:t>
            </a:r>
          </a:p>
          <a:p>
            <a:pPr algn="just">
              <a:lnSpc>
                <a:spcPct val="200000"/>
              </a:lnSpc>
            </a:pPr>
            <a:r>
              <a:rPr lang="en-GB" sz="1800" dirty="0">
                <a:effectLst/>
                <a:latin typeface="Times New Roman" panose="02020603050405020304" pitchFamily="18" charset="0"/>
                <a:ea typeface="Times New Roman" panose="02020603050405020304" pitchFamily="18" charset="0"/>
              </a:rPr>
              <a:t>Wood, R.C., (2024). </a:t>
            </a:r>
            <a:r>
              <a:rPr lang="en-GB" sz="1800" i="1" dirty="0">
                <a:effectLst/>
                <a:latin typeface="Times New Roman" panose="02020603050405020304" pitchFamily="18" charset="0"/>
                <a:ea typeface="Times New Roman" panose="02020603050405020304" pitchFamily="18" charset="0"/>
              </a:rPr>
              <a:t>Working in hotels and catering</a:t>
            </a:r>
            <a:r>
              <a:rPr lang="en-GB" sz="1800" dirty="0">
                <a:effectLst/>
                <a:latin typeface="Times New Roman" panose="02020603050405020304" pitchFamily="18" charset="0"/>
                <a:ea typeface="Times New Roman" panose="02020603050405020304" pitchFamily="18" charset="0"/>
              </a:rPr>
              <a:t>. Taylor &amp; Francis.</a:t>
            </a:r>
          </a:p>
          <a:p>
            <a:endParaRPr lang="en-GB" dirty="0"/>
          </a:p>
        </p:txBody>
      </p:sp>
      <p:sp>
        <p:nvSpPr>
          <p:cNvPr id="4" name="Slide Number Placeholder 3"/>
          <p:cNvSpPr>
            <a:spLocks noGrp="1"/>
          </p:cNvSpPr>
          <p:nvPr>
            <p:ph type="sldNum" sz="quarter" idx="5"/>
          </p:nvPr>
        </p:nvSpPr>
        <p:spPr/>
        <p:txBody>
          <a:bodyPr/>
          <a:lstStyle/>
          <a:p>
            <a:fld id="{9004A305-4BB3-432C-8E8B-F9E9CDE9F790}" type="slidenum">
              <a:rPr lang="en-IN" smtClean="0"/>
              <a:t>12</a:t>
            </a:fld>
            <a:endParaRPr lang="en-IN"/>
          </a:p>
        </p:txBody>
      </p:sp>
    </p:spTree>
    <p:extLst>
      <p:ext uri="{BB962C8B-B14F-4D97-AF65-F5344CB8AC3E}">
        <p14:creationId xmlns:p14="http://schemas.microsoft.com/office/powerpoint/2010/main" val="2289266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1090749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4145304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731387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7193C80-2817-4201-91C6-45D2D66744E6}" type="datetimeFigureOut">
              <a:rPr lang="en-GB" smtClean="0"/>
              <a:t>26/05/2025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2289972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7193C80-2817-4201-91C6-45D2D66744E6}" type="datetimeFigureOut">
              <a:rPr lang="en-GB" smtClean="0"/>
              <a:t>26/05/2025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457273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193C80-2817-4201-91C6-45D2D66744E6}" type="datetimeFigureOut">
              <a:rPr lang="en-GB" smtClean="0"/>
              <a:t>26/05/2025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2490377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193C80-2817-4201-91C6-45D2D66744E6}" type="datetimeFigureOut">
              <a:rPr lang="en-GB" smtClean="0"/>
              <a:t>26/05/2025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4233674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193C80-2817-4201-91C6-45D2D66744E6}" type="datetimeFigureOut">
              <a:rPr lang="en-GB" smtClean="0"/>
              <a:t>26/05/2025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2224712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7193C80-2817-4201-91C6-45D2D66744E6}" type="datetimeFigureOut">
              <a:rPr lang="en-GB" smtClean="0"/>
              <a:t>26/05/2025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2810066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4269529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9C84BE7-6660-4CFA-9A4B-B73C07B79B4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33098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7193C80-2817-4201-91C6-45D2D66744E6}" type="datetimeFigureOut">
              <a:rPr lang="en-GB" smtClean="0"/>
              <a:t>26/05/2025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2746590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7193C80-2817-4201-91C6-45D2D66744E6}" type="datetimeFigureOut">
              <a:rPr lang="en-GB" smtClean="0"/>
              <a:t>26/05/2025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9C84BE7-6660-4CFA-9A4B-B73C07B79B4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81825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07193C80-2817-4201-91C6-45D2D66744E6}" type="datetimeFigureOut">
              <a:rPr lang="en-GB" smtClean="0"/>
              <a:t>26/05/2025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3429520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324986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193C80-2817-4201-91C6-45D2D66744E6}" type="datetimeFigureOut">
              <a:rPr lang="en-GB" smtClean="0"/>
              <a:t>26/05/2025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9C84BE7-6660-4CFA-9A4B-B73C07B79B40}" type="slidenum">
              <a:rPr lang="en-GB" smtClean="0"/>
              <a:t>‹#›</a:t>
            </a:fld>
            <a:endParaRPr lang="en-GB"/>
          </a:p>
        </p:txBody>
      </p:sp>
    </p:spTree>
    <p:extLst>
      <p:ext uri="{BB962C8B-B14F-4D97-AF65-F5344CB8AC3E}">
        <p14:creationId xmlns:p14="http://schemas.microsoft.com/office/powerpoint/2010/main" val="2829363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7193C80-2817-4201-91C6-45D2D66744E6}" type="datetimeFigureOut">
              <a:rPr lang="en-GB" smtClean="0"/>
              <a:t>26/05/2025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9C84BE7-6660-4CFA-9A4B-B73C07B79B40}" type="slidenum">
              <a:rPr lang="en-GB" smtClean="0"/>
              <a:t>‹#›</a:t>
            </a:fld>
            <a:endParaRPr lang="en-GB"/>
          </a:p>
        </p:txBody>
      </p:sp>
    </p:spTree>
    <p:extLst>
      <p:ext uri="{BB962C8B-B14F-4D97-AF65-F5344CB8AC3E}">
        <p14:creationId xmlns:p14="http://schemas.microsoft.com/office/powerpoint/2010/main" val="16517240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F37768-0038-C98E-FBC8-A1EAE9B91F8B}"/>
              </a:ext>
            </a:extLst>
          </p:cNvPr>
          <p:cNvSpPr>
            <a:spLocks noGrp="1"/>
          </p:cNvSpPr>
          <p:nvPr>
            <p:ph type="title"/>
          </p:nvPr>
        </p:nvSpPr>
        <p:spPr>
          <a:xfrm>
            <a:off x="838200" y="988579"/>
            <a:ext cx="10515600" cy="5536911"/>
          </a:xfrm>
        </p:spPr>
        <p:txBody>
          <a:bodyPr>
            <a:normAutofit/>
          </a:bodyPr>
          <a:lstStyle/>
          <a:p>
            <a:pPr algn="ctr">
              <a:lnSpc>
                <a:spcPct val="200000"/>
              </a:lnSpc>
            </a:pPr>
            <a:r>
              <a:rPr lang="en-US" sz="2800" b="1" dirty="0">
                <a:effectLst/>
                <a:latin typeface="Times New Roman" panose="02020603050405020304" pitchFamily="18" charset="0"/>
                <a:ea typeface="Times New Roman" panose="02020603050405020304" pitchFamily="18" charset="0"/>
              </a:rPr>
              <a:t>Module Name: Contemporary Themes in the Hotel and Hospitality Sector</a:t>
            </a:r>
            <a:br>
              <a:rPr lang="en-IN" sz="2800" dirty="0">
                <a:effectLst/>
                <a:latin typeface="Times New Roman" panose="02020603050405020304" pitchFamily="18" charset="0"/>
                <a:ea typeface="Times New Roman" panose="02020603050405020304" pitchFamily="18" charset="0"/>
              </a:rPr>
            </a:br>
            <a:r>
              <a:rPr lang="en-US" sz="2800" b="1" dirty="0">
                <a:effectLst/>
                <a:latin typeface="Times New Roman" panose="02020603050405020304" pitchFamily="18" charset="0"/>
                <a:ea typeface="Times New Roman" panose="02020603050405020304" pitchFamily="18" charset="0"/>
              </a:rPr>
              <a:t>Module code: BMIH6001</a:t>
            </a:r>
            <a:br>
              <a:rPr lang="en-IN" sz="2800" dirty="0">
                <a:effectLst/>
                <a:latin typeface="Times New Roman" panose="02020603050405020304" pitchFamily="18" charset="0"/>
                <a:ea typeface="Times New Roman" panose="02020603050405020304" pitchFamily="18" charset="0"/>
              </a:rPr>
            </a:br>
            <a:r>
              <a:rPr lang="en-US" sz="2800" dirty="0">
                <a:effectLst/>
                <a:latin typeface="Times New Roman" panose="02020603050405020304" pitchFamily="18" charset="0"/>
                <a:ea typeface="Times New Roman" panose="02020603050405020304" pitchFamily="18" charset="0"/>
              </a:rPr>
              <a:t>Student Name: Martin Yankov</a:t>
            </a:r>
            <a:br>
              <a:rPr lang="en-IN" sz="2800" dirty="0">
                <a:effectLst/>
                <a:latin typeface="Times New Roman" panose="02020603050405020304" pitchFamily="18" charset="0"/>
                <a:ea typeface="Times New Roman" panose="02020603050405020304" pitchFamily="18" charset="0"/>
              </a:rPr>
            </a:br>
            <a:r>
              <a:rPr lang="en-US" sz="2800" dirty="0">
                <a:effectLst/>
                <a:latin typeface="Times New Roman" panose="02020603050405020304" pitchFamily="18" charset="0"/>
                <a:ea typeface="Times New Roman" panose="02020603050405020304" pitchFamily="18" charset="0"/>
              </a:rPr>
              <a:t>Student ID:</a:t>
            </a:r>
            <a:r>
              <a:rPr lang="en-GB" sz="2800" b="1" dirty="0">
                <a:effectLst/>
                <a:latin typeface="Times New Roman" panose="02020603050405020304" pitchFamily="18" charset="0"/>
                <a:ea typeface="Times New Roman" panose="02020603050405020304" pitchFamily="18" charset="0"/>
              </a:rPr>
              <a:t>2126972</a:t>
            </a:r>
            <a:br>
              <a:rPr lang="en-IN" sz="1800" dirty="0">
                <a:effectLst/>
                <a:latin typeface="Times New Roman" panose="02020603050405020304" pitchFamily="18" charset="0"/>
                <a:ea typeface="Times New Roman" panose="02020603050405020304" pitchFamily="18" charset="0"/>
              </a:rPr>
            </a:br>
            <a:endParaRPr lang="en-IN" sz="3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4675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31740-C934-053D-A8A2-7FC031DED1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1DED2D3-5BEB-2190-4841-301122C3276A}"/>
              </a:ext>
            </a:extLst>
          </p:cNvPr>
          <p:cNvSpPr>
            <a:spLocks noGrp="1"/>
          </p:cNvSpPr>
          <p:nvPr>
            <p:ph type="title"/>
          </p:nvPr>
        </p:nvSpPr>
        <p:spPr/>
        <p:txBody>
          <a:bodyPr>
            <a:normAutofit/>
          </a:bodyPr>
          <a:lstStyle/>
          <a:p>
            <a:pPr algn="just"/>
            <a:r>
              <a:rPr lang="en-GB" sz="3600" b="1" dirty="0">
                <a:latin typeface="Times New Roman" panose="02020603050405020304" pitchFamily="18" charset="0"/>
                <a:cs typeface="Times New Roman" panose="02020603050405020304" pitchFamily="18" charset="0"/>
              </a:rPr>
              <a:t>Table of contents</a:t>
            </a:r>
            <a:endParaRPr lang="en-IN" sz="36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DB3CD55-BBA9-FF50-5834-06C16B1BEA6C}"/>
              </a:ext>
            </a:extLst>
          </p:cNvPr>
          <p:cNvSpPr txBox="1"/>
          <p:nvPr/>
        </p:nvSpPr>
        <p:spPr>
          <a:xfrm>
            <a:off x="1066798" y="2566832"/>
            <a:ext cx="9347201" cy="1938992"/>
          </a:xfrm>
          <a:prstGeom prst="rect">
            <a:avLst/>
          </a:prstGeom>
          <a:noFill/>
        </p:spPr>
        <p:txBody>
          <a:bodyPr wrap="square">
            <a:spAutoFit/>
          </a:bodyPr>
          <a:lstStyle/>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Introduction……………………………………………………………………3</a:t>
            </a: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Literature Overview…………………………………………………………...4-5</a:t>
            </a: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Method and Theme Impact Analysis…………………………………………..6-9</a:t>
            </a: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Conclusion……………………………………………………………………..10</a:t>
            </a: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Recommendations……………………………………………………………..11</a:t>
            </a: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References……………………………………………………………………..12</a:t>
            </a:r>
          </a:p>
        </p:txBody>
      </p:sp>
    </p:spTree>
    <p:extLst>
      <p:ext uri="{BB962C8B-B14F-4D97-AF65-F5344CB8AC3E}">
        <p14:creationId xmlns:p14="http://schemas.microsoft.com/office/powerpoint/2010/main" val="1904878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15C5D-41C9-29D2-09ED-B96F6AE7C8E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D517409-934B-F7F4-13BF-D7FFBDDA8B32}"/>
              </a:ext>
            </a:extLst>
          </p:cNvPr>
          <p:cNvSpPr>
            <a:spLocks noGrp="1"/>
          </p:cNvSpPr>
          <p:nvPr>
            <p:ph type="title"/>
          </p:nvPr>
        </p:nvSpPr>
        <p:spPr/>
        <p:txBody>
          <a:bodyPr>
            <a:normAutofit/>
          </a:bodyPr>
          <a:lstStyle/>
          <a:p>
            <a:pPr algn="just"/>
            <a:r>
              <a:rPr lang="en-IN" sz="3600" b="1" dirty="0">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19A5582E-6A50-A6B1-8DA6-B0E738A74963}"/>
              </a:ext>
            </a:extLst>
          </p:cNvPr>
          <p:cNvSpPr txBox="1"/>
          <p:nvPr/>
        </p:nvSpPr>
        <p:spPr>
          <a:xfrm>
            <a:off x="648325" y="2031994"/>
            <a:ext cx="9679898" cy="646331"/>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Industries across the world are experiencing the effects of “staff shortages and labour issues”, with healthcare, hospitality, and construction being most affected. </a:t>
            </a:r>
            <a:endParaRPr lang="en-IN" dirty="0"/>
          </a:p>
        </p:txBody>
      </p:sp>
      <p:sp>
        <p:nvSpPr>
          <p:cNvPr id="8" name="TextBox 7">
            <a:extLst>
              <a:ext uri="{FF2B5EF4-FFF2-40B4-BE49-F238E27FC236}">
                <a16:creationId xmlns:a16="http://schemas.microsoft.com/office/drawing/2014/main" id="{5EE03C72-65FC-195A-888C-9F850DEDE307}"/>
              </a:ext>
            </a:extLst>
          </p:cNvPr>
          <p:cNvSpPr txBox="1"/>
          <p:nvPr/>
        </p:nvSpPr>
        <p:spPr>
          <a:xfrm>
            <a:off x="5905500" y="3740275"/>
            <a:ext cx="6093500" cy="646331"/>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“The UK ONS” reported in 2024 that the first quarter saw over 900,000 job vacancies in the country </a:t>
            </a:r>
            <a:endParaRPr lang="en-IN" dirty="0"/>
          </a:p>
        </p:txBody>
      </p:sp>
      <p:sp>
        <p:nvSpPr>
          <p:cNvPr id="10" name="TextBox 9">
            <a:extLst>
              <a:ext uri="{FF2B5EF4-FFF2-40B4-BE49-F238E27FC236}">
                <a16:creationId xmlns:a16="http://schemas.microsoft.com/office/drawing/2014/main" id="{CD4956B6-7AB7-EB1E-1393-A98522F46A19}"/>
              </a:ext>
            </a:extLst>
          </p:cNvPr>
          <p:cNvSpPr txBox="1"/>
          <p:nvPr/>
        </p:nvSpPr>
        <p:spPr>
          <a:xfrm>
            <a:off x="838200" y="6113027"/>
            <a:ext cx="10134600" cy="646331"/>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This presentation will analyse the “shortage of workers” and problems in labour using several different approaches. </a:t>
            </a:r>
            <a:endParaRPr lang="en-IN" dirty="0"/>
          </a:p>
        </p:txBody>
      </p:sp>
      <p:pic>
        <p:nvPicPr>
          <p:cNvPr id="1026" name="Picture 2" descr="Global Labour Shortage: Insights and Solutions for Addressing Workforce  Challenges">
            <a:extLst>
              <a:ext uri="{FF2B5EF4-FFF2-40B4-BE49-F238E27FC236}">
                <a16:creationId xmlns:a16="http://schemas.microsoft.com/office/drawing/2014/main" id="{18C65CFB-7F35-B75B-C2D0-21A7FEB29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976589"/>
            <a:ext cx="4888043" cy="2570813"/>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D3CE1810-6A55-28C3-395D-9BC246134386}"/>
              </a:ext>
            </a:extLst>
          </p:cNvPr>
          <p:cNvSpPr txBox="1"/>
          <p:nvPr/>
        </p:nvSpPr>
        <p:spPr>
          <a:xfrm>
            <a:off x="2342213" y="5707166"/>
            <a:ext cx="1600200" cy="276999"/>
          </a:xfrm>
          <a:prstGeom prst="rect">
            <a:avLst/>
          </a:prstGeom>
          <a:noFill/>
        </p:spPr>
        <p:txBody>
          <a:bodyPr wrap="square">
            <a:spAutoFit/>
          </a:bodyPr>
          <a:lstStyle/>
          <a:p>
            <a:r>
              <a:rPr lang="en-IN" sz="1200" kern="0" dirty="0">
                <a:effectLst/>
                <a:latin typeface="Times New Roman" panose="02020603050405020304" pitchFamily="18" charset="0"/>
                <a:ea typeface="Times New Roman" panose="02020603050405020304" pitchFamily="18" charset="0"/>
              </a:rPr>
              <a:t> </a:t>
            </a:r>
            <a:r>
              <a:rPr lang="en-GB" sz="1200" kern="0" dirty="0">
                <a:effectLst/>
                <a:latin typeface="Times New Roman" panose="02020603050405020304" pitchFamily="18" charset="0"/>
                <a:ea typeface="Times New Roman" panose="02020603050405020304" pitchFamily="18" charset="0"/>
              </a:rPr>
              <a:t>(mckinsey, 2023)</a:t>
            </a:r>
            <a:endParaRPr lang="en-IN" dirty="0"/>
          </a:p>
        </p:txBody>
      </p:sp>
    </p:spTree>
    <p:extLst>
      <p:ext uri="{BB962C8B-B14F-4D97-AF65-F5344CB8AC3E}">
        <p14:creationId xmlns:p14="http://schemas.microsoft.com/office/powerpoint/2010/main" val="1480867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209C4-70CA-1A57-234C-5C35CADD52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D03B1-6E69-F524-E3FA-7701EE2C13A1}"/>
              </a:ext>
            </a:extLst>
          </p:cNvPr>
          <p:cNvSpPr>
            <a:spLocks noGrp="1"/>
          </p:cNvSpPr>
          <p:nvPr>
            <p:ph type="title"/>
          </p:nvPr>
        </p:nvSpPr>
        <p:spPr/>
        <p:txBody>
          <a:bodyPr>
            <a:normAutofit/>
          </a:bodyPr>
          <a:lstStyle/>
          <a:p>
            <a:pPr algn="just"/>
            <a:r>
              <a:rPr lang="en-GB" sz="3600" b="1" dirty="0">
                <a:latin typeface="Times New Roman" panose="02020603050405020304" pitchFamily="18" charset="0"/>
                <a:cs typeface="Times New Roman" panose="02020603050405020304" pitchFamily="18" charset="0"/>
              </a:rPr>
              <a:t>Literature Overview</a:t>
            </a:r>
            <a:endParaRPr lang="en-IN" sz="36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4F0D1054-24C8-3005-EF6E-33873728D5A7}"/>
              </a:ext>
            </a:extLst>
          </p:cNvPr>
          <p:cNvSpPr txBox="1"/>
          <p:nvPr/>
        </p:nvSpPr>
        <p:spPr>
          <a:xfrm>
            <a:off x="436491" y="1690688"/>
            <a:ext cx="5520906" cy="3416320"/>
          </a:xfrm>
          <a:prstGeom prst="rect">
            <a:avLst/>
          </a:prstGeom>
          <a:noFill/>
        </p:spPr>
        <p:txBody>
          <a:bodyPr wrap="square">
            <a:spAutoFit/>
          </a:bodyPr>
          <a:lstStyle/>
          <a:p>
            <a:pPr algn="just">
              <a:lnSpc>
                <a:spcPct val="200000"/>
              </a:lnSpc>
              <a:buNone/>
            </a:pPr>
            <a:r>
              <a:rPr lang="en-GB" sz="1800" b="1" dirty="0">
                <a:effectLst/>
                <a:latin typeface="Times New Roman" panose="02020603050405020304" pitchFamily="18" charset="0"/>
                <a:ea typeface="Times New Roman" panose="02020603050405020304" pitchFamily="18" charset="0"/>
              </a:rPr>
              <a:t>Poor Service quality</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According to Kwok (2022), a shortage of labour can lead to a hotel providing poor service quality, as the staff are unable to provide the expected services to the guests. </a:t>
            </a:r>
          </a:p>
          <a:p>
            <a:pPr marL="285750" indent="-285750" algn="just">
              <a:buFont typeface="Arial" panose="020B0604020202020204" pitchFamily="34" charset="0"/>
              <a:buChar char="•"/>
            </a:pPr>
            <a:endParaRPr lang="en-GB" sz="1800" kern="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endParaRPr lang="en-GB" sz="1800" kern="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Inconsistent practices from current employees affect their competence, which makes them unable to provide service to the guests in accordance with standards. </a:t>
            </a:r>
            <a:endParaRPr lang="en-GB" dirty="0"/>
          </a:p>
        </p:txBody>
      </p:sp>
      <p:sp>
        <p:nvSpPr>
          <p:cNvPr id="6" name="TextBox 5">
            <a:extLst>
              <a:ext uri="{FF2B5EF4-FFF2-40B4-BE49-F238E27FC236}">
                <a16:creationId xmlns:a16="http://schemas.microsoft.com/office/drawing/2014/main" id="{E29EB125-FAC8-8A4C-34D8-1F86FFCAD658}"/>
              </a:ext>
            </a:extLst>
          </p:cNvPr>
          <p:cNvSpPr txBox="1"/>
          <p:nvPr/>
        </p:nvSpPr>
        <p:spPr>
          <a:xfrm>
            <a:off x="838200" y="5292546"/>
            <a:ext cx="10792809" cy="1477328"/>
          </a:xfrm>
          <a:prstGeom prst="rect">
            <a:avLst/>
          </a:prstGeom>
          <a:noFill/>
        </p:spPr>
        <p:txBody>
          <a:bodyPr wrap="square">
            <a:spAutoFit/>
          </a:bodyPr>
          <a:lstStyle/>
          <a:p>
            <a:pPr algn="just">
              <a:lnSpc>
                <a:spcPct val="200000"/>
              </a:lnSpc>
              <a:buNone/>
            </a:pPr>
            <a:r>
              <a:rPr lang="en-GB" sz="1800" b="1" dirty="0">
                <a:effectLst/>
                <a:latin typeface="Times New Roman" panose="02020603050405020304" pitchFamily="18" charset="0"/>
                <a:ea typeface="Times New Roman" panose="02020603050405020304" pitchFamily="18" charset="0"/>
              </a:rPr>
              <a:t>High workloads for employees</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A decreasing number of staff and labour also affects the existing staff of the business, as they have to face a high workload. According to Morosan et al. (2022), this thing impacts the productivity level of the entire business. </a:t>
            </a:r>
            <a:endParaRPr lang="en-GB" dirty="0"/>
          </a:p>
        </p:txBody>
      </p:sp>
      <p:pic>
        <p:nvPicPr>
          <p:cNvPr id="1026" name="Picture 2" descr="Hotel reviews and how to solve it - HOSPITALITYTUTORS">
            <a:extLst>
              <a:ext uri="{FF2B5EF4-FFF2-40B4-BE49-F238E27FC236}">
                <a16:creationId xmlns:a16="http://schemas.microsoft.com/office/drawing/2014/main" id="{46F6B2DB-9C8F-B6A9-0B33-405BE53B23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4604" y="1804986"/>
            <a:ext cx="4876800" cy="32480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0ED2605-908D-F2D6-3408-A0C74A822050}"/>
              </a:ext>
            </a:extLst>
          </p:cNvPr>
          <p:cNvSpPr txBox="1"/>
          <p:nvPr/>
        </p:nvSpPr>
        <p:spPr>
          <a:xfrm>
            <a:off x="8012823" y="5053011"/>
            <a:ext cx="182486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(Morosan et al., 2022)</a:t>
            </a:r>
            <a:endParaRPr lang="en-GB" sz="1200" dirty="0"/>
          </a:p>
        </p:txBody>
      </p:sp>
    </p:spTree>
    <p:extLst>
      <p:ext uri="{BB962C8B-B14F-4D97-AF65-F5344CB8AC3E}">
        <p14:creationId xmlns:p14="http://schemas.microsoft.com/office/powerpoint/2010/main" val="3578924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D5493-9922-5603-ED8C-F762E968838C}"/>
              </a:ext>
            </a:extLst>
          </p:cNvPr>
          <p:cNvSpPr>
            <a:spLocks noGrp="1"/>
          </p:cNvSpPr>
          <p:nvPr>
            <p:ph type="title"/>
          </p:nvPr>
        </p:nvSpPr>
        <p:spPr/>
        <p:txBody>
          <a:bodyPr>
            <a:normAutofit/>
          </a:bodyPr>
          <a:lstStyle/>
          <a:p>
            <a:r>
              <a:rPr lang="en-GB" sz="3600" b="1" dirty="0" err="1">
                <a:latin typeface="Times New Roman" panose="02020603050405020304" pitchFamily="18" charset="0"/>
                <a:cs typeface="Times New Roman" panose="02020603050405020304" pitchFamily="18" charset="0"/>
              </a:rPr>
              <a:t>Contd</a:t>
            </a:r>
            <a:r>
              <a:rPr lang="en-GB" sz="3600" b="1"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6D8779DC-2ECB-FBCD-EC05-BD061648FAC0}"/>
              </a:ext>
            </a:extLst>
          </p:cNvPr>
          <p:cNvSpPr txBox="1"/>
          <p:nvPr/>
        </p:nvSpPr>
        <p:spPr>
          <a:xfrm>
            <a:off x="6487064" y="1843040"/>
            <a:ext cx="5417068" cy="2585323"/>
          </a:xfrm>
          <a:prstGeom prst="rect">
            <a:avLst/>
          </a:prstGeom>
          <a:noFill/>
        </p:spPr>
        <p:txBody>
          <a:bodyPr wrap="square">
            <a:spAutoFit/>
          </a:bodyPr>
          <a:lstStyle/>
          <a:p>
            <a:pPr algn="just">
              <a:lnSpc>
                <a:spcPct val="200000"/>
              </a:lnSpc>
              <a:buNone/>
            </a:pPr>
            <a:r>
              <a:rPr lang="en-GB" sz="1800" b="1" dirty="0">
                <a:effectLst/>
                <a:latin typeface="Times New Roman" panose="02020603050405020304" pitchFamily="18" charset="0"/>
                <a:ea typeface="Times New Roman" panose="02020603050405020304" pitchFamily="18" charset="0"/>
              </a:rPr>
              <a:t>Operational challenges</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As per Pavlatos et al. (2021), labour shortage in the hospitality and accommodation sectors also leads to an operational challenge for businesses. </a:t>
            </a:r>
          </a:p>
          <a:p>
            <a:pPr marL="285750" indent="-285750" algn="just">
              <a:buFont typeface="Arial" panose="020B0604020202020204" pitchFamily="34" charset="0"/>
              <a:buChar char="•"/>
            </a:pPr>
            <a:endParaRPr lang="en-GB" kern="0" dirty="0">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endParaRPr lang="en-GB" sz="1800" kern="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From an operational perspective, a lack of staff leads to uneven distribution of responsibilities. </a:t>
            </a:r>
            <a:endParaRPr lang="en-GB" dirty="0"/>
          </a:p>
        </p:txBody>
      </p:sp>
      <p:sp>
        <p:nvSpPr>
          <p:cNvPr id="6" name="TextBox 5">
            <a:extLst>
              <a:ext uri="{FF2B5EF4-FFF2-40B4-BE49-F238E27FC236}">
                <a16:creationId xmlns:a16="http://schemas.microsoft.com/office/drawing/2014/main" id="{05B54228-472D-3FC2-0E21-1E1831289CEA}"/>
              </a:ext>
            </a:extLst>
          </p:cNvPr>
          <p:cNvSpPr txBox="1"/>
          <p:nvPr/>
        </p:nvSpPr>
        <p:spPr>
          <a:xfrm>
            <a:off x="634999" y="5235830"/>
            <a:ext cx="11269133" cy="1477328"/>
          </a:xfrm>
          <a:prstGeom prst="rect">
            <a:avLst/>
          </a:prstGeom>
          <a:noFill/>
        </p:spPr>
        <p:txBody>
          <a:bodyPr wrap="square">
            <a:spAutoFit/>
          </a:bodyPr>
          <a:lstStyle/>
          <a:p>
            <a:pPr algn="just">
              <a:lnSpc>
                <a:spcPct val="200000"/>
              </a:lnSpc>
              <a:buNone/>
            </a:pPr>
            <a:r>
              <a:rPr lang="en-GB" sz="1800" b="1" dirty="0">
                <a:effectLst/>
                <a:latin typeface="Times New Roman" panose="02020603050405020304" pitchFamily="18" charset="0"/>
                <a:ea typeface="Times New Roman" panose="02020603050405020304" pitchFamily="18" charset="0"/>
              </a:rPr>
              <a:t>Loss of brand reputation</a:t>
            </a:r>
            <a:endParaRPr lang="en-GB" sz="1800"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sz="1800" kern="0" dirty="0">
                <a:effectLst/>
                <a:latin typeface="Times New Roman" panose="02020603050405020304" pitchFamily="18" charset="0"/>
                <a:ea typeface="Times New Roman" panose="02020603050405020304" pitchFamily="18" charset="0"/>
              </a:rPr>
              <a:t>The impact on the reputation of the business is the result of its services and reviews from guests. In case the company fails to deliver on their end, it could result in bad reviews, which could have a major impact on the reputation of the hotel. </a:t>
            </a:r>
            <a:endParaRPr lang="en-GB" dirty="0"/>
          </a:p>
        </p:txBody>
      </p:sp>
      <p:pic>
        <p:nvPicPr>
          <p:cNvPr id="2050" name="Picture 2" descr="Businesses Lose $75 Billion Due To Poor Customer Service">
            <a:extLst>
              <a:ext uri="{FF2B5EF4-FFF2-40B4-BE49-F238E27FC236}">
                <a16:creationId xmlns:a16="http://schemas.microsoft.com/office/drawing/2014/main" id="{7C34074C-2FCC-131A-BAE0-3633BC4AC9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9626" y="1690688"/>
            <a:ext cx="4299939" cy="353685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D648D5F-4736-BF7E-64E6-210D9C13909F}"/>
              </a:ext>
            </a:extLst>
          </p:cNvPr>
          <p:cNvSpPr txBox="1"/>
          <p:nvPr/>
        </p:nvSpPr>
        <p:spPr>
          <a:xfrm>
            <a:off x="3300445" y="5235830"/>
            <a:ext cx="163830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(Liu-Lastres, 2022)</a:t>
            </a:r>
            <a:endParaRPr lang="en-GB" sz="1200" dirty="0"/>
          </a:p>
        </p:txBody>
      </p:sp>
    </p:spTree>
    <p:extLst>
      <p:ext uri="{BB962C8B-B14F-4D97-AF65-F5344CB8AC3E}">
        <p14:creationId xmlns:p14="http://schemas.microsoft.com/office/powerpoint/2010/main" val="3156664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1A8-CC76-945A-A905-BD9CEF1D98D7}"/>
              </a:ext>
            </a:extLst>
          </p:cNvPr>
          <p:cNvSpPr>
            <a:spLocks noGrp="1"/>
          </p:cNvSpPr>
          <p:nvPr>
            <p:ph type="title"/>
          </p:nvPr>
        </p:nvSpPr>
        <p:spPr/>
        <p:txBody>
          <a:bodyPr>
            <a:normAutofit/>
          </a:bodyPr>
          <a:lstStyle/>
          <a:p>
            <a:pPr algn="just"/>
            <a:r>
              <a:rPr lang="en-GB" sz="3600" b="1" dirty="0">
                <a:latin typeface="Times New Roman" panose="02020603050405020304" pitchFamily="18" charset="0"/>
                <a:cs typeface="Times New Roman" panose="02020603050405020304" pitchFamily="18" charset="0"/>
              </a:rPr>
              <a:t>Method and Theme Impact Analysis</a:t>
            </a:r>
            <a:endParaRPr lang="en-IN" sz="36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4AFE215-E67B-00F2-A7E6-E7F680781161}"/>
              </a:ext>
            </a:extLst>
          </p:cNvPr>
          <p:cNvSpPr txBox="1"/>
          <p:nvPr/>
        </p:nvSpPr>
        <p:spPr>
          <a:xfrm>
            <a:off x="838200" y="1827226"/>
            <a:ext cx="6096000" cy="561949"/>
          </a:xfrm>
          <a:prstGeom prst="rect">
            <a:avLst/>
          </a:prstGeom>
          <a:noFill/>
        </p:spPr>
        <p:txBody>
          <a:bodyPr wrap="square">
            <a:spAutoFit/>
          </a:bodyPr>
          <a:lstStyle/>
          <a:p>
            <a:pPr algn="just">
              <a:lnSpc>
                <a:spcPct val="200000"/>
              </a:lnSpc>
              <a:spcBef>
                <a:spcPts val="200"/>
              </a:spcBef>
            </a:pPr>
            <a:r>
              <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PEST Analysis</a:t>
            </a:r>
          </a:p>
        </p:txBody>
      </p:sp>
      <p:sp>
        <p:nvSpPr>
          <p:cNvPr id="6" name="TextBox 5">
            <a:extLst>
              <a:ext uri="{FF2B5EF4-FFF2-40B4-BE49-F238E27FC236}">
                <a16:creationId xmlns:a16="http://schemas.microsoft.com/office/drawing/2014/main" id="{46D29437-78C1-AB51-2614-E3C1890E5743}"/>
              </a:ext>
            </a:extLst>
          </p:cNvPr>
          <p:cNvSpPr txBox="1"/>
          <p:nvPr/>
        </p:nvSpPr>
        <p:spPr>
          <a:xfrm>
            <a:off x="838200" y="2925365"/>
            <a:ext cx="5054600" cy="3139321"/>
          </a:xfrm>
          <a:prstGeom prst="rect">
            <a:avLst/>
          </a:prstGeom>
          <a:noFill/>
        </p:spPr>
        <p:txBody>
          <a:bodyPr wrap="square">
            <a:spAutoFit/>
          </a:bodyPr>
          <a:lstStyle/>
          <a:p>
            <a:pPr algn="just">
              <a:buNone/>
            </a:pPr>
            <a:r>
              <a:rPr lang="en-GB" sz="1800" b="1" i="1" dirty="0">
                <a:effectLst/>
                <a:latin typeface="Times New Roman" panose="02020603050405020304" pitchFamily="18" charset="0"/>
                <a:ea typeface="Times New Roman" panose="02020603050405020304" pitchFamily="18" charset="0"/>
              </a:rPr>
              <a:t>Political Factors</a:t>
            </a:r>
            <a:endParaRPr lang="en-GB" sz="1800" dirty="0">
              <a:effectLst/>
              <a:latin typeface="Times New Roman" panose="02020603050405020304" pitchFamily="18" charset="0"/>
              <a:ea typeface="Times New Roman" panose="02020603050405020304" pitchFamily="18" charset="0"/>
            </a:endParaRPr>
          </a:p>
          <a:p>
            <a:pPr algn="just">
              <a:buNone/>
            </a:pPr>
            <a:r>
              <a:rPr lang="en-GB" sz="1800" dirty="0">
                <a:effectLst/>
                <a:latin typeface="Times New Roman" panose="02020603050405020304" pitchFamily="18" charset="0"/>
                <a:ea typeface="Times New Roman" panose="02020603050405020304" pitchFamily="18" charset="0"/>
              </a:rPr>
              <a:t>There are political factors which could impact companies, including labour politics and political discourse. </a:t>
            </a:r>
          </a:p>
          <a:p>
            <a:pPr algn="just">
              <a:buNone/>
            </a:pPr>
            <a:endParaRPr lang="en-GB" dirty="0">
              <a:latin typeface="Times New Roman" panose="02020603050405020304" pitchFamily="18" charset="0"/>
              <a:ea typeface="Times New Roman" panose="02020603050405020304" pitchFamily="18" charset="0"/>
            </a:endParaRPr>
          </a:p>
          <a:p>
            <a:pPr algn="just">
              <a:buNone/>
            </a:pPr>
            <a:endParaRPr lang="en-GB" sz="1800" dirty="0">
              <a:effectLst/>
              <a:latin typeface="Times New Roman" panose="02020603050405020304" pitchFamily="18" charset="0"/>
              <a:ea typeface="Times New Roman" panose="02020603050405020304" pitchFamily="18" charset="0"/>
            </a:endParaRPr>
          </a:p>
          <a:p>
            <a:pPr algn="just">
              <a:buNone/>
            </a:pPr>
            <a:r>
              <a:rPr lang="en-GB" sz="1800" b="1" i="1" dirty="0">
                <a:effectLst/>
                <a:latin typeface="Times New Roman" panose="02020603050405020304" pitchFamily="18" charset="0"/>
                <a:ea typeface="Times New Roman" panose="02020603050405020304" pitchFamily="18" charset="0"/>
              </a:rPr>
              <a:t>Economic Factors</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The economic factors associated with staffing shortages include decreased productivity, as with the shortage of staff, the hotel management faces problems in providing expected services.</a:t>
            </a:r>
          </a:p>
        </p:txBody>
      </p:sp>
      <p:sp>
        <p:nvSpPr>
          <p:cNvPr id="8" name="TextBox 7">
            <a:extLst>
              <a:ext uri="{FF2B5EF4-FFF2-40B4-BE49-F238E27FC236}">
                <a16:creationId xmlns:a16="http://schemas.microsoft.com/office/drawing/2014/main" id="{743ED950-221D-9A90-15D6-8B32A51E269D}"/>
              </a:ext>
            </a:extLst>
          </p:cNvPr>
          <p:cNvSpPr txBox="1"/>
          <p:nvPr/>
        </p:nvSpPr>
        <p:spPr>
          <a:xfrm>
            <a:off x="8661400" y="6064686"/>
            <a:ext cx="269240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(PL and Wickens, 2021)</a:t>
            </a:r>
            <a:endParaRPr lang="en-GB" sz="1200" dirty="0"/>
          </a:p>
        </p:txBody>
      </p:sp>
      <p:pic>
        <p:nvPicPr>
          <p:cNvPr id="3074" name="Picture 2" descr="PEST analysis: What it is and how to use it | Indeed.com UK">
            <a:extLst>
              <a:ext uri="{FF2B5EF4-FFF2-40B4-BE49-F238E27FC236}">
                <a16:creationId xmlns:a16="http://schemas.microsoft.com/office/drawing/2014/main" id="{E69D2F39-A74E-0B73-E15A-24A5E5814B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4507" y="2692401"/>
            <a:ext cx="3917204" cy="3139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9317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4CBC3-64CB-F0E7-5821-234A0FBE0A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D5E1FB-A825-5F59-4F05-7CFF95763988}"/>
              </a:ext>
            </a:extLst>
          </p:cNvPr>
          <p:cNvSpPr>
            <a:spLocks noGrp="1"/>
          </p:cNvSpPr>
          <p:nvPr>
            <p:ph type="title"/>
          </p:nvPr>
        </p:nvSpPr>
        <p:spPr/>
        <p:txBody>
          <a:bodyPr>
            <a:normAutofit/>
          </a:bodyPr>
          <a:lstStyle/>
          <a:p>
            <a:pPr algn="just"/>
            <a:r>
              <a:rPr lang="en-IN" sz="3600" b="1" dirty="0" err="1">
                <a:latin typeface="Times New Roman" panose="02020603050405020304" pitchFamily="18" charset="0"/>
                <a:cs typeface="Times New Roman" panose="02020603050405020304" pitchFamily="18" charset="0"/>
              </a:rPr>
              <a:t>Contd</a:t>
            </a:r>
            <a:r>
              <a:rPr lang="en-IN" sz="3600" b="1"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AF49E405-5F0F-3E3E-5E1C-1629F54650AF}"/>
              </a:ext>
            </a:extLst>
          </p:cNvPr>
          <p:cNvSpPr txBox="1"/>
          <p:nvPr/>
        </p:nvSpPr>
        <p:spPr>
          <a:xfrm>
            <a:off x="6265332" y="2682234"/>
            <a:ext cx="4961467" cy="2862322"/>
          </a:xfrm>
          <a:prstGeom prst="rect">
            <a:avLst/>
          </a:prstGeom>
          <a:noFill/>
        </p:spPr>
        <p:txBody>
          <a:bodyPr wrap="square">
            <a:spAutoFit/>
          </a:bodyPr>
          <a:lstStyle/>
          <a:p>
            <a:pPr algn="just">
              <a:buNone/>
            </a:pPr>
            <a:r>
              <a:rPr lang="en-GB" sz="1800" b="1" i="1" dirty="0">
                <a:effectLst/>
                <a:latin typeface="Times New Roman" panose="02020603050405020304" pitchFamily="18" charset="0"/>
                <a:ea typeface="Times New Roman" panose="02020603050405020304" pitchFamily="18" charset="0"/>
              </a:rPr>
              <a:t>Social Factors</a:t>
            </a:r>
            <a:endParaRPr lang="en-GB" sz="1800" dirty="0">
              <a:effectLst/>
              <a:latin typeface="Times New Roman" panose="02020603050405020304" pitchFamily="18" charset="0"/>
              <a:ea typeface="Times New Roman" panose="02020603050405020304" pitchFamily="18" charset="0"/>
            </a:endParaRPr>
          </a:p>
          <a:p>
            <a:pPr algn="just">
              <a:buNone/>
            </a:pPr>
            <a:r>
              <a:rPr lang="en-GB" sz="1800" dirty="0">
                <a:effectLst/>
                <a:latin typeface="Times New Roman" panose="02020603050405020304" pitchFamily="18" charset="0"/>
                <a:ea typeface="Times New Roman" panose="02020603050405020304" pitchFamily="18" charset="0"/>
              </a:rPr>
              <a:t>The issue of labour shortage is also impacted by the social factors, as it reduces employee engagement and overall productivity. </a:t>
            </a:r>
          </a:p>
          <a:p>
            <a:pPr algn="just">
              <a:buNone/>
            </a:pPr>
            <a:endParaRPr lang="en-GB" dirty="0">
              <a:latin typeface="Times New Roman" panose="02020603050405020304" pitchFamily="18" charset="0"/>
              <a:ea typeface="Times New Roman" panose="02020603050405020304" pitchFamily="18" charset="0"/>
            </a:endParaRPr>
          </a:p>
          <a:p>
            <a:pPr algn="just">
              <a:buNone/>
            </a:pPr>
            <a:endParaRPr lang="en-GB" sz="1800" dirty="0">
              <a:effectLst/>
              <a:latin typeface="Times New Roman" panose="02020603050405020304" pitchFamily="18" charset="0"/>
              <a:ea typeface="Times New Roman" panose="02020603050405020304" pitchFamily="18" charset="0"/>
            </a:endParaRPr>
          </a:p>
          <a:p>
            <a:pPr algn="just">
              <a:buNone/>
            </a:pPr>
            <a:r>
              <a:rPr lang="en-GB" sz="1800" b="1" i="1" dirty="0">
                <a:effectLst/>
                <a:latin typeface="Times New Roman" panose="02020603050405020304" pitchFamily="18" charset="0"/>
                <a:ea typeface="Times New Roman" panose="02020603050405020304" pitchFamily="18" charset="0"/>
              </a:rPr>
              <a:t>Technology Factors</a:t>
            </a:r>
            <a:endParaRPr lang="en-GB" sz="1800" dirty="0">
              <a:effectLst/>
              <a:latin typeface="Times New Roman" panose="02020603050405020304" pitchFamily="18" charset="0"/>
              <a:ea typeface="Times New Roman" panose="02020603050405020304" pitchFamily="18" charset="0"/>
            </a:endParaRPr>
          </a:p>
          <a:p>
            <a:pPr algn="just"/>
            <a:r>
              <a:rPr lang="en-GB" sz="1800" dirty="0">
                <a:effectLst/>
                <a:latin typeface="Times New Roman" panose="02020603050405020304" pitchFamily="18" charset="0"/>
                <a:ea typeface="Times New Roman" panose="02020603050405020304" pitchFamily="18" charset="0"/>
              </a:rPr>
              <a:t>Technologies can impact hospitality management, highlighting automation, personalisation, increased efficiency and training and development. </a:t>
            </a:r>
          </a:p>
        </p:txBody>
      </p:sp>
      <p:sp>
        <p:nvSpPr>
          <p:cNvPr id="6" name="TextBox 5">
            <a:extLst>
              <a:ext uri="{FF2B5EF4-FFF2-40B4-BE49-F238E27FC236}">
                <a16:creationId xmlns:a16="http://schemas.microsoft.com/office/drawing/2014/main" id="{E06537A2-59F3-9800-6E61-B08883506410}"/>
              </a:ext>
            </a:extLst>
          </p:cNvPr>
          <p:cNvSpPr txBox="1"/>
          <p:nvPr/>
        </p:nvSpPr>
        <p:spPr>
          <a:xfrm>
            <a:off x="1964267" y="5681134"/>
            <a:ext cx="248920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rPr>
              <a:t>(García-Rodríguez et al., 2021)</a:t>
            </a:r>
            <a:endParaRPr lang="en-GB" sz="1200" dirty="0"/>
          </a:p>
        </p:txBody>
      </p:sp>
      <p:pic>
        <p:nvPicPr>
          <p:cNvPr id="4098" name="Picture 2" descr="5 Current Issues in the Hospitality Industry and How to Deal With Them">
            <a:extLst>
              <a:ext uri="{FF2B5EF4-FFF2-40B4-BE49-F238E27FC236}">
                <a16:creationId xmlns:a16="http://schemas.microsoft.com/office/drawing/2014/main" id="{78199329-C3E9-B491-2B39-F20560F4A6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453" y="2682234"/>
            <a:ext cx="5328827" cy="2997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697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096FF-8585-9F4D-7FC7-C0C414E667F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4582EC7-0FCB-3B9A-943E-9FF271B2AC01}"/>
              </a:ext>
            </a:extLst>
          </p:cNvPr>
          <p:cNvSpPr>
            <a:spLocks noGrp="1"/>
          </p:cNvSpPr>
          <p:nvPr>
            <p:ph type="title"/>
          </p:nvPr>
        </p:nvSpPr>
        <p:spPr/>
        <p:txBody>
          <a:bodyPr>
            <a:normAutofit/>
          </a:bodyPr>
          <a:lstStyle/>
          <a:p>
            <a:pPr algn="just"/>
            <a:r>
              <a:rPr lang="en-GB" sz="3600" b="1" dirty="0">
                <a:latin typeface="Times New Roman" panose="02020603050405020304" pitchFamily="18" charset="0"/>
                <a:cs typeface="Times New Roman" panose="02020603050405020304" pitchFamily="18" charset="0"/>
              </a:rPr>
              <a:t>Contd…</a:t>
            </a:r>
            <a:endParaRPr lang="en-IN" sz="36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E28E77D-44A8-9A0E-4314-A4A531A3F5BB}"/>
              </a:ext>
            </a:extLst>
          </p:cNvPr>
          <p:cNvSpPr txBox="1"/>
          <p:nvPr/>
        </p:nvSpPr>
        <p:spPr>
          <a:xfrm>
            <a:off x="838200" y="1285498"/>
            <a:ext cx="6093500" cy="614079"/>
          </a:xfrm>
          <a:prstGeom prst="rect">
            <a:avLst/>
          </a:prstGeom>
          <a:noFill/>
        </p:spPr>
        <p:txBody>
          <a:bodyPr wrap="square">
            <a:spAutoFit/>
          </a:bodyPr>
          <a:lstStyle/>
          <a:p>
            <a:pPr algn="just">
              <a:lnSpc>
                <a:spcPct val="200000"/>
              </a:lnSpc>
              <a:spcBef>
                <a:spcPts val="200"/>
              </a:spcBef>
            </a:pPr>
            <a:r>
              <a:rPr lang="en-IN" sz="2000" b="1" kern="100" dirty="0">
                <a:effectLst/>
                <a:latin typeface="Times New Roman" panose="02020603050405020304" pitchFamily="18" charset="0"/>
                <a:ea typeface="Times New Roman" panose="02020603050405020304" pitchFamily="18" charset="0"/>
                <a:cs typeface="Times New Roman" panose="02020603050405020304" pitchFamily="18" charset="0"/>
              </a:rPr>
              <a:t>Industry response </a:t>
            </a:r>
          </a:p>
        </p:txBody>
      </p:sp>
      <p:sp>
        <p:nvSpPr>
          <p:cNvPr id="6" name="TextBox 5">
            <a:extLst>
              <a:ext uri="{FF2B5EF4-FFF2-40B4-BE49-F238E27FC236}">
                <a16:creationId xmlns:a16="http://schemas.microsoft.com/office/drawing/2014/main" id="{390801E0-73C9-A3E5-761A-2812B4BB4951}"/>
              </a:ext>
            </a:extLst>
          </p:cNvPr>
          <p:cNvSpPr txBox="1"/>
          <p:nvPr/>
        </p:nvSpPr>
        <p:spPr>
          <a:xfrm>
            <a:off x="838200" y="1847447"/>
            <a:ext cx="6093500" cy="561949"/>
          </a:xfrm>
          <a:prstGeom prst="rect">
            <a:avLst/>
          </a:prstGeom>
          <a:noFill/>
        </p:spPr>
        <p:txBody>
          <a:bodyPr wrap="square">
            <a:spAutoFit/>
          </a:bodyPr>
          <a:lstStyle/>
          <a:p>
            <a:pPr algn="just">
              <a:lnSpc>
                <a:spcPct val="200000"/>
              </a:lnSpc>
            </a:pPr>
            <a:r>
              <a:rPr lang="en-IN" sz="1800" b="1" dirty="0">
                <a:effectLst/>
                <a:latin typeface="Times New Roman" panose="02020603050405020304" pitchFamily="18" charset="0"/>
                <a:ea typeface="Times New Roman" panose="02020603050405020304" pitchFamily="18" charset="0"/>
              </a:rPr>
              <a:t>Flexible working schedules </a:t>
            </a:r>
            <a:endParaRPr lang="en-IN" sz="1800" dirty="0">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FDE997EC-9411-6272-6298-CA76360779B5}"/>
              </a:ext>
            </a:extLst>
          </p:cNvPr>
          <p:cNvSpPr txBox="1"/>
          <p:nvPr/>
        </p:nvSpPr>
        <p:spPr>
          <a:xfrm>
            <a:off x="4808527" y="3521629"/>
            <a:ext cx="1660160" cy="369332"/>
          </a:xfrm>
          <a:prstGeom prst="rect">
            <a:avLst/>
          </a:prstGeom>
          <a:noFill/>
        </p:spPr>
        <p:txBody>
          <a:bodyPr wrap="square">
            <a:spAutoFit/>
          </a:bodyPr>
          <a:lstStyle/>
          <a:p>
            <a:r>
              <a:rPr lang="en-IN" sz="1800" b="1" i="1" kern="0" dirty="0">
                <a:effectLst/>
                <a:latin typeface="Times New Roman" panose="02020603050405020304" pitchFamily="18" charset="0"/>
                <a:ea typeface="Times New Roman" panose="02020603050405020304" pitchFamily="18" charset="0"/>
              </a:rPr>
              <a:t>Strengths </a:t>
            </a:r>
            <a:endParaRPr lang="en-IN" dirty="0"/>
          </a:p>
        </p:txBody>
      </p:sp>
      <p:sp>
        <p:nvSpPr>
          <p:cNvPr id="10" name="TextBox 9">
            <a:extLst>
              <a:ext uri="{FF2B5EF4-FFF2-40B4-BE49-F238E27FC236}">
                <a16:creationId xmlns:a16="http://schemas.microsoft.com/office/drawing/2014/main" id="{621C754C-D85B-8ECA-AE04-8648BF5DE8ED}"/>
              </a:ext>
            </a:extLst>
          </p:cNvPr>
          <p:cNvSpPr txBox="1"/>
          <p:nvPr/>
        </p:nvSpPr>
        <p:spPr>
          <a:xfrm>
            <a:off x="838199" y="5662916"/>
            <a:ext cx="1555229" cy="369332"/>
          </a:xfrm>
          <a:prstGeom prst="rect">
            <a:avLst/>
          </a:prstGeom>
          <a:noFill/>
        </p:spPr>
        <p:txBody>
          <a:bodyPr wrap="square">
            <a:spAutoFit/>
          </a:bodyPr>
          <a:lstStyle/>
          <a:p>
            <a:r>
              <a:rPr lang="en-IN" sz="1800" b="1" i="1" kern="0" dirty="0">
                <a:effectLst/>
                <a:latin typeface="Times New Roman" panose="02020603050405020304" pitchFamily="18" charset="0"/>
                <a:ea typeface="Times New Roman" panose="02020603050405020304" pitchFamily="18" charset="0"/>
              </a:rPr>
              <a:t>Weaknesses</a:t>
            </a:r>
            <a:endParaRPr lang="en-IN" dirty="0"/>
          </a:p>
        </p:txBody>
      </p:sp>
      <p:sp>
        <p:nvSpPr>
          <p:cNvPr id="12" name="TextBox 11">
            <a:extLst>
              <a:ext uri="{FF2B5EF4-FFF2-40B4-BE49-F238E27FC236}">
                <a16:creationId xmlns:a16="http://schemas.microsoft.com/office/drawing/2014/main" id="{3C2E9A9F-70D5-5B0D-9ED2-12B6B8F9D284}"/>
              </a:ext>
            </a:extLst>
          </p:cNvPr>
          <p:cNvSpPr txBox="1"/>
          <p:nvPr/>
        </p:nvSpPr>
        <p:spPr>
          <a:xfrm>
            <a:off x="4808527" y="3965912"/>
            <a:ext cx="6958751" cy="646331"/>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One more important way to handle the shortage is to allow employees greater flexibility in their schedules.</a:t>
            </a:r>
            <a:endParaRPr lang="en-IN" dirty="0"/>
          </a:p>
        </p:txBody>
      </p:sp>
      <p:sp>
        <p:nvSpPr>
          <p:cNvPr id="14" name="TextBox 13">
            <a:extLst>
              <a:ext uri="{FF2B5EF4-FFF2-40B4-BE49-F238E27FC236}">
                <a16:creationId xmlns:a16="http://schemas.microsoft.com/office/drawing/2014/main" id="{945016CF-9294-F4BD-AB7E-53B5987632C3}"/>
              </a:ext>
            </a:extLst>
          </p:cNvPr>
          <p:cNvSpPr txBox="1"/>
          <p:nvPr/>
        </p:nvSpPr>
        <p:spPr>
          <a:xfrm>
            <a:off x="799475" y="6091234"/>
            <a:ext cx="10674246" cy="646331"/>
          </a:xfrm>
          <a:prstGeom prst="rect">
            <a:avLst/>
          </a:prstGeom>
          <a:noFill/>
        </p:spPr>
        <p:txBody>
          <a:bodyPr wrap="square">
            <a:spAutoFit/>
          </a:bodyPr>
          <a:lstStyle/>
          <a:p>
            <a:pPr algn="just"/>
            <a:r>
              <a:rPr lang="en-IN" sz="1800" dirty="0">
                <a:effectLst/>
                <a:latin typeface="Times New Roman" panose="02020603050405020304" pitchFamily="18" charset="0"/>
                <a:ea typeface="Times New Roman" panose="02020603050405020304" pitchFamily="18" charset="0"/>
              </a:rPr>
              <a:t>However, being present in person is needed, such as healthcare or construction, and flexibility is less possible, which cuts down its overall effect.</a:t>
            </a:r>
          </a:p>
        </p:txBody>
      </p:sp>
      <p:sp>
        <p:nvSpPr>
          <p:cNvPr id="16" name="TextBox 15">
            <a:extLst>
              <a:ext uri="{FF2B5EF4-FFF2-40B4-BE49-F238E27FC236}">
                <a16:creationId xmlns:a16="http://schemas.microsoft.com/office/drawing/2014/main" id="{436C06F4-7A64-E9E2-D934-418A70D26600}"/>
              </a:ext>
            </a:extLst>
          </p:cNvPr>
          <p:cNvSpPr txBox="1"/>
          <p:nvPr/>
        </p:nvSpPr>
        <p:spPr>
          <a:xfrm>
            <a:off x="838199" y="2505135"/>
            <a:ext cx="9534993" cy="646331"/>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Industries have tried out different approaches to cope with staff shortages, however, each technique has met with different success levels. </a:t>
            </a:r>
            <a:endParaRPr lang="en-IN" dirty="0"/>
          </a:p>
        </p:txBody>
      </p:sp>
      <p:pic>
        <p:nvPicPr>
          <p:cNvPr id="2050" name="Picture 2" descr="6 Types of Flexible Work Arrangements with Examples">
            <a:extLst>
              <a:ext uri="{FF2B5EF4-FFF2-40B4-BE49-F238E27FC236}">
                <a16:creationId xmlns:a16="http://schemas.microsoft.com/office/drawing/2014/main" id="{E09AE5D4-1CCB-8A70-A3DC-64DFE3501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54" y="3148306"/>
            <a:ext cx="3734618" cy="2240771"/>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DF717BD1-E9E9-3F97-3334-F114CF5DD437}"/>
              </a:ext>
            </a:extLst>
          </p:cNvPr>
          <p:cNvSpPr txBox="1"/>
          <p:nvPr/>
        </p:nvSpPr>
        <p:spPr>
          <a:xfrm>
            <a:off x="2180660" y="5428720"/>
            <a:ext cx="1285406" cy="276999"/>
          </a:xfrm>
          <a:prstGeom prst="rect">
            <a:avLst/>
          </a:prstGeom>
          <a:noFill/>
        </p:spPr>
        <p:txBody>
          <a:bodyPr wrap="square">
            <a:spAutoFit/>
          </a:bodyPr>
          <a:lstStyle/>
          <a:p>
            <a:r>
              <a:rPr lang="en-IN" sz="1200" kern="0" dirty="0">
                <a:effectLst/>
                <a:latin typeface="Times New Roman" panose="02020603050405020304" pitchFamily="18" charset="0"/>
                <a:ea typeface="Times New Roman" panose="02020603050405020304" pitchFamily="18" charset="0"/>
              </a:rPr>
              <a:t> </a:t>
            </a:r>
            <a:r>
              <a:rPr lang="en-GB" sz="1200" kern="0" dirty="0">
                <a:effectLst/>
                <a:latin typeface="Times New Roman" panose="02020603050405020304" pitchFamily="18" charset="0"/>
                <a:ea typeface="Times New Roman" panose="02020603050405020304" pitchFamily="18" charset="0"/>
              </a:rPr>
              <a:t>(Chron , 2025)</a:t>
            </a:r>
            <a:endParaRPr lang="en-IN" dirty="0"/>
          </a:p>
        </p:txBody>
      </p:sp>
    </p:spTree>
    <p:extLst>
      <p:ext uri="{BB962C8B-B14F-4D97-AF65-F5344CB8AC3E}">
        <p14:creationId xmlns:p14="http://schemas.microsoft.com/office/powerpoint/2010/main" val="2990605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61D0-3FE6-53A2-EAAC-7CD586B474A8}"/>
              </a:ext>
            </a:extLst>
          </p:cNvPr>
          <p:cNvSpPr>
            <a:spLocks noGrp="1"/>
          </p:cNvSpPr>
          <p:nvPr>
            <p:ph type="title"/>
          </p:nvPr>
        </p:nvSpPr>
        <p:spPr/>
        <p:txBody>
          <a:bodyPr>
            <a:normAutofit/>
          </a:bodyPr>
          <a:lstStyle/>
          <a:p>
            <a:pPr algn="just"/>
            <a:r>
              <a:rPr lang="en-GB" sz="3600" b="1" dirty="0">
                <a:latin typeface="Times New Roman" panose="02020603050405020304" pitchFamily="18" charset="0"/>
                <a:cs typeface="Times New Roman" panose="02020603050405020304" pitchFamily="18" charset="0"/>
              </a:rPr>
              <a:t>Contd…</a:t>
            </a:r>
            <a:endParaRPr lang="en-IN" sz="36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9A0EC0C-5614-1934-D615-650F3DF1C16F}"/>
              </a:ext>
            </a:extLst>
          </p:cNvPr>
          <p:cNvSpPr txBox="1"/>
          <p:nvPr/>
        </p:nvSpPr>
        <p:spPr>
          <a:xfrm>
            <a:off x="838200" y="1383648"/>
            <a:ext cx="6093500" cy="614079"/>
          </a:xfrm>
          <a:prstGeom prst="rect">
            <a:avLst/>
          </a:prstGeom>
          <a:noFill/>
        </p:spPr>
        <p:txBody>
          <a:bodyPr wrap="square">
            <a:spAutoFit/>
          </a:bodyPr>
          <a:lstStyle/>
          <a:p>
            <a:pPr algn="just">
              <a:lnSpc>
                <a:spcPct val="200000"/>
              </a:lnSpc>
            </a:pPr>
            <a:r>
              <a:rPr lang="en-IN" sz="2000" b="1" dirty="0">
                <a:effectLst/>
                <a:latin typeface="Times New Roman" panose="02020603050405020304" pitchFamily="18" charset="0"/>
                <a:ea typeface="Times New Roman" panose="02020603050405020304" pitchFamily="18" charset="0"/>
              </a:rPr>
              <a:t>Upskilling and training initiatives </a:t>
            </a:r>
            <a:endParaRPr lang="en-IN" sz="20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F676A1FF-C910-F682-03C6-CB2E7176CEE7}"/>
              </a:ext>
            </a:extLst>
          </p:cNvPr>
          <p:cNvSpPr txBox="1"/>
          <p:nvPr/>
        </p:nvSpPr>
        <p:spPr>
          <a:xfrm>
            <a:off x="838200" y="2339879"/>
            <a:ext cx="8530652" cy="369332"/>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Wide-ranging training and upskilling programs have been put in place. </a:t>
            </a:r>
            <a:endParaRPr lang="en-IN" dirty="0"/>
          </a:p>
        </p:txBody>
      </p:sp>
      <p:sp>
        <p:nvSpPr>
          <p:cNvPr id="8" name="TextBox 7">
            <a:extLst>
              <a:ext uri="{FF2B5EF4-FFF2-40B4-BE49-F238E27FC236}">
                <a16:creationId xmlns:a16="http://schemas.microsoft.com/office/drawing/2014/main" id="{CE3E40E5-CFC4-3363-1546-8199EB8908BC}"/>
              </a:ext>
            </a:extLst>
          </p:cNvPr>
          <p:cNvSpPr txBox="1"/>
          <p:nvPr/>
        </p:nvSpPr>
        <p:spPr>
          <a:xfrm>
            <a:off x="838200" y="3210517"/>
            <a:ext cx="6093500" cy="561949"/>
          </a:xfrm>
          <a:prstGeom prst="rect">
            <a:avLst/>
          </a:prstGeom>
          <a:noFill/>
        </p:spPr>
        <p:txBody>
          <a:bodyPr wrap="square">
            <a:spAutoFit/>
          </a:bodyPr>
          <a:lstStyle/>
          <a:p>
            <a:pPr algn="just">
              <a:lnSpc>
                <a:spcPct val="200000"/>
              </a:lnSpc>
            </a:pPr>
            <a:r>
              <a:rPr lang="en-IN" sz="1800" b="1" i="1" dirty="0">
                <a:effectLst/>
                <a:latin typeface="Times New Roman" panose="02020603050405020304" pitchFamily="18" charset="0"/>
                <a:ea typeface="Times New Roman" panose="02020603050405020304" pitchFamily="18" charset="0"/>
              </a:rPr>
              <a:t>Strengths </a:t>
            </a:r>
            <a:endParaRPr lang="en-IN" sz="1800" dirty="0">
              <a:effectLst/>
              <a:latin typeface="Times New Roman" panose="02020603050405020304" pitchFamily="18" charset="0"/>
              <a:ea typeface="Times New Roman" panose="02020603050405020304" pitchFamily="18" charset="0"/>
            </a:endParaRPr>
          </a:p>
        </p:txBody>
      </p:sp>
      <p:sp>
        <p:nvSpPr>
          <p:cNvPr id="10" name="TextBox 9">
            <a:extLst>
              <a:ext uri="{FF2B5EF4-FFF2-40B4-BE49-F238E27FC236}">
                <a16:creationId xmlns:a16="http://schemas.microsoft.com/office/drawing/2014/main" id="{B725BB39-144D-87C2-B9D7-3738E67C1635}"/>
              </a:ext>
            </a:extLst>
          </p:cNvPr>
          <p:cNvSpPr txBox="1"/>
          <p:nvPr/>
        </p:nvSpPr>
        <p:spPr>
          <a:xfrm>
            <a:off x="838200" y="3954852"/>
            <a:ext cx="6252149" cy="646331"/>
          </a:xfrm>
          <a:prstGeom prst="rect">
            <a:avLst/>
          </a:prstGeom>
          <a:noFill/>
        </p:spPr>
        <p:txBody>
          <a:bodyPr wrap="square">
            <a:spAutoFit/>
          </a:bodyPr>
          <a:lstStyle/>
          <a:p>
            <a:pPr algn="just"/>
            <a:r>
              <a:rPr lang="en-IN" kern="0" dirty="0">
                <a:latin typeface="Times New Roman" panose="02020603050405020304" pitchFamily="18" charset="0"/>
                <a:ea typeface="Times New Roman" panose="02020603050405020304" pitchFamily="18" charset="0"/>
              </a:rPr>
              <a:t>U</a:t>
            </a:r>
            <a:r>
              <a:rPr lang="en-IN" sz="1800" kern="0" dirty="0">
                <a:effectLst/>
                <a:latin typeface="Times New Roman" panose="02020603050405020304" pitchFamily="18" charset="0"/>
                <a:ea typeface="Times New Roman" panose="02020603050405020304" pitchFamily="18" charset="0"/>
              </a:rPr>
              <a:t>sing workers from other countries has helped cover major staff shortages in healthcare. </a:t>
            </a:r>
            <a:endParaRPr lang="en-IN" dirty="0"/>
          </a:p>
        </p:txBody>
      </p:sp>
      <p:sp>
        <p:nvSpPr>
          <p:cNvPr id="12" name="TextBox 11">
            <a:extLst>
              <a:ext uri="{FF2B5EF4-FFF2-40B4-BE49-F238E27FC236}">
                <a16:creationId xmlns:a16="http://schemas.microsoft.com/office/drawing/2014/main" id="{392DAACF-27CF-1DBE-9292-BA8A5809C69B}"/>
              </a:ext>
            </a:extLst>
          </p:cNvPr>
          <p:cNvSpPr txBox="1"/>
          <p:nvPr/>
        </p:nvSpPr>
        <p:spPr>
          <a:xfrm>
            <a:off x="1575839" y="5773367"/>
            <a:ext cx="10052154" cy="646331"/>
          </a:xfrm>
          <a:prstGeom prst="rect">
            <a:avLst/>
          </a:prstGeom>
          <a:noFill/>
        </p:spPr>
        <p:txBody>
          <a:bodyPr wrap="square">
            <a:spAutoFit/>
          </a:bodyPr>
          <a:lstStyle/>
          <a:p>
            <a:pPr algn="just"/>
            <a:r>
              <a:rPr lang="en-IN" sz="1800" kern="0" dirty="0">
                <a:effectLst/>
                <a:latin typeface="Times New Roman" panose="02020603050405020304" pitchFamily="18" charset="0"/>
                <a:ea typeface="Times New Roman" panose="02020603050405020304" pitchFamily="18" charset="0"/>
              </a:rPr>
              <a:t>While adaptability through technology, flexibility, training, and international recruitment have worked well for industries, each measurement has its own set of problems. </a:t>
            </a:r>
            <a:endParaRPr lang="en-IN" dirty="0"/>
          </a:p>
        </p:txBody>
      </p:sp>
      <p:sp>
        <p:nvSpPr>
          <p:cNvPr id="14" name="TextBox 13">
            <a:extLst>
              <a:ext uri="{FF2B5EF4-FFF2-40B4-BE49-F238E27FC236}">
                <a16:creationId xmlns:a16="http://schemas.microsoft.com/office/drawing/2014/main" id="{11C21CC2-EEC4-2018-4574-B5BC92D00A0B}"/>
              </a:ext>
            </a:extLst>
          </p:cNvPr>
          <p:cNvSpPr txBox="1"/>
          <p:nvPr/>
        </p:nvSpPr>
        <p:spPr>
          <a:xfrm>
            <a:off x="10252646" y="5078010"/>
            <a:ext cx="1705131" cy="561949"/>
          </a:xfrm>
          <a:prstGeom prst="rect">
            <a:avLst/>
          </a:prstGeom>
          <a:noFill/>
        </p:spPr>
        <p:txBody>
          <a:bodyPr wrap="square">
            <a:spAutoFit/>
          </a:bodyPr>
          <a:lstStyle/>
          <a:p>
            <a:pPr algn="just">
              <a:lnSpc>
                <a:spcPct val="200000"/>
              </a:lnSpc>
            </a:pPr>
            <a:r>
              <a:rPr lang="en-IN" sz="1800" b="1" i="1" dirty="0">
                <a:effectLst/>
                <a:latin typeface="Times New Roman" panose="02020603050405020304" pitchFamily="18" charset="0"/>
                <a:ea typeface="Times New Roman" panose="02020603050405020304" pitchFamily="18" charset="0"/>
              </a:rPr>
              <a:t>Weaknesses </a:t>
            </a:r>
            <a:endParaRPr lang="en-IN" sz="1800" dirty="0">
              <a:effectLst/>
              <a:latin typeface="Times New Roman" panose="02020603050405020304" pitchFamily="18" charset="0"/>
              <a:ea typeface="Times New Roman" panose="02020603050405020304" pitchFamily="18" charset="0"/>
            </a:endParaRPr>
          </a:p>
        </p:txBody>
      </p:sp>
      <p:pic>
        <p:nvPicPr>
          <p:cNvPr id="3074" name="Picture 2" descr="Why upskilling and reskilling are important - Dorothy Dalton">
            <a:extLst>
              <a:ext uri="{FF2B5EF4-FFF2-40B4-BE49-F238E27FC236}">
                <a16:creationId xmlns:a16="http://schemas.microsoft.com/office/drawing/2014/main" id="{145951B3-77FB-202B-8DA4-99F66E3D2B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9975" y="1585938"/>
            <a:ext cx="3968018" cy="312417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867C6031-7876-8BC7-5C72-F693914C47F1}"/>
              </a:ext>
            </a:extLst>
          </p:cNvPr>
          <p:cNvSpPr txBox="1"/>
          <p:nvPr/>
        </p:nvSpPr>
        <p:spPr>
          <a:xfrm>
            <a:off x="9147748" y="4826241"/>
            <a:ext cx="1485275" cy="276999"/>
          </a:xfrm>
          <a:prstGeom prst="rect">
            <a:avLst/>
          </a:prstGeom>
          <a:noFill/>
        </p:spPr>
        <p:txBody>
          <a:bodyPr wrap="square">
            <a:spAutoFit/>
          </a:bodyPr>
          <a:lstStyle/>
          <a:p>
            <a:r>
              <a:rPr lang="en-IN" sz="1200" kern="0" dirty="0">
                <a:effectLst/>
                <a:latin typeface="Times New Roman" panose="02020603050405020304" pitchFamily="18" charset="0"/>
                <a:ea typeface="Times New Roman" panose="02020603050405020304" pitchFamily="18" charset="0"/>
              </a:rPr>
              <a:t> </a:t>
            </a:r>
            <a:r>
              <a:rPr lang="en-GB" sz="1200" kern="0" dirty="0">
                <a:effectLst/>
                <a:latin typeface="Times New Roman" panose="02020603050405020304" pitchFamily="18" charset="0"/>
                <a:ea typeface="Times New Roman" panose="02020603050405020304" pitchFamily="18" charset="0"/>
              </a:rPr>
              <a:t>(Neale, 2022)</a:t>
            </a:r>
            <a:endParaRPr lang="en-IN" dirty="0"/>
          </a:p>
        </p:txBody>
      </p:sp>
    </p:spTree>
    <p:extLst>
      <p:ext uri="{BB962C8B-B14F-4D97-AF65-F5344CB8AC3E}">
        <p14:creationId xmlns:p14="http://schemas.microsoft.com/office/powerpoint/2010/main" val="710255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90629-A4F5-E72D-D383-CB3D573131C4}"/>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rPr>
              <a:t>Conclusion</a:t>
            </a:r>
            <a:endParaRPr lang="en-GB" sz="7200" b="1" dirty="0"/>
          </a:p>
        </p:txBody>
      </p:sp>
      <p:sp>
        <p:nvSpPr>
          <p:cNvPr id="4" name="TextBox 3">
            <a:extLst>
              <a:ext uri="{FF2B5EF4-FFF2-40B4-BE49-F238E27FC236}">
                <a16:creationId xmlns:a16="http://schemas.microsoft.com/office/drawing/2014/main" id="{5D439EAE-EB44-6143-18B2-3B9B47B7198A}"/>
              </a:ext>
            </a:extLst>
          </p:cNvPr>
          <p:cNvSpPr txBox="1"/>
          <p:nvPr/>
        </p:nvSpPr>
        <p:spPr>
          <a:xfrm>
            <a:off x="1185333" y="2259168"/>
            <a:ext cx="6096000" cy="646331"/>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a:spAutoFit/>
          </a:bodyPr>
          <a:lstStyle/>
          <a:p>
            <a:pPr algn="just"/>
            <a:r>
              <a:rPr lang="en-GB" sz="1800" kern="0" dirty="0">
                <a:solidFill>
                  <a:schemeClr val="tx1"/>
                </a:solidFill>
                <a:effectLst/>
                <a:latin typeface="Times New Roman" panose="02020603050405020304" pitchFamily="18" charset="0"/>
                <a:ea typeface="Times New Roman" panose="02020603050405020304" pitchFamily="18" charset="0"/>
              </a:rPr>
              <a:t>The presentation prepared showcased the key aspects associated with the hospitality industry in the context of labour issues. </a:t>
            </a:r>
            <a:endParaRPr lang="en-GB" dirty="0">
              <a:solidFill>
                <a:schemeClr val="tx1"/>
              </a:solidFill>
            </a:endParaRPr>
          </a:p>
        </p:txBody>
      </p:sp>
      <p:sp>
        <p:nvSpPr>
          <p:cNvPr id="6" name="TextBox 5">
            <a:extLst>
              <a:ext uri="{FF2B5EF4-FFF2-40B4-BE49-F238E27FC236}">
                <a16:creationId xmlns:a16="http://schemas.microsoft.com/office/drawing/2014/main" id="{6E2A9E72-78C8-5B83-1536-5B252A1C4047}"/>
              </a:ext>
            </a:extLst>
          </p:cNvPr>
          <p:cNvSpPr txBox="1"/>
          <p:nvPr/>
        </p:nvSpPr>
        <p:spPr>
          <a:xfrm>
            <a:off x="4936067" y="3738527"/>
            <a:ext cx="6417733" cy="646331"/>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gn="just"/>
            <a:r>
              <a:rPr lang="en-GB" sz="1800" kern="0" dirty="0">
                <a:solidFill>
                  <a:schemeClr val="tx1"/>
                </a:solidFill>
                <a:effectLst/>
                <a:latin typeface="Times New Roman" panose="02020603050405020304" pitchFamily="18" charset="0"/>
                <a:ea typeface="Times New Roman" panose="02020603050405020304" pitchFamily="18" charset="0"/>
              </a:rPr>
              <a:t>The literature review prepared explored various aspects associated with the impacts of labour shortage and aligned issues. </a:t>
            </a:r>
            <a:endParaRPr lang="en-GB" dirty="0">
              <a:solidFill>
                <a:schemeClr val="tx1"/>
              </a:solidFill>
            </a:endParaRPr>
          </a:p>
        </p:txBody>
      </p:sp>
      <p:sp>
        <p:nvSpPr>
          <p:cNvPr id="8" name="TextBox 7">
            <a:extLst>
              <a:ext uri="{FF2B5EF4-FFF2-40B4-BE49-F238E27FC236}">
                <a16:creationId xmlns:a16="http://schemas.microsoft.com/office/drawing/2014/main" id="{68C83D58-0071-03EF-A6C1-AA53027800F8}"/>
              </a:ext>
            </a:extLst>
          </p:cNvPr>
          <p:cNvSpPr txBox="1"/>
          <p:nvPr/>
        </p:nvSpPr>
        <p:spPr>
          <a:xfrm>
            <a:off x="1405467" y="5276504"/>
            <a:ext cx="6096000" cy="646331"/>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wrap="square">
            <a:spAutoFit/>
          </a:bodyPr>
          <a:lstStyle/>
          <a:p>
            <a:pPr algn="just"/>
            <a:r>
              <a:rPr lang="en-GB" sz="1800" kern="0" dirty="0">
                <a:solidFill>
                  <a:schemeClr val="tx1"/>
                </a:solidFill>
                <a:effectLst/>
                <a:latin typeface="Times New Roman" panose="02020603050405020304" pitchFamily="18" charset="0"/>
                <a:ea typeface="Times New Roman" panose="02020603050405020304" pitchFamily="18" charset="0"/>
              </a:rPr>
              <a:t>It has showcased current literature and referenced it accordingly to provide detailed insights into the situation. </a:t>
            </a:r>
            <a:endParaRPr lang="en-GB" dirty="0">
              <a:solidFill>
                <a:schemeClr val="tx1"/>
              </a:solidFill>
            </a:endParaRPr>
          </a:p>
        </p:txBody>
      </p:sp>
    </p:spTree>
    <p:extLst>
      <p:ext uri="{BB962C8B-B14F-4D97-AF65-F5344CB8AC3E}">
        <p14:creationId xmlns:p14="http://schemas.microsoft.com/office/powerpoint/2010/main" val="2959001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6B670-DB51-D590-3783-89E91B3E9312}"/>
              </a:ext>
            </a:extLst>
          </p:cNvPr>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cs typeface="Times New Roman" panose="02020603050405020304" pitchFamily="18" charset="0"/>
              </a:rPr>
              <a:t>Recommendations</a:t>
            </a:r>
            <a:endParaRPr lang="en-GB" sz="7200" dirty="0"/>
          </a:p>
        </p:txBody>
      </p:sp>
      <p:sp>
        <p:nvSpPr>
          <p:cNvPr id="4" name="TextBox 3">
            <a:extLst>
              <a:ext uri="{FF2B5EF4-FFF2-40B4-BE49-F238E27FC236}">
                <a16:creationId xmlns:a16="http://schemas.microsoft.com/office/drawing/2014/main" id="{F8D87F20-BC6D-59C2-C690-BBB83C83E7E5}"/>
              </a:ext>
            </a:extLst>
          </p:cNvPr>
          <p:cNvSpPr txBox="1"/>
          <p:nvPr/>
        </p:nvSpPr>
        <p:spPr>
          <a:xfrm>
            <a:off x="965200" y="2222269"/>
            <a:ext cx="6096000" cy="92333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wrap="square">
            <a:spAutoFit/>
          </a:bodyPr>
          <a:lstStyle/>
          <a:p>
            <a:pPr algn="just"/>
            <a:r>
              <a:rPr lang="en-GB" sz="1800" b="1" kern="0" dirty="0">
                <a:solidFill>
                  <a:schemeClr val="tx1"/>
                </a:solidFill>
                <a:effectLst/>
                <a:latin typeface="Times New Roman" panose="02020603050405020304" pitchFamily="18" charset="0"/>
                <a:ea typeface="Times New Roman" panose="02020603050405020304" pitchFamily="18" charset="0"/>
              </a:rPr>
              <a:t>Training Programmes:</a:t>
            </a:r>
            <a:r>
              <a:rPr lang="en-GB" sz="1800" kern="0" dirty="0">
                <a:solidFill>
                  <a:schemeClr val="tx1"/>
                </a:solidFill>
                <a:effectLst/>
                <a:latin typeface="Times New Roman" panose="02020603050405020304" pitchFamily="18" charset="0"/>
                <a:ea typeface="Times New Roman" panose="02020603050405020304" pitchFamily="18" charset="0"/>
              </a:rPr>
              <a:t> As per the assessment, one of the most effective tactics that would be ideal for tourism companies could be considered training. </a:t>
            </a:r>
            <a:endParaRPr lang="en-GB" dirty="0">
              <a:solidFill>
                <a:schemeClr val="tx1"/>
              </a:solidFill>
            </a:endParaRPr>
          </a:p>
        </p:txBody>
      </p:sp>
      <p:sp>
        <p:nvSpPr>
          <p:cNvPr id="6" name="TextBox 5">
            <a:extLst>
              <a:ext uri="{FF2B5EF4-FFF2-40B4-BE49-F238E27FC236}">
                <a16:creationId xmlns:a16="http://schemas.microsoft.com/office/drawing/2014/main" id="{A7075D30-0A73-7518-98CD-27CD589959DF}"/>
              </a:ext>
            </a:extLst>
          </p:cNvPr>
          <p:cNvSpPr txBox="1"/>
          <p:nvPr/>
        </p:nvSpPr>
        <p:spPr>
          <a:xfrm>
            <a:off x="5257800" y="3712402"/>
            <a:ext cx="6096000" cy="923330"/>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algn="just"/>
            <a:r>
              <a:rPr lang="en-GB" sz="1800" b="1" kern="0" dirty="0">
                <a:solidFill>
                  <a:schemeClr val="tx1"/>
                </a:solidFill>
                <a:effectLst/>
                <a:latin typeface="Times New Roman" panose="02020603050405020304" pitchFamily="18" charset="0"/>
                <a:ea typeface="Times New Roman" panose="02020603050405020304" pitchFamily="18" charset="0"/>
              </a:rPr>
              <a:t>Retention Programmes:</a:t>
            </a:r>
            <a:r>
              <a:rPr lang="en-GB" sz="1800" kern="0" dirty="0">
                <a:solidFill>
                  <a:schemeClr val="tx1"/>
                </a:solidFill>
                <a:effectLst/>
                <a:latin typeface="Times New Roman" panose="02020603050405020304" pitchFamily="18" charset="0"/>
                <a:ea typeface="Times New Roman" panose="02020603050405020304" pitchFamily="18" charset="0"/>
              </a:rPr>
              <a:t> Another similar tactic would can be used by companies in the hospitality sector is retention programmes.</a:t>
            </a:r>
            <a:endParaRPr lang="en-GB" dirty="0">
              <a:solidFill>
                <a:schemeClr val="tx1"/>
              </a:solidFill>
            </a:endParaRPr>
          </a:p>
        </p:txBody>
      </p:sp>
      <p:sp>
        <p:nvSpPr>
          <p:cNvPr id="8" name="TextBox 7">
            <a:extLst>
              <a:ext uri="{FF2B5EF4-FFF2-40B4-BE49-F238E27FC236}">
                <a16:creationId xmlns:a16="http://schemas.microsoft.com/office/drawing/2014/main" id="{10548265-DE70-706C-7FEF-71F1884D68BA}"/>
              </a:ext>
            </a:extLst>
          </p:cNvPr>
          <p:cNvSpPr txBox="1"/>
          <p:nvPr/>
        </p:nvSpPr>
        <p:spPr>
          <a:xfrm>
            <a:off x="965200" y="5202535"/>
            <a:ext cx="6096000" cy="923330"/>
          </a:xfrm>
          <a:prstGeom prst="rect">
            <a:avLst/>
          </a:prstGeom>
        </p:spPr>
        <p:style>
          <a:lnRef idx="3">
            <a:schemeClr val="lt1"/>
          </a:lnRef>
          <a:fillRef idx="1">
            <a:schemeClr val="accent3"/>
          </a:fillRef>
          <a:effectRef idx="1">
            <a:schemeClr val="accent3"/>
          </a:effectRef>
          <a:fontRef idx="minor">
            <a:schemeClr val="lt1"/>
          </a:fontRef>
        </p:style>
        <p:txBody>
          <a:bodyPr wrap="square">
            <a:spAutoFit/>
          </a:bodyPr>
          <a:lstStyle/>
          <a:p>
            <a:pPr algn="just"/>
            <a:r>
              <a:rPr lang="en-GB" sz="1800" b="1" kern="0" dirty="0">
                <a:solidFill>
                  <a:schemeClr val="tx1"/>
                </a:solidFill>
                <a:effectLst/>
                <a:latin typeface="Times New Roman" panose="02020603050405020304" pitchFamily="18" charset="0"/>
                <a:ea typeface="Times New Roman" panose="02020603050405020304" pitchFamily="18" charset="0"/>
              </a:rPr>
              <a:t>Motivation Tactics and Leadership:</a:t>
            </a:r>
            <a:r>
              <a:rPr lang="en-GB" sz="1800" kern="0" dirty="0">
                <a:solidFill>
                  <a:schemeClr val="tx1"/>
                </a:solidFill>
                <a:effectLst/>
                <a:latin typeface="Times New Roman" panose="02020603050405020304" pitchFamily="18" charset="0"/>
                <a:ea typeface="Times New Roman" panose="02020603050405020304" pitchFamily="18" charset="0"/>
              </a:rPr>
              <a:t> One more key aspect which could be a focal point for improvement could be motivation tactics and leadership style. </a:t>
            </a:r>
            <a:endParaRPr lang="en-GB" dirty="0">
              <a:solidFill>
                <a:schemeClr val="tx1"/>
              </a:solidFill>
            </a:endParaRPr>
          </a:p>
        </p:txBody>
      </p:sp>
    </p:spTree>
    <p:extLst>
      <p:ext uri="{BB962C8B-B14F-4D97-AF65-F5344CB8AC3E}">
        <p14:creationId xmlns:p14="http://schemas.microsoft.com/office/powerpoint/2010/main" val="27939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DEE7A-0F30-FFF6-588C-E8615C83D5B9}"/>
              </a:ext>
            </a:extLst>
          </p:cNvPr>
          <p:cNvSpPr>
            <a:spLocks noGrp="1"/>
          </p:cNvSpPr>
          <p:nvPr>
            <p:ph type="title"/>
          </p:nvPr>
        </p:nvSpPr>
        <p:spPr/>
        <p:txBody>
          <a:bodyPr>
            <a:normAutofit/>
          </a:bodyPr>
          <a:lstStyle/>
          <a:p>
            <a:r>
              <a:rPr lang="en-GB" sz="3600" b="1"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GB" sz="7200" dirty="0"/>
          </a:p>
        </p:txBody>
      </p:sp>
      <p:sp>
        <p:nvSpPr>
          <p:cNvPr id="4" name="TextBox 3">
            <a:extLst>
              <a:ext uri="{FF2B5EF4-FFF2-40B4-BE49-F238E27FC236}">
                <a16:creationId xmlns:a16="http://schemas.microsoft.com/office/drawing/2014/main" id="{1CBB9624-86BC-1DAC-83B5-75EE99CEDCEC}"/>
              </a:ext>
            </a:extLst>
          </p:cNvPr>
          <p:cNvSpPr txBox="1"/>
          <p:nvPr/>
        </p:nvSpPr>
        <p:spPr>
          <a:xfrm>
            <a:off x="609599" y="1655525"/>
            <a:ext cx="10744201" cy="3970318"/>
          </a:xfrm>
          <a:prstGeom prst="rect">
            <a:avLst/>
          </a:prstGeom>
          <a:noFill/>
        </p:spPr>
        <p:txBody>
          <a:bodyPr wrap="square">
            <a:spAutoFit/>
          </a:bodyPr>
          <a:lstStyle/>
          <a:p>
            <a:pPr marL="285750" indent="-285750" algn="jus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Altinay, L. and Arici, H.E., (2022). Transformation of the hospitality services marketing structure: a chaos theory perspective. </a:t>
            </a:r>
            <a:r>
              <a:rPr lang="en-GB" i="1" dirty="0">
                <a:effectLst/>
                <a:latin typeface="Times New Roman" panose="02020603050405020304" pitchFamily="18" charset="0"/>
                <a:ea typeface="Times New Roman" panose="02020603050405020304" pitchFamily="18" charset="0"/>
              </a:rPr>
              <a:t>Journal of Services Marketing</a:t>
            </a:r>
            <a:r>
              <a:rPr lang="en-GB" dirty="0">
                <a:effectLst/>
                <a:latin typeface="Times New Roman" panose="02020603050405020304" pitchFamily="18" charset="0"/>
                <a:ea typeface="Times New Roman" panose="02020603050405020304" pitchFamily="18" charset="0"/>
              </a:rPr>
              <a:t>, </a:t>
            </a:r>
            <a:r>
              <a:rPr lang="en-GB" i="1" dirty="0">
                <a:effectLst/>
                <a:latin typeface="Times New Roman" panose="02020603050405020304" pitchFamily="18" charset="0"/>
                <a:ea typeface="Times New Roman" panose="02020603050405020304" pitchFamily="18" charset="0"/>
              </a:rPr>
              <a:t>36</a:t>
            </a:r>
            <a:r>
              <a:rPr lang="en-GB" dirty="0">
                <a:effectLst/>
                <a:latin typeface="Times New Roman" panose="02020603050405020304" pitchFamily="18" charset="0"/>
                <a:ea typeface="Times New Roman" panose="02020603050405020304" pitchFamily="18" charset="0"/>
              </a:rPr>
              <a:t>(5), pp.658-673.</a:t>
            </a:r>
          </a:p>
          <a:p>
            <a:pPr marL="285750" indent="-285750" algn="jus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Chron, (2025). </a:t>
            </a:r>
            <a:r>
              <a:rPr lang="en-GB" i="1" dirty="0">
                <a:effectLst/>
                <a:latin typeface="Times New Roman" panose="02020603050405020304" pitchFamily="18" charset="0"/>
                <a:ea typeface="Times New Roman" panose="02020603050405020304" pitchFamily="18" charset="0"/>
              </a:rPr>
              <a:t>Advantages &amp; Disadvantages of </a:t>
            </a:r>
            <a:r>
              <a:rPr lang="en-GB" i="1" dirty="0" err="1">
                <a:effectLst/>
                <a:latin typeface="Times New Roman" panose="02020603050405020304" pitchFamily="18" charset="0"/>
                <a:ea typeface="Times New Roman" panose="02020603050405020304" pitchFamily="18" charset="0"/>
              </a:rPr>
              <a:t>Flextime</a:t>
            </a:r>
            <a:r>
              <a:rPr lang="en-GB" i="1" dirty="0">
                <a:effectLst/>
                <a:latin typeface="Times New Roman" panose="02020603050405020304" pitchFamily="18" charset="0"/>
                <a:ea typeface="Times New Roman" panose="02020603050405020304" pitchFamily="18" charset="0"/>
              </a:rPr>
              <a:t>. </a:t>
            </a:r>
            <a:r>
              <a:rPr lang="en-GB" dirty="0">
                <a:effectLst/>
                <a:latin typeface="Times New Roman" panose="02020603050405020304" pitchFamily="18" charset="0"/>
                <a:ea typeface="Times New Roman" panose="02020603050405020304" pitchFamily="18" charset="0"/>
              </a:rPr>
              <a:t>[Online] Available at: https://smallbusiness.chron.com/advantages-disadvantages-flextime-11642.html [Accessed 15 May 2025].</a:t>
            </a:r>
          </a:p>
          <a:p>
            <a:pPr marL="285750" indent="-285750" algn="jus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García-Rodríguez, F.J., Armas-Cruz, Y. and González-De-La-Rosa, M., (2021). Decent work in hospitality: scale development and validation. </a:t>
            </a:r>
            <a:r>
              <a:rPr lang="en-GB" i="1" dirty="0">
                <a:effectLst/>
                <a:latin typeface="Times New Roman" panose="02020603050405020304" pitchFamily="18" charset="0"/>
                <a:ea typeface="Times New Roman" panose="02020603050405020304" pitchFamily="18" charset="0"/>
              </a:rPr>
              <a:t>Journal of Sustainable Tourism</a:t>
            </a:r>
            <a:r>
              <a:rPr lang="en-GB" dirty="0">
                <a:effectLst/>
                <a:latin typeface="Times New Roman" panose="02020603050405020304" pitchFamily="18" charset="0"/>
                <a:ea typeface="Times New Roman" panose="02020603050405020304" pitchFamily="18" charset="0"/>
              </a:rPr>
              <a:t>, </a:t>
            </a:r>
            <a:r>
              <a:rPr lang="en-GB" i="1" dirty="0">
                <a:effectLst/>
                <a:latin typeface="Times New Roman" panose="02020603050405020304" pitchFamily="18" charset="0"/>
                <a:ea typeface="Times New Roman" panose="02020603050405020304" pitchFamily="18" charset="0"/>
              </a:rPr>
              <a:t>29</a:t>
            </a:r>
            <a:r>
              <a:rPr lang="en-GB" dirty="0">
                <a:effectLst/>
                <a:latin typeface="Times New Roman" panose="02020603050405020304" pitchFamily="18" charset="0"/>
                <a:ea typeface="Times New Roman" panose="02020603050405020304" pitchFamily="18" charset="0"/>
              </a:rPr>
              <a:t>(10), pp.1674-1693.</a:t>
            </a:r>
          </a:p>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Kwok, L. (2022). </a:t>
            </a:r>
            <a:r>
              <a:rPr lang="en-US" dirty="0" err="1">
                <a:effectLst/>
                <a:latin typeface="Times New Roman" panose="02020603050405020304" pitchFamily="18" charset="0"/>
                <a:ea typeface="Times New Roman" panose="02020603050405020304" pitchFamily="18" charset="0"/>
              </a:rPr>
              <a:t>Labour</a:t>
            </a:r>
            <a:r>
              <a:rPr lang="en-US" dirty="0">
                <a:effectLst/>
                <a:latin typeface="Times New Roman" panose="02020603050405020304" pitchFamily="18" charset="0"/>
                <a:ea typeface="Times New Roman" panose="02020603050405020304" pitchFamily="18" charset="0"/>
              </a:rPr>
              <a:t> shortage: a critical reflection and a call for industry-academia collaboration. </a:t>
            </a:r>
            <a:r>
              <a:rPr lang="en-US" i="1" dirty="0">
                <a:effectLst/>
                <a:latin typeface="Times New Roman" panose="02020603050405020304" pitchFamily="18" charset="0"/>
                <a:ea typeface="Times New Roman" panose="02020603050405020304" pitchFamily="18" charset="0"/>
              </a:rPr>
              <a:t>International Journal of Contemporary Hospitality Management</a:t>
            </a:r>
            <a:r>
              <a:rPr lang="en-US" dirty="0">
                <a:effectLst/>
                <a:latin typeface="Times New Roman" panose="02020603050405020304" pitchFamily="18" charset="0"/>
                <a:ea typeface="Times New Roman" panose="02020603050405020304" pitchFamily="18" charset="0"/>
              </a:rPr>
              <a:t>, </a:t>
            </a:r>
            <a:r>
              <a:rPr lang="en-US" i="1" dirty="0">
                <a:effectLst/>
                <a:latin typeface="Times New Roman" panose="02020603050405020304" pitchFamily="18" charset="0"/>
                <a:ea typeface="Times New Roman" panose="02020603050405020304" pitchFamily="18" charset="0"/>
              </a:rPr>
              <a:t>34</a:t>
            </a:r>
            <a:r>
              <a:rPr lang="en-US" dirty="0">
                <a:effectLst/>
                <a:latin typeface="Times New Roman" panose="02020603050405020304" pitchFamily="18" charset="0"/>
                <a:ea typeface="Times New Roman" panose="02020603050405020304" pitchFamily="18" charset="0"/>
              </a:rPr>
              <a:t>(11), pp.3929-3943.</a:t>
            </a:r>
            <a:endParaRPr lang="en-GB" dirty="0">
              <a:effectLst/>
              <a:latin typeface="Times New Roman" panose="02020603050405020304" pitchFamily="18" charset="0"/>
              <a:ea typeface="Times New Roman" panose="02020603050405020304" pitchFamily="18" charset="0"/>
            </a:endParaRPr>
          </a:p>
          <a:p>
            <a:pPr marL="285750" indent="-285750" algn="just">
              <a:buFont typeface="Arial" panose="020B0604020202020204" pitchFamily="34" charset="0"/>
              <a:buChar char="•"/>
            </a:pPr>
            <a:r>
              <a:rPr lang="en-GB" dirty="0">
                <a:effectLst/>
                <a:latin typeface="Times New Roman" panose="02020603050405020304" pitchFamily="18" charset="0"/>
                <a:ea typeface="Times New Roman" panose="02020603050405020304" pitchFamily="18" charset="0"/>
              </a:rPr>
              <a:t>Liu-Lastres, B., (2022). Beyond simple messaging: a review of crisis communication research in hospitality and tourism. </a:t>
            </a:r>
            <a:r>
              <a:rPr lang="en-GB" i="1" dirty="0">
                <a:effectLst/>
                <a:latin typeface="Times New Roman" panose="02020603050405020304" pitchFamily="18" charset="0"/>
                <a:ea typeface="Times New Roman" panose="02020603050405020304" pitchFamily="18" charset="0"/>
              </a:rPr>
              <a:t>International Journal of Contemporary Hospitality Management</a:t>
            </a:r>
            <a:r>
              <a:rPr lang="en-GB" dirty="0">
                <a:effectLst/>
                <a:latin typeface="Times New Roman" panose="02020603050405020304" pitchFamily="18" charset="0"/>
                <a:ea typeface="Times New Roman" panose="02020603050405020304" pitchFamily="18" charset="0"/>
              </a:rPr>
              <a:t>, </a:t>
            </a:r>
            <a:r>
              <a:rPr lang="en-GB" i="1" dirty="0">
                <a:effectLst/>
                <a:latin typeface="Times New Roman" panose="02020603050405020304" pitchFamily="18" charset="0"/>
                <a:ea typeface="Times New Roman" panose="02020603050405020304" pitchFamily="18" charset="0"/>
              </a:rPr>
              <a:t>34</a:t>
            </a:r>
            <a:r>
              <a:rPr lang="en-GB" dirty="0">
                <a:effectLst/>
                <a:latin typeface="Times New Roman" panose="02020603050405020304" pitchFamily="18" charset="0"/>
                <a:ea typeface="Times New Roman" panose="02020603050405020304" pitchFamily="18" charset="0"/>
              </a:rPr>
              <a:t>(5), pp.1959-1983.</a:t>
            </a:r>
          </a:p>
          <a:p>
            <a:pPr marL="285750" indent="-285750" algn="just">
              <a:buFont typeface="Arial" panose="020B0604020202020204" pitchFamily="34" charset="0"/>
              <a:buChar char="•"/>
            </a:pPr>
            <a:r>
              <a:rPr lang="en-GB" dirty="0" err="1">
                <a:effectLst/>
                <a:latin typeface="Times New Roman" panose="02020603050405020304" pitchFamily="18" charset="0"/>
                <a:ea typeface="Times New Roman" panose="02020603050405020304" pitchFamily="18" charset="0"/>
              </a:rPr>
              <a:t>Mckinsey</a:t>
            </a:r>
            <a:r>
              <a:rPr lang="en-GB" dirty="0">
                <a:effectLst/>
                <a:latin typeface="Times New Roman" panose="02020603050405020304" pitchFamily="18" charset="0"/>
                <a:ea typeface="Times New Roman" panose="02020603050405020304" pitchFamily="18" charset="0"/>
              </a:rPr>
              <a:t>, (2023). </a:t>
            </a:r>
            <a:r>
              <a:rPr lang="en-GB" i="1" dirty="0">
                <a:effectLst/>
                <a:latin typeface="Times New Roman" panose="02020603050405020304" pitchFamily="18" charset="0"/>
                <a:ea typeface="Times New Roman" panose="02020603050405020304" pitchFamily="18" charset="0"/>
              </a:rPr>
              <a:t>The State of Organizations 2023. </a:t>
            </a:r>
            <a:r>
              <a:rPr lang="en-GB" dirty="0">
                <a:effectLst/>
                <a:latin typeface="Times New Roman" panose="02020603050405020304" pitchFamily="18" charset="0"/>
                <a:ea typeface="Times New Roman" panose="02020603050405020304" pitchFamily="18" charset="0"/>
              </a:rPr>
              <a:t>[Online] Available at: https://www.mckinsey.com/~/media/mckinsey/business%20functions/people%20and%20organizational%20performance/our%20insights/the%20state%20of%20organizations%202023/the-state-of-organizations-2023.pdf [Accessed 15 May 2025].</a:t>
            </a:r>
          </a:p>
        </p:txBody>
      </p:sp>
    </p:spTree>
    <p:extLst>
      <p:ext uri="{BB962C8B-B14F-4D97-AF65-F5344CB8AC3E}">
        <p14:creationId xmlns:p14="http://schemas.microsoft.com/office/powerpoint/2010/main" val="254077011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TM02892315[[fn=Wisp]]</Template>
  <TotalTime>20</TotalTime>
  <Words>3892</Words>
  <Application>Microsoft Office PowerPoint</Application>
  <PresentationFormat>Widescreen</PresentationFormat>
  <Paragraphs>144</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Century Gothic</vt:lpstr>
      <vt:lpstr>Times New Roman</vt:lpstr>
      <vt:lpstr>Wingdings 3</vt:lpstr>
      <vt:lpstr>Wisp</vt:lpstr>
      <vt:lpstr>Module Name: Contemporary Themes in the Hotel and Hospitality Sector Module code: BMIH6001 Student Name: Martin Yankov Student ID:2126972 </vt:lpstr>
      <vt:lpstr>Table of contents</vt:lpstr>
      <vt:lpstr>Introduction</vt:lpstr>
      <vt:lpstr>Literature Overview</vt:lpstr>
      <vt:lpstr>Contd…</vt:lpstr>
      <vt:lpstr>Method and Theme Impact Analysis</vt:lpstr>
      <vt:lpstr>Contd…</vt:lpstr>
      <vt:lpstr>Contd…</vt:lpstr>
      <vt:lpstr>Contd…</vt:lpstr>
      <vt:lpstr>Conclusion</vt:lpstr>
      <vt:lpstr>Recommendations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Georgiev Yankov (2126972)</dc:creator>
  <cp:lastModifiedBy>Martin Georgiev Yankov (2126972)</cp:lastModifiedBy>
  <cp:revision>2</cp:revision>
  <dcterms:created xsi:type="dcterms:W3CDTF">2025-05-26T17:54:17Z</dcterms:created>
  <dcterms:modified xsi:type="dcterms:W3CDTF">2025-05-26T18:15:05Z</dcterms:modified>
</cp:coreProperties>
</file>