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685" r:id="rId2"/>
    <p:sldId id="686" r:id="rId3"/>
    <p:sldId id="688" r:id="rId4"/>
    <p:sldId id="692" r:id="rId5"/>
    <p:sldId id="691" r:id="rId6"/>
    <p:sldId id="690" r:id="rId7"/>
    <p:sldId id="694" r:id="rId8"/>
    <p:sldId id="717" r:id="rId9"/>
    <p:sldId id="709" r:id="rId10"/>
    <p:sldId id="718" r:id="rId11"/>
    <p:sldId id="693" r:id="rId12"/>
    <p:sldId id="697" r:id="rId13"/>
    <p:sldId id="698" r:id="rId14"/>
    <p:sldId id="715" r:id="rId15"/>
    <p:sldId id="712" r:id="rId16"/>
    <p:sldId id="714" r:id="rId17"/>
    <p:sldId id="713" r:id="rId18"/>
    <p:sldId id="716" r:id="rId19"/>
    <p:sldId id="695" r:id="rId20"/>
    <p:sldId id="702" r:id="rId21"/>
    <p:sldId id="696" r:id="rId22"/>
    <p:sldId id="699" r:id="rId23"/>
    <p:sldId id="71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529" autoAdjust="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EBBF0-317B-16ED-5A7C-3FE254F47CDB}"/>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3F94DBCF-2DB0-53DB-1054-E45DE1FB5B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B79BB737-687C-97A3-2C3A-63BD1F8DF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70E4DDF1-C74E-76A8-5F7C-B461C1A94B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15579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338678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1866993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3817614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597444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4121007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4172025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2316959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Felitti</a:t>
            </a:r>
            <a:r>
              <a:rPr lang="en-GB" dirty="0"/>
              <a:t> et al.</a:t>
            </a:r>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4267211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19</a:t>
            </a:fld>
            <a:endParaRPr lang="en-GB"/>
          </a:p>
        </p:txBody>
      </p:sp>
    </p:spTree>
    <p:extLst>
      <p:ext uri="{BB962C8B-B14F-4D97-AF65-F5344CB8AC3E}">
        <p14:creationId xmlns:p14="http://schemas.microsoft.com/office/powerpoint/2010/main" val="2428506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21</a:t>
            </a:fld>
            <a:endParaRPr lang="en-GB"/>
          </a:p>
        </p:txBody>
      </p:sp>
    </p:spTree>
    <p:extLst>
      <p:ext uri="{BB962C8B-B14F-4D97-AF65-F5344CB8AC3E}">
        <p14:creationId xmlns:p14="http://schemas.microsoft.com/office/powerpoint/2010/main" val="271934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13938114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04/02/2026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04/02/2026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04/02/2026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04/02/2026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04/02/2026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04/02/2026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04/02/2026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04/02/2026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04/02/2026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04/02/2026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04/02/2026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04/02/2026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26379-2FD4-860D-E53B-21C5C0C600F7}"/>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8CF2A0F0-B46B-4108-C328-13502D3793B1}"/>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A2627856-A428-E896-9BC0-CE7F8A223534}"/>
              </a:ext>
            </a:extLst>
          </p:cNvPr>
          <p:cNvSpPr>
            <a:spLocks noGrp="1"/>
          </p:cNvSpPr>
          <p:nvPr>
            <p:ph type="ctrTitle"/>
          </p:nvPr>
        </p:nvSpPr>
        <p:spPr>
          <a:xfrm>
            <a:off x="2218340" y="1600200"/>
            <a:ext cx="10706352" cy="1828800"/>
          </a:xfrm>
        </p:spPr>
        <p:txBody>
          <a:bodyPr/>
          <a:lstStyle/>
          <a:p>
            <a:pPr algn="l" eaLnBrk="1" hangingPunct="1"/>
            <a:r>
              <a:rPr lang="en-GB" altLang="en-US" sz="2400" b="1" dirty="0"/>
              <a:t>BMNS4014. </a:t>
            </a:r>
            <a:r>
              <a:rPr lang="en-GB" sz="2400" b="1" dirty="0">
                <a:effectLst/>
                <a:ea typeface="Times New Roman" panose="02020603050405020304" pitchFamily="18" charset="0"/>
              </a:rPr>
              <a:t>Living well: A Life course approach to Health </a:t>
            </a:r>
            <a:r>
              <a:rPr lang="en-GB" sz="2400" b="1" dirty="0">
                <a:ea typeface="Times New Roman" panose="02020603050405020304" pitchFamily="18" charset="0"/>
              </a:rPr>
              <a:t>and</a:t>
            </a:r>
            <a:r>
              <a:rPr lang="en-GB" sz="2400" b="1" dirty="0">
                <a:effectLst/>
                <a:ea typeface="Times New Roman" panose="02020603050405020304" pitchFamily="18" charset="0"/>
              </a:rPr>
              <a:t> Wellbeing </a:t>
            </a:r>
            <a:br>
              <a:rPr lang="en-GB" altLang="en-US" sz="2400" b="1" dirty="0"/>
            </a:br>
            <a:r>
              <a:rPr lang="en-GB" sz="2400" dirty="0"/>
              <a:t>Le</a:t>
            </a:r>
            <a:r>
              <a:rPr lang="en-GB" altLang="en-US" sz="2400" dirty="0"/>
              <a:t>cture two. 2025/26.  The life course approach: the influence of </a:t>
            </a:r>
            <a:br>
              <a:rPr lang="en-GB" altLang="en-US" sz="2400" dirty="0"/>
            </a:br>
            <a:r>
              <a:rPr lang="en-GB" altLang="en-US" sz="2400" dirty="0"/>
              <a:t>social sciences and a focus on health and wellbeing</a:t>
            </a:r>
            <a:br>
              <a:rPr lang="en-GB" altLang="en-US" sz="4000" dirty="0"/>
            </a:br>
            <a:endParaRPr lang="en-GB" altLang="en-US" dirty="0"/>
          </a:p>
        </p:txBody>
      </p:sp>
      <p:pic>
        <p:nvPicPr>
          <p:cNvPr id="2" name="Picture 1">
            <a:extLst>
              <a:ext uri="{FF2B5EF4-FFF2-40B4-BE49-F238E27FC236}">
                <a16:creationId xmlns:a16="http://schemas.microsoft.com/office/drawing/2014/main" id="{F7DA8609-160B-143F-AFBC-F7D7EE336790}"/>
              </a:ext>
            </a:extLst>
          </p:cNvPr>
          <p:cNvPicPr>
            <a:picLocks noChangeAspect="1"/>
          </p:cNvPicPr>
          <p:nvPr/>
        </p:nvPicPr>
        <p:blipFill>
          <a:blip r:embed="rId4"/>
          <a:stretch>
            <a:fillRect/>
          </a:stretch>
        </p:blipFill>
        <p:spPr>
          <a:xfrm>
            <a:off x="285741" y="1828800"/>
            <a:ext cx="1932599" cy="676715"/>
          </a:xfrm>
          <a:prstGeom prst="rect">
            <a:avLst/>
          </a:prstGeom>
        </p:spPr>
      </p:pic>
    </p:spTree>
    <p:extLst>
      <p:ext uri="{BB962C8B-B14F-4D97-AF65-F5344CB8AC3E}">
        <p14:creationId xmlns:p14="http://schemas.microsoft.com/office/powerpoint/2010/main" val="2041077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0C77-8662-00D2-AB0C-A4663ADE3389}"/>
              </a:ext>
            </a:extLst>
          </p:cNvPr>
          <p:cNvSpPr>
            <a:spLocks noGrp="1"/>
          </p:cNvSpPr>
          <p:nvPr>
            <p:ph type="title"/>
          </p:nvPr>
        </p:nvSpPr>
        <p:spPr>
          <a:xfrm>
            <a:off x="354563" y="274638"/>
            <a:ext cx="11227837" cy="433285"/>
          </a:xfrm>
        </p:spPr>
        <p:txBody>
          <a:bodyPr/>
          <a:lstStyle/>
          <a:p>
            <a:r>
              <a:rPr lang="en-GB" dirty="0"/>
              <a:t>Today</a:t>
            </a:r>
          </a:p>
        </p:txBody>
      </p:sp>
      <p:sp>
        <p:nvSpPr>
          <p:cNvPr id="3" name="Content Placeholder 2">
            <a:extLst>
              <a:ext uri="{FF2B5EF4-FFF2-40B4-BE49-F238E27FC236}">
                <a16:creationId xmlns:a16="http://schemas.microsoft.com/office/drawing/2014/main" id="{3B10F0D6-DD59-070F-2658-A0F3908DD9DB}"/>
              </a:ext>
            </a:extLst>
          </p:cNvPr>
          <p:cNvSpPr>
            <a:spLocks noGrp="1"/>
          </p:cNvSpPr>
          <p:nvPr>
            <p:ph sz="quarter" idx="1"/>
          </p:nvPr>
        </p:nvSpPr>
        <p:spPr>
          <a:xfrm>
            <a:off x="117987" y="530943"/>
            <a:ext cx="12074014" cy="6052420"/>
          </a:xfrm>
        </p:spPr>
        <p:txBody>
          <a:bodyPr/>
          <a:lstStyle/>
          <a:p>
            <a:r>
              <a:rPr lang="en-GB" dirty="0"/>
              <a:t>Brief recap of last week - life course approach:</a:t>
            </a:r>
          </a:p>
          <a:p>
            <a:pPr lvl="1"/>
            <a:r>
              <a:rPr lang="en-GB" dirty="0"/>
              <a:t> origins, background – development in research techniques; emergence of social model of health; </a:t>
            </a:r>
          </a:p>
          <a:p>
            <a:pPr lvl="1"/>
            <a:r>
              <a:rPr lang="en-GB" dirty="0"/>
              <a:t>multifactorial approach to health: - takes account of ‘wider determinants of health’ and of temporality/chronology and context</a:t>
            </a:r>
          </a:p>
          <a:p>
            <a:pPr lvl="1"/>
            <a:r>
              <a:rPr lang="en-GB" dirty="0"/>
              <a:t>trajectories; events and transitions – task to do at home</a:t>
            </a:r>
          </a:p>
          <a:p>
            <a:r>
              <a:rPr lang="en-GB" dirty="0"/>
              <a:t>Life course approach: </a:t>
            </a:r>
          </a:p>
          <a:p>
            <a:pPr lvl="1"/>
            <a:r>
              <a:rPr lang="en-GB" dirty="0"/>
              <a:t>social sciences; </a:t>
            </a:r>
          </a:p>
          <a:p>
            <a:pPr lvl="1"/>
            <a:r>
              <a:rPr lang="en-GB" dirty="0"/>
              <a:t>research, theory, concepts</a:t>
            </a:r>
          </a:p>
          <a:p>
            <a:r>
              <a:rPr lang="en-GB" dirty="0"/>
              <a:t>The life course approach to health and wellbeing:</a:t>
            </a:r>
          </a:p>
          <a:p>
            <a:pPr lvl="1"/>
            <a:r>
              <a:rPr lang="en-GB" dirty="0"/>
              <a:t>background/context; </a:t>
            </a:r>
          </a:p>
          <a:p>
            <a:pPr lvl="1"/>
            <a:r>
              <a:rPr lang="en-GB" dirty="0"/>
              <a:t>wider determinants of health;</a:t>
            </a:r>
          </a:p>
          <a:p>
            <a:pPr lvl="1"/>
            <a:r>
              <a:rPr lang="en-GB" dirty="0"/>
              <a:t>adaption/change/dynamics;</a:t>
            </a:r>
          </a:p>
          <a:p>
            <a:pPr lvl="1"/>
            <a:r>
              <a:rPr lang="en-GB" dirty="0"/>
              <a:t>impact and evidence base;</a:t>
            </a:r>
          </a:p>
          <a:p>
            <a:pPr lvl="1"/>
            <a:r>
              <a:rPr lang="en-GB" dirty="0"/>
              <a:t>meanings;</a:t>
            </a:r>
          </a:p>
          <a:p>
            <a:pPr lvl="1"/>
            <a:r>
              <a:rPr lang="en-GB" dirty="0"/>
              <a:t>interventions</a:t>
            </a:r>
          </a:p>
          <a:p>
            <a:endParaRPr lang="en-GB" dirty="0"/>
          </a:p>
          <a:p>
            <a:endParaRPr lang="en-GB" dirty="0"/>
          </a:p>
          <a:p>
            <a:endParaRPr lang="en-GB" dirty="0"/>
          </a:p>
          <a:p>
            <a:pPr lvl="1"/>
            <a:endParaRPr lang="en-GB" dirty="0"/>
          </a:p>
        </p:txBody>
      </p:sp>
    </p:spTree>
    <p:extLst>
      <p:ext uri="{BB962C8B-B14F-4D97-AF65-F5344CB8AC3E}">
        <p14:creationId xmlns:p14="http://schemas.microsoft.com/office/powerpoint/2010/main" val="1377093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D34B9-3026-44CE-F64D-E30888A5EB34}"/>
              </a:ext>
            </a:extLst>
          </p:cNvPr>
          <p:cNvSpPr>
            <a:spLocks noGrp="1"/>
          </p:cNvSpPr>
          <p:nvPr>
            <p:ph type="title"/>
          </p:nvPr>
        </p:nvSpPr>
        <p:spPr>
          <a:xfrm>
            <a:off x="433137" y="166150"/>
            <a:ext cx="11149263" cy="571787"/>
          </a:xfrm>
        </p:spPr>
        <p:txBody>
          <a:bodyPr/>
          <a:lstStyle/>
          <a:p>
            <a:r>
              <a:rPr lang="en-GB" sz="3200" dirty="0"/>
              <a:t>Life course approach and social sciences</a:t>
            </a:r>
          </a:p>
        </p:txBody>
      </p:sp>
      <p:sp>
        <p:nvSpPr>
          <p:cNvPr id="3" name="Content Placeholder 2">
            <a:extLst>
              <a:ext uri="{FF2B5EF4-FFF2-40B4-BE49-F238E27FC236}">
                <a16:creationId xmlns:a16="http://schemas.microsoft.com/office/drawing/2014/main" id="{A42C660E-8CA6-2DE7-6680-A6178E26D06A}"/>
              </a:ext>
            </a:extLst>
          </p:cNvPr>
          <p:cNvSpPr>
            <a:spLocks noGrp="1"/>
          </p:cNvSpPr>
          <p:nvPr>
            <p:ph sz="quarter" idx="1"/>
          </p:nvPr>
        </p:nvSpPr>
        <p:spPr>
          <a:xfrm>
            <a:off x="0" y="737937"/>
            <a:ext cx="12015019" cy="6120063"/>
          </a:xfrm>
        </p:spPr>
        <p:txBody>
          <a:bodyPr/>
          <a:lstStyle/>
          <a:p>
            <a:r>
              <a:rPr lang="en-GB" sz="3000" dirty="0"/>
              <a:t>In a broadly social science context, the life course approach considers: </a:t>
            </a:r>
          </a:p>
          <a:p>
            <a:pPr lvl="1"/>
            <a:r>
              <a:rPr lang="en-GB" sz="3000" dirty="0"/>
              <a:t>human trajectories as extending through multiple life stages and taking account of temporal/contextual/processual/societal/cultural factors;</a:t>
            </a:r>
          </a:p>
          <a:p>
            <a:pPr lvl="1"/>
            <a:r>
              <a:rPr lang="en-GB" sz="3000" dirty="0"/>
              <a:t>timing/sequencing of events/transitions; continuum of experience (from pre-conception to old age); </a:t>
            </a:r>
          </a:p>
          <a:p>
            <a:pPr lvl="1"/>
            <a:r>
              <a:rPr lang="en-GB" sz="3000" dirty="0"/>
              <a:t>interaction between individual lives and families/societies (i.e. macro/</a:t>
            </a:r>
            <a:r>
              <a:rPr lang="en-GB" sz="3000" dirty="0" err="1"/>
              <a:t>meso</a:t>
            </a:r>
            <a:r>
              <a:rPr lang="en-GB" sz="3000" dirty="0"/>
              <a:t>,  structure/agency factors) </a:t>
            </a:r>
          </a:p>
          <a:p>
            <a:pPr lvl="1"/>
            <a:r>
              <a:rPr lang="en-GB" sz="3000" dirty="0"/>
              <a:t>The life course approach: ‘…charts the </a:t>
            </a:r>
            <a:r>
              <a:rPr lang="en-GB" sz="3000" dirty="0" err="1"/>
              <a:t>chronologization</a:t>
            </a:r>
            <a:r>
              <a:rPr lang="en-GB" sz="3000" dirty="0"/>
              <a:t> of events, roles, and resources over the life span’ (Moen,  p. 275); is a, ‘contextual, processual and dynamic approach’ (Bengston and Allen, 2003, p. 469); views lives as, ‘multilevel, multidimensional, linked, and unfolding over time’ (</a:t>
            </a:r>
            <a:r>
              <a:rPr lang="en-GB" sz="3000" dirty="0" err="1"/>
              <a:t>Bruderl</a:t>
            </a:r>
            <a:r>
              <a:rPr lang="en-GB" sz="3000" dirty="0"/>
              <a:t>, Kratz and Bauer, 2019, p. 1).</a:t>
            </a:r>
          </a:p>
          <a:p>
            <a:pPr marL="319088" lvl="1" indent="0">
              <a:buNone/>
            </a:pPr>
            <a:r>
              <a:rPr lang="en-GB" sz="1200" dirty="0"/>
              <a:t>(See also Nilsen, 2023; Walther, Stauber and </a:t>
            </a:r>
            <a:r>
              <a:rPr lang="en-GB" sz="1200" dirty="0" err="1"/>
              <a:t>Settersten</a:t>
            </a:r>
            <a:r>
              <a:rPr lang="en-GB" sz="1200" dirty="0"/>
              <a:t> Jr., 2022; Elder, Johnson and Crosnoe, 2003; )</a:t>
            </a:r>
          </a:p>
        </p:txBody>
      </p:sp>
    </p:spTree>
    <p:extLst>
      <p:ext uri="{BB962C8B-B14F-4D97-AF65-F5344CB8AC3E}">
        <p14:creationId xmlns:p14="http://schemas.microsoft.com/office/powerpoint/2010/main" val="2035153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3B4FF-9060-D3CC-CDEE-8D1CED6CBB5E}"/>
              </a:ext>
            </a:extLst>
          </p:cNvPr>
          <p:cNvSpPr>
            <a:spLocks noGrp="1"/>
          </p:cNvSpPr>
          <p:nvPr>
            <p:ph type="title"/>
          </p:nvPr>
        </p:nvSpPr>
        <p:spPr>
          <a:xfrm>
            <a:off x="341194" y="274638"/>
            <a:ext cx="11738510" cy="563562"/>
          </a:xfrm>
        </p:spPr>
        <p:txBody>
          <a:bodyPr/>
          <a:lstStyle/>
          <a:p>
            <a:r>
              <a:rPr lang="en-GB" dirty="0"/>
              <a:t>The life course approach: research, theory, concepts</a:t>
            </a:r>
          </a:p>
        </p:txBody>
      </p:sp>
      <p:sp>
        <p:nvSpPr>
          <p:cNvPr id="3" name="Content Placeholder 2">
            <a:extLst>
              <a:ext uri="{FF2B5EF4-FFF2-40B4-BE49-F238E27FC236}">
                <a16:creationId xmlns:a16="http://schemas.microsoft.com/office/drawing/2014/main" id="{10F2DDBD-4CDD-43A1-25BD-18A943EB7B55}"/>
              </a:ext>
            </a:extLst>
          </p:cNvPr>
          <p:cNvSpPr>
            <a:spLocks noGrp="1"/>
          </p:cNvSpPr>
          <p:nvPr>
            <p:ph sz="quarter" idx="1"/>
          </p:nvPr>
        </p:nvSpPr>
        <p:spPr>
          <a:xfrm>
            <a:off x="112297" y="722671"/>
            <a:ext cx="11967408" cy="6135329"/>
          </a:xfrm>
        </p:spPr>
        <p:txBody>
          <a:bodyPr/>
          <a:lstStyle/>
          <a:p>
            <a:r>
              <a:rPr lang="en-GB" sz="3000" dirty="0"/>
              <a:t>The life course approach considers many (complex) phenomena; it is underpinned by substantive principles/methodological approaches </a:t>
            </a:r>
            <a:r>
              <a:rPr lang="en-GB" sz="3200" dirty="0"/>
              <a:t>drawing on: sociology; psychology; biology; economics; anthropology; history; demography; criminology; epidemiology; health and policy sciences</a:t>
            </a:r>
            <a:endParaRPr lang="en-GB" sz="3000" dirty="0"/>
          </a:p>
          <a:p>
            <a:r>
              <a:rPr lang="en-GB" sz="3000" dirty="0"/>
              <a:t>Significant amount of research/thinking in this domain: earlier research often reduced complexity to observe/measure effects of transitions on individual life trajectories (see, e.g. Schoon and </a:t>
            </a:r>
            <a:r>
              <a:rPr lang="en-GB" sz="3000" dirty="0" err="1"/>
              <a:t>Silbereisen</a:t>
            </a:r>
            <a:r>
              <a:rPr lang="en-GB" sz="3000" dirty="0"/>
              <a:t>, 2009; Shavit and Müller, 1998)</a:t>
            </a:r>
          </a:p>
          <a:p>
            <a:r>
              <a:rPr lang="en-GB" sz="3000" dirty="0"/>
              <a:t>Later research has sought to readdress complexity of the life course perspective, with related conceptualisations including Schoon and Lyons-Amos’ (2017), ‘Socio-ecological model of agency’, Stauber, Walther and </a:t>
            </a:r>
            <a:r>
              <a:rPr lang="en-GB" sz="3000" dirty="0" err="1"/>
              <a:t>Settersten</a:t>
            </a:r>
            <a:r>
              <a:rPr lang="en-GB" sz="3000" dirty="0"/>
              <a:t> Jr.’s (2022) ‘“Doing Transitions” Perspective’ and Bernardi, </a:t>
            </a:r>
            <a:r>
              <a:rPr lang="en-GB" sz="3000" dirty="0" err="1"/>
              <a:t>Huinink</a:t>
            </a:r>
            <a:r>
              <a:rPr lang="en-GB" sz="3000" dirty="0"/>
              <a:t> and </a:t>
            </a:r>
            <a:r>
              <a:rPr lang="en-GB" sz="3000" dirty="0" err="1"/>
              <a:t>Settersten</a:t>
            </a:r>
            <a:r>
              <a:rPr lang="en-GB" sz="3000" dirty="0"/>
              <a:t> Jr’s. (2019) ‘Life Course Cube’ (see next slide)</a:t>
            </a:r>
          </a:p>
        </p:txBody>
      </p:sp>
    </p:spTree>
    <p:extLst>
      <p:ext uri="{BB962C8B-B14F-4D97-AF65-F5344CB8AC3E}">
        <p14:creationId xmlns:p14="http://schemas.microsoft.com/office/powerpoint/2010/main" val="1666594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615F7-A6F8-5F0D-3B9C-EF45AFC87329}"/>
              </a:ext>
            </a:extLst>
          </p:cNvPr>
          <p:cNvSpPr>
            <a:spLocks noGrp="1"/>
          </p:cNvSpPr>
          <p:nvPr>
            <p:ph type="title"/>
          </p:nvPr>
        </p:nvSpPr>
        <p:spPr>
          <a:xfrm>
            <a:off x="163772" y="274638"/>
            <a:ext cx="11859905" cy="994604"/>
          </a:xfrm>
        </p:spPr>
        <p:txBody>
          <a:bodyPr/>
          <a:lstStyle/>
          <a:p>
            <a:r>
              <a:rPr lang="en-GB" sz="3200" dirty="0"/>
              <a:t>Conceptualising the life course approach: the, ‘Life Course Cube’ (Bernardi, </a:t>
            </a:r>
            <a:r>
              <a:rPr lang="en-GB" sz="3200" dirty="0" err="1"/>
              <a:t>Huinink</a:t>
            </a:r>
            <a:r>
              <a:rPr lang="en-GB" sz="3200" dirty="0"/>
              <a:t> and </a:t>
            </a:r>
            <a:r>
              <a:rPr lang="en-GB" sz="3200" dirty="0" err="1"/>
              <a:t>Settersten</a:t>
            </a:r>
            <a:r>
              <a:rPr lang="en-GB" sz="3200" dirty="0"/>
              <a:t> Jr., 2019, p. 4)</a:t>
            </a:r>
          </a:p>
        </p:txBody>
      </p:sp>
      <p:pic>
        <p:nvPicPr>
          <p:cNvPr id="1026" name="Picture 2">
            <a:extLst>
              <a:ext uri="{FF2B5EF4-FFF2-40B4-BE49-F238E27FC236}">
                <a16:creationId xmlns:a16="http://schemas.microsoft.com/office/drawing/2014/main" id="{19AFF218-BF61-0F8E-F525-9FB5A9789278}"/>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1504335" y="1421517"/>
            <a:ext cx="7712379" cy="5307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6551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AF3FE-CA57-78C8-6212-7F419537BE51}"/>
              </a:ext>
            </a:extLst>
          </p:cNvPr>
          <p:cNvSpPr>
            <a:spLocks noGrp="1"/>
          </p:cNvSpPr>
          <p:nvPr>
            <p:ph type="title"/>
          </p:nvPr>
        </p:nvSpPr>
        <p:spPr>
          <a:xfrm>
            <a:off x="320841" y="274638"/>
            <a:ext cx="11871158" cy="431215"/>
          </a:xfrm>
        </p:spPr>
        <p:txBody>
          <a:bodyPr/>
          <a:lstStyle/>
          <a:p>
            <a:r>
              <a:rPr lang="en-GB" sz="3000" dirty="0"/>
              <a:t>The life course approach to health and wellbeing: background/context</a:t>
            </a:r>
          </a:p>
        </p:txBody>
      </p:sp>
      <p:sp>
        <p:nvSpPr>
          <p:cNvPr id="3" name="Content Placeholder 2">
            <a:extLst>
              <a:ext uri="{FF2B5EF4-FFF2-40B4-BE49-F238E27FC236}">
                <a16:creationId xmlns:a16="http://schemas.microsoft.com/office/drawing/2014/main" id="{287B56DB-DA9C-1223-E1F7-D427EFA84D63}"/>
              </a:ext>
            </a:extLst>
          </p:cNvPr>
          <p:cNvSpPr>
            <a:spLocks noGrp="1"/>
          </p:cNvSpPr>
          <p:nvPr>
            <p:ph sz="quarter" idx="1"/>
          </p:nvPr>
        </p:nvSpPr>
        <p:spPr>
          <a:xfrm>
            <a:off x="160421" y="594361"/>
            <a:ext cx="11871158" cy="6143324"/>
          </a:xfrm>
        </p:spPr>
        <p:txBody>
          <a:bodyPr/>
          <a:lstStyle/>
          <a:p>
            <a:r>
              <a:rPr lang="en-GB" altLang="en-US" sz="3000" dirty="0">
                <a:solidFill>
                  <a:prstClr val="black"/>
                </a:solidFill>
              </a:rPr>
              <a:t>Particular interest in the life course approach as applied to health and wellbeing and epidemiology emerged in the 1980s in relation to chronic conditions: it has since developed as an interdisciplinary field that incorporates natural sciences (e.g. biology) and social sciences (e.g. sociology).</a:t>
            </a:r>
          </a:p>
          <a:p>
            <a:r>
              <a:rPr lang="en-GB" sz="3000" dirty="0"/>
              <a:t> The life course approach to health and wellbeing</a:t>
            </a:r>
            <a:r>
              <a:rPr lang="en-GB" sz="3000" i="1" dirty="0"/>
              <a:t> </a:t>
            </a:r>
            <a:r>
              <a:rPr lang="en-GB" sz="3000" dirty="0"/>
              <a:t>– like the life course approach in social science – draws attention to: </a:t>
            </a:r>
          </a:p>
          <a:p>
            <a:pPr lvl="1"/>
            <a:r>
              <a:rPr lang="en-GB" sz="3000" dirty="0"/>
              <a:t>life trajectories; temporality/chronology; events/transitions; context; interaction/influence between factors; the individual/society; the potential contribution of different (academic) disciplines</a:t>
            </a:r>
          </a:p>
          <a:p>
            <a:pPr lvl="1"/>
            <a:endParaRPr lang="en-GB" sz="2800" dirty="0"/>
          </a:p>
        </p:txBody>
      </p:sp>
      <p:pic>
        <p:nvPicPr>
          <p:cNvPr id="4" name="Picture 3">
            <a:extLst>
              <a:ext uri="{FF2B5EF4-FFF2-40B4-BE49-F238E27FC236}">
                <a16:creationId xmlns:a16="http://schemas.microsoft.com/office/drawing/2014/main" id="{14A89540-F67F-C491-70B6-43D9F028FF88}"/>
              </a:ext>
            </a:extLst>
          </p:cNvPr>
          <p:cNvPicPr>
            <a:picLocks noChangeAspect="1"/>
          </p:cNvPicPr>
          <p:nvPr/>
        </p:nvPicPr>
        <p:blipFill>
          <a:blip r:embed="rId3"/>
          <a:stretch>
            <a:fillRect/>
          </a:stretch>
        </p:blipFill>
        <p:spPr>
          <a:xfrm>
            <a:off x="254802" y="4908129"/>
            <a:ext cx="1816663" cy="1355510"/>
          </a:xfrm>
          <a:prstGeom prst="rect">
            <a:avLst/>
          </a:prstGeom>
        </p:spPr>
      </p:pic>
      <p:pic>
        <p:nvPicPr>
          <p:cNvPr id="5" name="Picture 4">
            <a:extLst>
              <a:ext uri="{FF2B5EF4-FFF2-40B4-BE49-F238E27FC236}">
                <a16:creationId xmlns:a16="http://schemas.microsoft.com/office/drawing/2014/main" id="{2B3B133D-E5BB-5DCF-CF03-5ACC670E3112}"/>
              </a:ext>
            </a:extLst>
          </p:cNvPr>
          <p:cNvPicPr>
            <a:picLocks noChangeAspect="1"/>
          </p:cNvPicPr>
          <p:nvPr/>
        </p:nvPicPr>
        <p:blipFill>
          <a:blip r:embed="rId4"/>
          <a:stretch>
            <a:fillRect/>
          </a:stretch>
        </p:blipFill>
        <p:spPr>
          <a:xfrm>
            <a:off x="2271302" y="4908129"/>
            <a:ext cx="988141" cy="1484911"/>
          </a:xfrm>
          <a:prstGeom prst="rect">
            <a:avLst/>
          </a:prstGeom>
        </p:spPr>
      </p:pic>
      <p:pic>
        <p:nvPicPr>
          <p:cNvPr id="6" name="Picture 5">
            <a:extLst>
              <a:ext uri="{FF2B5EF4-FFF2-40B4-BE49-F238E27FC236}">
                <a16:creationId xmlns:a16="http://schemas.microsoft.com/office/drawing/2014/main" id="{EC36EDA5-3A90-C517-1033-FC6393186F0D}"/>
              </a:ext>
            </a:extLst>
          </p:cNvPr>
          <p:cNvPicPr>
            <a:picLocks noChangeAspect="1"/>
          </p:cNvPicPr>
          <p:nvPr/>
        </p:nvPicPr>
        <p:blipFill>
          <a:blip r:embed="rId5"/>
          <a:stretch>
            <a:fillRect/>
          </a:stretch>
        </p:blipFill>
        <p:spPr>
          <a:xfrm>
            <a:off x="3413864" y="4944642"/>
            <a:ext cx="1982433" cy="1484911"/>
          </a:xfrm>
          <a:prstGeom prst="rect">
            <a:avLst/>
          </a:prstGeom>
        </p:spPr>
      </p:pic>
      <p:pic>
        <p:nvPicPr>
          <p:cNvPr id="7" name="Picture 6">
            <a:extLst>
              <a:ext uri="{FF2B5EF4-FFF2-40B4-BE49-F238E27FC236}">
                <a16:creationId xmlns:a16="http://schemas.microsoft.com/office/drawing/2014/main" id="{29F85DB1-1211-F13E-0EF1-58D2D4E24780}"/>
              </a:ext>
            </a:extLst>
          </p:cNvPr>
          <p:cNvPicPr>
            <a:picLocks noChangeAspect="1"/>
          </p:cNvPicPr>
          <p:nvPr/>
        </p:nvPicPr>
        <p:blipFill>
          <a:blip r:embed="rId6"/>
          <a:stretch>
            <a:fillRect/>
          </a:stretch>
        </p:blipFill>
        <p:spPr>
          <a:xfrm>
            <a:off x="5550718" y="5012684"/>
            <a:ext cx="2074305" cy="1380356"/>
          </a:xfrm>
          <a:prstGeom prst="rect">
            <a:avLst/>
          </a:prstGeom>
        </p:spPr>
      </p:pic>
      <p:pic>
        <p:nvPicPr>
          <p:cNvPr id="1026" name="Picture 2" descr="Parent With Substance Use Disorder ...">
            <a:extLst>
              <a:ext uri="{FF2B5EF4-FFF2-40B4-BE49-F238E27FC236}">
                <a16:creationId xmlns:a16="http://schemas.microsoft.com/office/drawing/2014/main" id="{1591DED8-9262-6277-B6AE-C2BA3DDD04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8507" y="4944642"/>
            <a:ext cx="2096438" cy="139508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119999C-AD90-6A5C-62DD-9A5B9CD9E542}"/>
              </a:ext>
            </a:extLst>
          </p:cNvPr>
          <p:cNvPicPr>
            <a:picLocks noChangeAspect="1"/>
          </p:cNvPicPr>
          <p:nvPr/>
        </p:nvPicPr>
        <p:blipFill>
          <a:blip r:embed="rId8"/>
          <a:stretch>
            <a:fillRect/>
          </a:stretch>
        </p:blipFill>
        <p:spPr>
          <a:xfrm>
            <a:off x="9780717" y="4944642"/>
            <a:ext cx="2096438" cy="1570305"/>
          </a:xfrm>
          <a:prstGeom prst="rect">
            <a:avLst/>
          </a:prstGeom>
        </p:spPr>
      </p:pic>
    </p:spTree>
    <p:extLst>
      <p:ext uri="{BB962C8B-B14F-4D97-AF65-F5344CB8AC3E}">
        <p14:creationId xmlns:p14="http://schemas.microsoft.com/office/powerpoint/2010/main" val="1185409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5D4950-190F-7D5E-10CC-8E0846F24BEE}"/>
              </a:ext>
            </a:extLst>
          </p:cNvPr>
          <p:cNvSpPr>
            <a:spLocks noGrp="1"/>
          </p:cNvSpPr>
          <p:nvPr>
            <p:ph sz="quarter" idx="1"/>
          </p:nvPr>
        </p:nvSpPr>
        <p:spPr>
          <a:xfrm>
            <a:off x="152400" y="26469"/>
            <a:ext cx="11887199" cy="6587614"/>
          </a:xfrm>
        </p:spPr>
        <p:txBody>
          <a:bodyPr/>
          <a:lstStyle/>
          <a:p>
            <a:pPr marL="0" indent="0">
              <a:buNone/>
            </a:pPr>
            <a:endParaRPr lang="en-GB" sz="3000" dirty="0"/>
          </a:p>
          <a:p>
            <a:pPr marL="319088" lvl="1" indent="0">
              <a:buNone/>
            </a:pPr>
            <a:endParaRPr lang="en-GB" sz="2800" dirty="0"/>
          </a:p>
          <a:p>
            <a:pPr lvl="1"/>
            <a:endParaRPr lang="en-GB" sz="2800" dirty="0"/>
          </a:p>
          <a:p>
            <a:pPr lvl="1"/>
            <a:endParaRPr lang="en-GB" sz="2800" dirty="0"/>
          </a:p>
          <a:p>
            <a:pPr marL="319088" lvl="1" indent="0">
              <a:buNone/>
            </a:pPr>
            <a:endParaRPr lang="en-GB" sz="2800" dirty="0"/>
          </a:p>
          <a:p>
            <a:pPr lvl="1"/>
            <a:endParaRPr lang="en-GB" altLang="en-US" sz="2800" dirty="0">
              <a:solidFill>
                <a:prstClr val="black"/>
              </a:solidFill>
            </a:endParaRPr>
          </a:p>
          <a:p>
            <a:pPr marL="0" indent="0">
              <a:buNone/>
            </a:pPr>
            <a:r>
              <a:rPr lang="en-GB" altLang="en-US" sz="3000" dirty="0">
                <a:solidFill>
                  <a:prstClr val="black"/>
                </a:solidFill>
              </a:rPr>
              <a:t> </a:t>
            </a:r>
          </a:p>
          <a:p>
            <a:endParaRPr lang="en-GB" altLang="en-US" sz="3000" dirty="0">
              <a:solidFill>
                <a:prstClr val="black"/>
              </a:solidFill>
            </a:endParaRPr>
          </a:p>
          <a:p>
            <a:endParaRPr lang="en-GB" dirty="0"/>
          </a:p>
          <a:p>
            <a:endParaRPr lang="en-GB" dirty="0"/>
          </a:p>
          <a:p>
            <a:endParaRPr lang="en-GB" dirty="0"/>
          </a:p>
          <a:p>
            <a:endParaRPr lang="en-GB" dirty="0"/>
          </a:p>
          <a:p>
            <a:endParaRPr lang="en-GB" dirty="0"/>
          </a:p>
          <a:p>
            <a:pPr marL="0" lvl="0" indent="0" eaLnBrk="1" fontAlgn="auto" hangingPunct="1">
              <a:spcBef>
                <a:spcPts val="0"/>
              </a:spcBef>
              <a:spcAft>
                <a:spcPts val="0"/>
              </a:spcAft>
              <a:buClrTx/>
              <a:buSzTx/>
              <a:buNone/>
              <a:defRPr/>
            </a:pPr>
            <a:r>
              <a:rPr lang="en-GB" altLang="en-US" sz="1200" dirty="0">
                <a:solidFill>
                  <a:prstClr val="black"/>
                </a:solidFill>
              </a:rPr>
              <a:t>(See Burton-</a:t>
            </a:r>
            <a:r>
              <a:rPr lang="en-GB" altLang="en-US" sz="1200" dirty="0" err="1">
                <a:solidFill>
                  <a:prstClr val="black"/>
                </a:solidFill>
              </a:rPr>
              <a:t>Jeangros</a:t>
            </a:r>
            <a:r>
              <a:rPr lang="en-GB" altLang="en-US" sz="1200" dirty="0">
                <a:solidFill>
                  <a:prstClr val="black"/>
                </a:solidFill>
              </a:rPr>
              <a:t> et al., 2015; </a:t>
            </a:r>
            <a:r>
              <a:rPr lang="en-GB" altLang="en-US" sz="1200" dirty="0" err="1">
                <a:solidFill>
                  <a:prstClr val="black"/>
                </a:solidFill>
              </a:rPr>
              <a:t>Abedorin</a:t>
            </a:r>
            <a:r>
              <a:rPr lang="en-GB" altLang="en-US" sz="1200" dirty="0">
                <a:solidFill>
                  <a:prstClr val="black"/>
                </a:solidFill>
              </a:rPr>
              <a:t> et al., 2002; Kuh and Ben Shlomo, 2004; Wilkinson, 1996; WHO, 2025; Public Health England, 2019)</a:t>
            </a:r>
          </a:p>
          <a:p>
            <a:endParaRPr lang="en-GB" sz="2800" dirty="0"/>
          </a:p>
          <a:p>
            <a:endParaRPr lang="en-GB" dirty="0"/>
          </a:p>
        </p:txBody>
      </p:sp>
      <p:pic>
        <p:nvPicPr>
          <p:cNvPr id="2" name="Picture 1">
            <a:extLst>
              <a:ext uri="{FF2B5EF4-FFF2-40B4-BE49-F238E27FC236}">
                <a16:creationId xmlns:a16="http://schemas.microsoft.com/office/drawing/2014/main" id="{A1A73B61-3877-2935-9E56-E7DF8D13C092}"/>
              </a:ext>
            </a:extLst>
          </p:cNvPr>
          <p:cNvPicPr>
            <a:picLocks noChangeAspect="1"/>
          </p:cNvPicPr>
          <p:nvPr/>
        </p:nvPicPr>
        <p:blipFill>
          <a:blip r:embed="rId3"/>
          <a:stretch>
            <a:fillRect/>
          </a:stretch>
        </p:blipFill>
        <p:spPr>
          <a:xfrm>
            <a:off x="7147560" y="3004440"/>
            <a:ext cx="4387431" cy="3147087"/>
          </a:xfrm>
          <a:prstGeom prst="rect">
            <a:avLst/>
          </a:prstGeom>
        </p:spPr>
      </p:pic>
      <p:pic>
        <p:nvPicPr>
          <p:cNvPr id="4" name="Picture 3">
            <a:extLst>
              <a:ext uri="{FF2B5EF4-FFF2-40B4-BE49-F238E27FC236}">
                <a16:creationId xmlns:a16="http://schemas.microsoft.com/office/drawing/2014/main" id="{A6E3FD36-6202-FEA0-E310-2201017FEC4E}"/>
              </a:ext>
            </a:extLst>
          </p:cNvPr>
          <p:cNvPicPr>
            <a:picLocks noChangeAspect="1"/>
          </p:cNvPicPr>
          <p:nvPr/>
        </p:nvPicPr>
        <p:blipFill>
          <a:blip r:embed="rId4"/>
          <a:stretch>
            <a:fillRect/>
          </a:stretch>
        </p:blipFill>
        <p:spPr>
          <a:xfrm>
            <a:off x="6907191" y="445789"/>
            <a:ext cx="4387431" cy="2335110"/>
          </a:xfrm>
          <a:prstGeom prst="rect">
            <a:avLst/>
          </a:prstGeom>
        </p:spPr>
      </p:pic>
      <p:sp>
        <p:nvSpPr>
          <p:cNvPr id="5" name="TextBox 4">
            <a:extLst>
              <a:ext uri="{FF2B5EF4-FFF2-40B4-BE49-F238E27FC236}">
                <a16:creationId xmlns:a16="http://schemas.microsoft.com/office/drawing/2014/main" id="{D0D8DE79-4A51-19C9-2E86-4ACE736EC377}"/>
              </a:ext>
            </a:extLst>
          </p:cNvPr>
          <p:cNvSpPr txBox="1"/>
          <p:nvPr/>
        </p:nvSpPr>
        <p:spPr>
          <a:xfrm>
            <a:off x="5638800" y="2682240"/>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B0BC5837-FB12-F550-A5C5-188A27B6D2A7}"/>
              </a:ext>
            </a:extLst>
          </p:cNvPr>
          <p:cNvSpPr txBox="1"/>
          <p:nvPr/>
        </p:nvSpPr>
        <p:spPr>
          <a:xfrm>
            <a:off x="5638800" y="2682240"/>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F6384194-EF64-108F-A7B5-B99DFCD51A63}"/>
              </a:ext>
            </a:extLst>
          </p:cNvPr>
          <p:cNvSpPr txBox="1"/>
          <p:nvPr/>
        </p:nvSpPr>
        <p:spPr>
          <a:xfrm>
            <a:off x="5638800" y="2682240"/>
            <a:ext cx="914400" cy="914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8A4D6273-AB47-B276-AC73-0BFE8797CE7E}"/>
              </a:ext>
            </a:extLst>
          </p:cNvPr>
          <p:cNvSpPr txBox="1"/>
          <p:nvPr/>
        </p:nvSpPr>
        <p:spPr>
          <a:xfrm flipH="1">
            <a:off x="502920" y="243917"/>
            <a:ext cx="6294120" cy="3139321"/>
          </a:xfrm>
          <a:prstGeom prst="rect">
            <a:avLst/>
          </a:prstGeom>
          <a:noFill/>
        </p:spPr>
        <p:txBody>
          <a:bodyPr wrap="square" rtlCol="0">
            <a:spAutoFit/>
          </a:bodyPr>
          <a:lstStyle/>
          <a:p>
            <a:r>
              <a:rPr lang="en-GB" sz="3000" dirty="0"/>
              <a:t>Life course approach to health and wellbeing takes account of the biomedical model of health, e.g. acknowledging the importance/relevance of aetiology, genetics, hereditary factors, medical technology, vaccines/drugs etc.</a:t>
            </a:r>
          </a:p>
          <a:p>
            <a:endParaRPr lang="en-GB" dirty="0"/>
          </a:p>
        </p:txBody>
      </p:sp>
      <p:sp>
        <p:nvSpPr>
          <p:cNvPr id="9" name="TextBox 8">
            <a:extLst>
              <a:ext uri="{FF2B5EF4-FFF2-40B4-BE49-F238E27FC236}">
                <a16:creationId xmlns:a16="http://schemas.microsoft.com/office/drawing/2014/main" id="{7B3A64E8-4BDF-BEB6-814D-550EC581EFB8}"/>
              </a:ext>
            </a:extLst>
          </p:cNvPr>
          <p:cNvSpPr txBox="1"/>
          <p:nvPr/>
        </p:nvSpPr>
        <p:spPr>
          <a:xfrm>
            <a:off x="8702040" y="9326880"/>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F840D19F-86B9-1135-4C43-8C1917D697F5}"/>
              </a:ext>
            </a:extLst>
          </p:cNvPr>
          <p:cNvSpPr txBox="1"/>
          <p:nvPr/>
        </p:nvSpPr>
        <p:spPr>
          <a:xfrm>
            <a:off x="502921" y="3614222"/>
            <a:ext cx="6404270" cy="2677656"/>
          </a:xfrm>
          <a:prstGeom prst="rect">
            <a:avLst/>
          </a:prstGeom>
          <a:noFill/>
        </p:spPr>
        <p:txBody>
          <a:bodyPr wrap="square" rtlCol="0">
            <a:spAutoFit/>
          </a:bodyPr>
          <a:lstStyle/>
          <a:p>
            <a:r>
              <a:rPr lang="en-GB" sz="3000" dirty="0"/>
              <a:t>Also takes account of the social model of health, i.e. it recognises the impact of social, economic, and environmental conditions on people’s health and wellbeing (the wider determinants of health)</a:t>
            </a:r>
          </a:p>
          <a:p>
            <a:endParaRPr lang="en-GB" dirty="0"/>
          </a:p>
        </p:txBody>
      </p:sp>
    </p:spTree>
    <p:extLst>
      <p:ext uri="{BB962C8B-B14F-4D97-AF65-F5344CB8AC3E}">
        <p14:creationId xmlns:p14="http://schemas.microsoft.com/office/powerpoint/2010/main" val="112375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522FA-98A4-9C2A-C32B-07FE7F722A11}"/>
              </a:ext>
            </a:extLst>
          </p:cNvPr>
          <p:cNvSpPr>
            <a:spLocks noGrp="1"/>
          </p:cNvSpPr>
          <p:nvPr>
            <p:ph type="title"/>
          </p:nvPr>
        </p:nvSpPr>
        <p:spPr>
          <a:xfrm>
            <a:off x="162231" y="274639"/>
            <a:ext cx="11857703" cy="979498"/>
          </a:xfrm>
        </p:spPr>
        <p:txBody>
          <a:bodyPr/>
          <a:lstStyle/>
          <a:p>
            <a:r>
              <a:rPr lang="en-GB" sz="3000" dirty="0"/>
              <a:t>Impact of wider determinants of health: health inequalities across the life course in England (Public Health England, 2019)</a:t>
            </a:r>
          </a:p>
        </p:txBody>
      </p:sp>
      <p:sp>
        <p:nvSpPr>
          <p:cNvPr id="4" name="Content Placeholder 3">
            <a:extLst>
              <a:ext uri="{FF2B5EF4-FFF2-40B4-BE49-F238E27FC236}">
                <a16:creationId xmlns:a16="http://schemas.microsoft.com/office/drawing/2014/main" id="{825DCCEC-ACB9-F5C9-470C-E842384BAF37}"/>
              </a:ext>
            </a:extLst>
          </p:cNvPr>
          <p:cNvSpPr>
            <a:spLocks noGrp="1"/>
          </p:cNvSpPr>
          <p:nvPr>
            <p:ph sz="quarter" idx="1"/>
          </p:nvPr>
        </p:nvSpPr>
        <p:spPr/>
        <p:txBody>
          <a:bodyPr/>
          <a:lstStyle/>
          <a:p>
            <a:endParaRPr lang="en-GB" dirty="0"/>
          </a:p>
        </p:txBody>
      </p:sp>
      <p:pic>
        <p:nvPicPr>
          <p:cNvPr id="5" name="Picture 2" descr="Health matters: Prevention - a life course approach - GOV.UK">
            <a:extLst>
              <a:ext uri="{FF2B5EF4-FFF2-40B4-BE49-F238E27FC236}">
                <a16:creationId xmlns:a16="http://schemas.microsoft.com/office/drawing/2014/main" id="{25E24113-FA91-1672-2C56-ADBEA9A602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973"/>
          <a:stretch>
            <a:fillRect/>
          </a:stretch>
        </p:blipFill>
        <p:spPr bwMode="auto">
          <a:xfrm>
            <a:off x="902108" y="1254137"/>
            <a:ext cx="10377947" cy="5329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67969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E3C066A-D690-42C8-4A64-6ACCFCF867F0}"/>
              </a:ext>
            </a:extLst>
          </p:cNvPr>
          <p:cNvSpPr>
            <a:spLocks noGrp="1"/>
          </p:cNvSpPr>
          <p:nvPr>
            <p:ph type="title"/>
          </p:nvPr>
        </p:nvSpPr>
        <p:spPr>
          <a:xfrm>
            <a:off x="310243" y="228601"/>
            <a:ext cx="10629220" cy="441325"/>
          </a:xfrm>
        </p:spPr>
        <p:txBody>
          <a:bodyPr/>
          <a:lstStyle/>
          <a:p>
            <a:r>
              <a:rPr lang="en-GB" altLang="en-US" sz="2400" dirty="0"/>
              <a:t>The implications of a multifactorial view of health</a:t>
            </a:r>
          </a:p>
        </p:txBody>
      </p:sp>
      <p:sp>
        <p:nvSpPr>
          <p:cNvPr id="39939" name="Content Placeholder 2">
            <a:extLst>
              <a:ext uri="{FF2B5EF4-FFF2-40B4-BE49-F238E27FC236}">
                <a16:creationId xmlns:a16="http://schemas.microsoft.com/office/drawing/2014/main" id="{E5E24F55-CA7D-A7D6-1D1F-6D312CC866A6}"/>
              </a:ext>
            </a:extLst>
          </p:cNvPr>
          <p:cNvSpPr>
            <a:spLocks noGrp="1"/>
          </p:cNvSpPr>
          <p:nvPr>
            <p:ph sz="quarter" idx="1"/>
          </p:nvPr>
        </p:nvSpPr>
        <p:spPr>
          <a:xfrm>
            <a:off x="179614" y="669926"/>
            <a:ext cx="11887200" cy="6111875"/>
          </a:xfrm>
        </p:spPr>
        <p:txBody>
          <a:bodyPr/>
          <a:lstStyle/>
          <a:p>
            <a:pPr marL="0" indent="0">
              <a:buNone/>
            </a:pPr>
            <a:r>
              <a:rPr lang="en-GB" altLang="en-US" sz="2400" dirty="0"/>
              <a:t>Mrs Claire Fraser consults her doctor because she has been suffering from stomach pains, loss of appetite and feelings of nausea.  At first, these symptoms might suggest that she has a stomach upset, perhaps caused by bacteria in something she ate.  However, the doctor questions her a little further and finds that she has had these problems for a few weeks and that none of the other family members are ill.  When asked about her family, Claire explains that her husband was made redundant from his work a few weeks ago and is finding it difficult to cope with their change in circumstances.  He spends a lot of his time at home in front of the computer or television and has become short-tempered with her and their three children.  The family are finding themselves increasingly in debt, but Claire is hiding this from her husband (not wanting to add to pressures).  She has recently found a job in a supermarket, working three evenings a week (not finishing until 11 pm).  She is very tired, but is finding it very difficult to sleep, and often wakes earlier in the morning.  She may have a stomach upset, but it is equally likely that social factors are causing her psychological problems of stress, that the stress is leading to a rise in adrenalin levels, therefore leading to physical symptoms.  </a:t>
            </a:r>
          </a:p>
          <a:p>
            <a:pPr marL="0" indent="0">
              <a:buNone/>
            </a:pPr>
            <a:r>
              <a:rPr lang="en-GB" altLang="en-US" b="1" i="1" dirty="0"/>
              <a:t>Implications: what other health and care professionals might be able to help Claire?</a:t>
            </a:r>
          </a:p>
        </p:txBody>
      </p:sp>
      <p:pic>
        <p:nvPicPr>
          <p:cNvPr id="39940" name="Graphic 3" descr="Thought outline">
            <a:extLst>
              <a:ext uri="{FF2B5EF4-FFF2-40B4-BE49-F238E27FC236}">
                <a16:creationId xmlns:a16="http://schemas.microsoft.com/office/drawing/2014/main" id="{A5B916C0-99EC-E3CE-E092-46205AB3DC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8441" y="5943599"/>
            <a:ext cx="685799" cy="685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36B19-1812-2466-0E08-EE551ABB11F4}"/>
              </a:ext>
            </a:extLst>
          </p:cNvPr>
          <p:cNvSpPr>
            <a:spLocks noGrp="1"/>
          </p:cNvSpPr>
          <p:nvPr>
            <p:ph type="title"/>
          </p:nvPr>
        </p:nvSpPr>
        <p:spPr>
          <a:xfrm>
            <a:off x="132735" y="266700"/>
            <a:ext cx="12455505" cy="708660"/>
          </a:xfrm>
        </p:spPr>
        <p:txBody>
          <a:bodyPr/>
          <a:lstStyle/>
          <a:p>
            <a:r>
              <a:rPr lang="en-GB" sz="3000" dirty="0"/>
              <a:t>Life course approach to health/wellbeing: adaptation/change/dynamics</a:t>
            </a:r>
          </a:p>
        </p:txBody>
      </p:sp>
      <p:sp>
        <p:nvSpPr>
          <p:cNvPr id="3" name="Content Placeholder 2">
            <a:extLst>
              <a:ext uri="{FF2B5EF4-FFF2-40B4-BE49-F238E27FC236}">
                <a16:creationId xmlns:a16="http://schemas.microsoft.com/office/drawing/2014/main" id="{5C2A5F5A-3653-1104-96E5-583289BF0F0F}"/>
              </a:ext>
            </a:extLst>
          </p:cNvPr>
          <p:cNvSpPr>
            <a:spLocks noGrp="1"/>
          </p:cNvSpPr>
          <p:nvPr>
            <p:ph sz="quarter" idx="1"/>
          </p:nvPr>
        </p:nvSpPr>
        <p:spPr>
          <a:xfrm>
            <a:off x="132735" y="975360"/>
            <a:ext cx="11449665" cy="5882640"/>
          </a:xfrm>
        </p:spPr>
        <p:txBody>
          <a:bodyPr/>
          <a:lstStyle/>
          <a:p>
            <a:r>
              <a:rPr lang="en-GB" altLang="en-US" sz="2800" dirty="0">
                <a:solidFill>
                  <a:prstClr val="black"/>
                </a:solidFill>
              </a:rPr>
              <a:t>It has been argued that the WHO (2020, p. 2) </a:t>
            </a:r>
            <a:r>
              <a:rPr lang="en-GB" sz="2800" dirty="0"/>
              <a:t>definition of health, as, ‘</a:t>
            </a:r>
            <a:r>
              <a:rPr lang="en-GB" altLang="en-US" sz="2800" dirty="0">
                <a:solidFill>
                  <a:prstClr val="black"/>
                </a:solidFill>
              </a:rPr>
              <a:t>a state of complete physical, mental and social well-being and not merely the absence of disease or infirmity’ (WHO, 2020, p. 2) fails to take account of people’s adaptability/the dynamic nature of health (see Huber et al., 2011)</a:t>
            </a:r>
          </a:p>
          <a:p>
            <a:r>
              <a:rPr lang="en-GB" altLang="en-US" sz="2800" dirty="0">
                <a:solidFill>
                  <a:prstClr val="black"/>
                </a:solidFill>
              </a:rPr>
              <a:t> The latter = important factors in the life course approach to health and wellbeing, with interest in temporality/chronology and the multidimensional/changing nature of health/wellbeing over the trajectory of a human life.  </a:t>
            </a:r>
          </a:p>
          <a:p>
            <a:r>
              <a:rPr lang="en-GB" altLang="en-US" sz="2800" dirty="0">
                <a:solidFill>
                  <a:prstClr val="black"/>
                </a:solidFill>
              </a:rPr>
              <a:t>The life course approach to health and wellbeing acknowledges the dynamic nature of health and the importance of interactions between biological change and social change (seeing people as both biological and entities)</a:t>
            </a:r>
          </a:p>
          <a:p>
            <a:endParaRPr lang="en-GB" altLang="en-US" sz="2800" dirty="0">
              <a:solidFill>
                <a:prstClr val="black"/>
              </a:solidFill>
            </a:endParaRPr>
          </a:p>
          <a:p>
            <a:pPr marL="0" indent="0">
              <a:buNone/>
            </a:pPr>
            <a:r>
              <a:rPr lang="en-GB" altLang="en-US" sz="1200" dirty="0">
                <a:solidFill>
                  <a:prstClr val="black"/>
                </a:solidFill>
              </a:rPr>
              <a:t>(See Burton-</a:t>
            </a:r>
            <a:r>
              <a:rPr lang="en-GB" altLang="en-US" sz="1200" dirty="0" err="1">
                <a:solidFill>
                  <a:prstClr val="black"/>
                </a:solidFill>
              </a:rPr>
              <a:t>Jeangros</a:t>
            </a:r>
            <a:r>
              <a:rPr lang="en-GB" altLang="en-US" sz="1200" dirty="0">
                <a:solidFill>
                  <a:prstClr val="black"/>
                </a:solidFill>
              </a:rPr>
              <a:t> et al., 2015; </a:t>
            </a:r>
            <a:r>
              <a:rPr lang="en-GB" altLang="en-US" sz="1200" dirty="0" err="1">
                <a:solidFill>
                  <a:prstClr val="black"/>
                </a:solidFill>
              </a:rPr>
              <a:t>Abedorin</a:t>
            </a:r>
            <a:r>
              <a:rPr lang="en-GB" altLang="en-US" sz="1200" dirty="0">
                <a:solidFill>
                  <a:prstClr val="black"/>
                </a:solidFill>
              </a:rPr>
              <a:t> et al., 2002; Kuh and Ben Shlomo, 2004; Wilkinson, 1996; WHO, 2025; Public Health England, 2019)</a:t>
            </a:r>
          </a:p>
          <a:p>
            <a:endParaRPr lang="en-GB" altLang="en-US" sz="2800" dirty="0">
              <a:solidFill>
                <a:prstClr val="black"/>
              </a:solidFill>
            </a:endParaRPr>
          </a:p>
          <a:p>
            <a:endParaRPr lang="en-GB" dirty="0"/>
          </a:p>
        </p:txBody>
      </p:sp>
    </p:spTree>
    <p:extLst>
      <p:ext uri="{BB962C8B-B14F-4D97-AF65-F5344CB8AC3E}">
        <p14:creationId xmlns:p14="http://schemas.microsoft.com/office/powerpoint/2010/main" val="712052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E3AF7A-86F2-087F-A41B-5EC209D8AC01}"/>
              </a:ext>
            </a:extLst>
          </p:cNvPr>
          <p:cNvSpPr>
            <a:spLocks noGrp="1"/>
          </p:cNvSpPr>
          <p:nvPr>
            <p:ph sz="quarter" idx="1"/>
          </p:nvPr>
        </p:nvSpPr>
        <p:spPr>
          <a:xfrm>
            <a:off x="103240" y="411480"/>
            <a:ext cx="12088760" cy="6021404"/>
          </a:xfrm>
        </p:spPr>
        <p:txBody>
          <a:bodyPr/>
          <a:lstStyle/>
          <a:p>
            <a:r>
              <a:rPr lang="en-GB" altLang="en-US" sz="3000" dirty="0">
                <a:solidFill>
                  <a:prstClr val="black"/>
                </a:solidFill>
              </a:rPr>
              <a:t>Although the interaction of social/biological components is an area of longstanding interest in health/wellbeing, the life course approach is considered innovative = it examines relationships over time, e.g. by asking questions such as:</a:t>
            </a:r>
          </a:p>
          <a:p>
            <a:pPr lvl="1"/>
            <a:r>
              <a:rPr lang="en-GB" altLang="en-US" sz="2800" dirty="0">
                <a:solidFill>
                  <a:prstClr val="black"/>
                </a:solidFill>
              </a:rPr>
              <a:t>How does social participation enhance resilience/relieve depression at older ages?</a:t>
            </a:r>
          </a:p>
          <a:p>
            <a:pPr lvl="1"/>
            <a:r>
              <a:rPr lang="en-GB" altLang="en-US" sz="2800" dirty="0">
                <a:solidFill>
                  <a:prstClr val="black"/>
                </a:solidFill>
              </a:rPr>
              <a:t>How does childhood experience of parental separation contribute to the later onset of anxiety and depression?</a:t>
            </a:r>
          </a:p>
          <a:p>
            <a:pPr lvl="1"/>
            <a:r>
              <a:rPr lang="en-GB" altLang="en-US" sz="2800" dirty="0">
                <a:solidFill>
                  <a:prstClr val="black"/>
                </a:solidFill>
              </a:rPr>
              <a:t>How can adverse childhood experiences (ACEs) impact on people’s lives?  </a:t>
            </a:r>
          </a:p>
          <a:p>
            <a:r>
              <a:rPr lang="en-GB" altLang="en-US" sz="3000" dirty="0">
                <a:solidFill>
                  <a:prstClr val="black"/>
                </a:solidFill>
              </a:rPr>
              <a:t>Or, conversely, by asking questions such as:</a:t>
            </a:r>
          </a:p>
          <a:p>
            <a:pPr lvl="1"/>
            <a:r>
              <a:rPr lang="en-GB" altLang="en-US" sz="2800" dirty="0">
                <a:solidFill>
                  <a:prstClr val="black"/>
                </a:solidFill>
              </a:rPr>
              <a:t>How does poor health during childhood restrict education opportunities and, consequently, professional paths?</a:t>
            </a:r>
          </a:p>
          <a:p>
            <a:pPr lvl="1"/>
            <a:r>
              <a:rPr lang="en-GB" altLang="en-US" sz="2800" dirty="0">
                <a:solidFill>
                  <a:prstClr val="black"/>
                </a:solidFill>
              </a:rPr>
              <a:t>How does depression affect marital life?  </a:t>
            </a:r>
          </a:p>
          <a:p>
            <a:pPr lvl="1"/>
            <a:r>
              <a:rPr lang="en-GB" altLang="en-US" sz="2800" dirty="0">
                <a:solidFill>
                  <a:prstClr val="black"/>
                </a:solidFill>
              </a:rPr>
              <a:t>How can anxiety in adults affect ACEs? </a:t>
            </a:r>
          </a:p>
          <a:p>
            <a:r>
              <a:rPr lang="en-GB" altLang="en-US" sz="3000" b="1" dirty="0">
                <a:solidFill>
                  <a:prstClr val="black"/>
                </a:solidFill>
              </a:rPr>
              <a:t>What do you think research indicates about these questions</a:t>
            </a:r>
            <a:r>
              <a:rPr lang="en-GB" altLang="en-US" sz="3000" dirty="0">
                <a:solidFill>
                  <a:prstClr val="black"/>
                </a:solidFill>
              </a:rPr>
              <a:t>?  </a:t>
            </a:r>
          </a:p>
          <a:p>
            <a:pPr lvl="1"/>
            <a:endParaRPr lang="en-GB" altLang="en-US" sz="2800" dirty="0">
              <a:solidFill>
                <a:prstClr val="black"/>
              </a:solidFill>
            </a:endParaRPr>
          </a:p>
          <a:p>
            <a:pPr marL="44450" indent="0">
              <a:buNone/>
            </a:pPr>
            <a:endParaRPr lang="en-GB" altLang="en-US" sz="2800" dirty="0">
              <a:solidFill>
                <a:prstClr val="black"/>
              </a:solidFill>
            </a:endParaRPr>
          </a:p>
          <a:p>
            <a:pPr marL="44450" indent="0">
              <a:buNone/>
            </a:pPr>
            <a:r>
              <a:rPr lang="en-GB" altLang="en-US" sz="2800" dirty="0">
                <a:solidFill>
                  <a:prstClr val="black"/>
                </a:solidFill>
              </a:rPr>
              <a:t>	 </a:t>
            </a:r>
          </a:p>
        </p:txBody>
      </p:sp>
      <p:pic>
        <p:nvPicPr>
          <p:cNvPr id="4" name="Graphic 3" descr="Thought with solid fill">
            <a:extLst>
              <a:ext uri="{FF2B5EF4-FFF2-40B4-BE49-F238E27FC236}">
                <a16:creationId xmlns:a16="http://schemas.microsoft.com/office/drawing/2014/main" id="{4E42FAE7-68EB-3F03-C8CD-0ED819F908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85120" y="5291721"/>
            <a:ext cx="914400" cy="914400"/>
          </a:xfrm>
          <a:prstGeom prst="rect">
            <a:avLst/>
          </a:prstGeom>
        </p:spPr>
      </p:pic>
    </p:spTree>
    <p:extLst>
      <p:ext uri="{BB962C8B-B14F-4D97-AF65-F5344CB8AC3E}">
        <p14:creationId xmlns:p14="http://schemas.microsoft.com/office/powerpoint/2010/main" val="1676204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0CB1-DCA0-2B84-83B4-2E76234319D4}"/>
              </a:ext>
            </a:extLst>
          </p:cNvPr>
          <p:cNvSpPr>
            <a:spLocks noGrp="1"/>
          </p:cNvSpPr>
          <p:nvPr>
            <p:ph type="title"/>
          </p:nvPr>
        </p:nvSpPr>
        <p:spPr>
          <a:xfrm>
            <a:off x="289560" y="243840"/>
            <a:ext cx="11292840" cy="594360"/>
          </a:xfrm>
        </p:spPr>
        <p:txBody>
          <a:bodyPr/>
          <a:lstStyle/>
          <a:p>
            <a:r>
              <a:rPr lang="en-GB" dirty="0"/>
              <a:t>The evidence base</a:t>
            </a:r>
          </a:p>
        </p:txBody>
      </p:sp>
      <p:sp>
        <p:nvSpPr>
          <p:cNvPr id="3" name="Content Placeholder 2">
            <a:extLst>
              <a:ext uri="{FF2B5EF4-FFF2-40B4-BE49-F238E27FC236}">
                <a16:creationId xmlns:a16="http://schemas.microsoft.com/office/drawing/2014/main" id="{7DD9B278-06B0-58EC-CDDE-0A9974C1E9DA}"/>
              </a:ext>
            </a:extLst>
          </p:cNvPr>
          <p:cNvSpPr>
            <a:spLocks noGrp="1"/>
          </p:cNvSpPr>
          <p:nvPr>
            <p:ph sz="quarter" idx="1"/>
          </p:nvPr>
        </p:nvSpPr>
        <p:spPr>
          <a:xfrm>
            <a:off x="289560" y="838200"/>
            <a:ext cx="11612880" cy="5897880"/>
          </a:xfrm>
        </p:spPr>
        <p:txBody>
          <a:bodyPr/>
          <a:lstStyle/>
          <a:p>
            <a:endParaRPr lang="en-GB" dirty="0"/>
          </a:p>
          <a:p>
            <a:endParaRPr lang="en-GB" dirty="0"/>
          </a:p>
          <a:p>
            <a:endParaRPr lang="en-GB" dirty="0"/>
          </a:p>
          <a:p>
            <a:endParaRPr lang="en-GB" dirty="0"/>
          </a:p>
          <a:p>
            <a:endParaRPr lang="en-GB" dirty="0"/>
          </a:p>
          <a:p>
            <a:r>
              <a:rPr lang="en-GB" dirty="0"/>
              <a:t>Keane et al. (2025): integrative review; found that that psychosocial interventions – including structured social gatherings, arts-based interventions and peer-led discussions – can significantly improve social connectedness, reduce social isolation and increase mental well-being</a:t>
            </a:r>
          </a:p>
          <a:p>
            <a:r>
              <a:rPr lang="en-GB" dirty="0"/>
              <a:t>Li et al. (2023): cross-sectional study, participant n=790 (community-dwelling widowed older adults), Shaanxi, China; found that social participation could relieve/reduce the depression of participants by improving psychological resilience</a:t>
            </a:r>
          </a:p>
          <a:p>
            <a:endParaRPr lang="en-GB" dirty="0"/>
          </a:p>
        </p:txBody>
      </p:sp>
      <p:pic>
        <p:nvPicPr>
          <p:cNvPr id="4" name="Picture 3">
            <a:extLst>
              <a:ext uri="{FF2B5EF4-FFF2-40B4-BE49-F238E27FC236}">
                <a16:creationId xmlns:a16="http://schemas.microsoft.com/office/drawing/2014/main" id="{7F3F650A-3AC5-546B-5A73-F8D3428C786D}"/>
              </a:ext>
            </a:extLst>
          </p:cNvPr>
          <p:cNvPicPr>
            <a:picLocks noChangeAspect="1"/>
          </p:cNvPicPr>
          <p:nvPr/>
        </p:nvPicPr>
        <p:blipFill>
          <a:blip r:embed="rId3"/>
          <a:stretch>
            <a:fillRect/>
          </a:stretch>
        </p:blipFill>
        <p:spPr>
          <a:xfrm>
            <a:off x="822960" y="838200"/>
            <a:ext cx="4480560" cy="2103678"/>
          </a:xfrm>
          <a:prstGeom prst="rect">
            <a:avLst/>
          </a:prstGeom>
        </p:spPr>
      </p:pic>
      <p:pic>
        <p:nvPicPr>
          <p:cNvPr id="5" name="Picture 4">
            <a:extLst>
              <a:ext uri="{FF2B5EF4-FFF2-40B4-BE49-F238E27FC236}">
                <a16:creationId xmlns:a16="http://schemas.microsoft.com/office/drawing/2014/main" id="{1339F51E-B0C0-699D-72BC-44A8AAB25E93}"/>
              </a:ext>
            </a:extLst>
          </p:cNvPr>
          <p:cNvPicPr>
            <a:picLocks noChangeAspect="1"/>
          </p:cNvPicPr>
          <p:nvPr/>
        </p:nvPicPr>
        <p:blipFill>
          <a:blip r:embed="rId4"/>
          <a:stretch>
            <a:fillRect/>
          </a:stretch>
        </p:blipFill>
        <p:spPr>
          <a:xfrm>
            <a:off x="6096000" y="838200"/>
            <a:ext cx="4000860" cy="2103678"/>
          </a:xfrm>
          <a:prstGeom prst="rect">
            <a:avLst/>
          </a:prstGeom>
        </p:spPr>
      </p:pic>
    </p:spTree>
    <p:extLst>
      <p:ext uri="{BB962C8B-B14F-4D97-AF65-F5344CB8AC3E}">
        <p14:creationId xmlns:p14="http://schemas.microsoft.com/office/powerpoint/2010/main" val="1737522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1AF3F0-2CAE-022F-C6A9-6D03080B049E}"/>
              </a:ext>
            </a:extLst>
          </p:cNvPr>
          <p:cNvSpPr>
            <a:spLocks noGrp="1"/>
          </p:cNvSpPr>
          <p:nvPr>
            <p:ph sz="quarter" idx="1"/>
          </p:nvPr>
        </p:nvSpPr>
        <p:spPr>
          <a:xfrm>
            <a:off x="103239" y="230866"/>
            <a:ext cx="11975690" cy="6627134"/>
          </a:xfrm>
        </p:spPr>
        <p:txBody>
          <a:bodyPr/>
          <a:lstStyle/>
          <a:p>
            <a:r>
              <a:rPr lang="en-GB" sz="3000" dirty="0"/>
              <a:t>Lacey et al. (2012).  Statistical analysis of data from two British cohort studies; found that parental separation, occurring during childhood, was associated with increased odds of reporting psychological distress in adulthood</a:t>
            </a:r>
          </a:p>
          <a:p>
            <a:endParaRPr lang="en-GB" sz="3000" dirty="0"/>
          </a:p>
          <a:p>
            <a:pPr marL="0" indent="0">
              <a:buNone/>
            </a:pPr>
            <a:endParaRPr lang="en-GB" sz="3000" dirty="0"/>
          </a:p>
          <a:p>
            <a:pPr marL="0" indent="0">
              <a:buNone/>
            </a:pPr>
            <a:endParaRPr lang="en-GB" sz="3000" dirty="0"/>
          </a:p>
          <a:p>
            <a:r>
              <a:rPr lang="en-GB" sz="3000" dirty="0"/>
              <a:t>Schaan et al. (2019): quantitative interviews/questionnaire, participants (women) n=121; Luxembourg; found an increased risk of young-adulthood depression for children of divorced parents compared to children of non-divorced parents</a:t>
            </a:r>
          </a:p>
        </p:txBody>
      </p:sp>
      <p:pic>
        <p:nvPicPr>
          <p:cNvPr id="4" name="Picture 3">
            <a:extLst>
              <a:ext uri="{FF2B5EF4-FFF2-40B4-BE49-F238E27FC236}">
                <a16:creationId xmlns:a16="http://schemas.microsoft.com/office/drawing/2014/main" id="{2F60C5B0-AB00-E91D-1580-6473526FF775}"/>
              </a:ext>
            </a:extLst>
          </p:cNvPr>
          <p:cNvPicPr>
            <a:picLocks noChangeAspect="1"/>
          </p:cNvPicPr>
          <p:nvPr/>
        </p:nvPicPr>
        <p:blipFill>
          <a:blip r:embed="rId2"/>
          <a:stretch>
            <a:fillRect/>
          </a:stretch>
        </p:blipFill>
        <p:spPr>
          <a:xfrm>
            <a:off x="2753606" y="1661945"/>
            <a:ext cx="1953096" cy="1613084"/>
          </a:xfrm>
          <a:prstGeom prst="rect">
            <a:avLst/>
          </a:prstGeom>
        </p:spPr>
      </p:pic>
      <p:pic>
        <p:nvPicPr>
          <p:cNvPr id="5" name="Picture 4">
            <a:extLst>
              <a:ext uri="{FF2B5EF4-FFF2-40B4-BE49-F238E27FC236}">
                <a16:creationId xmlns:a16="http://schemas.microsoft.com/office/drawing/2014/main" id="{9FB9752B-5BBB-9E33-B2D3-3273A6D55F79}"/>
              </a:ext>
            </a:extLst>
          </p:cNvPr>
          <p:cNvPicPr>
            <a:picLocks noChangeAspect="1"/>
          </p:cNvPicPr>
          <p:nvPr/>
        </p:nvPicPr>
        <p:blipFill>
          <a:blip r:embed="rId3"/>
          <a:stretch>
            <a:fillRect/>
          </a:stretch>
        </p:blipFill>
        <p:spPr>
          <a:xfrm>
            <a:off x="5674464" y="1747487"/>
            <a:ext cx="2166939" cy="1442000"/>
          </a:xfrm>
          <a:prstGeom prst="rect">
            <a:avLst/>
          </a:prstGeom>
        </p:spPr>
      </p:pic>
      <p:pic>
        <p:nvPicPr>
          <p:cNvPr id="6" name="Picture 5">
            <a:extLst>
              <a:ext uri="{FF2B5EF4-FFF2-40B4-BE49-F238E27FC236}">
                <a16:creationId xmlns:a16="http://schemas.microsoft.com/office/drawing/2014/main" id="{7338EC34-62A3-77C6-5E1B-123CFE72AD0C}"/>
              </a:ext>
            </a:extLst>
          </p:cNvPr>
          <p:cNvPicPr>
            <a:picLocks noChangeAspect="1"/>
          </p:cNvPicPr>
          <p:nvPr/>
        </p:nvPicPr>
        <p:blipFill>
          <a:blip r:embed="rId4"/>
          <a:stretch>
            <a:fillRect/>
          </a:stretch>
        </p:blipFill>
        <p:spPr>
          <a:xfrm>
            <a:off x="5674464" y="4898757"/>
            <a:ext cx="2469290" cy="1643201"/>
          </a:xfrm>
          <a:prstGeom prst="rect">
            <a:avLst/>
          </a:prstGeom>
        </p:spPr>
      </p:pic>
      <p:pic>
        <p:nvPicPr>
          <p:cNvPr id="7" name="Picture 6">
            <a:extLst>
              <a:ext uri="{FF2B5EF4-FFF2-40B4-BE49-F238E27FC236}">
                <a16:creationId xmlns:a16="http://schemas.microsoft.com/office/drawing/2014/main" id="{FF18845A-FA32-9605-82FC-4749FBD33775}"/>
              </a:ext>
            </a:extLst>
          </p:cNvPr>
          <p:cNvPicPr>
            <a:picLocks noChangeAspect="1"/>
          </p:cNvPicPr>
          <p:nvPr/>
        </p:nvPicPr>
        <p:blipFill>
          <a:blip r:embed="rId5"/>
          <a:stretch>
            <a:fillRect/>
          </a:stretch>
        </p:blipFill>
        <p:spPr>
          <a:xfrm>
            <a:off x="2753606" y="4898757"/>
            <a:ext cx="2469291" cy="1643201"/>
          </a:xfrm>
          <a:prstGeom prst="rect">
            <a:avLst/>
          </a:prstGeom>
        </p:spPr>
      </p:pic>
    </p:spTree>
    <p:extLst>
      <p:ext uri="{BB962C8B-B14F-4D97-AF65-F5344CB8AC3E}">
        <p14:creationId xmlns:p14="http://schemas.microsoft.com/office/powerpoint/2010/main" val="1298680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10EC518-3BE5-A8FF-B964-1E34913B57EB}"/>
              </a:ext>
            </a:extLst>
          </p:cNvPr>
          <p:cNvSpPr>
            <a:spLocks noGrp="1"/>
          </p:cNvSpPr>
          <p:nvPr>
            <p:ph type="title"/>
          </p:nvPr>
        </p:nvSpPr>
        <p:spPr>
          <a:xfrm>
            <a:off x="280219" y="274638"/>
            <a:ext cx="11302181" cy="580768"/>
          </a:xfrm>
        </p:spPr>
        <p:txBody>
          <a:bodyPr/>
          <a:lstStyle/>
          <a:p>
            <a:r>
              <a:rPr lang="en-GB" sz="3200" dirty="0"/>
              <a:t>Adverse Childhood Experiences (ACEs) and the life course</a:t>
            </a:r>
          </a:p>
        </p:txBody>
      </p:sp>
      <p:pic>
        <p:nvPicPr>
          <p:cNvPr id="4100" name="Picture 4" descr="For domestic violence victims, paid sick time can be lifeline">
            <a:extLst>
              <a:ext uri="{FF2B5EF4-FFF2-40B4-BE49-F238E27FC236}">
                <a16:creationId xmlns:a16="http://schemas.microsoft.com/office/drawing/2014/main" id="{22076018-4268-A308-7AD2-685C3888F670}"/>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022287" y="840133"/>
            <a:ext cx="4508357" cy="25482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09D9186-3610-909D-9F10-861F668D4507}"/>
              </a:ext>
            </a:extLst>
          </p:cNvPr>
          <p:cNvPicPr>
            <a:picLocks noChangeAspect="1"/>
          </p:cNvPicPr>
          <p:nvPr/>
        </p:nvPicPr>
        <p:blipFill>
          <a:blip r:embed="rId3"/>
          <a:stretch>
            <a:fillRect/>
          </a:stretch>
        </p:blipFill>
        <p:spPr>
          <a:xfrm>
            <a:off x="5992495" y="946874"/>
            <a:ext cx="4169144" cy="2334721"/>
          </a:xfrm>
          <a:prstGeom prst="rect">
            <a:avLst/>
          </a:prstGeom>
        </p:spPr>
      </p:pic>
      <p:pic>
        <p:nvPicPr>
          <p:cNvPr id="6" name="Picture 5">
            <a:extLst>
              <a:ext uri="{FF2B5EF4-FFF2-40B4-BE49-F238E27FC236}">
                <a16:creationId xmlns:a16="http://schemas.microsoft.com/office/drawing/2014/main" id="{67896889-53E2-9AB0-2D44-8837B41FC204}"/>
              </a:ext>
            </a:extLst>
          </p:cNvPr>
          <p:cNvPicPr>
            <a:picLocks noChangeAspect="1"/>
          </p:cNvPicPr>
          <p:nvPr/>
        </p:nvPicPr>
        <p:blipFill>
          <a:blip r:embed="rId4"/>
          <a:stretch>
            <a:fillRect/>
          </a:stretch>
        </p:blipFill>
        <p:spPr>
          <a:xfrm>
            <a:off x="5879753" y="3658937"/>
            <a:ext cx="4394627" cy="2924425"/>
          </a:xfrm>
          <a:prstGeom prst="rect">
            <a:avLst/>
          </a:prstGeom>
        </p:spPr>
      </p:pic>
      <p:pic>
        <p:nvPicPr>
          <p:cNvPr id="8" name="Picture 7">
            <a:extLst>
              <a:ext uri="{FF2B5EF4-FFF2-40B4-BE49-F238E27FC236}">
                <a16:creationId xmlns:a16="http://schemas.microsoft.com/office/drawing/2014/main" id="{413B1814-9449-1ACD-67B6-C316509591A3}"/>
              </a:ext>
            </a:extLst>
          </p:cNvPr>
          <p:cNvPicPr>
            <a:picLocks noChangeAspect="1"/>
          </p:cNvPicPr>
          <p:nvPr/>
        </p:nvPicPr>
        <p:blipFill>
          <a:blip r:embed="rId5"/>
          <a:stretch>
            <a:fillRect/>
          </a:stretch>
        </p:blipFill>
        <p:spPr>
          <a:xfrm>
            <a:off x="771565" y="3671627"/>
            <a:ext cx="4508357" cy="3000107"/>
          </a:xfrm>
          <a:prstGeom prst="rect">
            <a:avLst/>
          </a:prstGeom>
        </p:spPr>
      </p:pic>
    </p:spTree>
    <p:extLst>
      <p:ext uri="{BB962C8B-B14F-4D97-AF65-F5344CB8AC3E}">
        <p14:creationId xmlns:p14="http://schemas.microsoft.com/office/powerpoint/2010/main" val="1100861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B8EA08-3256-4064-AD53-64ECB3B8B4B6}"/>
              </a:ext>
            </a:extLst>
          </p:cNvPr>
          <p:cNvSpPr>
            <a:spLocks noGrp="1"/>
          </p:cNvSpPr>
          <p:nvPr>
            <p:ph sz="quarter" idx="1"/>
          </p:nvPr>
        </p:nvSpPr>
        <p:spPr>
          <a:xfrm>
            <a:off x="182879" y="335280"/>
            <a:ext cx="11765281" cy="6248083"/>
          </a:xfrm>
        </p:spPr>
        <p:txBody>
          <a:bodyPr/>
          <a:lstStyle/>
          <a:p>
            <a:r>
              <a:rPr lang="en-GB" sz="3000" dirty="0"/>
              <a:t>ACEs = stressful events occurring in childhood: e.g. abuse, neglect, growing up in a household with: alcohol/substance misuse, mental ill health, domestic violence, criminal behaviour (leading to incarceration)</a:t>
            </a:r>
          </a:p>
          <a:p>
            <a:r>
              <a:rPr lang="en-GB" sz="3000" dirty="0"/>
              <a:t>ACEs = common: ≈ 50% of the adult population (aged 18-69 years) in Wales reports having experienced at least one ACE; 13.5% report four or more (comparable to other studies conducted in Wales/UK/internationally)</a:t>
            </a:r>
          </a:p>
          <a:p>
            <a:r>
              <a:rPr lang="en-GB" sz="3000" dirty="0"/>
              <a:t>ACEs = potentially detrimental impact on health across the life course = increased risk of health inequality/morbidity.  In Wales, four or more ACEs =</a:t>
            </a:r>
          </a:p>
          <a:p>
            <a:pPr lvl="1"/>
            <a:r>
              <a:rPr lang="en-GB" dirty="0"/>
              <a:t> </a:t>
            </a:r>
            <a:r>
              <a:rPr lang="en-GB" sz="3000" dirty="0"/>
              <a:t>6 x more likely to smoke; 4 x more likely to drink alcohol at harmful levels; 2 x more likely to have chronic disease (e.g. asthma, cancer, obesity, heart and respiratory disease); 6 x more likely to have received treatment for mental illness (e.g. depression, anxiety); history of exposure to ACEs associated with increased demand on health services</a:t>
            </a:r>
          </a:p>
          <a:p>
            <a:endParaRPr lang="en-GB" dirty="0"/>
          </a:p>
          <a:p>
            <a:endParaRPr lang="en-GB" dirty="0"/>
          </a:p>
          <a:p>
            <a:endParaRPr lang="en-GB" dirty="0"/>
          </a:p>
        </p:txBody>
      </p:sp>
    </p:spTree>
    <p:extLst>
      <p:ext uri="{BB962C8B-B14F-4D97-AF65-F5344CB8AC3E}">
        <p14:creationId xmlns:p14="http://schemas.microsoft.com/office/powerpoint/2010/main" val="54814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647BD2E-4EAF-D163-FEE5-431FB76A2590}"/>
              </a:ext>
            </a:extLst>
          </p:cNvPr>
          <p:cNvPicPr>
            <a:picLocks noGrp="1" noChangeAspect="1"/>
          </p:cNvPicPr>
          <p:nvPr>
            <p:ph sz="quarter" idx="1"/>
          </p:nvPr>
        </p:nvPicPr>
        <p:blipFill>
          <a:blip r:embed="rId2"/>
          <a:stretch>
            <a:fillRect/>
          </a:stretch>
        </p:blipFill>
        <p:spPr>
          <a:xfrm>
            <a:off x="2713836" y="220350"/>
            <a:ext cx="6076202" cy="6363012"/>
          </a:xfrm>
          <a:prstGeom prst="rect">
            <a:avLst/>
          </a:prstGeom>
        </p:spPr>
      </p:pic>
    </p:spTree>
    <p:extLst>
      <p:ext uri="{BB962C8B-B14F-4D97-AF65-F5344CB8AC3E}">
        <p14:creationId xmlns:p14="http://schemas.microsoft.com/office/powerpoint/2010/main" val="3345344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D8B7A-2583-D3D4-3CB3-E06F276CB19E}"/>
              </a:ext>
            </a:extLst>
          </p:cNvPr>
          <p:cNvSpPr>
            <a:spLocks noGrp="1"/>
          </p:cNvSpPr>
          <p:nvPr>
            <p:ph sz="quarter" idx="1"/>
          </p:nvPr>
        </p:nvSpPr>
        <p:spPr>
          <a:xfrm>
            <a:off x="132735" y="0"/>
            <a:ext cx="12059265" cy="6740013"/>
          </a:xfrm>
        </p:spPr>
        <p:txBody>
          <a:bodyPr/>
          <a:lstStyle/>
          <a:p>
            <a:r>
              <a:rPr lang="en-GB" sz="3000" dirty="0"/>
              <a:t>Negative effects can extend beyond single generation – possible replication due to interactions between personal/social/environmental factors = possible intergenerational transmission, e.g.:</a:t>
            </a:r>
          </a:p>
          <a:p>
            <a:pPr lvl="1"/>
            <a:r>
              <a:rPr lang="en-GB" sz="2800" dirty="0"/>
              <a:t>a person who uses drugs and/or alcohol as coping mechanism for trauma may be vulnerable to exposing their own children to ACEs in the form of both parental substance misuse and the associated effects on parent-child interaction. </a:t>
            </a:r>
          </a:p>
          <a:p>
            <a:r>
              <a:rPr lang="en-GB" sz="3200" dirty="0"/>
              <a:t>The impact of exposure to ACEs in early life can therefore be long lasting – psychological stressors in childhood may result in physiological disruption and increased vulnerability to disease across the life course</a:t>
            </a:r>
          </a:p>
          <a:p>
            <a:r>
              <a:rPr lang="en-GB" sz="3000" dirty="0"/>
              <a:t>Addressing the consequences of ACEs in adults could prevent exposure to ACEs for next generation</a:t>
            </a:r>
          </a:p>
          <a:p>
            <a:r>
              <a:rPr lang="en-GB" sz="3000" dirty="0"/>
              <a:t>It is therefore argued that ACEs should be considered as part of a life course approach to understanding/improving health/wellbeing </a:t>
            </a:r>
            <a:endParaRPr lang="en-GB" sz="1200" dirty="0"/>
          </a:p>
          <a:p>
            <a:pPr marL="0" indent="0">
              <a:buNone/>
            </a:pPr>
            <a:r>
              <a:rPr lang="en-GB" sz="1200" dirty="0"/>
              <a:t>(See </a:t>
            </a:r>
            <a:r>
              <a:rPr lang="en-GB" sz="1200" dirty="0" err="1"/>
              <a:t>Felitti</a:t>
            </a:r>
            <a:r>
              <a:rPr lang="en-GB" sz="1200" dirty="0"/>
              <a:t> et al., 1998; Hughes et al., 2017, 2018; Ford et al., 2016; Bellis et al., 2015, 2017; Hughes et al., 2017; Ashton et al., 2016; Chartier et al., 2010; Larkin et al., 2012; Leitch, 2017; </a:t>
            </a:r>
            <a:r>
              <a:rPr lang="en-GB" sz="1200" dirty="0" err="1"/>
              <a:t>Lomanowska</a:t>
            </a:r>
            <a:r>
              <a:rPr lang="en-GB" sz="1200" dirty="0"/>
              <a:t> et al., 2017; Danese et al., 2015; Kimple and Kansagra, 2018)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94501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4DA9-25B6-D3BA-C3D8-39722358C92D}"/>
              </a:ext>
            </a:extLst>
          </p:cNvPr>
          <p:cNvSpPr>
            <a:spLocks noGrp="1"/>
          </p:cNvSpPr>
          <p:nvPr>
            <p:ph type="title"/>
          </p:nvPr>
        </p:nvSpPr>
        <p:spPr>
          <a:xfrm>
            <a:off x="191729" y="75535"/>
            <a:ext cx="12000271" cy="1143000"/>
          </a:xfrm>
        </p:spPr>
        <p:txBody>
          <a:bodyPr/>
          <a:lstStyle/>
          <a:p>
            <a:r>
              <a:rPr lang="en-GB" sz="3200" dirty="0"/>
              <a:t>Potential influences throughout the lifespan of adverse childhood experiences (</a:t>
            </a:r>
            <a:r>
              <a:rPr lang="en-GB" sz="3200" dirty="0" err="1"/>
              <a:t>Felitti</a:t>
            </a:r>
            <a:r>
              <a:rPr lang="en-GB" sz="3200" dirty="0"/>
              <a:t> et al., 1998, p. 256)</a:t>
            </a:r>
          </a:p>
        </p:txBody>
      </p:sp>
      <p:pic>
        <p:nvPicPr>
          <p:cNvPr id="6146" name="Picture 2" descr="lifespan of adverse childhood ...">
            <a:extLst>
              <a:ext uri="{FF2B5EF4-FFF2-40B4-BE49-F238E27FC236}">
                <a16:creationId xmlns:a16="http://schemas.microsoft.com/office/drawing/2014/main" id="{EE74FC27-94C9-BF64-1662-39ADE8505583}"/>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1505052" y="1218535"/>
            <a:ext cx="8332121" cy="5474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3299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7C35-F5A8-E6B9-8865-8F8FEF21E682}"/>
              </a:ext>
            </a:extLst>
          </p:cNvPr>
          <p:cNvSpPr>
            <a:spLocks noGrp="1"/>
          </p:cNvSpPr>
          <p:nvPr>
            <p:ph type="title"/>
          </p:nvPr>
        </p:nvSpPr>
        <p:spPr>
          <a:xfrm>
            <a:off x="309716" y="274637"/>
            <a:ext cx="11882284" cy="757749"/>
          </a:xfrm>
        </p:spPr>
        <p:txBody>
          <a:bodyPr/>
          <a:lstStyle/>
          <a:p>
            <a:r>
              <a:rPr lang="en-GB" sz="2800" dirty="0"/>
              <a:t>The life course approach to health and wellbeing according to the 	            World Health Organization (WHO)</a:t>
            </a:r>
          </a:p>
        </p:txBody>
      </p:sp>
      <p:sp>
        <p:nvSpPr>
          <p:cNvPr id="3" name="Content Placeholder 2">
            <a:extLst>
              <a:ext uri="{FF2B5EF4-FFF2-40B4-BE49-F238E27FC236}">
                <a16:creationId xmlns:a16="http://schemas.microsoft.com/office/drawing/2014/main" id="{8E73CEE0-6E30-C300-A6E2-963C03E846DD}"/>
              </a:ext>
            </a:extLst>
          </p:cNvPr>
          <p:cNvSpPr>
            <a:spLocks noGrp="1"/>
          </p:cNvSpPr>
          <p:nvPr>
            <p:ph sz="quarter" idx="1"/>
          </p:nvPr>
        </p:nvSpPr>
        <p:spPr>
          <a:xfrm>
            <a:off x="191729" y="914400"/>
            <a:ext cx="12000270" cy="5668962"/>
          </a:xfrm>
        </p:spPr>
        <p:txBody>
          <a:bodyPr/>
          <a:lstStyle/>
          <a:p>
            <a:r>
              <a:rPr lang="en-GB" sz="2800" dirty="0"/>
              <a:t>WHO (2015, p. 10) – the life course approach suggests:</a:t>
            </a:r>
          </a:p>
          <a:p>
            <a:pPr marL="0" indent="0">
              <a:buNone/>
            </a:pPr>
            <a:r>
              <a:rPr lang="en-GB" sz="2800" dirty="0"/>
              <a:t>	…that the health outcomes of individuals and the community depend on the 	interaction of multiple protective and risk factors throughout people’s lives. This 	approach provides a more comprehensive vision of health and its determinants, 	which calls for the development of health services more centred on the needs of its 	users in each stage of their lives</a:t>
            </a:r>
          </a:p>
          <a:p>
            <a:r>
              <a:rPr lang="en-GB" sz="2800" dirty="0"/>
              <a:t>WHO (2025, p. xvi) – the life course approach acknowledges that:</a:t>
            </a:r>
          </a:p>
          <a:p>
            <a:pPr marL="0" indent="0">
              <a:buNone/>
            </a:pPr>
            <a:r>
              <a:rPr lang="en-GB" sz="2800" dirty="0"/>
              <a:t>	…health and well-being depend on the interaction of multiple protective and risk 	factors particularly during sensitive and critical periods, 	throughout people’s lives, 	and across generations.  This approach adopts a temporal and societal perspective on 	the health of individuals and on the 	intergenerational determinants of health, and 	applies this understanding to the selection and provision of health and other services 	for individuals and for populations </a:t>
            </a:r>
          </a:p>
          <a:p>
            <a:pPr marL="0" indent="0">
              <a:buNone/>
            </a:pPr>
            <a:endParaRPr lang="en-GB" dirty="0"/>
          </a:p>
          <a:p>
            <a:endParaRPr lang="en-GB" dirty="0"/>
          </a:p>
        </p:txBody>
      </p:sp>
    </p:spTree>
    <p:extLst>
      <p:ext uri="{BB962C8B-B14F-4D97-AF65-F5344CB8AC3E}">
        <p14:creationId xmlns:p14="http://schemas.microsoft.com/office/powerpoint/2010/main" val="160224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8508-DA3A-9FDE-DB79-CDA4F7AABB44}"/>
              </a:ext>
            </a:extLst>
          </p:cNvPr>
          <p:cNvSpPr>
            <a:spLocks noGrp="1"/>
          </p:cNvSpPr>
          <p:nvPr>
            <p:ph type="title"/>
          </p:nvPr>
        </p:nvSpPr>
        <p:spPr>
          <a:xfrm>
            <a:off x="324465" y="0"/>
            <a:ext cx="11257935" cy="795491"/>
          </a:xfrm>
        </p:spPr>
        <p:txBody>
          <a:bodyPr/>
          <a:lstStyle/>
          <a:p>
            <a:r>
              <a:rPr lang="en-GB" sz="3200" dirty="0"/>
              <a:t>Health over the life course</a:t>
            </a:r>
          </a:p>
        </p:txBody>
      </p:sp>
      <p:pic>
        <p:nvPicPr>
          <p:cNvPr id="7" name="Content Placeholder 6">
            <a:extLst>
              <a:ext uri="{FF2B5EF4-FFF2-40B4-BE49-F238E27FC236}">
                <a16:creationId xmlns:a16="http://schemas.microsoft.com/office/drawing/2014/main" id="{CE0E9751-87AE-EBFC-4F1A-5B2D9698FEFB}"/>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703007" y="795491"/>
            <a:ext cx="10500850" cy="5906730"/>
          </a:xfrm>
        </p:spPr>
      </p:pic>
    </p:spTree>
    <p:extLst>
      <p:ext uri="{BB962C8B-B14F-4D97-AF65-F5344CB8AC3E}">
        <p14:creationId xmlns:p14="http://schemas.microsoft.com/office/powerpoint/2010/main" val="1942914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CD684-319A-DA37-D623-A84EE46A493B}"/>
              </a:ext>
            </a:extLst>
          </p:cNvPr>
          <p:cNvSpPr>
            <a:spLocks noGrp="1"/>
          </p:cNvSpPr>
          <p:nvPr>
            <p:ph type="title"/>
          </p:nvPr>
        </p:nvSpPr>
        <p:spPr>
          <a:xfrm>
            <a:off x="221226" y="274638"/>
            <a:ext cx="11361174" cy="500257"/>
          </a:xfrm>
        </p:spPr>
        <p:txBody>
          <a:bodyPr/>
          <a:lstStyle/>
          <a:p>
            <a:r>
              <a:rPr lang="en-GB" dirty="0"/>
              <a:t>Importance of interventions</a:t>
            </a:r>
          </a:p>
        </p:txBody>
      </p:sp>
      <p:sp>
        <p:nvSpPr>
          <p:cNvPr id="3" name="Content Placeholder 2">
            <a:extLst>
              <a:ext uri="{FF2B5EF4-FFF2-40B4-BE49-F238E27FC236}">
                <a16:creationId xmlns:a16="http://schemas.microsoft.com/office/drawing/2014/main" id="{D5D709FB-CBC5-1637-F9A8-091A691BDABA}"/>
              </a:ext>
            </a:extLst>
          </p:cNvPr>
          <p:cNvSpPr>
            <a:spLocks noGrp="1"/>
          </p:cNvSpPr>
          <p:nvPr>
            <p:ph sz="quarter" idx="1"/>
          </p:nvPr>
        </p:nvSpPr>
        <p:spPr>
          <a:xfrm>
            <a:off x="0" y="774895"/>
            <a:ext cx="12070080" cy="5808467"/>
          </a:xfrm>
        </p:spPr>
        <p:txBody>
          <a:bodyPr/>
          <a:lstStyle/>
          <a:p>
            <a:r>
              <a:rPr lang="en-GB" sz="3000" dirty="0"/>
              <a:t>The life course approach to health and wellbeing emphasises the importance of adopting a person-centred perspective aimed at optimising people’s physical and mental health as they grow/develop (over their life course/trajectory)</a:t>
            </a:r>
          </a:p>
          <a:p>
            <a:r>
              <a:rPr lang="en-GB" sz="3000" dirty="0"/>
              <a:t>It acknowledges that there are multiple factors/potential pathways that influence life/health trajectories at individual/societal/structural levels </a:t>
            </a:r>
          </a:p>
          <a:p>
            <a:r>
              <a:rPr lang="en-GB" sz="3000" dirty="0"/>
              <a:t>It therefore recognises the need for individual-, community- and population-based measures/interventions </a:t>
            </a:r>
          </a:p>
          <a:p>
            <a:r>
              <a:rPr lang="en-GB" sz="3000" b="1" dirty="0"/>
              <a:t>What interventions might a life course approach advocate/promote</a:t>
            </a:r>
            <a:r>
              <a:rPr lang="en-GB" sz="3000" dirty="0"/>
              <a:t>: </a:t>
            </a:r>
          </a:p>
          <a:p>
            <a:pPr lvl="1"/>
            <a:r>
              <a:rPr lang="en-GB" sz="3000" b="1" dirty="0"/>
              <a:t>at the individual level?</a:t>
            </a:r>
          </a:p>
          <a:p>
            <a:pPr lvl="1"/>
            <a:r>
              <a:rPr lang="en-GB" sz="3000" b="1" dirty="0"/>
              <a:t>At the community level?</a:t>
            </a:r>
          </a:p>
          <a:p>
            <a:pPr lvl="1"/>
            <a:r>
              <a:rPr lang="en-GB" sz="3000" b="1" dirty="0"/>
              <a:t>At the population level? </a:t>
            </a:r>
          </a:p>
          <a:p>
            <a:endParaRPr lang="en-GB" dirty="0"/>
          </a:p>
          <a:p>
            <a:endParaRPr lang="en-GB" dirty="0"/>
          </a:p>
          <a:p>
            <a:pPr lvl="2"/>
            <a:endParaRPr lang="en-GB" dirty="0"/>
          </a:p>
        </p:txBody>
      </p:sp>
      <p:pic>
        <p:nvPicPr>
          <p:cNvPr id="5" name="Graphic 4" descr="Thought with solid fill">
            <a:extLst>
              <a:ext uri="{FF2B5EF4-FFF2-40B4-BE49-F238E27FC236}">
                <a16:creationId xmlns:a16="http://schemas.microsoft.com/office/drawing/2014/main" id="{801C2992-0686-88B8-C1A2-E839E64C49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07278" y="4805288"/>
            <a:ext cx="1380980" cy="1380980"/>
          </a:xfrm>
          <a:prstGeom prst="rect">
            <a:avLst/>
          </a:prstGeom>
        </p:spPr>
      </p:pic>
    </p:spTree>
    <p:extLst>
      <p:ext uri="{BB962C8B-B14F-4D97-AF65-F5344CB8AC3E}">
        <p14:creationId xmlns:p14="http://schemas.microsoft.com/office/powerpoint/2010/main" val="3650180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218E-9A22-E185-B2E3-A22413DDE79D}"/>
              </a:ext>
            </a:extLst>
          </p:cNvPr>
          <p:cNvSpPr>
            <a:spLocks noGrp="1"/>
          </p:cNvSpPr>
          <p:nvPr>
            <p:ph type="title"/>
          </p:nvPr>
        </p:nvSpPr>
        <p:spPr>
          <a:xfrm>
            <a:off x="152400" y="274638"/>
            <a:ext cx="12039600" cy="948322"/>
          </a:xfrm>
        </p:spPr>
        <p:txBody>
          <a:bodyPr/>
          <a:lstStyle/>
          <a:p>
            <a:r>
              <a:rPr lang="en-GB" sz="3200" dirty="0"/>
              <a:t>Interventions over the life course - what can be done at different stages/transitions in a life?   </a:t>
            </a:r>
          </a:p>
        </p:txBody>
      </p:sp>
      <p:sp>
        <p:nvSpPr>
          <p:cNvPr id="3" name="Content Placeholder 2">
            <a:extLst>
              <a:ext uri="{FF2B5EF4-FFF2-40B4-BE49-F238E27FC236}">
                <a16:creationId xmlns:a16="http://schemas.microsoft.com/office/drawing/2014/main" id="{8DFC4206-54C6-E0FA-6B38-5D4DCFCEBA99}"/>
              </a:ext>
            </a:extLst>
          </p:cNvPr>
          <p:cNvSpPr>
            <a:spLocks noGrp="1"/>
          </p:cNvSpPr>
          <p:nvPr>
            <p:ph sz="quarter" idx="1"/>
          </p:nvPr>
        </p:nvSpPr>
        <p:spPr>
          <a:xfrm>
            <a:off x="243840" y="944880"/>
            <a:ext cx="11795760" cy="5760720"/>
          </a:xfrm>
        </p:spPr>
        <p:txBody>
          <a:bodyPr/>
          <a:lstStyle/>
          <a:p>
            <a:endParaRPr lang="en-GB" dirty="0"/>
          </a:p>
          <a:p>
            <a:pPr marL="0" indent="0">
              <a:buNone/>
            </a:pPr>
            <a:r>
              <a:rPr lang="en-GB" dirty="0"/>
              <a:t>				Behavioural coaching/nutritional advice during pregnancy 					(individual level)</a:t>
            </a:r>
          </a:p>
          <a:p>
            <a:pPr marL="0" indent="0">
              <a:buNone/>
            </a:pPr>
            <a:endParaRPr lang="en-GB" dirty="0"/>
          </a:p>
          <a:p>
            <a:pPr marL="0" indent="0">
              <a:buNone/>
            </a:pPr>
            <a:endParaRPr lang="en-GB" dirty="0"/>
          </a:p>
          <a:p>
            <a:pPr marL="0" indent="0">
              <a:buNone/>
            </a:pPr>
            <a:endParaRPr lang="en-GB" dirty="0"/>
          </a:p>
          <a:p>
            <a:pPr marL="0" indent="0">
              <a:buNone/>
            </a:pPr>
            <a:r>
              <a:rPr lang="en-GB" dirty="0"/>
              <a:t>				Psychosocial interventions for older people (community-level)					</a:t>
            </a:r>
          </a:p>
          <a:p>
            <a:pPr marL="0" indent="0">
              <a:buNone/>
            </a:pPr>
            <a:endParaRPr lang="en-GB" dirty="0"/>
          </a:p>
          <a:p>
            <a:pPr marL="0" indent="0">
              <a:buNone/>
            </a:pPr>
            <a:endParaRPr lang="en-GB" dirty="0"/>
          </a:p>
          <a:p>
            <a:pPr marL="0" indent="0">
              <a:buNone/>
            </a:pPr>
            <a:r>
              <a:rPr lang="en-GB" dirty="0"/>
              <a:t>				Mental health programmes for young people (population-level)			</a:t>
            </a:r>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r>
              <a:rPr lang="en-GB" dirty="0"/>
              <a:t>				</a:t>
            </a:r>
          </a:p>
        </p:txBody>
      </p:sp>
      <p:pic>
        <p:nvPicPr>
          <p:cNvPr id="4" name="Picture 3">
            <a:extLst>
              <a:ext uri="{FF2B5EF4-FFF2-40B4-BE49-F238E27FC236}">
                <a16:creationId xmlns:a16="http://schemas.microsoft.com/office/drawing/2014/main" id="{C630187E-9E23-512D-6B8B-1FEAD213D03E}"/>
              </a:ext>
            </a:extLst>
          </p:cNvPr>
          <p:cNvPicPr>
            <a:picLocks noChangeAspect="1"/>
          </p:cNvPicPr>
          <p:nvPr/>
        </p:nvPicPr>
        <p:blipFill>
          <a:blip r:embed="rId3"/>
          <a:stretch>
            <a:fillRect/>
          </a:stretch>
        </p:blipFill>
        <p:spPr>
          <a:xfrm>
            <a:off x="868680" y="1222960"/>
            <a:ext cx="2392680" cy="1596169"/>
          </a:xfrm>
          <a:prstGeom prst="rect">
            <a:avLst/>
          </a:prstGeom>
        </p:spPr>
      </p:pic>
      <p:pic>
        <p:nvPicPr>
          <p:cNvPr id="2064" name="Picture 16" descr="Our specialist CAMHS services - City &amp; Hackney CAMHS">
            <a:extLst>
              <a:ext uri="{FF2B5EF4-FFF2-40B4-BE49-F238E27FC236}">
                <a16:creationId xmlns:a16="http://schemas.microsoft.com/office/drawing/2014/main" id="{A20193B8-0719-D887-C8E4-94EF7C1F2A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680" y="5229817"/>
            <a:ext cx="3142357" cy="11132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C27048B-5B04-88E5-1392-0E5DFD402E7F}"/>
              </a:ext>
            </a:extLst>
          </p:cNvPr>
          <p:cNvPicPr>
            <a:picLocks noChangeAspect="1"/>
          </p:cNvPicPr>
          <p:nvPr/>
        </p:nvPicPr>
        <p:blipFill>
          <a:blip r:embed="rId5"/>
          <a:stretch>
            <a:fillRect/>
          </a:stretch>
        </p:blipFill>
        <p:spPr>
          <a:xfrm>
            <a:off x="749170" y="3124206"/>
            <a:ext cx="2619375" cy="1743075"/>
          </a:xfrm>
          <a:prstGeom prst="rect">
            <a:avLst/>
          </a:prstGeom>
        </p:spPr>
      </p:pic>
    </p:spTree>
    <p:extLst>
      <p:ext uri="{BB962C8B-B14F-4D97-AF65-F5344CB8AC3E}">
        <p14:creationId xmlns:p14="http://schemas.microsoft.com/office/powerpoint/2010/main" val="3312577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EEEAB-D924-64B9-FBB9-98C54B9860B4}"/>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DFCA6D07-4F84-6930-0E33-8DB13DE58964}"/>
              </a:ext>
            </a:extLst>
          </p:cNvPr>
          <p:cNvSpPr>
            <a:spLocks noGrp="1"/>
          </p:cNvSpPr>
          <p:nvPr>
            <p:ph sz="quarter" idx="1"/>
          </p:nvPr>
        </p:nvSpPr>
        <p:spPr>
          <a:xfrm>
            <a:off x="1919288" y="404814"/>
            <a:ext cx="8291512" cy="6264275"/>
          </a:xfrm>
        </p:spPr>
        <p:txBody>
          <a:bodyPr/>
          <a:lstStyle/>
          <a:p>
            <a:pPr marL="0" indent="0">
              <a:buNone/>
            </a:pPr>
            <a:r>
              <a:rPr lang="en-GB" altLang="en-US" sz="4400" dirty="0"/>
              <a:t>Any questions?</a:t>
            </a:r>
          </a:p>
        </p:txBody>
      </p:sp>
      <p:pic>
        <p:nvPicPr>
          <p:cNvPr id="27651" name="Picture 4">
            <a:extLst>
              <a:ext uri="{FF2B5EF4-FFF2-40B4-BE49-F238E27FC236}">
                <a16:creationId xmlns:a16="http://schemas.microsoft.com/office/drawing/2014/main" id="{DE66083E-2A61-23A1-83E3-E2B31BB47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1460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6000</TotalTime>
  <Words>2398</Words>
  <Application>Microsoft Office PowerPoint</Application>
  <PresentationFormat>Widescreen</PresentationFormat>
  <Paragraphs>147</Paragraphs>
  <Slides>23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Franklin Gothic Book</vt:lpstr>
      <vt:lpstr>Perpetua</vt:lpstr>
      <vt:lpstr>Times New Roman</vt:lpstr>
      <vt:lpstr>Wingdings 2</vt:lpstr>
      <vt:lpstr>Equity</vt:lpstr>
      <vt:lpstr>BMNS4014. Living well: A Life course approach to Health and Wellbeing  Lecture two. 2025/26.  The life course approach: the influence of  social sciences and a focus on health and wellbeing </vt:lpstr>
      <vt:lpstr>Today</vt:lpstr>
      <vt:lpstr>Life course approach and social sciences</vt:lpstr>
      <vt:lpstr>The life course approach: research, theory, concepts</vt:lpstr>
      <vt:lpstr>Conceptualising the life course approach: the, ‘Life Course Cube’ (Bernardi, Huinink and Settersten Jr., 2019, p. 4)</vt:lpstr>
      <vt:lpstr>The life course approach to health and wellbeing: background/context</vt:lpstr>
      <vt:lpstr>PowerPoint Presentation</vt:lpstr>
      <vt:lpstr>Impact of wider determinants of health: health inequalities across the life course in England (Public Health England, 2019)</vt:lpstr>
      <vt:lpstr>The implications of a multifactorial view of health</vt:lpstr>
      <vt:lpstr>Life course approach to health/wellbeing: adaptation/change/dynamics</vt:lpstr>
      <vt:lpstr>PowerPoint Presentation</vt:lpstr>
      <vt:lpstr>The evidence base</vt:lpstr>
      <vt:lpstr>PowerPoint Presentation</vt:lpstr>
      <vt:lpstr>Adverse Childhood Experiences (ACEs) and the life course</vt:lpstr>
      <vt:lpstr>PowerPoint Presentation</vt:lpstr>
      <vt:lpstr>PowerPoint Presentation</vt:lpstr>
      <vt:lpstr>PowerPoint Presentation</vt:lpstr>
      <vt:lpstr>Potential influences throughout the lifespan of adverse childhood experiences (Felitti et al., 1998, p. 256)</vt:lpstr>
      <vt:lpstr>The life course approach to health and wellbeing according to the              World Health Organization (WHO)</vt:lpstr>
      <vt:lpstr>Health over the life course</vt:lpstr>
      <vt:lpstr>Importance of interventions</vt:lpstr>
      <vt:lpstr>Interventions over the life course - what can be done at different stages/transitions in a life?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183</cp:revision>
  <dcterms:created xsi:type="dcterms:W3CDTF">2021-08-31T06:51:44Z</dcterms:created>
  <dcterms:modified xsi:type="dcterms:W3CDTF">2026-02-04T07:26:46Z</dcterms:modified>
</cp:coreProperties>
</file>