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embeddedFontLst>
    <p:embeddedFont>
      <p:font typeface="Plus Jakarta Sans" panose="020B0604020202020204" charset="0"/>
      <p:regular r:id="rId14"/>
      <p:bold r:id="rId15"/>
      <p:italic r:id="rId16"/>
      <p:boldItalic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a Mustatea" userId="bd03c56fdd7f0021" providerId="LiveId" clId="{C581F8C1-9087-4149-A284-9CA4B5FCB4AC}"/>
    <pc:docChg chg="undo custSel modSld">
      <pc:chgData name="Carolina Mustatea" userId="bd03c56fdd7f0021" providerId="LiveId" clId="{C581F8C1-9087-4149-A284-9CA4B5FCB4AC}" dt="2026-10-08T07:38:16.474" v="40" actId="20577"/>
      <pc:docMkLst>
        <pc:docMk/>
      </pc:docMkLst>
      <pc:sldChg chg="modSp mod">
        <pc:chgData name="Carolina Mustatea" userId="bd03c56fdd7f0021" providerId="LiveId" clId="{C581F8C1-9087-4149-A284-9CA4B5FCB4AC}" dt="2026-10-08T07:38:16.474" v="40" actId="20577"/>
        <pc:sldMkLst>
          <pc:docMk/>
          <pc:sldMk cId="0" sldId="263"/>
        </pc:sldMkLst>
        <pc:spChg chg="mod">
          <ac:chgData name="Carolina Mustatea" userId="bd03c56fdd7f0021" providerId="LiveId" clId="{C581F8C1-9087-4149-A284-9CA4B5FCB4AC}" dt="2026-10-08T07:38:14.396" v="36" actId="20577"/>
          <ac:spMkLst>
            <pc:docMk/>
            <pc:sldMk cId="0" sldId="263"/>
            <ac:spMk id="248" creationId="{00000000-0000-0000-0000-000000000000}"/>
          </ac:spMkLst>
        </pc:spChg>
        <pc:spChg chg="mod">
          <ac:chgData name="Carolina Mustatea" userId="bd03c56fdd7f0021" providerId="LiveId" clId="{C581F8C1-9087-4149-A284-9CA4B5FCB4AC}" dt="2026-10-08T07:38:15.873" v="39" actId="20577"/>
          <ac:spMkLst>
            <pc:docMk/>
            <pc:sldMk cId="0" sldId="263"/>
            <ac:spMk id="251" creationId="{00000000-0000-0000-0000-000000000000}"/>
          </ac:spMkLst>
        </pc:spChg>
        <pc:spChg chg="mod">
          <ac:chgData name="Carolina Mustatea" userId="bd03c56fdd7f0021" providerId="LiveId" clId="{C581F8C1-9087-4149-A284-9CA4B5FCB4AC}" dt="2026-10-08T07:38:16.474" v="40" actId="20577"/>
          <ac:spMkLst>
            <pc:docMk/>
            <pc:sldMk cId="0" sldId="263"/>
            <ac:spMk id="256" creationId="{00000000-0000-0000-0000-000000000000}"/>
          </ac:spMkLst>
        </pc:spChg>
        <pc:spChg chg="mod">
          <ac:chgData name="Carolina Mustatea" userId="bd03c56fdd7f0021" providerId="LiveId" clId="{C581F8C1-9087-4149-A284-9CA4B5FCB4AC}" dt="2026-10-08T07:38:14.877" v="37" actId="20577"/>
          <ac:spMkLst>
            <pc:docMk/>
            <pc:sldMk cId="0" sldId="263"/>
            <ac:spMk id="259" creationId="{00000000-0000-0000-0000-000000000000}"/>
          </ac:spMkLst>
        </pc:spChg>
        <pc:spChg chg="mod">
          <ac:chgData name="Carolina Mustatea" userId="bd03c56fdd7f0021" providerId="LiveId" clId="{C581F8C1-9087-4149-A284-9CA4B5FCB4AC}" dt="2026-10-08T07:38:15.395" v="38" actId="20577"/>
          <ac:spMkLst>
            <pc:docMk/>
            <pc:sldMk cId="0" sldId="263"/>
            <ac:spMk id="26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7" name="Google Shape;26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181B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685800" y="5524500"/>
            <a:ext cx="10820400" cy="800100"/>
          </a:xfrm>
          <a:prstGeom prst="roundRect">
            <a:avLst>
              <a:gd name="adj" fmla="val 14285"/>
            </a:avLst>
          </a:prstGeom>
          <a:solidFill>
            <a:srgbClr val="27272A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3"/>
          <p:cNvSpPr/>
          <p:nvPr/>
        </p:nvSpPr>
        <p:spPr>
          <a:xfrm>
            <a:off x="685800" y="5524500"/>
            <a:ext cx="38100" cy="800100"/>
          </a:xfrm>
          <a:prstGeom prst="rect">
            <a:avLst/>
          </a:prstGeom>
          <a:solidFill>
            <a:srgbClr val="F59E0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3"/>
          <p:cNvSpPr txBox="1"/>
          <p:nvPr/>
        </p:nvSpPr>
        <p:spPr>
          <a:xfrm>
            <a:off x="685800" y="533400"/>
            <a:ext cx="3262312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F59E0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BUSINESS CONSULTANT REPORT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9629775" y="533400"/>
            <a:ext cx="23454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685800" y="2246114"/>
            <a:ext cx="9301162" cy="1051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450" b="1" i="0" u="none" strike="noStrike" cap="non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Strategic Analysis of Basil’s Bakery: Understanding Sales Decline</a:t>
            </a:r>
            <a:endParaRPr/>
          </a:p>
        </p:txBody>
      </p:sp>
      <p:sp>
        <p:nvSpPr>
          <p:cNvPr id="89" name="Google Shape;89;p13"/>
          <p:cNvSpPr txBox="1"/>
          <p:nvPr/>
        </p:nvSpPr>
        <p:spPr>
          <a:xfrm>
            <a:off x="990600" y="5734050"/>
            <a:ext cx="2911636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 dirty="0">
                <a:solidFill>
                  <a:srgbClr val="A1A1A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STUDENT NAME</a:t>
            </a:r>
            <a:endParaRPr dirty="0"/>
          </a:p>
        </p:txBody>
      </p:sp>
      <p:sp>
        <p:nvSpPr>
          <p:cNvPr id="90" name="Google Shape;90;p13"/>
          <p:cNvSpPr txBox="1"/>
          <p:nvPr/>
        </p:nvSpPr>
        <p:spPr>
          <a:xfrm>
            <a:off x="990600" y="5915025"/>
            <a:ext cx="29115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Carolina Mustatea</a:t>
            </a:r>
            <a:endParaRPr dirty="0"/>
          </a:p>
        </p:txBody>
      </p:sp>
      <p:sp>
        <p:nvSpPr>
          <p:cNvPr id="91" name="Google Shape;91;p13"/>
          <p:cNvSpPr txBox="1"/>
          <p:nvPr/>
        </p:nvSpPr>
        <p:spPr>
          <a:xfrm>
            <a:off x="3319908" y="5734050"/>
            <a:ext cx="2911636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A1A1A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STUDENT NUMBER</a:t>
            </a:r>
            <a:endParaRPr/>
          </a:p>
        </p:txBody>
      </p:sp>
      <p:sp>
        <p:nvSpPr>
          <p:cNvPr id="92" name="Google Shape;92;p13"/>
          <p:cNvSpPr txBox="1"/>
          <p:nvPr/>
        </p:nvSpPr>
        <p:spPr>
          <a:xfrm>
            <a:off x="3319908" y="5915025"/>
            <a:ext cx="2911636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chemeClr val="bg1"/>
                </a:solidFill>
                <a:latin typeface="Plus Jakarta Sans" panose="020B0604020202020204" charset="0"/>
                <a:cs typeface="Plus Jakarta Sans" panose="020B0604020202020204" charset="0"/>
              </a:rPr>
              <a:t>2541617</a:t>
            </a:r>
            <a:endParaRPr sz="1200" b="1" dirty="0">
              <a:solidFill>
                <a:schemeClr val="bg1"/>
              </a:solidFill>
              <a:latin typeface="Plus Jakarta Sans" panose="020B0604020202020204" charset="0"/>
              <a:cs typeface="Plus Jakarta Sans" panose="020B0604020202020204" charset="0"/>
            </a:endParaRPr>
          </a:p>
        </p:txBody>
      </p:sp>
      <p:sp>
        <p:nvSpPr>
          <p:cNvPr id="93" name="Google Shape;93;p13"/>
          <p:cNvSpPr txBox="1"/>
          <p:nvPr/>
        </p:nvSpPr>
        <p:spPr>
          <a:xfrm>
            <a:off x="5649217" y="5734050"/>
            <a:ext cx="4076216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A1A1A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MODULE CODE &amp; NAME</a:t>
            </a:r>
            <a:endParaRPr/>
          </a:p>
        </p:txBody>
      </p:sp>
      <p:sp>
        <p:nvSpPr>
          <p:cNvPr id="94" name="Google Shape;94;p13"/>
          <p:cNvSpPr txBox="1"/>
          <p:nvPr/>
        </p:nvSpPr>
        <p:spPr>
          <a:xfrm>
            <a:off x="5649217" y="5915025"/>
            <a:ext cx="4076216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Problem Solving and Decision Making</a:t>
            </a:r>
            <a:endParaRPr dirty="0"/>
          </a:p>
        </p:txBody>
      </p:sp>
      <p:sp>
        <p:nvSpPr>
          <p:cNvPr id="95" name="Google Shape;95;p13"/>
          <p:cNvSpPr txBox="1"/>
          <p:nvPr/>
        </p:nvSpPr>
        <p:spPr>
          <a:xfrm>
            <a:off x="8910191" y="5734050"/>
            <a:ext cx="2911636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A1A1A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LECTURER'S NAME</a:t>
            </a:r>
            <a:endParaRPr/>
          </a:p>
        </p:txBody>
      </p:sp>
      <p:sp>
        <p:nvSpPr>
          <p:cNvPr id="96" name="Google Shape;96;p13"/>
          <p:cNvSpPr txBox="1"/>
          <p:nvPr/>
        </p:nvSpPr>
        <p:spPr>
          <a:xfrm>
            <a:off x="8910191" y="5915025"/>
            <a:ext cx="2911636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Bohdan </a:t>
            </a:r>
            <a:r>
              <a:rPr lang="en-US" sz="1200" b="1" i="0" u="none" strike="noStrike" cap="none" dirty="0" err="1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Kovalov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4"/>
          <p:cNvSpPr/>
          <p:nvPr/>
        </p:nvSpPr>
        <p:spPr>
          <a:xfrm>
            <a:off x="685800" y="2824162"/>
            <a:ext cx="2026890" cy="1981200"/>
          </a:xfrm>
          <a:prstGeom prst="roundRect">
            <a:avLst>
              <a:gd name="adj" fmla="val 5769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4"/>
          <p:cNvSpPr/>
          <p:nvPr/>
        </p:nvSpPr>
        <p:spPr>
          <a:xfrm>
            <a:off x="2884140" y="2824162"/>
            <a:ext cx="2026890" cy="1981200"/>
          </a:xfrm>
          <a:prstGeom prst="roundRect">
            <a:avLst>
              <a:gd name="adj" fmla="val 5769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4"/>
          <p:cNvSpPr/>
          <p:nvPr/>
        </p:nvSpPr>
        <p:spPr>
          <a:xfrm>
            <a:off x="5082480" y="2824162"/>
            <a:ext cx="2026890" cy="1981200"/>
          </a:xfrm>
          <a:prstGeom prst="roundRect">
            <a:avLst>
              <a:gd name="adj" fmla="val 5769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4"/>
          <p:cNvSpPr/>
          <p:nvPr/>
        </p:nvSpPr>
        <p:spPr>
          <a:xfrm>
            <a:off x="7280820" y="2824162"/>
            <a:ext cx="2026890" cy="1981200"/>
          </a:xfrm>
          <a:prstGeom prst="roundRect">
            <a:avLst>
              <a:gd name="adj" fmla="val 5769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4"/>
          <p:cNvSpPr/>
          <p:nvPr/>
        </p:nvSpPr>
        <p:spPr>
          <a:xfrm>
            <a:off x="9479160" y="2824162"/>
            <a:ext cx="2026890" cy="1981200"/>
          </a:xfrm>
          <a:prstGeom prst="roundRect">
            <a:avLst>
              <a:gd name="adj" fmla="val 5769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685800" y="752475"/>
            <a:ext cx="576322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Presentation Plan &amp; Structure</a:t>
            </a:r>
            <a:endParaRPr/>
          </a:p>
        </p:txBody>
      </p:sp>
      <p:sp>
        <p:nvSpPr>
          <p:cNvPr id="107" name="Google Shape;107;p14"/>
          <p:cNvSpPr txBox="1"/>
          <p:nvPr/>
        </p:nvSpPr>
        <p:spPr>
          <a:xfrm>
            <a:off x="885825" y="3595687"/>
            <a:ext cx="213522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Business Context</a:t>
            </a:r>
            <a:endParaRPr/>
          </a:p>
        </p:txBody>
      </p:sp>
      <p:sp>
        <p:nvSpPr>
          <p:cNvPr id="108" name="Google Shape;108;p14"/>
          <p:cNvSpPr txBox="1"/>
          <p:nvPr/>
        </p:nvSpPr>
        <p:spPr>
          <a:xfrm>
            <a:off x="885825" y="3890962"/>
            <a:ext cx="172209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Background of Basil's Bakery.</a:t>
            </a:r>
            <a:endParaRPr/>
          </a:p>
        </p:txBody>
      </p:sp>
      <p:sp>
        <p:nvSpPr>
          <p:cNvPr id="109" name="Google Shape;109;p14"/>
          <p:cNvSpPr txBox="1"/>
          <p:nvPr/>
        </p:nvSpPr>
        <p:spPr>
          <a:xfrm>
            <a:off x="3084165" y="3595687"/>
            <a:ext cx="213522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Sales Issues</a:t>
            </a:r>
            <a:endParaRPr/>
          </a:p>
        </p:txBody>
      </p:sp>
      <p:sp>
        <p:nvSpPr>
          <p:cNvPr id="110" name="Google Shape;110;p14"/>
          <p:cNvSpPr txBox="1"/>
          <p:nvPr/>
        </p:nvSpPr>
        <p:spPr>
          <a:xfrm>
            <a:off x="3084165" y="3890962"/>
            <a:ext cx="2033550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Why customer sales fell.</a:t>
            </a:r>
            <a:endParaRPr/>
          </a:p>
        </p:txBody>
      </p:sp>
      <p:sp>
        <p:nvSpPr>
          <p:cNvPr id="111" name="Google Shape;111;p14"/>
          <p:cNvSpPr txBox="1"/>
          <p:nvPr/>
        </p:nvSpPr>
        <p:spPr>
          <a:xfrm>
            <a:off x="5282505" y="3595687"/>
            <a:ext cx="213522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PESTEL Analysis</a:t>
            </a:r>
            <a:endParaRPr/>
          </a:p>
        </p:txBody>
      </p:sp>
      <p:sp>
        <p:nvSpPr>
          <p:cNvPr id="112" name="Google Shape;112;p14"/>
          <p:cNvSpPr txBox="1"/>
          <p:nvPr/>
        </p:nvSpPr>
        <p:spPr>
          <a:xfrm>
            <a:off x="5282505" y="3890962"/>
            <a:ext cx="172209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External market pressures.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7480845" y="3595687"/>
            <a:ext cx="213522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Fishbone Tool</a:t>
            </a:r>
            <a:endParaRPr/>
          </a:p>
        </p:txBody>
      </p:sp>
      <p:sp>
        <p:nvSpPr>
          <p:cNvPr id="114" name="Google Shape;114;p14"/>
          <p:cNvSpPr txBox="1"/>
          <p:nvPr/>
        </p:nvSpPr>
        <p:spPr>
          <a:xfrm>
            <a:off x="7480845" y="3890962"/>
            <a:ext cx="2033550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Root cause examination.</a:t>
            </a:r>
            <a:endParaRPr/>
          </a:p>
        </p:txBody>
      </p:sp>
      <p:sp>
        <p:nvSpPr>
          <p:cNvPr id="115" name="Google Shape;115;p14"/>
          <p:cNvSpPr txBox="1"/>
          <p:nvPr/>
        </p:nvSpPr>
        <p:spPr>
          <a:xfrm>
            <a:off x="9679185" y="3595687"/>
            <a:ext cx="213522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Key Findings</a:t>
            </a:r>
            <a:endParaRPr/>
          </a:p>
        </p:txBody>
      </p:sp>
      <p:sp>
        <p:nvSpPr>
          <p:cNvPr id="116" name="Google Shape;116;p14"/>
          <p:cNvSpPr txBox="1"/>
          <p:nvPr/>
        </p:nvSpPr>
        <p:spPr>
          <a:xfrm>
            <a:off x="9679185" y="3890962"/>
            <a:ext cx="2033550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Summary &amp; references.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5"/>
          <p:cNvSpPr/>
          <p:nvPr/>
        </p:nvSpPr>
        <p:spPr>
          <a:xfrm>
            <a:off x="5801617" y="2024062"/>
            <a:ext cx="5704582" cy="800100"/>
          </a:xfrm>
          <a:prstGeom prst="roundRect">
            <a:avLst>
              <a:gd name="adj" fmla="val 11904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15"/>
          <p:cNvSpPr/>
          <p:nvPr/>
        </p:nvSpPr>
        <p:spPr>
          <a:xfrm>
            <a:off x="5801617" y="2976562"/>
            <a:ext cx="5704582" cy="800100"/>
          </a:xfrm>
          <a:prstGeom prst="roundRect">
            <a:avLst>
              <a:gd name="adj" fmla="val 11904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5801617" y="3929062"/>
            <a:ext cx="5704582" cy="800100"/>
          </a:xfrm>
          <a:prstGeom prst="roundRect">
            <a:avLst>
              <a:gd name="adj" fmla="val 11904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5"/>
          <p:cNvSpPr/>
          <p:nvPr/>
        </p:nvSpPr>
        <p:spPr>
          <a:xfrm>
            <a:off x="5801617" y="4881562"/>
            <a:ext cx="5704582" cy="800100"/>
          </a:xfrm>
          <a:prstGeom prst="roundRect">
            <a:avLst>
              <a:gd name="adj" fmla="val 11904"/>
            </a:avLst>
          </a:prstGeom>
          <a:solidFill>
            <a:srgbClr val="FEF2F2"/>
          </a:solidFill>
          <a:ln w="9525" cap="flat" cmpd="sng">
            <a:solidFill>
              <a:srgbClr val="FECAC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5" name="Google Shape;125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00" y="1709737"/>
            <a:ext cx="4772917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39742" y="2309812"/>
            <a:ext cx="1714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39742" y="3262312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039742" y="4214812"/>
            <a:ext cx="2857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15"/>
          <p:cNvSpPr txBox="1"/>
          <p:nvPr/>
        </p:nvSpPr>
        <p:spPr>
          <a:xfrm>
            <a:off x="685800" y="495300"/>
            <a:ext cx="109158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Business Background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685800" y="733425"/>
            <a:ext cx="1150620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Case Study Context: Basil’s Bakery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6363592" y="2205037"/>
            <a:ext cx="448806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Location &amp; Start Year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6363592" y="2462212"/>
            <a:ext cx="4274343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Opened in 2015 inside a retail park in Coventry, UK.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6420742" y="3157537"/>
            <a:ext cx="577125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Artisan Quality Focus</a:t>
            </a:r>
            <a:endParaRPr/>
          </a:p>
        </p:txBody>
      </p:sp>
      <p:sp>
        <p:nvSpPr>
          <p:cNvPr id="134" name="Google Shape;134;p15"/>
          <p:cNvSpPr txBox="1"/>
          <p:nvPr/>
        </p:nvSpPr>
        <p:spPr>
          <a:xfrm>
            <a:off x="6420742" y="3414712"/>
            <a:ext cx="5771257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Specialises in fresh cakes, pastries, and bread made with organic flour.</a:t>
            </a:r>
            <a:endParaRPr/>
          </a:p>
        </p:txBody>
      </p:sp>
      <p:sp>
        <p:nvSpPr>
          <p:cNvPr id="135" name="Google Shape;135;p15"/>
          <p:cNvSpPr txBox="1"/>
          <p:nvPr/>
        </p:nvSpPr>
        <p:spPr>
          <a:xfrm>
            <a:off x="6477892" y="4110037"/>
            <a:ext cx="571410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Original Customer Base</a:t>
            </a:r>
            <a:endParaRPr/>
          </a:p>
        </p:txBody>
      </p:sp>
      <p:sp>
        <p:nvSpPr>
          <p:cNvPr id="136" name="Google Shape;136;p15"/>
          <p:cNvSpPr txBox="1"/>
          <p:nvPr/>
        </p:nvSpPr>
        <p:spPr>
          <a:xfrm>
            <a:off x="6477892" y="4367212"/>
            <a:ext cx="5584031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Local retail staff, shoppers, and office workers from nearby parks.</a:t>
            </a:r>
            <a:endParaRPr/>
          </a:p>
        </p:txBody>
      </p:sp>
      <p:sp>
        <p:nvSpPr>
          <p:cNvPr id="137" name="Google Shape;137;p15"/>
          <p:cNvSpPr txBox="1"/>
          <p:nvPr/>
        </p:nvSpPr>
        <p:spPr>
          <a:xfrm>
            <a:off x="6192142" y="5062537"/>
            <a:ext cx="5999857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991B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Post-2020 Sales Decline</a:t>
            </a:r>
            <a:endParaRPr/>
          </a:p>
        </p:txBody>
      </p:sp>
      <p:sp>
        <p:nvSpPr>
          <p:cNvPr id="138" name="Google Shape;138;p15"/>
          <p:cNvSpPr txBox="1"/>
          <p:nvPr/>
        </p:nvSpPr>
        <p:spPr>
          <a:xfrm>
            <a:off x="6192142" y="5319712"/>
            <a:ext cx="5750718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7F1D1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Sales remain 25% lower than 2019 levels despite lockdowns ending.</a:t>
            </a:r>
            <a:endParaRPr/>
          </a:p>
        </p:txBody>
      </p:sp>
      <p:pic>
        <p:nvPicPr>
          <p:cNvPr id="139" name="Google Shape;139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67675" y="1709724"/>
            <a:ext cx="5209176" cy="42862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6"/>
          <p:cNvSpPr/>
          <p:nvPr/>
        </p:nvSpPr>
        <p:spPr>
          <a:xfrm>
            <a:off x="685800" y="5895975"/>
            <a:ext cx="10820400" cy="466725"/>
          </a:xfrm>
          <a:prstGeom prst="roundRect">
            <a:avLst>
              <a:gd name="adj" fmla="val 16326"/>
            </a:avLst>
          </a:prstGeom>
          <a:solidFill>
            <a:srgbClr val="FEF3C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6"/>
          <p:cNvSpPr/>
          <p:nvPr/>
        </p:nvSpPr>
        <p:spPr>
          <a:xfrm>
            <a:off x="685800" y="2624137"/>
            <a:ext cx="2562225" cy="2028825"/>
          </a:xfrm>
          <a:prstGeom prst="roundRect">
            <a:avLst>
              <a:gd name="adj" fmla="val 5633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16"/>
          <p:cNvSpPr/>
          <p:nvPr/>
        </p:nvSpPr>
        <p:spPr>
          <a:xfrm>
            <a:off x="3438525" y="2624137"/>
            <a:ext cx="2562225" cy="2028825"/>
          </a:xfrm>
          <a:prstGeom prst="roundRect">
            <a:avLst>
              <a:gd name="adj" fmla="val 5633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6"/>
          <p:cNvSpPr/>
          <p:nvPr/>
        </p:nvSpPr>
        <p:spPr>
          <a:xfrm>
            <a:off x="6191250" y="2624137"/>
            <a:ext cx="2562225" cy="2028825"/>
          </a:xfrm>
          <a:prstGeom prst="roundRect">
            <a:avLst>
              <a:gd name="adj" fmla="val 5633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6"/>
          <p:cNvSpPr/>
          <p:nvPr/>
        </p:nvSpPr>
        <p:spPr>
          <a:xfrm>
            <a:off x="8943975" y="2624137"/>
            <a:ext cx="2562225" cy="2028825"/>
          </a:xfrm>
          <a:prstGeom prst="roundRect">
            <a:avLst>
              <a:gd name="adj" fmla="val 5633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9" name="Google Shape;149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5825" y="2919412"/>
            <a:ext cx="28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638550" y="2919412"/>
            <a:ext cx="28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91275" y="2919412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144000" y="2919412"/>
            <a:ext cx="25717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16"/>
          <p:cNvSpPr txBox="1"/>
          <p:nvPr/>
        </p:nvSpPr>
        <p:spPr>
          <a:xfrm>
            <a:off x="685800" y="495300"/>
            <a:ext cx="54483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Problem Identification</a:t>
            </a:r>
            <a:endParaRPr/>
          </a:p>
        </p:txBody>
      </p:sp>
      <p:sp>
        <p:nvSpPr>
          <p:cNvPr id="154" name="Google Shape;154;p16"/>
          <p:cNvSpPr txBox="1"/>
          <p:nvPr/>
        </p:nvSpPr>
        <p:spPr>
          <a:xfrm>
            <a:off x="885825" y="6029325"/>
            <a:ext cx="85629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92400E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Critical Insight: Sales fell by 25% while operating costs climbed, squeezing profit margins.</a:t>
            </a:r>
            <a:endParaRPr/>
          </a:p>
        </p:txBody>
      </p:sp>
      <p:sp>
        <p:nvSpPr>
          <p:cNvPr id="155" name="Google Shape;155;p16"/>
          <p:cNvSpPr txBox="1"/>
          <p:nvPr/>
        </p:nvSpPr>
        <p:spPr>
          <a:xfrm>
            <a:off x="685800" y="733425"/>
            <a:ext cx="7025878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Nature &amp; Scope of the Sales Decline</a:t>
            </a:r>
            <a:endParaRPr/>
          </a:p>
        </p:txBody>
      </p:sp>
      <p:sp>
        <p:nvSpPr>
          <p:cNvPr id="156" name="Google Shape;156;p16"/>
          <p:cNvSpPr txBox="1"/>
          <p:nvPr/>
        </p:nvSpPr>
        <p:spPr>
          <a:xfrm>
            <a:off x="885825" y="3281362"/>
            <a:ext cx="2837854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Retail Park Empty Units</a:t>
            </a:r>
            <a:endParaRPr/>
          </a:p>
        </p:txBody>
      </p:sp>
      <p:sp>
        <p:nvSpPr>
          <p:cNvPr id="157" name="Google Shape;157;p16"/>
          <p:cNvSpPr txBox="1"/>
          <p:nvPr/>
        </p:nvSpPr>
        <p:spPr>
          <a:xfrm>
            <a:off x="885825" y="3576637"/>
            <a:ext cx="2257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Fewer shops are open. Loyal workers lost jobs, reducing daily footfall.</a:t>
            </a:r>
            <a:endParaRPr/>
          </a:p>
        </p:txBody>
      </p:sp>
      <p:sp>
        <p:nvSpPr>
          <p:cNvPr id="158" name="Google Shape;158;p16"/>
          <p:cNvSpPr txBox="1"/>
          <p:nvPr/>
        </p:nvSpPr>
        <p:spPr>
          <a:xfrm>
            <a:off x="3638550" y="3281362"/>
            <a:ext cx="2837854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Work From Home (WFH)</a:t>
            </a:r>
            <a:endParaRPr/>
          </a:p>
        </p:txBody>
      </p:sp>
      <p:sp>
        <p:nvSpPr>
          <p:cNvPr id="159" name="Google Shape;159;p16"/>
          <p:cNvSpPr txBox="1"/>
          <p:nvPr/>
        </p:nvSpPr>
        <p:spPr>
          <a:xfrm>
            <a:off x="3638550" y="3576637"/>
            <a:ext cx="2257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Office staff work at home several days a week. They do not buy lunch daily.</a:t>
            </a:r>
            <a:endParaRPr/>
          </a:p>
        </p:txBody>
      </p:sp>
      <p:sp>
        <p:nvSpPr>
          <p:cNvPr id="160" name="Google Shape;160;p16"/>
          <p:cNvSpPr txBox="1"/>
          <p:nvPr/>
        </p:nvSpPr>
        <p:spPr>
          <a:xfrm>
            <a:off x="6391275" y="3281362"/>
            <a:ext cx="2837854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Operational Bottlenecks</a:t>
            </a:r>
            <a:endParaRPr/>
          </a:p>
        </p:txBody>
      </p:sp>
      <p:sp>
        <p:nvSpPr>
          <p:cNvPr id="161" name="Google Shape;161;p16"/>
          <p:cNvSpPr txBox="1"/>
          <p:nvPr/>
        </p:nvSpPr>
        <p:spPr>
          <a:xfrm>
            <a:off x="6391275" y="3576637"/>
            <a:ext cx="225742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Long queues at peak times. Basil cannot deliver or take telephone pre-orders.</a:t>
            </a:r>
            <a:endParaRPr/>
          </a:p>
        </p:txBody>
      </p:sp>
      <p:sp>
        <p:nvSpPr>
          <p:cNvPr id="162" name="Google Shape;162;p16"/>
          <p:cNvSpPr txBox="1"/>
          <p:nvPr/>
        </p:nvSpPr>
        <p:spPr>
          <a:xfrm>
            <a:off x="9144000" y="3281362"/>
            <a:ext cx="2370296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Rising Business Overheads</a:t>
            </a:r>
            <a:endParaRPr/>
          </a:p>
        </p:txBody>
      </p:sp>
      <p:sp>
        <p:nvSpPr>
          <p:cNvPr id="163" name="Google Shape;163;p16"/>
          <p:cNvSpPr txBox="1"/>
          <p:nvPr/>
        </p:nvSpPr>
        <p:spPr>
          <a:xfrm>
            <a:off x="9144000" y="3576625"/>
            <a:ext cx="2257500" cy="65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Rent, energy bills, and organic flour costs are substantially higher than 2019.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7"/>
          <p:cNvSpPr/>
          <p:nvPr/>
        </p:nvSpPr>
        <p:spPr>
          <a:xfrm>
            <a:off x="685800" y="1343025"/>
            <a:ext cx="10820400" cy="1102816"/>
          </a:xfrm>
          <a:prstGeom prst="roundRect">
            <a:avLst>
              <a:gd name="adj" fmla="val 8636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7"/>
          <p:cNvSpPr/>
          <p:nvPr/>
        </p:nvSpPr>
        <p:spPr>
          <a:xfrm>
            <a:off x="685800" y="2636341"/>
            <a:ext cx="5295900" cy="3392983"/>
          </a:xfrm>
          <a:prstGeom prst="roundRect">
            <a:avLst>
              <a:gd name="adj" fmla="val 3368"/>
            </a:avLst>
          </a:prstGeom>
          <a:solidFill>
            <a:srgbClr val="F0FDF4"/>
          </a:solidFill>
          <a:ln w="9525" cap="flat" cmpd="sng">
            <a:solidFill>
              <a:srgbClr val="BBF7D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7"/>
          <p:cNvSpPr/>
          <p:nvPr/>
        </p:nvSpPr>
        <p:spPr>
          <a:xfrm>
            <a:off x="6210300" y="2636341"/>
            <a:ext cx="5295900" cy="3392983"/>
          </a:xfrm>
          <a:prstGeom prst="roundRect">
            <a:avLst>
              <a:gd name="adj" fmla="val 3368"/>
            </a:avLst>
          </a:prstGeom>
          <a:solidFill>
            <a:srgbClr val="FFF1F2"/>
          </a:solidFill>
          <a:ln w="9525" cap="flat" cmpd="sng">
            <a:solidFill>
              <a:srgbClr val="FECDD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7"/>
          <p:cNvSpPr txBox="1"/>
          <p:nvPr/>
        </p:nvSpPr>
        <p:spPr>
          <a:xfrm>
            <a:off x="685800" y="495300"/>
            <a:ext cx="109158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Theory &amp; Framework</a:t>
            </a:r>
            <a:endParaRPr/>
          </a:p>
        </p:txBody>
      </p:sp>
      <p:sp>
        <p:nvSpPr>
          <p:cNvPr id="172" name="Google Shape;172;p17"/>
          <p:cNvSpPr txBox="1"/>
          <p:nvPr/>
        </p:nvSpPr>
        <p:spPr>
          <a:xfrm>
            <a:off x="685800" y="733425"/>
            <a:ext cx="1150620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PESTEL Analysis: Purpose, Benefits &amp; Limits</a:t>
            </a: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923925" y="1543050"/>
            <a:ext cx="1126807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What is PESTEL?</a:t>
            </a:r>
            <a:endParaRPr/>
          </a:p>
        </p:txBody>
      </p:sp>
      <p:sp>
        <p:nvSpPr>
          <p:cNvPr id="174" name="Google Shape;174;p17"/>
          <p:cNvSpPr txBox="1"/>
          <p:nvPr/>
        </p:nvSpPr>
        <p:spPr>
          <a:xfrm>
            <a:off x="923925" y="1819275"/>
            <a:ext cx="10439400" cy="44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 strategic management tool used to scan and evaluate the </a:t>
            </a:r>
            <a:r>
              <a:rPr lang="en-US" sz="120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external macro-environment 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outside a business's direct control (Johnson et al., 2020). It stands for: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olitical,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conomic,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ocial,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echnological,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nvironmental, and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egal.</a:t>
            </a:r>
            <a:endParaRPr/>
          </a:p>
        </p:txBody>
      </p:sp>
      <p:sp>
        <p:nvSpPr>
          <p:cNvPr id="175" name="Google Shape;175;p17"/>
          <p:cNvSpPr txBox="1"/>
          <p:nvPr/>
        </p:nvSpPr>
        <p:spPr>
          <a:xfrm>
            <a:off x="962025" y="2886313"/>
            <a:ext cx="2988600" cy="2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66534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Key Benefits</a:t>
            </a:r>
            <a:endParaRPr/>
          </a:p>
        </p:txBody>
      </p:sp>
      <p:sp>
        <p:nvSpPr>
          <p:cNvPr id="176" name="Google Shape;176;p17"/>
          <p:cNvSpPr txBox="1"/>
          <p:nvPr/>
        </p:nvSpPr>
        <p:spPr>
          <a:xfrm>
            <a:off x="6486525" y="2870741"/>
            <a:ext cx="5419800" cy="2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9F123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Limitations</a:t>
            </a:r>
            <a:endParaRPr/>
          </a:p>
        </p:txBody>
      </p:sp>
      <p:sp>
        <p:nvSpPr>
          <p:cNvPr id="177" name="Google Shape;177;p17"/>
          <p:cNvSpPr txBox="1"/>
          <p:nvPr/>
        </p:nvSpPr>
        <p:spPr>
          <a:xfrm>
            <a:off x="962025" y="32649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Big Picture View:</a:t>
            </a:r>
            <a:r>
              <a:rPr lang="en-US" sz="1125" b="0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Highlights external threats before they cause damage (Cadle et al., 2018).</a:t>
            </a:r>
            <a:endParaRPr/>
          </a:p>
        </p:txBody>
      </p:sp>
      <p:sp>
        <p:nvSpPr>
          <p:cNvPr id="178" name="Google Shape;178;p17"/>
          <p:cNvSpPr txBox="1"/>
          <p:nvPr/>
        </p:nvSpPr>
        <p:spPr>
          <a:xfrm>
            <a:off x="962025" y="374124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Strategic Planning:</a:t>
            </a:r>
            <a:r>
              <a:rPr lang="en-US" sz="1125" b="0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Helps managers spot new business opportunities early.</a:t>
            </a:r>
            <a:endParaRPr/>
          </a:p>
        </p:txBody>
      </p:sp>
      <p:sp>
        <p:nvSpPr>
          <p:cNvPr id="179" name="Google Shape;179;p17"/>
          <p:cNvSpPr txBox="1"/>
          <p:nvPr/>
        </p:nvSpPr>
        <p:spPr>
          <a:xfrm>
            <a:off x="962025" y="42174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Simple Structure:</a:t>
            </a:r>
            <a:r>
              <a:rPr lang="en-US" sz="1125" b="0" i="0" u="none" strike="noStrike" cap="none">
                <a:solidFill>
                  <a:srgbClr val="14532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Straightforward framework to categorise complex marketplace changes.</a:t>
            </a:r>
            <a:endParaRPr/>
          </a:p>
        </p:txBody>
      </p:sp>
      <p:sp>
        <p:nvSpPr>
          <p:cNvPr id="180" name="Google Shape;180;p17"/>
          <p:cNvSpPr txBox="1"/>
          <p:nvPr/>
        </p:nvSpPr>
        <p:spPr>
          <a:xfrm>
            <a:off x="6486525" y="32649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External Only:</a:t>
            </a:r>
            <a:r>
              <a:rPr lang="en-US" sz="1125" b="0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Does not assess internal weaknesses or staff skills (Johnson et al., 2020).</a:t>
            </a:r>
            <a:endParaRPr/>
          </a:p>
        </p:txBody>
      </p:sp>
      <p:sp>
        <p:nvSpPr>
          <p:cNvPr id="181" name="Google Shape;181;p17"/>
          <p:cNvSpPr txBox="1"/>
          <p:nvPr/>
        </p:nvSpPr>
        <p:spPr>
          <a:xfrm>
            <a:off x="6486525" y="374124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Risk of Overload:</a:t>
            </a:r>
            <a:r>
              <a:rPr lang="en-US" sz="1125" b="0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Can produce long lists of facts without clear action steps.</a:t>
            </a:r>
            <a:endParaRPr/>
          </a:p>
        </p:txBody>
      </p:sp>
      <p:sp>
        <p:nvSpPr>
          <p:cNvPr id="182" name="Google Shape;182;p17"/>
          <p:cNvSpPr txBox="1"/>
          <p:nvPr/>
        </p:nvSpPr>
        <p:spPr>
          <a:xfrm>
            <a:off x="6486525" y="42174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Fast Changes:</a:t>
            </a:r>
            <a:r>
              <a:rPr lang="en-US" sz="1125" b="0" i="0" u="none" strike="noStrike" cap="none">
                <a:solidFill>
                  <a:srgbClr val="88133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Economic conditions and trends change faster than annual reviews.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8"/>
          <p:cNvSpPr/>
          <p:nvPr/>
        </p:nvSpPr>
        <p:spPr>
          <a:xfrm>
            <a:off x="609600" y="2421880"/>
            <a:ext cx="3555950" cy="1416099"/>
          </a:xfrm>
          <a:prstGeom prst="roundRect">
            <a:avLst>
              <a:gd name="adj" fmla="val 6726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8"/>
          <p:cNvSpPr/>
          <p:nvPr/>
        </p:nvSpPr>
        <p:spPr>
          <a:xfrm>
            <a:off x="4317950" y="2421880"/>
            <a:ext cx="3555950" cy="1416099"/>
          </a:xfrm>
          <a:prstGeom prst="roundRect">
            <a:avLst>
              <a:gd name="adj" fmla="val 6726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8"/>
          <p:cNvSpPr/>
          <p:nvPr/>
        </p:nvSpPr>
        <p:spPr>
          <a:xfrm>
            <a:off x="8026300" y="2421880"/>
            <a:ext cx="3556099" cy="1416099"/>
          </a:xfrm>
          <a:prstGeom prst="roundRect">
            <a:avLst>
              <a:gd name="adj" fmla="val 6726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18"/>
          <p:cNvSpPr/>
          <p:nvPr/>
        </p:nvSpPr>
        <p:spPr>
          <a:xfrm>
            <a:off x="609600" y="3990379"/>
            <a:ext cx="3555950" cy="1236166"/>
          </a:xfrm>
          <a:prstGeom prst="roundRect">
            <a:avLst>
              <a:gd name="adj" fmla="val 7705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8"/>
          <p:cNvSpPr/>
          <p:nvPr/>
        </p:nvSpPr>
        <p:spPr>
          <a:xfrm>
            <a:off x="4317950" y="3990379"/>
            <a:ext cx="3555950" cy="1236166"/>
          </a:xfrm>
          <a:prstGeom prst="roundRect">
            <a:avLst>
              <a:gd name="adj" fmla="val 7705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8"/>
          <p:cNvSpPr/>
          <p:nvPr/>
        </p:nvSpPr>
        <p:spPr>
          <a:xfrm>
            <a:off x="8026300" y="3990379"/>
            <a:ext cx="3556099" cy="1236166"/>
          </a:xfrm>
          <a:prstGeom prst="roundRect">
            <a:avLst>
              <a:gd name="adj" fmla="val 7705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8"/>
          <p:cNvSpPr txBox="1"/>
          <p:nvPr/>
        </p:nvSpPr>
        <p:spPr>
          <a:xfrm>
            <a:off x="609600" y="457200"/>
            <a:ext cx="58104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Application</a:t>
            </a:r>
            <a:endParaRPr/>
          </a:p>
        </p:txBody>
      </p:sp>
      <p:sp>
        <p:nvSpPr>
          <p:cNvPr id="194" name="Google Shape;194;p18"/>
          <p:cNvSpPr txBox="1"/>
          <p:nvPr/>
        </p:nvSpPr>
        <p:spPr>
          <a:xfrm>
            <a:off x="781050" y="2593330"/>
            <a:ext cx="3308300" cy="107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 • Political</a:t>
            </a:r>
            <a:endParaRPr/>
          </a:p>
        </p:txBody>
      </p:sp>
      <p:sp>
        <p:nvSpPr>
          <p:cNvPr id="195" name="Google Shape;195;p18"/>
          <p:cNvSpPr txBox="1"/>
          <p:nvPr/>
        </p:nvSpPr>
        <p:spPr>
          <a:xfrm>
            <a:off x="4489400" y="2593330"/>
            <a:ext cx="3308300" cy="107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 • Economic</a:t>
            </a:r>
            <a:endParaRPr/>
          </a:p>
        </p:txBody>
      </p:sp>
      <p:sp>
        <p:nvSpPr>
          <p:cNvPr id="196" name="Google Shape;196;p18"/>
          <p:cNvSpPr txBox="1"/>
          <p:nvPr/>
        </p:nvSpPr>
        <p:spPr>
          <a:xfrm>
            <a:off x="8197750" y="2593330"/>
            <a:ext cx="3308449" cy="107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 • Social</a:t>
            </a:r>
            <a:endParaRPr/>
          </a:p>
        </p:txBody>
      </p:sp>
      <p:sp>
        <p:nvSpPr>
          <p:cNvPr id="197" name="Google Shape;197;p18"/>
          <p:cNvSpPr txBox="1"/>
          <p:nvPr/>
        </p:nvSpPr>
        <p:spPr>
          <a:xfrm>
            <a:off x="781050" y="4161829"/>
            <a:ext cx="3308300" cy="893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 • Technological</a:t>
            </a:r>
            <a:endParaRPr/>
          </a:p>
        </p:txBody>
      </p:sp>
      <p:sp>
        <p:nvSpPr>
          <p:cNvPr id="198" name="Google Shape;198;p18"/>
          <p:cNvSpPr txBox="1"/>
          <p:nvPr/>
        </p:nvSpPr>
        <p:spPr>
          <a:xfrm>
            <a:off x="4489400" y="4161829"/>
            <a:ext cx="3308300" cy="893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 • Environmental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8197750" y="4161829"/>
            <a:ext cx="3308449" cy="893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 • Legal</a:t>
            </a:r>
            <a:endParaRPr/>
          </a:p>
        </p:txBody>
      </p:sp>
      <p:sp>
        <p:nvSpPr>
          <p:cNvPr id="200" name="Google Shape;200;p18"/>
          <p:cNvSpPr txBox="1"/>
          <p:nvPr/>
        </p:nvSpPr>
        <p:spPr>
          <a:xfrm>
            <a:off x="609600" y="695325"/>
            <a:ext cx="7500937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PESTEL Analysis Applied to Basil's Bakery</a:t>
            </a:r>
            <a:endParaRPr/>
          </a:p>
        </p:txBody>
      </p:sp>
      <p:sp>
        <p:nvSpPr>
          <p:cNvPr id="201" name="Google Shape;201;p18"/>
          <p:cNvSpPr txBox="1"/>
          <p:nvPr/>
        </p:nvSpPr>
        <p:spPr>
          <a:xfrm>
            <a:off x="790575" y="2860030"/>
            <a:ext cx="419212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Local Government Rates</a:t>
            </a:r>
            <a:endParaRPr/>
          </a:p>
        </p:txBody>
      </p:sp>
      <p:sp>
        <p:nvSpPr>
          <p:cNvPr id="202" name="Google Shape;202;p18"/>
          <p:cNvSpPr txBox="1"/>
          <p:nvPr/>
        </p:nvSpPr>
        <p:spPr>
          <a:xfrm>
            <a:off x="790575" y="3117205"/>
            <a:ext cx="3289200" cy="37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High UK </a:t>
            </a: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business rates must be paid every month, even though there are fewer customers	</a:t>
            </a:r>
            <a:endParaRPr/>
          </a:p>
        </p:txBody>
      </p:sp>
      <p:sp>
        <p:nvSpPr>
          <p:cNvPr id="203" name="Google Shape;203;p18"/>
          <p:cNvSpPr txBox="1"/>
          <p:nvPr/>
        </p:nvSpPr>
        <p:spPr>
          <a:xfrm>
            <a:off x="4498925" y="2860030"/>
            <a:ext cx="419212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Inflation &amp; High Energy</a:t>
            </a:r>
            <a:endParaRPr/>
          </a:p>
        </p:txBody>
      </p:sp>
      <p:sp>
        <p:nvSpPr>
          <p:cNvPr id="204" name="Google Shape;204;p18"/>
          <p:cNvSpPr txBox="1"/>
          <p:nvPr/>
        </p:nvSpPr>
        <p:spPr>
          <a:xfrm>
            <a:off x="4498925" y="3117205"/>
            <a:ext cx="3289200" cy="59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Utility bills and rent increased sharply. </a:t>
            </a: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Customers have less extra money to spend on baked goods. </a:t>
            </a: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(ONS, 2024).</a:t>
            </a:r>
            <a:endParaRPr/>
          </a:p>
        </p:txBody>
      </p:sp>
      <p:sp>
        <p:nvSpPr>
          <p:cNvPr id="205" name="Google Shape;205;p18"/>
          <p:cNvSpPr txBox="1"/>
          <p:nvPr/>
        </p:nvSpPr>
        <p:spPr>
          <a:xfrm>
            <a:off x="8207275" y="2860030"/>
            <a:ext cx="39846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People Working From Home</a:t>
            </a:r>
            <a:endParaRPr/>
          </a:p>
        </p:txBody>
      </p:sp>
      <p:sp>
        <p:nvSpPr>
          <p:cNvPr id="206" name="Google Shape;206;p18"/>
          <p:cNvSpPr txBox="1"/>
          <p:nvPr/>
        </p:nvSpPr>
        <p:spPr>
          <a:xfrm>
            <a:off x="8207275" y="3117205"/>
            <a:ext cx="3289500" cy="59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Office workers work from home 2-3 days a week. </a:t>
            </a: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Fewer people walk past the bakery now. </a:t>
            </a: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(CIPD, 2023).</a:t>
            </a:r>
            <a:endParaRPr/>
          </a:p>
        </p:txBody>
      </p:sp>
      <p:sp>
        <p:nvSpPr>
          <p:cNvPr id="207" name="Google Shape;207;p18"/>
          <p:cNvSpPr txBox="1"/>
          <p:nvPr/>
        </p:nvSpPr>
        <p:spPr>
          <a:xfrm>
            <a:off x="790575" y="4428529"/>
            <a:ext cx="419212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Digital Ordering Gap</a:t>
            </a:r>
            <a:endParaRPr/>
          </a:p>
        </p:txBody>
      </p:sp>
      <p:sp>
        <p:nvSpPr>
          <p:cNvPr id="208" name="Google Shape;208;p18"/>
          <p:cNvSpPr txBox="1"/>
          <p:nvPr/>
        </p:nvSpPr>
        <p:spPr>
          <a:xfrm>
            <a:off x="790575" y="4685704"/>
            <a:ext cx="3289200" cy="37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Basil lacks online ordering, click-and-collect apps, and </a:t>
            </a: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food delivery apps</a:t>
            </a: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sp>
        <p:nvSpPr>
          <p:cNvPr id="209" name="Google Shape;209;p18"/>
          <p:cNvSpPr txBox="1"/>
          <p:nvPr/>
        </p:nvSpPr>
        <p:spPr>
          <a:xfrm>
            <a:off x="4498925" y="4428529"/>
            <a:ext cx="419212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Organic Crop Vulnerability</a:t>
            </a:r>
            <a:endParaRPr/>
          </a:p>
        </p:txBody>
      </p:sp>
      <p:sp>
        <p:nvSpPr>
          <p:cNvPr id="210" name="Google Shape;210;p18"/>
          <p:cNvSpPr txBox="1"/>
          <p:nvPr/>
        </p:nvSpPr>
        <p:spPr>
          <a:xfrm>
            <a:off x="4498925" y="4685704"/>
            <a:ext cx="3289200" cy="37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Organic ingredients </a:t>
            </a: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prices changed often due to bad weather making farm harvests unpredictable</a:t>
            </a:r>
            <a:r>
              <a:rPr lang="en-US" sz="105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sp>
        <p:nvSpPr>
          <p:cNvPr id="211" name="Google Shape;211;p18"/>
          <p:cNvSpPr txBox="1"/>
          <p:nvPr/>
        </p:nvSpPr>
        <p:spPr>
          <a:xfrm>
            <a:off x="8207275" y="4428529"/>
            <a:ext cx="3984724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Food Safety &amp; Certification</a:t>
            </a:r>
            <a:endParaRPr/>
          </a:p>
        </p:txBody>
      </p:sp>
      <p:sp>
        <p:nvSpPr>
          <p:cNvPr id="212" name="Google Shape;212;p18"/>
          <p:cNvSpPr txBox="1"/>
          <p:nvPr/>
        </p:nvSpPr>
        <p:spPr>
          <a:xfrm>
            <a:off x="8207275" y="4685704"/>
            <a:ext cx="3289500" cy="37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The UK has strict food rules. Businesses must follow clear hygiene laws and organic certification rules.	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9"/>
          <p:cNvSpPr/>
          <p:nvPr/>
        </p:nvSpPr>
        <p:spPr>
          <a:xfrm>
            <a:off x="685800" y="1343025"/>
            <a:ext cx="10820400" cy="1102816"/>
          </a:xfrm>
          <a:prstGeom prst="roundRect">
            <a:avLst>
              <a:gd name="adj" fmla="val 8636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19"/>
          <p:cNvSpPr/>
          <p:nvPr/>
        </p:nvSpPr>
        <p:spPr>
          <a:xfrm>
            <a:off x="685800" y="2636341"/>
            <a:ext cx="5295900" cy="3392983"/>
          </a:xfrm>
          <a:prstGeom prst="roundRect">
            <a:avLst>
              <a:gd name="adj" fmla="val 3368"/>
            </a:avLst>
          </a:prstGeom>
          <a:solidFill>
            <a:srgbClr val="F0FDF4"/>
          </a:solidFill>
          <a:ln w="9525" cap="flat" cmpd="sng">
            <a:solidFill>
              <a:srgbClr val="BBF7D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19"/>
          <p:cNvSpPr/>
          <p:nvPr/>
        </p:nvSpPr>
        <p:spPr>
          <a:xfrm>
            <a:off x="6210300" y="2636341"/>
            <a:ext cx="5295900" cy="3392983"/>
          </a:xfrm>
          <a:prstGeom prst="roundRect">
            <a:avLst>
              <a:gd name="adj" fmla="val 3368"/>
            </a:avLst>
          </a:prstGeom>
          <a:solidFill>
            <a:srgbClr val="FEF2F2"/>
          </a:solidFill>
          <a:ln w="9525" cap="flat" cmpd="sng">
            <a:solidFill>
              <a:srgbClr val="FECAC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19"/>
          <p:cNvSpPr txBox="1"/>
          <p:nvPr/>
        </p:nvSpPr>
        <p:spPr>
          <a:xfrm>
            <a:off x="685800" y="733425"/>
            <a:ext cx="1150620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Fishbone Diagram: Purpose, Benefits &amp; Limits</a:t>
            </a:r>
            <a:endParaRPr/>
          </a:p>
        </p:txBody>
      </p:sp>
      <p:sp>
        <p:nvSpPr>
          <p:cNvPr id="221" name="Google Shape;221;p19"/>
          <p:cNvSpPr txBox="1"/>
          <p:nvPr/>
        </p:nvSpPr>
        <p:spPr>
          <a:xfrm>
            <a:off x="923925" y="1543050"/>
            <a:ext cx="1126807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What is a Fishbone Diagram?</a:t>
            </a:r>
            <a:endParaRPr/>
          </a:p>
        </p:txBody>
      </p:sp>
      <p:sp>
        <p:nvSpPr>
          <p:cNvPr id="222" name="Google Shape;222;p19"/>
          <p:cNvSpPr txBox="1"/>
          <p:nvPr/>
        </p:nvSpPr>
        <p:spPr>
          <a:xfrm>
            <a:off x="923925" y="1819275"/>
            <a:ext cx="10439400" cy="426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Invented by Kaoru Ishikawa (1982), it is also called a </a:t>
            </a:r>
            <a:r>
              <a:rPr lang="en-US" sz="1200" b="1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Cause-and-Effect Diagram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It systematically tracks the </a:t>
            </a:r>
            <a:r>
              <a:rPr lang="en-US" sz="1200" b="0" i="1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root causes</a:t>
            </a:r>
            <a:r>
              <a:rPr lang="en-US" sz="1200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of an operational problem instead of just treating the visible symptoms (Oakland, 2014).</a:t>
            </a:r>
            <a:endParaRPr/>
          </a:p>
        </p:txBody>
      </p:sp>
      <p:sp>
        <p:nvSpPr>
          <p:cNvPr id="223" name="Google Shape;223;p19"/>
          <p:cNvSpPr txBox="1"/>
          <p:nvPr/>
        </p:nvSpPr>
        <p:spPr>
          <a:xfrm>
            <a:off x="923925" y="2878038"/>
            <a:ext cx="3020100" cy="2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40A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Key Benefits</a:t>
            </a:r>
            <a:endParaRPr/>
          </a:p>
        </p:txBody>
      </p:sp>
      <p:sp>
        <p:nvSpPr>
          <p:cNvPr id="224" name="Google Shape;224;p19"/>
          <p:cNvSpPr txBox="1"/>
          <p:nvPr/>
        </p:nvSpPr>
        <p:spPr>
          <a:xfrm>
            <a:off x="6486525" y="2878038"/>
            <a:ext cx="2539500" cy="2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2410C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Limitations</a:t>
            </a:r>
            <a:endParaRPr/>
          </a:p>
        </p:txBody>
      </p:sp>
      <p:sp>
        <p:nvSpPr>
          <p:cNvPr id="225" name="Google Shape;225;p19"/>
          <p:cNvSpPr txBox="1"/>
          <p:nvPr/>
        </p:nvSpPr>
        <p:spPr>
          <a:xfrm>
            <a:off x="962025" y="3264991"/>
            <a:ext cx="48387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Root Cause Discovery:</a:t>
            </a:r>
            <a:r>
              <a:rPr lang="en-US" sz="1125" b="0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Prevents blame and identifies exact operational friction (Ishikawa, 1982).</a:t>
            </a:r>
            <a:endParaRPr/>
          </a:p>
        </p:txBody>
      </p:sp>
      <p:sp>
        <p:nvSpPr>
          <p:cNvPr id="226" name="Google Shape;226;p19"/>
          <p:cNvSpPr txBox="1"/>
          <p:nvPr/>
        </p:nvSpPr>
        <p:spPr>
          <a:xfrm>
            <a:off x="962025" y="374124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Visual Simplicity:</a:t>
            </a:r>
            <a:r>
              <a:rPr lang="en-US" sz="1125" b="0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Easy for team members to understand and contribute to.</a:t>
            </a:r>
            <a:endParaRPr/>
          </a:p>
        </p:txBody>
      </p:sp>
      <p:sp>
        <p:nvSpPr>
          <p:cNvPr id="227" name="Google Shape;227;p19"/>
          <p:cNvSpPr txBox="1"/>
          <p:nvPr/>
        </p:nvSpPr>
        <p:spPr>
          <a:xfrm>
            <a:off x="962025" y="42174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Structured Thinking:</a:t>
            </a:r>
            <a:r>
              <a:rPr lang="en-US" sz="1125" b="0" i="0" u="none" strike="noStrike" cap="none">
                <a:solidFill>
                  <a:srgbClr val="1E3A8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Groups root causes logically (e.g., People, Methods, Materials).</a:t>
            </a:r>
            <a:endParaRPr/>
          </a:p>
        </p:txBody>
      </p:sp>
      <p:sp>
        <p:nvSpPr>
          <p:cNvPr id="228" name="Google Shape;228;p19"/>
          <p:cNvSpPr txBox="1"/>
          <p:nvPr/>
        </p:nvSpPr>
        <p:spPr>
          <a:xfrm>
            <a:off x="6486525" y="32649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No Ranking of Causes:</a:t>
            </a:r>
            <a:r>
              <a:rPr lang="en-US" sz="1125" b="0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Does not automatically tell you which cause is the most critical.</a:t>
            </a:r>
            <a:endParaRPr/>
          </a:p>
        </p:txBody>
      </p:sp>
      <p:sp>
        <p:nvSpPr>
          <p:cNvPr id="229" name="Google Shape;229;p19"/>
          <p:cNvSpPr txBox="1"/>
          <p:nvPr/>
        </p:nvSpPr>
        <p:spPr>
          <a:xfrm>
            <a:off x="6486525" y="374124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Qualitative:</a:t>
            </a:r>
            <a:r>
              <a:rPr lang="en-US" sz="1125" b="0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Requires extra data collection to prove which problem is largest (Oakland, 2014).</a:t>
            </a:r>
            <a:endParaRPr/>
          </a:p>
        </p:txBody>
      </p:sp>
      <p:sp>
        <p:nvSpPr>
          <p:cNvPr id="230" name="Google Shape;230;p19"/>
          <p:cNvSpPr txBox="1"/>
          <p:nvPr/>
        </p:nvSpPr>
        <p:spPr>
          <a:xfrm>
            <a:off x="6486525" y="4217491"/>
            <a:ext cx="48387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Interconnections Missed:</a:t>
            </a:r>
            <a:r>
              <a:rPr lang="en-US" sz="1125" b="0" i="0" u="none" strike="noStrike" cap="none">
                <a:solidFill>
                  <a:srgbClr val="7C2D12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Complex problems where causes affect each other are hard to show.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0"/>
          <p:cNvSpPr/>
          <p:nvPr/>
        </p:nvSpPr>
        <p:spPr>
          <a:xfrm>
            <a:off x="609600" y="2328862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20"/>
          <p:cNvSpPr/>
          <p:nvPr/>
        </p:nvSpPr>
        <p:spPr>
          <a:xfrm>
            <a:off x="4317950" y="2328862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0"/>
          <p:cNvSpPr/>
          <p:nvPr/>
        </p:nvSpPr>
        <p:spPr>
          <a:xfrm>
            <a:off x="8026300" y="2328862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20"/>
          <p:cNvSpPr/>
          <p:nvPr/>
        </p:nvSpPr>
        <p:spPr>
          <a:xfrm>
            <a:off x="609600" y="3786187"/>
            <a:ext cx="7820025" cy="38100"/>
          </a:xfrm>
          <a:prstGeom prst="roundRect">
            <a:avLst>
              <a:gd name="adj" fmla="val 50000"/>
            </a:avLst>
          </a:prstGeom>
          <a:solidFill>
            <a:srgbClr val="B453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20"/>
          <p:cNvSpPr/>
          <p:nvPr/>
        </p:nvSpPr>
        <p:spPr>
          <a:xfrm>
            <a:off x="8696325" y="3481387"/>
            <a:ext cx="2886075" cy="647700"/>
          </a:xfrm>
          <a:prstGeom prst="roundRect">
            <a:avLst>
              <a:gd name="adj" fmla="val 14705"/>
            </a:avLst>
          </a:prstGeom>
          <a:solidFill>
            <a:srgbClr val="DC262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20"/>
          <p:cNvSpPr/>
          <p:nvPr/>
        </p:nvSpPr>
        <p:spPr>
          <a:xfrm>
            <a:off x="609600" y="4262437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20"/>
          <p:cNvSpPr/>
          <p:nvPr/>
        </p:nvSpPr>
        <p:spPr>
          <a:xfrm>
            <a:off x="4317950" y="4262437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20"/>
          <p:cNvSpPr/>
          <p:nvPr/>
        </p:nvSpPr>
        <p:spPr>
          <a:xfrm>
            <a:off x="8026300" y="4262437"/>
            <a:ext cx="3555950" cy="1019175"/>
          </a:xfrm>
          <a:prstGeom prst="roundRect">
            <a:avLst>
              <a:gd name="adj" fmla="val 7476"/>
            </a:avLst>
          </a:prstGeom>
          <a:solidFill>
            <a:srgbClr val="FFFFFF"/>
          </a:solidFill>
          <a:ln w="9525" cap="flat" cmpd="sng">
            <a:solidFill>
              <a:srgbClr val="D4D4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3" name="Google Shape;243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543925" y="3690937"/>
            <a:ext cx="1143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4" name="Google Shape;244;p20"/>
          <p:cNvSpPr txBox="1"/>
          <p:nvPr/>
        </p:nvSpPr>
        <p:spPr>
          <a:xfrm>
            <a:off x="609600" y="695325"/>
            <a:ext cx="7663457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Fishbone Cause &amp; Effect for Basil's Bakery</a:t>
            </a:r>
            <a:endParaRPr/>
          </a:p>
        </p:txBody>
      </p:sp>
      <p:sp>
        <p:nvSpPr>
          <p:cNvPr id="245" name="Google Shape;245;p20"/>
          <p:cNvSpPr txBox="1"/>
          <p:nvPr/>
        </p:nvSpPr>
        <p:spPr>
          <a:xfrm>
            <a:off x="771525" y="2490775"/>
            <a:ext cx="20808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PEOPLE </a:t>
            </a:r>
            <a:r>
              <a:rPr lang="en-US" sz="900" b="1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	</a:t>
            </a:r>
            <a:endParaRPr/>
          </a:p>
        </p:txBody>
      </p:sp>
      <p:sp>
        <p:nvSpPr>
          <p:cNvPr id="246" name="Google Shape;246;p20"/>
          <p:cNvSpPr txBox="1"/>
          <p:nvPr/>
        </p:nvSpPr>
        <p:spPr>
          <a:xfrm>
            <a:off x="771525" y="2671762"/>
            <a:ext cx="40401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Basil works alone</a:t>
            </a:r>
            <a:endParaRPr/>
          </a:p>
        </p:txBody>
      </p:sp>
      <p:sp>
        <p:nvSpPr>
          <p:cNvPr id="247" name="Google Shape;247;p20"/>
          <p:cNvSpPr txBox="1"/>
          <p:nvPr/>
        </p:nvSpPr>
        <p:spPr>
          <a:xfrm>
            <a:off x="771525" y="2881312"/>
            <a:ext cx="33273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Must stay in kitchen to bake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So he can’t 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answer phones during busy 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hours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sp>
        <p:nvSpPr>
          <p:cNvPr id="248" name="Google Shape;248;p20"/>
          <p:cNvSpPr txBox="1"/>
          <p:nvPr/>
        </p:nvSpPr>
        <p:spPr>
          <a:xfrm>
            <a:off x="4479875" y="2490775"/>
            <a:ext cx="19179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METHODS</a:t>
            </a:r>
            <a:r>
              <a:rPr lang="en-US" sz="900" b="1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	</a:t>
            </a:r>
            <a:endParaRPr dirty="0"/>
          </a:p>
        </p:txBody>
      </p:sp>
      <p:sp>
        <p:nvSpPr>
          <p:cNvPr id="249" name="Google Shape;249;p20"/>
          <p:cNvSpPr txBox="1"/>
          <p:nvPr/>
        </p:nvSpPr>
        <p:spPr>
          <a:xfrm>
            <a:off x="4479875" y="2671762"/>
            <a:ext cx="40401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No delivery channel</a:t>
            </a:r>
            <a:endParaRPr/>
          </a:p>
        </p:txBody>
      </p:sp>
      <p:sp>
        <p:nvSpPr>
          <p:cNvPr id="250" name="Google Shape;250;p20"/>
          <p:cNvSpPr txBox="1"/>
          <p:nvPr/>
        </p:nvSpPr>
        <p:spPr>
          <a:xfrm>
            <a:off x="4479875" y="2881312"/>
            <a:ext cx="33273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No pre-ordering system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leading to l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ong customer waiting queues that drive buyers away.</a:t>
            </a:r>
            <a:endParaRPr/>
          </a:p>
        </p:txBody>
      </p:sp>
      <p:sp>
        <p:nvSpPr>
          <p:cNvPr id="251" name="Google Shape;251;p20"/>
          <p:cNvSpPr txBox="1"/>
          <p:nvPr/>
        </p:nvSpPr>
        <p:spPr>
          <a:xfrm>
            <a:off x="8188225" y="2490775"/>
            <a:ext cx="23400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MATERIALS</a:t>
            </a:r>
            <a:endParaRPr dirty="0"/>
          </a:p>
        </p:txBody>
      </p:sp>
      <p:sp>
        <p:nvSpPr>
          <p:cNvPr id="252" name="Google Shape;252;p20"/>
          <p:cNvSpPr txBox="1"/>
          <p:nvPr/>
        </p:nvSpPr>
        <p:spPr>
          <a:xfrm>
            <a:off x="8188225" y="2671762"/>
            <a:ext cx="40038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Unstable o</a:t>
            </a: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rganic supply</a:t>
            </a:r>
            <a:endParaRPr/>
          </a:p>
        </p:txBody>
      </p:sp>
      <p:sp>
        <p:nvSpPr>
          <p:cNvPr id="253" name="Google Shape;253;p20"/>
          <p:cNvSpPr txBox="1"/>
          <p:nvPr/>
        </p:nvSpPr>
        <p:spPr>
          <a:xfrm>
            <a:off x="8188225" y="2881312"/>
            <a:ext cx="33273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Bad weather can ruin organic crops, which can make ingredient prices go up and down.</a:t>
            </a:r>
            <a:endParaRPr/>
          </a:p>
        </p:txBody>
      </p:sp>
      <p:sp>
        <p:nvSpPr>
          <p:cNvPr id="254" name="Google Shape;254;p20"/>
          <p:cNvSpPr txBox="1"/>
          <p:nvPr/>
        </p:nvSpPr>
        <p:spPr>
          <a:xfrm>
            <a:off x="8597503" y="3614737"/>
            <a:ext cx="3083718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PRIMARY PROBLEM</a:t>
            </a:r>
            <a:endParaRPr/>
          </a:p>
        </p:txBody>
      </p:sp>
      <p:sp>
        <p:nvSpPr>
          <p:cNvPr id="255" name="Google Shape;255;p20"/>
          <p:cNvSpPr txBox="1"/>
          <p:nvPr/>
        </p:nvSpPr>
        <p:spPr>
          <a:xfrm>
            <a:off x="8597503" y="3786187"/>
            <a:ext cx="3083718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Sales Stagnant at -25% vs 2019</a:t>
            </a:r>
            <a:endParaRPr/>
          </a:p>
        </p:txBody>
      </p:sp>
      <p:sp>
        <p:nvSpPr>
          <p:cNvPr id="256" name="Google Shape;256;p20"/>
          <p:cNvSpPr txBox="1"/>
          <p:nvPr/>
        </p:nvSpPr>
        <p:spPr>
          <a:xfrm>
            <a:off x="771525" y="4424350"/>
            <a:ext cx="16089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ENVIRONMENT</a:t>
            </a:r>
            <a:endParaRPr dirty="0"/>
          </a:p>
        </p:txBody>
      </p:sp>
      <p:sp>
        <p:nvSpPr>
          <p:cNvPr id="257" name="Google Shape;257;p20"/>
          <p:cNvSpPr txBox="1"/>
          <p:nvPr/>
        </p:nvSpPr>
        <p:spPr>
          <a:xfrm>
            <a:off x="771525" y="4605337"/>
            <a:ext cx="40401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Empty retail units</a:t>
            </a:r>
            <a:endParaRPr/>
          </a:p>
        </p:txBody>
      </p:sp>
      <p:sp>
        <p:nvSpPr>
          <p:cNvPr id="258" name="Google Shape;258;p20"/>
          <p:cNvSpPr txBox="1"/>
          <p:nvPr/>
        </p:nvSpPr>
        <p:spPr>
          <a:xfrm>
            <a:off x="771525" y="4814887"/>
            <a:ext cx="33273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Retail park is quiet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ocal store staff redundancies reduced regular buyers.</a:t>
            </a:r>
            <a:endParaRPr/>
          </a:p>
        </p:txBody>
      </p:sp>
      <p:sp>
        <p:nvSpPr>
          <p:cNvPr id="259" name="Google Shape;259;p20"/>
          <p:cNvSpPr txBox="1"/>
          <p:nvPr/>
        </p:nvSpPr>
        <p:spPr>
          <a:xfrm>
            <a:off x="4479875" y="4424362"/>
            <a:ext cx="40401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TECHNOLOGY</a:t>
            </a:r>
            <a:endParaRPr dirty="0"/>
          </a:p>
        </p:txBody>
      </p:sp>
      <p:sp>
        <p:nvSpPr>
          <p:cNvPr id="260" name="Google Shape;260;p20"/>
          <p:cNvSpPr txBox="1"/>
          <p:nvPr/>
        </p:nvSpPr>
        <p:spPr>
          <a:xfrm>
            <a:off x="4479875" y="4605337"/>
            <a:ext cx="40401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Only telephone orders</a:t>
            </a:r>
            <a:endParaRPr/>
          </a:p>
        </p:txBody>
      </p:sp>
      <p:sp>
        <p:nvSpPr>
          <p:cNvPr id="261" name="Google Shape;261;p20"/>
          <p:cNvSpPr txBox="1"/>
          <p:nvPr/>
        </p:nvSpPr>
        <p:spPr>
          <a:xfrm>
            <a:off x="4479875" y="4814887"/>
            <a:ext cx="3327300" cy="3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No app or website for click &amp; collect</a:t>
            </a:r>
            <a:r>
              <a:rPr lang="en-US" sz="97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, </a:t>
            </a: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phone rings while baking.</a:t>
            </a:r>
            <a:endParaRPr/>
          </a:p>
        </p:txBody>
      </p:sp>
      <p:sp>
        <p:nvSpPr>
          <p:cNvPr id="262" name="Google Shape;262;p20"/>
          <p:cNvSpPr txBox="1"/>
          <p:nvPr/>
        </p:nvSpPr>
        <p:spPr>
          <a:xfrm>
            <a:off x="8188225" y="4424362"/>
            <a:ext cx="4003800" cy="1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FINANCE</a:t>
            </a:r>
            <a:endParaRPr dirty="0"/>
          </a:p>
        </p:txBody>
      </p:sp>
      <p:sp>
        <p:nvSpPr>
          <p:cNvPr id="263" name="Google Shape;263;p20"/>
          <p:cNvSpPr txBox="1"/>
          <p:nvPr/>
        </p:nvSpPr>
        <p:spPr>
          <a:xfrm>
            <a:off x="8188225" y="4605337"/>
            <a:ext cx="4003774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Escalating fixed costs</a:t>
            </a:r>
            <a:endParaRPr/>
          </a:p>
        </p:txBody>
      </p:sp>
      <p:sp>
        <p:nvSpPr>
          <p:cNvPr id="264" name="Google Shape;264;p20"/>
          <p:cNvSpPr txBox="1"/>
          <p:nvPr/>
        </p:nvSpPr>
        <p:spPr>
          <a:xfrm>
            <a:off x="8188225" y="4814887"/>
            <a:ext cx="332735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Rent, utility rates, and insurance are substantially higher than 2019.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1"/>
          <p:cNvSpPr/>
          <p:nvPr/>
        </p:nvSpPr>
        <p:spPr>
          <a:xfrm>
            <a:off x="685800" y="2062162"/>
            <a:ext cx="10820400" cy="790575"/>
          </a:xfrm>
          <a:prstGeom prst="roundRect">
            <a:avLst>
              <a:gd name="adj" fmla="val 9638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1"/>
          <p:cNvSpPr/>
          <p:nvPr/>
        </p:nvSpPr>
        <p:spPr>
          <a:xfrm>
            <a:off x="685800" y="3005137"/>
            <a:ext cx="10820400" cy="790575"/>
          </a:xfrm>
          <a:prstGeom prst="roundRect">
            <a:avLst>
              <a:gd name="adj" fmla="val 9638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1"/>
          <p:cNvSpPr/>
          <p:nvPr/>
        </p:nvSpPr>
        <p:spPr>
          <a:xfrm>
            <a:off x="685800" y="3948112"/>
            <a:ext cx="10820400" cy="790575"/>
          </a:xfrm>
          <a:prstGeom prst="roundRect">
            <a:avLst>
              <a:gd name="adj" fmla="val 9638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1"/>
          <p:cNvSpPr/>
          <p:nvPr/>
        </p:nvSpPr>
        <p:spPr>
          <a:xfrm>
            <a:off x="685800" y="4891087"/>
            <a:ext cx="10820400" cy="790575"/>
          </a:xfrm>
          <a:prstGeom prst="roundRect">
            <a:avLst>
              <a:gd name="adj" fmla="val 9638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21"/>
          <p:cNvSpPr/>
          <p:nvPr/>
        </p:nvSpPr>
        <p:spPr>
          <a:xfrm>
            <a:off x="685800" y="2843212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21"/>
          <p:cNvSpPr/>
          <p:nvPr/>
        </p:nvSpPr>
        <p:spPr>
          <a:xfrm>
            <a:off x="685800" y="2062162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21"/>
          <p:cNvSpPr/>
          <p:nvPr/>
        </p:nvSpPr>
        <p:spPr>
          <a:xfrm>
            <a:off x="685800" y="2062162"/>
            <a:ext cx="47625" cy="790575"/>
          </a:xfrm>
          <a:prstGeom prst="rect">
            <a:avLst/>
          </a:prstGeom>
          <a:solidFill>
            <a:srgbClr val="B453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21"/>
          <p:cNvSpPr/>
          <p:nvPr/>
        </p:nvSpPr>
        <p:spPr>
          <a:xfrm>
            <a:off x="11496675" y="2062162"/>
            <a:ext cx="9525" cy="79057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21"/>
          <p:cNvSpPr/>
          <p:nvPr/>
        </p:nvSpPr>
        <p:spPr>
          <a:xfrm>
            <a:off x="685800" y="3786187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21"/>
          <p:cNvSpPr/>
          <p:nvPr/>
        </p:nvSpPr>
        <p:spPr>
          <a:xfrm>
            <a:off x="685800" y="3005137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21"/>
          <p:cNvSpPr/>
          <p:nvPr/>
        </p:nvSpPr>
        <p:spPr>
          <a:xfrm>
            <a:off x="685800" y="3005137"/>
            <a:ext cx="47625" cy="790575"/>
          </a:xfrm>
          <a:prstGeom prst="rect">
            <a:avLst/>
          </a:prstGeom>
          <a:solidFill>
            <a:srgbClr val="B453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21"/>
          <p:cNvSpPr/>
          <p:nvPr/>
        </p:nvSpPr>
        <p:spPr>
          <a:xfrm>
            <a:off x="11496675" y="3005137"/>
            <a:ext cx="9525" cy="79057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21"/>
          <p:cNvSpPr/>
          <p:nvPr/>
        </p:nvSpPr>
        <p:spPr>
          <a:xfrm>
            <a:off x="685800" y="4729162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1"/>
          <p:cNvSpPr/>
          <p:nvPr/>
        </p:nvSpPr>
        <p:spPr>
          <a:xfrm>
            <a:off x="685800" y="3948112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1"/>
          <p:cNvSpPr/>
          <p:nvPr/>
        </p:nvSpPr>
        <p:spPr>
          <a:xfrm>
            <a:off x="685800" y="3948112"/>
            <a:ext cx="47625" cy="790575"/>
          </a:xfrm>
          <a:prstGeom prst="rect">
            <a:avLst/>
          </a:prstGeom>
          <a:solidFill>
            <a:srgbClr val="B453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21"/>
          <p:cNvSpPr/>
          <p:nvPr/>
        </p:nvSpPr>
        <p:spPr>
          <a:xfrm>
            <a:off x="11496675" y="3948112"/>
            <a:ext cx="9525" cy="79057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21"/>
          <p:cNvSpPr/>
          <p:nvPr/>
        </p:nvSpPr>
        <p:spPr>
          <a:xfrm>
            <a:off x="685800" y="5672137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21"/>
          <p:cNvSpPr/>
          <p:nvPr/>
        </p:nvSpPr>
        <p:spPr>
          <a:xfrm>
            <a:off x="685800" y="4891087"/>
            <a:ext cx="10820400" cy="952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21"/>
          <p:cNvSpPr/>
          <p:nvPr/>
        </p:nvSpPr>
        <p:spPr>
          <a:xfrm>
            <a:off x="685800" y="4891087"/>
            <a:ext cx="47625" cy="790575"/>
          </a:xfrm>
          <a:prstGeom prst="rect">
            <a:avLst/>
          </a:prstGeom>
          <a:solidFill>
            <a:srgbClr val="B4530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1"/>
          <p:cNvSpPr/>
          <p:nvPr/>
        </p:nvSpPr>
        <p:spPr>
          <a:xfrm>
            <a:off x="11496675" y="4891087"/>
            <a:ext cx="9525" cy="790575"/>
          </a:xfrm>
          <a:prstGeom prst="rect">
            <a:avLst/>
          </a:prstGeom>
          <a:solidFill>
            <a:srgbClr val="E4E4E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21"/>
          <p:cNvSpPr txBox="1"/>
          <p:nvPr/>
        </p:nvSpPr>
        <p:spPr>
          <a:xfrm>
            <a:off x="685800" y="733425"/>
            <a:ext cx="4925615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Summary of Key Findings</a:t>
            </a:r>
            <a:endParaRPr/>
          </a:p>
        </p:txBody>
      </p:sp>
      <p:sp>
        <p:nvSpPr>
          <p:cNvPr id="290" name="Google Shape;290;p21"/>
          <p:cNvSpPr txBox="1"/>
          <p:nvPr/>
        </p:nvSpPr>
        <p:spPr>
          <a:xfrm>
            <a:off x="962025" y="2243137"/>
            <a:ext cx="11229900" cy="1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1. F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ewer customers walking past</a:t>
            </a:r>
            <a:endParaRPr/>
          </a:p>
        </p:txBody>
      </p:sp>
      <p:sp>
        <p:nvSpPr>
          <p:cNvPr id="291" name="Google Shape;291;p21"/>
          <p:cNvSpPr txBox="1"/>
          <p:nvPr/>
        </p:nvSpPr>
        <p:spPr>
          <a:xfrm>
            <a:off x="962025" y="2490787"/>
            <a:ext cx="11229900" cy="17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Remote and hybrid working, together with closing retail park shops, means physical passing trade can</a:t>
            </a:r>
            <a:r>
              <a:rPr lang="en-US" sz="112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’t </a:t>
            </a: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return to 2019 levels on its own.</a:t>
            </a:r>
            <a:endParaRPr/>
          </a:p>
        </p:txBody>
      </p:sp>
      <p:sp>
        <p:nvSpPr>
          <p:cNvPr id="292" name="Google Shape;292;p21"/>
          <p:cNvSpPr txBox="1"/>
          <p:nvPr/>
        </p:nvSpPr>
        <p:spPr>
          <a:xfrm>
            <a:off x="962025" y="3186112"/>
            <a:ext cx="11229900" cy="1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2. 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Working alone</a:t>
            </a:r>
            <a:endParaRPr/>
          </a:p>
        </p:txBody>
      </p:sp>
      <p:sp>
        <p:nvSpPr>
          <p:cNvPr id="293" name="Google Shape;293;p21"/>
          <p:cNvSpPr txBox="1"/>
          <p:nvPr/>
        </p:nvSpPr>
        <p:spPr>
          <a:xfrm>
            <a:off x="962025" y="3433762"/>
            <a:ext cx="11229900" cy="17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Basil works alone in the bakery. Because he </a:t>
            </a:r>
            <a:r>
              <a:rPr lang="en-US" sz="112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can’t </a:t>
            </a: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answer the phone while baking or deliver food, some interested customers are lost.</a:t>
            </a:r>
            <a:endParaRPr/>
          </a:p>
        </p:txBody>
      </p:sp>
      <p:sp>
        <p:nvSpPr>
          <p:cNvPr id="294" name="Google Shape;294;p21"/>
          <p:cNvSpPr txBox="1"/>
          <p:nvPr/>
        </p:nvSpPr>
        <p:spPr>
          <a:xfrm>
            <a:off x="962025" y="4129087"/>
            <a:ext cx="11229900" cy="1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3. 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Costs are up, sales are down</a:t>
            </a:r>
            <a:endParaRPr/>
          </a:p>
        </p:txBody>
      </p:sp>
      <p:sp>
        <p:nvSpPr>
          <p:cNvPr id="295" name="Google Shape;295;p21"/>
          <p:cNvSpPr txBox="1"/>
          <p:nvPr/>
        </p:nvSpPr>
        <p:spPr>
          <a:xfrm>
            <a:off x="962025" y="4376737"/>
            <a:ext cx="11229900" cy="17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Fixed overhead costs (electricity, rent, rates) and organic ingredient prices have jumped dramatically while </a:t>
            </a:r>
            <a:r>
              <a:rPr lang="en-US" sz="1125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profit </a:t>
            </a: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stays 25% down.</a:t>
            </a:r>
            <a:endParaRPr/>
          </a:p>
        </p:txBody>
      </p:sp>
      <p:sp>
        <p:nvSpPr>
          <p:cNvPr id="296" name="Google Shape;296;p21"/>
          <p:cNvSpPr txBox="1"/>
          <p:nvPr/>
        </p:nvSpPr>
        <p:spPr>
          <a:xfrm>
            <a:off x="962025" y="5072062"/>
            <a:ext cx="11229900" cy="1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4. 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Different strategic</a:t>
            </a: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</a:t>
            </a: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irection </a:t>
            </a:r>
            <a:r>
              <a:rPr lang="en-US" sz="1275" b="1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n</a:t>
            </a:r>
            <a:r>
              <a:rPr lang="en-US" sz="1275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eeded</a:t>
            </a:r>
            <a:endParaRPr/>
          </a:p>
        </p:txBody>
      </p:sp>
      <p:sp>
        <p:nvSpPr>
          <p:cNvPr id="297" name="Google Shape;297;p21"/>
          <p:cNvSpPr txBox="1"/>
          <p:nvPr/>
        </p:nvSpPr>
        <p:spPr>
          <a:xfrm>
            <a:off x="962025" y="5319712"/>
            <a:ext cx="11229975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52525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To survive, Basil must adapt his format: introduce simple digital click-and-collect, partner with local couriers, and control stock budgets.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9"/>
        </a:solidFill>
        <a:effectLst/>
      </p:bgPr>
    </p:bg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2"/>
          <p:cNvSpPr/>
          <p:nvPr/>
        </p:nvSpPr>
        <p:spPr>
          <a:xfrm>
            <a:off x="609600" y="1247775"/>
            <a:ext cx="10972800" cy="4867275"/>
          </a:xfrm>
          <a:prstGeom prst="roundRect">
            <a:avLst>
              <a:gd name="adj" fmla="val 2348"/>
            </a:avLst>
          </a:prstGeom>
          <a:solidFill>
            <a:srgbClr val="FFFFFF"/>
          </a:solidFill>
          <a:ln w="9525" cap="flat" cmpd="sng">
            <a:solidFill>
              <a:srgbClr val="E4E4E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22"/>
          <p:cNvSpPr txBox="1"/>
          <p:nvPr/>
        </p:nvSpPr>
        <p:spPr>
          <a:xfrm>
            <a:off x="609600" y="457200"/>
            <a:ext cx="11068050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B45309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Academic Sources</a:t>
            </a:r>
            <a:endParaRPr/>
          </a:p>
        </p:txBody>
      </p:sp>
      <p:sp>
        <p:nvSpPr>
          <p:cNvPr id="304" name="Google Shape;304;p22"/>
          <p:cNvSpPr txBox="1"/>
          <p:nvPr/>
        </p:nvSpPr>
        <p:spPr>
          <a:xfrm>
            <a:off x="609600" y="695325"/>
            <a:ext cx="11582400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50" b="1" i="0" u="none" strike="noStrike" cap="none">
                <a:solidFill>
                  <a:srgbClr val="18181B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Reference List (Harvard Format)</a:t>
            </a:r>
            <a:endParaRPr/>
          </a:p>
        </p:txBody>
      </p:sp>
      <p:sp>
        <p:nvSpPr>
          <p:cNvPr id="305" name="Google Shape;305;p22"/>
          <p:cNvSpPr txBox="1"/>
          <p:nvPr/>
        </p:nvSpPr>
        <p:spPr>
          <a:xfrm>
            <a:off x="923925" y="2768054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Cadle, J., Paul, D. and Turner, P.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(2018)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Business Analysis Techniques: 99 Essential Tools for Success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2nd edn. Swindon: BCS Learning &amp; Development.</a:t>
            </a:r>
            <a:endParaRPr/>
          </a:p>
        </p:txBody>
      </p:sp>
      <p:sp>
        <p:nvSpPr>
          <p:cNvPr id="306" name="Google Shape;306;p22"/>
          <p:cNvSpPr txBox="1"/>
          <p:nvPr/>
        </p:nvSpPr>
        <p:spPr>
          <a:xfrm>
            <a:off x="923925" y="3094732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Chartered Institute of Personnel and Development [CIPD]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(2023)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Flexible and Hybrid Working Practices in the UK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London: CIPD.</a:t>
            </a:r>
            <a:endParaRPr/>
          </a:p>
        </p:txBody>
      </p:sp>
      <p:sp>
        <p:nvSpPr>
          <p:cNvPr id="307" name="Google Shape;307;p22"/>
          <p:cNvSpPr txBox="1"/>
          <p:nvPr/>
        </p:nvSpPr>
        <p:spPr>
          <a:xfrm>
            <a:off x="923925" y="3421409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Ishikawa, K.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(1982)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Guide to Quality Control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Tokyo: Asian Productivity Organization.</a:t>
            </a:r>
            <a:endParaRPr/>
          </a:p>
        </p:txBody>
      </p:sp>
      <p:sp>
        <p:nvSpPr>
          <p:cNvPr id="308" name="Google Shape;308;p22"/>
          <p:cNvSpPr txBox="1"/>
          <p:nvPr/>
        </p:nvSpPr>
        <p:spPr>
          <a:xfrm>
            <a:off x="923925" y="3748087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Johnson, G., Whittington, R., Regnér, P., Scholes, K. and Angwin, D.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(2020)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Exploring Strategy: Text and Cases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12th edn. Harlow: Pearson Education.</a:t>
            </a:r>
            <a:endParaRPr/>
          </a:p>
        </p:txBody>
      </p:sp>
      <p:sp>
        <p:nvSpPr>
          <p:cNvPr id="309" name="Google Shape;309;p22"/>
          <p:cNvSpPr txBox="1"/>
          <p:nvPr/>
        </p:nvSpPr>
        <p:spPr>
          <a:xfrm>
            <a:off x="923925" y="4074765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Oakland, J.S.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(2014)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Total Quality Management and Operational Excellence: Text with Cases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4th edn. London: Routledge.</a:t>
            </a:r>
            <a:endParaRPr/>
          </a:p>
        </p:txBody>
      </p:sp>
      <p:sp>
        <p:nvSpPr>
          <p:cNvPr id="310" name="Google Shape;310;p22"/>
          <p:cNvSpPr txBox="1"/>
          <p:nvPr/>
        </p:nvSpPr>
        <p:spPr>
          <a:xfrm>
            <a:off x="923925" y="4401442"/>
            <a:ext cx="11268075" cy="1933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Office for National Statistics [ONS]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(2024) </a:t>
            </a:r>
            <a:r>
              <a:rPr lang="en-US" sz="1050" b="0" i="1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Retail Sales and Inflation Index: Small Business Impacts in the United Kingdom</a:t>
            </a:r>
            <a:r>
              <a:rPr lang="en-US" sz="1050" b="0" i="0" u="none" strike="noStrike" cap="none">
                <a:solidFill>
                  <a:srgbClr val="3F3F46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Newport: ONS.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181B"/>
        </a:solidFill>
        <a:effectLst/>
      </p:bgPr>
    </p:bg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5" name="Google Shape;315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91200" y="2072580"/>
            <a:ext cx="609600" cy="60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6" name="Google Shape;316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929312" y="2244030"/>
            <a:ext cx="333375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317" name="Google Shape;317;p23"/>
          <p:cNvSpPr txBox="1"/>
          <p:nvPr/>
        </p:nvSpPr>
        <p:spPr>
          <a:xfrm>
            <a:off x="2626816" y="2910780"/>
            <a:ext cx="6938367" cy="58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>
                <a:solidFill>
                  <a:srgbClr val="FFFFFF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Thank You for Your Time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2281</TotalTime>
  <Words>1136</Words>
  <Application>Microsoft Office PowerPoint</Application>
  <PresentationFormat>Widescreen</PresentationFormat>
  <Paragraphs>124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Arial</vt:lpstr>
      <vt:lpstr>Plus Jakarta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Carolina Mustatea</dc:creator>
  <cp:lastModifiedBy>Carolina Mustatea</cp:lastModifiedBy>
  <cp:revision>1</cp:revision>
  <dcterms:modified xsi:type="dcterms:W3CDTF">2026-10-08T07:38:25Z</dcterms:modified>
</cp:coreProperties>
</file>