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sldIdLst>
    <p:sldId id="256" r:id="rId2"/>
    <p:sldId id="257" r:id="rId3"/>
    <p:sldId id="264" r:id="rId4"/>
    <p:sldId id="263" r:id="rId5"/>
    <p:sldId id="265" r:id="rId6"/>
    <p:sldId id="268" r:id="rId7"/>
    <p:sldId id="271" r:id="rId8"/>
    <p:sldId id="270" r:id="rId9"/>
    <p:sldId id="267" r:id="rId10"/>
    <p:sldId id="269"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8667"/>
    <p:restoredTop sz="94700"/>
  </p:normalViewPr>
  <p:slideViewPr>
    <p:cSldViewPr snapToGrid="0" snapToObjects="1">
      <p:cViewPr varScale="1">
        <p:scale>
          <a:sx n="104" d="100"/>
          <a:sy n="104" d="100"/>
        </p:scale>
        <p:origin x="712"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2FC32E7-0A68-DE46-A209-8533F120EBDF}" type="datetimeFigureOut">
              <a:rPr lang="en-GB" smtClean="0"/>
              <a:t>11/01/2019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E1D0A44-573E-B046-8A40-9CFF001F1B2B}" type="slidenum">
              <a:rPr lang="en-GB" smtClean="0"/>
              <a:t>‹#›</a:t>
            </a:fld>
            <a:endParaRPr lang="en-GB"/>
          </a:p>
        </p:txBody>
      </p:sp>
    </p:spTree>
    <p:extLst>
      <p:ext uri="{BB962C8B-B14F-4D97-AF65-F5344CB8AC3E}">
        <p14:creationId xmlns:p14="http://schemas.microsoft.com/office/powerpoint/2010/main" val="27258576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7819B-836A-0C4B-9381-6A36F049BE5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82A262B-168A-164C-AF3B-28CF42674B5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DDCCE79-34FC-4048-B9A0-2BF23136B0C2}"/>
              </a:ext>
            </a:extLst>
          </p:cNvPr>
          <p:cNvSpPr>
            <a:spLocks noGrp="1"/>
          </p:cNvSpPr>
          <p:nvPr>
            <p:ph type="dt" sz="half" idx="10"/>
          </p:nvPr>
        </p:nvSpPr>
        <p:spPr/>
        <p:txBody>
          <a:bodyPr/>
          <a:lstStyle/>
          <a:p>
            <a:fld id="{3455A8F0-91F4-434D-A647-06EC7229B0A8}" type="datetimeFigureOut">
              <a:rPr lang="en-GB" smtClean="0"/>
              <a:t>11/01/2019</a:t>
            </a:fld>
            <a:endParaRPr lang="en-GB"/>
          </a:p>
        </p:txBody>
      </p:sp>
      <p:sp>
        <p:nvSpPr>
          <p:cNvPr id="5" name="Footer Placeholder 4">
            <a:extLst>
              <a:ext uri="{FF2B5EF4-FFF2-40B4-BE49-F238E27FC236}">
                <a16:creationId xmlns:a16="http://schemas.microsoft.com/office/drawing/2014/main" id="{52E5626E-C7CF-E04A-BA0D-C7F21AE23D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365309-8CBE-5F4E-BCEF-A4B1C1997310}"/>
              </a:ext>
            </a:extLst>
          </p:cNvPr>
          <p:cNvSpPr>
            <a:spLocks noGrp="1"/>
          </p:cNvSpPr>
          <p:nvPr>
            <p:ph type="sldNum" sz="quarter" idx="12"/>
          </p:nvPr>
        </p:nvSpPr>
        <p:spPr/>
        <p:txBody>
          <a:bodyPr/>
          <a:lstStyle/>
          <a:p>
            <a:fld id="{9483A347-5C98-1945-AB70-1517BBFF01B6}" type="slidenum">
              <a:rPr lang="en-GB" smtClean="0"/>
              <a:t>‹#›</a:t>
            </a:fld>
            <a:endParaRPr lang="en-GB"/>
          </a:p>
        </p:txBody>
      </p:sp>
    </p:spTree>
    <p:extLst>
      <p:ext uri="{BB962C8B-B14F-4D97-AF65-F5344CB8AC3E}">
        <p14:creationId xmlns:p14="http://schemas.microsoft.com/office/powerpoint/2010/main" val="18412104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CBB534-AED9-7946-9E78-8976E93491D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C8CF54C-8E9D-724C-A2A9-736B828B0259}"/>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324052-7A97-CA41-9AE0-DA13A40EB3C1}"/>
              </a:ext>
            </a:extLst>
          </p:cNvPr>
          <p:cNvSpPr>
            <a:spLocks noGrp="1"/>
          </p:cNvSpPr>
          <p:nvPr>
            <p:ph type="dt" sz="half" idx="10"/>
          </p:nvPr>
        </p:nvSpPr>
        <p:spPr/>
        <p:txBody>
          <a:bodyPr/>
          <a:lstStyle/>
          <a:p>
            <a:fld id="{3455A8F0-91F4-434D-A647-06EC7229B0A8}" type="datetimeFigureOut">
              <a:rPr lang="en-GB" smtClean="0"/>
              <a:t>11/01/2019</a:t>
            </a:fld>
            <a:endParaRPr lang="en-GB"/>
          </a:p>
        </p:txBody>
      </p:sp>
      <p:sp>
        <p:nvSpPr>
          <p:cNvPr id="5" name="Footer Placeholder 4">
            <a:extLst>
              <a:ext uri="{FF2B5EF4-FFF2-40B4-BE49-F238E27FC236}">
                <a16:creationId xmlns:a16="http://schemas.microsoft.com/office/drawing/2014/main" id="{836A3946-30B5-3B43-B530-CE8F3C1E27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FF0016-4E47-3C46-B885-CD166F9C0F2A}"/>
              </a:ext>
            </a:extLst>
          </p:cNvPr>
          <p:cNvSpPr>
            <a:spLocks noGrp="1"/>
          </p:cNvSpPr>
          <p:nvPr>
            <p:ph type="sldNum" sz="quarter" idx="12"/>
          </p:nvPr>
        </p:nvSpPr>
        <p:spPr/>
        <p:txBody>
          <a:bodyPr/>
          <a:lstStyle/>
          <a:p>
            <a:fld id="{9483A347-5C98-1945-AB70-1517BBFF01B6}" type="slidenum">
              <a:rPr lang="en-GB" smtClean="0"/>
              <a:t>‹#›</a:t>
            </a:fld>
            <a:endParaRPr lang="en-GB"/>
          </a:p>
        </p:txBody>
      </p:sp>
    </p:spTree>
    <p:extLst>
      <p:ext uri="{BB962C8B-B14F-4D97-AF65-F5344CB8AC3E}">
        <p14:creationId xmlns:p14="http://schemas.microsoft.com/office/powerpoint/2010/main" val="9645421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EE619-DD97-6045-9C0F-AC8177A4B1E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F0A3ECA-D6B2-2F4B-87E4-D07C21D2879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2E25A87-ED98-E54F-B4E3-81F97F0EC035}"/>
              </a:ext>
            </a:extLst>
          </p:cNvPr>
          <p:cNvSpPr>
            <a:spLocks noGrp="1"/>
          </p:cNvSpPr>
          <p:nvPr>
            <p:ph type="dt" sz="half" idx="10"/>
          </p:nvPr>
        </p:nvSpPr>
        <p:spPr/>
        <p:txBody>
          <a:bodyPr/>
          <a:lstStyle/>
          <a:p>
            <a:fld id="{3455A8F0-91F4-434D-A647-06EC7229B0A8}" type="datetimeFigureOut">
              <a:rPr lang="en-GB" smtClean="0"/>
              <a:t>11/01/2019</a:t>
            </a:fld>
            <a:endParaRPr lang="en-GB"/>
          </a:p>
        </p:txBody>
      </p:sp>
      <p:sp>
        <p:nvSpPr>
          <p:cNvPr id="5" name="Footer Placeholder 4">
            <a:extLst>
              <a:ext uri="{FF2B5EF4-FFF2-40B4-BE49-F238E27FC236}">
                <a16:creationId xmlns:a16="http://schemas.microsoft.com/office/drawing/2014/main" id="{660F57B3-C01A-8844-8D7A-CFD2EB1251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E8B384-1A27-B74E-B28A-132048F2A294}"/>
              </a:ext>
            </a:extLst>
          </p:cNvPr>
          <p:cNvSpPr>
            <a:spLocks noGrp="1"/>
          </p:cNvSpPr>
          <p:nvPr>
            <p:ph type="sldNum" sz="quarter" idx="12"/>
          </p:nvPr>
        </p:nvSpPr>
        <p:spPr/>
        <p:txBody>
          <a:bodyPr/>
          <a:lstStyle/>
          <a:p>
            <a:fld id="{9483A347-5C98-1945-AB70-1517BBFF01B6}" type="slidenum">
              <a:rPr lang="en-GB" smtClean="0"/>
              <a:t>‹#›</a:t>
            </a:fld>
            <a:endParaRPr lang="en-GB"/>
          </a:p>
        </p:txBody>
      </p:sp>
    </p:spTree>
    <p:extLst>
      <p:ext uri="{BB962C8B-B14F-4D97-AF65-F5344CB8AC3E}">
        <p14:creationId xmlns:p14="http://schemas.microsoft.com/office/powerpoint/2010/main" val="34905084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529A0-2FE1-DE47-B475-631E7F4FCC3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19C2617-C7EC-7F45-82A1-3618A787DBD4}"/>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645F700-09DB-6043-888D-861E5E8203E9}"/>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6F307AF-2E38-3A45-99CE-3EB476C33849}"/>
              </a:ext>
            </a:extLst>
          </p:cNvPr>
          <p:cNvSpPr>
            <a:spLocks noGrp="1"/>
          </p:cNvSpPr>
          <p:nvPr>
            <p:ph type="dt" sz="half" idx="10"/>
          </p:nvPr>
        </p:nvSpPr>
        <p:spPr/>
        <p:txBody>
          <a:bodyPr/>
          <a:lstStyle/>
          <a:p>
            <a:fld id="{3455A8F0-91F4-434D-A647-06EC7229B0A8}" type="datetimeFigureOut">
              <a:rPr lang="en-GB" smtClean="0"/>
              <a:t>11/01/2019</a:t>
            </a:fld>
            <a:endParaRPr lang="en-GB"/>
          </a:p>
        </p:txBody>
      </p:sp>
      <p:sp>
        <p:nvSpPr>
          <p:cNvPr id="6" name="Footer Placeholder 5">
            <a:extLst>
              <a:ext uri="{FF2B5EF4-FFF2-40B4-BE49-F238E27FC236}">
                <a16:creationId xmlns:a16="http://schemas.microsoft.com/office/drawing/2014/main" id="{FBB5E3D6-9EC8-AE4E-9F43-C3977406DF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D450DA0-5253-954B-B242-691B0E9A8FEE}"/>
              </a:ext>
            </a:extLst>
          </p:cNvPr>
          <p:cNvSpPr>
            <a:spLocks noGrp="1"/>
          </p:cNvSpPr>
          <p:nvPr>
            <p:ph type="sldNum" sz="quarter" idx="12"/>
          </p:nvPr>
        </p:nvSpPr>
        <p:spPr/>
        <p:txBody>
          <a:bodyPr/>
          <a:lstStyle/>
          <a:p>
            <a:fld id="{9483A347-5C98-1945-AB70-1517BBFF01B6}" type="slidenum">
              <a:rPr lang="en-GB" smtClean="0"/>
              <a:t>‹#›</a:t>
            </a:fld>
            <a:endParaRPr lang="en-GB"/>
          </a:p>
        </p:txBody>
      </p:sp>
    </p:spTree>
    <p:extLst>
      <p:ext uri="{BB962C8B-B14F-4D97-AF65-F5344CB8AC3E}">
        <p14:creationId xmlns:p14="http://schemas.microsoft.com/office/powerpoint/2010/main" val="15782586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EC880-13EF-1D44-879C-B07DE27866F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3194A6-51DD-1242-BADF-6BA262D9D30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05CFBE2D-EC26-AB46-9884-060644382A91}"/>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F813D87-AD75-D741-ADD4-78CB547C004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A29E2D6-726B-5348-B79D-05E6144F3436}"/>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D583CB3-0877-7E48-9F5D-C6444A320041}"/>
              </a:ext>
            </a:extLst>
          </p:cNvPr>
          <p:cNvSpPr>
            <a:spLocks noGrp="1"/>
          </p:cNvSpPr>
          <p:nvPr>
            <p:ph type="dt" sz="half" idx="10"/>
          </p:nvPr>
        </p:nvSpPr>
        <p:spPr/>
        <p:txBody>
          <a:bodyPr/>
          <a:lstStyle/>
          <a:p>
            <a:fld id="{3455A8F0-91F4-434D-A647-06EC7229B0A8}" type="datetimeFigureOut">
              <a:rPr lang="en-GB" smtClean="0"/>
              <a:t>11/01/2019</a:t>
            </a:fld>
            <a:endParaRPr lang="en-GB"/>
          </a:p>
        </p:txBody>
      </p:sp>
      <p:sp>
        <p:nvSpPr>
          <p:cNvPr id="8" name="Footer Placeholder 7">
            <a:extLst>
              <a:ext uri="{FF2B5EF4-FFF2-40B4-BE49-F238E27FC236}">
                <a16:creationId xmlns:a16="http://schemas.microsoft.com/office/drawing/2014/main" id="{D2EF4724-D258-A646-A1F3-9139A601A96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EA9B099-CC50-1548-B52B-C12E6C41D896}"/>
              </a:ext>
            </a:extLst>
          </p:cNvPr>
          <p:cNvSpPr>
            <a:spLocks noGrp="1"/>
          </p:cNvSpPr>
          <p:nvPr>
            <p:ph type="sldNum" sz="quarter" idx="12"/>
          </p:nvPr>
        </p:nvSpPr>
        <p:spPr/>
        <p:txBody>
          <a:bodyPr/>
          <a:lstStyle/>
          <a:p>
            <a:fld id="{9483A347-5C98-1945-AB70-1517BBFF01B6}" type="slidenum">
              <a:rPr lang="en-GB" smtClean="0"/>
              <a:t>‹#›</a:t>
            </a:fld>
            <a:endParaRPr lang="en-GB"/>
          </a:p>
        </p:txBody>
      </p:sp>
    </p:spTree>
    <p:extLst>
      <p:ext uri="{BB962C8B-B14F-4D97-AF65-F5344CB8AC3E}">
        <p14:creationId xmlns:p14="http://schemas.microsoft.com/office/powerpoint/2010/main" val="20686444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B807B6-6616-F94D-A0F6-000F82196CB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C4C7D5C-6560-F14E-BFA0-6BB85C61CA19}"/>
              </a:ext>
            </a:extLst>
          </p:cNvPr>
          <p:cNvSpPr>
            <a:spLocks noGrp="1"/>
          </p:cNvSpPr>
          <p:nvPr>
            <p:ph type="dt" sz="half" idx="10"/>
          </p:nvPr>
        </p:nvSpPr>
        <p:spPr/>
        <p:txBody>
          <a:bodyPr/>
          <a:lstStyle/>
          <a:p>
            <a:fld id="{3455A8F0-91F4-434D-A647-06EC7229B0A8}" type="datetimeFigureOut">
              <a:rPr lang="en-GB" smtClean="0"/>
              <a:t>11/01/2019</a:t>
            </a:fld>
            <a:endParaRPr lang="en-GB"/>
          </a:p>
        </p:txBody>
      </p:sp>
      <p:sp>
        <p:nvSpPr>
          <p:cNvPr id="4" name="Footer Placeholder 3">
            <a:extLst>
              <a:ext uri="{FF2B5EF4-FFF2-40B4-BE49-F238E27FC236}">
                <a16:creationId xmlns:a16="http://schemas.microsoft.com/office/drawing/2014/main" id="{EA1AA300-2961-D744-A0E0-A15C3E4057E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BE867C3-DED3-CF45-8EEF-843451F31B66}"/>
              </a:ext>
            </a:extLst>
          </p:cNvPr>
          <p:cNvSpPr>
            <a:spLocks noGrp="1"/>
          </p:cNvSpPr>
          <p:nvPr>
            <p:ph type="sldNum" sz="quarter" idx="12"/>
          </p:nvPr>
        </p:nvSpPr>
        <p:spPr/>
        <p:txBody>
          <a:bodyPr/>
          <a:lstStyle/>
          <a:p>
            <a:fld id="{9483A347-5C98-1945-AB70-1517BBFF01B6}" type="slidenum">
              <a:rPr lang="en-GB" smtClean="0"/>
              <a:t>‹#›</a:t>
            </a:fld>
            <a:endParaRPr lang="en-GB"/>
          </a:p>
        </p:txBody>
      </p:sp>
    </p:spTree>
    <p:extLst>
      <p:ext uri="{BB962C8B-B14F-4D97-AF65-F5344CB8AC3E}">
        <p14:creationId xmlns:p14="http://schemas.microsoft.com/office/powerpoint/2010/main" val="33951819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90164BE-CB00-1047-A213-ACE55D6EC861}"/>
              </a:ext>
            </a:extLst>
          </p:cNvPr>
          <p:cNvSpPr>
            <a:spLocks noGrp="1"/>
          </p:cNvSpPr>
          <p:nvPr>
            <p:ph type="dt" sz="half" idx="10"/>
          </p:nvPr>
        </p:nvSpPr>
        <p:spPr/>
        <p:txBody>
          <a:bodyPr/>
          <a:lstStyle/>
          <a:p>
            <a:fld id="{3455A8F0-91F4-434D-A647-06EC7229B0A8}" type="datetimeFigureOut">
              <a:rPr lang="en-GB" smtClean="0"/>
              <a:t>11/01/2019</a:t>
            </a:fld>
            <a:endParaRPr lang="en-GB"/>
          </a:p>
        </p:txBody>
      </p:sp>
      <p:sp>
        <p:nvSpPr>
          <p:cNvPr id="3" name="Footer Placeholder 2">
            <a:extLst>
              <a:ext uri="{FF2B5EF4-FFF2-40B4-BE49-F238E27FC236}">
                <a16:creationId xmlns:a16="http://schemas.microsoft.com/office/drawing/2014/main" id="{00B65BE4-3D2C-5D46-ACDD-79E563EA8D8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2671AE2-801C-5D47-A2F4-A082D5CB3846}"/>
              </a:ext>
            </a:extLst>
          </p:cNvPr>
          <p:cNvSpPr>
            <a:spLocks noGrp="1"/>
          </p:cNvSpPr>
          <p:nvPr>
            <p:ph type="sldNum" sz="quarter" idx="12"/>
          </p:nvPr>
        </p:nvSpPr>
        <p:spPr/>
        <p:txBody>
          <a:bodyPr/>
          <a:lstStyle/>
          <a:p>
            <a:fld id="{9483A347-5C98-1945-AB70-1517BBFF01B6}" type="slidenum">
              <a:rPr lang="en-GB" smtClean="0"/>
              <a:t>‹#›</a:t>
            </a:fld>
            <a:endParaRPr lang="en-GB"/>
          </a:p>
        </p:txBody>
      </p:sp>
    </p:spTree>
    <p:extLst>
      <p:ext uri="{BB962C8B-B14F-4D97-AF65-F5344CB8AC3E}">
        <p14:creationId xmlns:p14="http://schemas.microsoft.com/office/powerpoint/2010/main" val="32614843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D10C8A-F994-D940-8A4F-952986CD65B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C455C7E-AAF7-594F-9D95-7EC07C7882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59441DE-DCAA-D248-A66E-0AD97C9878A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5ADB605-BAAE-5443-9169-7C957C25C499}"/>
              </a:ext>
            </a:extLst>
          </p:cNvPr>
          <p:cNvSpPr>
            <a:spLocks noGrp="1"/>
          </p:cNvSpPr>
          <p:nvPr>
            <p:ph type="dt" sz="half" idx="10"/>
          </p:nvPr>
        </p:nvSpPr>
        <p:spPr/>
        <p:txBody>
          <a:bodyPr/>
          <a:lstStyle/>
          <a:p>
            <a:fld id="{3455A8F0-91F4-434D-A647-06EC7229B0A8}" type="datetimeFigureOut">
              <a:rPr lang="en-GB" smtClean="0"/>
              <a:t>11/01/2019</a:t>
            </a:fld>
            <a:endParaRPr lang="en-GB"/>
          </a:p>
        </p:txBody>
      </p:sp>
      <p:sp>
        <p:nvSpPr>
          <p:cNvPr id="6" name="Footer Placeholder 5">
            <a:extLst>
              <a:ext uri="{FF2B5EF4-FFF2-40B4-BE49-F238E27FC236}">
                <a16:creationId xmlns:a16="http://schemas.microsoft.com/office/drawing/2014/main" id="{ECA8337B-82B8-CC4B-A48E-16D5817B76C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048BAFD-0F0F-AA49-9A0F-DA7373E29319}"/>
              </a:ext>
            </a:extLst>
          </p:cNvPr>
          <p:cNvSpPr>
            <a:spLocks noGrp="1"/>
          </p:cNvSpPr>
          <p:nvPr>
            <p:ph type="sldNum" sz="quarter" idx="12"/>
          </p:nvPr>
        </p:nvSpPr>
        <p:spPr/>
        <p:txBody>
          <a:bodyPr/>
          <a:lstStyle/>
          <a:p>
            <a:fld id="{9483A347-5C98-1945-AB70-1517BBFF01B6}" type="slidenum">
              <a:rPr lang="en-GB" smtClean="0"/>
              <a:t>‹#›</a:t>
            </a:fld>
            <a:endParaRPr lang="en-GB"/>
          </a:p>
        </p:txBody>
      </p:sp>
    </p:spTree>
    <p:extLst>
      <p:ext uri="{BB962C8B-B14F-4D97-AF65-F5344CB8AC3E}">
        <p14:creationId xmlns:p14="http://schemas.microsoft.com/office/powerpoint/2010/main" val="33134833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04D02E-064A-504A-BABE-8A9EC6FF966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0EA3065-494C-5645-8FEE-B6C9907A0D8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8493D65-42EE-584F-9C21-746E6BF8A3E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BAAACD24-3564-9941-9547-025472E43666}"/>
              </a:ext>
            </a:extLst>
          </p:cNvPr>
          <p:cNvSpPr>
            <a:spLocks noGrp="1"/>
          </p:cNvSpPr>
          <p:nvPr>
            <p:ph type="dt" sz="half" idx="10"/>
          </p:nvPr>
        </p:nvSpPr>
        <p:spPr/>
        <p:txBody>
          <a:bodyPr/>
          <a:lstStyle/>
          <a:p>
            <a:fld id="{3455A8F0-91F4-434D-A647-06EC7229B0A8}" type="datetimeFigureOut">
              <a:rPr lang="en-GB" smtClean="0"/>
              <a:t>11/01/2019</a:t>
            </a:fld>
            <a:endParaRPr lang="en-GB"/>
          </a:p>
        </p:txBody>
      </p:sp>
      <p:sp>
        <p:nvSpPr>
          <p:cNvPr id="6" name="Footer Placeholder 5">
            <a:extLst>
              <a:ext uri="{FF2B5EF4-FFF2-40B4-BE49-F238E27FC236}">
                <a16:creationId xmlns:a16="http://schemas.microsoft.com/office/drawing/2014/main" id="{8E819571-BF95-AE42-A168-06DF2E274A6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47E3787-74C1-DD41-BDF8-09558E7F8C08}"/>
              </a:ext>
            </a:extLst>
          </p:cNvPr>
          <p:cNvSpPr>
            <a:spLocks noGrp="1"/>
          </p:cNvSpPr>
          <p:nvPr>
            <p:ph type="sldNum" sz="quarter" idx="12"/>
          </p:nvPr>
        </p:nvSpPr>
        <p:spPr/>
        <p:txBody>
          <a:bodyPr/>
          <a:lstStyle/>
          <a:p>
            <a:fld id="{9483A347-5C98-1945-AB70-1517BBFF01B6}" type="slidenum">
              <a:rPr lang="en-GB" smtClean="0"/>
              <a:t>‹#›</a:t>
            </a:fld>
            <a:endParaRPr lang="en-GB"/>
          </a:p>
        </p:txBody>
      </p:sp>
    </p:spTree>
    <p:extLst>
      <p:ext uri="{BB962C8B-B14F-4D97-AF65-F5344CB8AC3E}">
        <p14:creationId xmlns:p14="http://schemas.microsoft.com/office/powerpoint/2010/main" val="32320242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42CB0C-361D-0D43-9495-84D411B8C06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14DA79C-A827-5C43-BBD5-C5F379D8C069}"/>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805C3F-A513-BD42-A452-C4866B0FBAE2}"/>
              </a:ext>
            </a:extLst>
          </p:cNvPr>
          <p:cNvSpPr>
            <a:spLocks noGrp="1"/>
          </p:cNvSpPr>
          <p:nvPr>
            <p:ph type="dt" sz="half" idx="10"/>
          </p:nvPr>
        </p:nvSpPr>
        <p:spPr/>
        <p:txBody>
          <a:bodyPr/>
          <a:lstStyle/>
          <a:p>
            <a:fld id="{3455A8F0-91F4-434D-A647-06EC7229B0A8}" type="datetimeFigureOut">
              <a:rPr lang="en-GB" smtClean="0"/>
              <a:t>11/01/2019</a:t>
            </a:fld>
            <a:endParaRPr lang="en-GB"/>
          </a:p>
        </p:txBody>
      </p:sp>
      <p:sp>
        <p:nvSpPr>
          <p:cNvPr id="5" name="Footer Placeholder 4">
            <a:extLst>
              <a:ext uri="{FF2B5EF4-FFF2-40B4-BE49-F238E27FC236}">
                <a16:creationId xmlns:a16="http://schemas.microsoft.com/office/drawing/2014/main" id="{1B0BA71E-5882-8144-BE70-2903DEA6FD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20B234-B416-4A4C-AFBC-BCFF1A514B8B}"/>
              </a:ext>
            </a:extLst>
          </p:cNvPr>
          <p:cNvSpPr>
            <a:spLocks noGrp="1"/>
          </p:cNvSpPr>
          <p:nvPr>
            <p:ph type="sldNum" sz="quarter" idx="12"/>
          </p:nvPr>
        </p:nvSpPr>
        <p:spPr/>
        <p:txBody>
          <a:bodyPr/>
          <a:lstStyle/>
          <a:p>
            <a:fld id="{9483A347-5C98-1945-AB70-1517BBFF01B6}" type="slidenum">
              <a:rPr lang="en-GB" smtClean="0"/>
              <a:t>‹#›</a:t>
            </a:fld>
            <a:endParaRPr lang="en-GB"/>
          </a:p>
        </p:txBody>
      </p:sp>
    </p:spTree>
    <p:extLst>
      <p:ext uri="{BB962C8B-B14F-4D97-AF65-F5344CB8AC3E}">
        <p14:creationId xmlns:p14="http://schemas.microsoft.com/office/powerpoint/2010/main" val="9912206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480821E-9F38-BD4C-B8EF-2DDD2C4622F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98E494E-640B-F243-8400-1DFB191B92A3}"/>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64E69C-4726-3749-A311-ACB1BCB55838}"/>
              </a:ext>
            </a:extLst>
          </p:cNvPr>
          <p:cNvSpPr>
            <a:spLocks noGrp="1"/>
          </p:cNvSpPr>
          <p:nvPr>
            <p:ph type="dt" sz="half" idx="10"/>
          </p:nvPr>
        </p:nvSpPr>
        <p:spPr/>
        <p:txBody>
          <a:bodyPr/>
          <a:lstStyle/>
          <a:p>
            <a:fld id="{3455A8F0-91F4-434D-A647-06EC7229B0A8}" type="datetimeFigureOut">
              <a:rPr lang="en-GB" smtClean="0"/>
              <a:t>11/01/2019</a:t>
            </a:fld>
            <a:endParaRPr lang="en-GB"/>
          </a:p>
        </p:txBody>
      </p:sp>
      <p:sp>
        <p:nvSpPr>
          <p:cNvPr id="5" name="Footer Placeholder 4">
            <a:extLst>
              <a:ext uri="{FF2B5EF4-FFF2-40B4-BE49-F238E27FC236}">
                <a16:creationId xmlns:a16="http://schemas.microsoft.com/office/drawing/2014/main" id="{59F63AC5-0230-354E-A42F-99CA737A89A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5602AA4-20D8-564C-BFF9-27CE01F2E74B}"/>
              </a:ext>
            </a:extLst>
          </p:cNvPr>
          <p:cNvSpPr>
            <a:spLocks noGrp="1"/>
          </p:cNvSpPr>
          <p:nvPr>
            <p:ph type="sldNum" sz="quarter" idx="12"/>
          </p:nvPr>
        </p:nvSpPr>
        <p:spPr/>
        <p:txBody>
          <a:bodyPr/>
          <a:lstStyle/>
          <a:p>
            <a:fld id="{9483A347-5C98-1945-AB70-1517BBFF01B6}" type="slidenum">
              <a:rPr lang="en-GB" smtClean="0"/>
              <a:t>‹#›</a:t>
            </a:fld>
            <a:endParaRPr lang="en-GB"/>
          </a:p>
        </p:txBody>
      </p:sp>
    </p:spTree>
    <p:extLst>
      <p:ext uri="{BB962C8B-B14F-4D97-AF65-F5344CB8AC3E}">
        <p14:creationId xmlns:p14="http://schemas.microsoft.com/office/powerpoint/2010/main" val="9104071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C3B396D-9507-F64D-822A-788320FCB02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D78FA66-1044-C14D-9CA5-9E83B99C87C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1C9519-034B-3145-A622-B46A4F50179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455A8F0-91F4-434D-A647-06EC7229B0A8}" type="datetimeFigureOut">
              <a:rPr lang="en-GB" smtClean="0"/>
              <a:t>11/01/2019</a:t>
            </a:fld>
            <a:endParaRPr lang="en-GB"/>
          </a:p>
        </p:txBody>
      </p:sp>
      <p:sp>
        <p:nvSpPr>
          <p:cNvPr id="5" name="Footer Placeholder 4">
            <a:extLst>
              <a:ext uri="{FF2B5EF4-FFF2-40B4-BE49-F238E27FC236}">
                <a16:creationId xmlns:a16="http://schemas.microsoft.com/office/drawing/2014/main" id="{B267A7CE-6435-DE47-B6AD-95042FD7639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D0C108D-D86F-454F-9753-8A94023926F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83A347-5C98-1945-AB70-1517BBFF01B6}" type="slidenum">
              <a:rPr lang="en-GB" smtClean="0"/>
              <a:t>‹#›</a:t>
            </a:fld>
            <a:endParaRPr lang="en-GB"/>
          </a:p>
        </p:txBody>
      </p:sp>
    </p:spTree>
    <p:extLst>
      <p:ext uri="{BB962C8B-B14F-4D97-AF65-F5344CB8AC3E}">
        <p14:creationId xmlns:p14="http://schemas.microsoft.com/office/powerpoint/2010/main" val="160786597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8.png"/><Relationship Id="rId1" Type="http://schemas.openxmlformats.org/officeDocument/2006/relationships/slideLayout" Target="../slideLayouts/slideLayout7.xml"/><Relationship Id="rId4" Type="http://schemas.openxmlformats.org/officeDocument/2006/relationships/hyperlink" Target="http://www.seawatchfoundation.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9009EC6C-A738-ED4D-9357-F75828C88C81}"/>
              </a:ext>
            </a:extLst>
          </p:cNvPr>
          <p:cNvSpPr>
            <a:spLocks noGrp="1"/>
          </p:cNvSpPr>
          <p:nvPr>
            <p:ph type="subTitle" idx="1"/>
          </p:nvPr>
        </p:nvSpPr>
        <p:spPr>
          <a:xfrm>
            <a:off x="2444545" y="2655160"/>
            <a:ext cx="7160217" cy="817449"/>
          </a:xfrm>
          <a:ln w="57150">
            <a:solidFill>
              <a:srgbClr val="0070C0"/>
            </a:solidFill>
          </a:ln>
        </p:spPr>
        <p:txBody>
          <a:bodyPr>
            <a:noAutofit/>
          </a:bodyPr>
          <a:lstStyle/>
          <a:p>
            <a:r>
              <a:rPr lang="en-GB" sz="4800" dirty="0"/>
              <a:t>Presentation by Naim </a:t>
            </a:r>
            <a:r>
              <a:rPr lang="en-GB" sz="4800" dirty="0" err="1"/>
              <a:t>Awal</a:t>
            </a:r>
            <a:r>
              <a:rPr lang="en-GB" sz="4800" dirty="0"/>
              <a:t>.</a:t>
            </a:r>
          </a:p>
        </p:txBody>
      </p:sp>
      <p:pic>
        <p:nvPicPr>
          <p:cNvPr id="6" name="Picture 5">
            <a:extLst>
              <a:ext uri="{FF2B5EF4-FFF2-40B4-BE49-F238E27FC236}">
                <a16:creationId xmlns:a16="http://schemas.microsoft.com/office/drawing/2014/main" id="{D0715207-D992-B84E-AF9E-FBC1A4073F0D}"/>
              </a:ext>
            </a:extLst>
          </p:cNvPr>
          <p:cNvPicPr>
            <a:picLocks noChangeAspect="1"/>
          </p:cNvPicPr>
          <p:nvPr/>
        </p:nvPicPr>
        <p:blipFill>
          <a:blip r:embed="rId2"/>
          <a:stretch>
            <a:fillRect/>
          </a:stretch>
        </p:blipFill>
        <p:spPr>
          <a:xfrm>
            <a:off x="3822076" y="3528098"/>
            <a:ext cx="4405157" cy="3307320"/>
          </a:xfrm>
          <a:prstGeom prst="rect">
            <a:avLst/>
          </a:prstGeom>
        </p:spPr>
      </p:pic>
      <p:pic>
        <p:nvPicPr>
          <p:cNvPr id="7" name="Picture 6">
            <a:extLst>
              <a:ext uri="{FF2B5EF4-FFF2-40B4-BE49-F238E27FC236}">
                <a16:creationId xmlns:a16="http://schemas.microsoft.com/office/drawing/2014/main" id="{641097A2-6942-5044-B045-2059CCCDAD38}"/>
              </a:ext>
            </a:extLst>
          </p:cNvPr>
          <p:cNvPicPr>
            <a:picLocks noChangeAspect="1"/>
          </p:cNvPicPr>
          <p:nvPr/>
        </p:nvPicPr>
        <p:blipFill rotWithShape="1">
          <a:blip r:embed="rId3"/>
          <a:srcRect r="1716"/>
          <a:stretch/>
        </p:blipFill>
        <p:spPr>
          <a:xfrm>
            <a:off x="1322800" y="269049"/>
            <a:ext cx="9403712" cy="2330622"/>
          </a:xfrm>
          <a:prstGeom prst="rect">
            <a:avLst/>
          </a:prstGeom>
        </p:spPr>
      </p:pic>
    </p:spTree>
    <p:extLst>
      <p:ext uri="{BB962C8B-B14F-4D97-AF65-F5344CB8AC3E}">
        <p14:creationId xmlns:p14="http://schemas.microsoft.com/office/powerpoint/2010/main" val="38511122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65BBBCD5-EFB7-5342-A935-B77CDADB1031}"/>
              </a:ext>
            </a:extLst>
          </p:cNvPr>
          <p:cNvPicPr>
            <a:picLocks noChangeAspect="1"/>
          </p:cNvPicPr>
          <p:nvPr/>
        </p:nvPicPr>
        <p:blipFill>
          <a:blip r:embed="rId2"/>
          <a:stretch>
            <a:fillRect/>
          </a:stretch>
        </p:blipFill>
        <p:spPr>
          <a:xfrm>
            <a:off x="7212876" y="2916193"/>
            <a:ext cx="4979124" cy="3941807"/>
          </a:xfrm>
          <a:prstGeom prst="rect">
            <a:avLst/>
          </a:prstGeom>
        </p:spPr>
      </p:pic>
      <p:pic>
        <p:nvPicPr>
          <p:cNvPr id="5" name="Picture 4">
            <a:extLst>
              <a:ext uri="{FF2B5EF4-FFF2-40B4-BE49-F238E27FC236}">
                <a16:creationId xmlns:a16="http://schemas.microsoft.com/office/drawing/2014/main" id="{641097A2-6942-5044-B045-2059CCCDAD38}"/>
              </a:ext>
            </a:extLst>
          </p:cNvPr>
          <p:cNvPicPr>
            <a:picLocks noChangeAspect="1"/>
          </p:cNvPicPr>
          <p:nvPr/>
        </p:nvPicPr>
        <p:blipFill rotWithShape="1">
          <a:blip r:embed="rId3"/>
          <a:srcRect r="1716"/>
          <a:stretch/>
        </p:blipFill>
        <p:spPr>
          <a:xfrm>
            <a:off x="1322800" y="269049"/>
            <a:ext cx="9403712" cy="2330622"/>
          </a:xfrm>
          <a:prstGeom prst="rect">
            <a:avLst/>
          </a:prstGeom>
        </p:spPr>
      </p:pic>
      <p:sp>
        <p:nvSpPr>
          <p:cNvPr id="7" name="TextBox 6">
            <a:extLst>
              <a:ext uri="{FF2B5EF4-FFF2-40B4-BE49-F238E27FC236}">
                <a16:creationId xmlns:a16="http://schemas.microsoft.com/office/drawing/2014/main" id="{9ACAD6B1-D514-A547-8CF9-06914DB43F94}"/>
              </a:ext>
            </a:extLst>
          </p:cNvPr>
          <p:cNvSpPr txBox="1"/>
          <p:nvPr/>
        </p:nvSpPr>
        <p:spPr>
          <a:xfrm>
            <a:off x="175845" y="2916193"/>
            <a:ext cx="6858001" cy="3170099"/>
          </a:xfrm>
          <a:prstGeom prst="rect">
            <a:avLst/>
          </a:prstGeom>
          <a:noFill/>
          <a:ln w="57150">
            <a:solidFill>
              <a:srgbClr val="0070C0"/>
            </a:solidFill>
          </a:ln>
        </p:spPr>
        <p:txBody>
          <a:bodyPr wrap="square" rtlCol="0">
            <a:spAutoFit/>
          </a:bodyPr>
          <a:lstStyle/>
          <a:p>
            <a:pPr marL="342900" indent="-342900" algn="just">
              <a:buFont typeface="Arial" panose="020B0604020202020204" pitchFamily="34" charset="0"/>
              <a:buChar char="•"/>
            </a:pPr>
            <a:r>
              <a:rPr lang="en-GB" sz="2000" dirty="0"/>
              <a:t>SWF was founded in 1991 by their Director, </a:t>
            </a:r>
            <a:r>
              <a:rPr lang="en-GB" sz="2000" dirty="0" err="1"/>
              <a:t>Dr.</a:t>
            </a:r>
            <a:r>
              <a:rPr lang="en-GB" sz="2000" dirty="0"/>
              <a:t> Peter Evans.</a:t>
            </a:r>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r>
              <a:rPr lang="en-GB" sz="2000" dirty="0"/>
              <a:t>They are a non-governmental organisation (charity) that specialise in marine wildlife. </a:t>
            </a:r>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r>
              <a:rPr lang="en-GB" sz="2000" dirty="0"/>
              <a:t>They are based in New Quay, Ceredigion, West Wales – overlooking Cardigan Bay.</a:t>
            </a:r>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r>
              <a:rPr lang="en-GB" sz="2000" dirty="0"/>
              <a:t>From April-October; they have internships available for people to study dolphins and working on boats.</a:t>
            </a:r>
          </a:p>
        </p:txBody>
      </p:sp>
    </p:spTree>
    <p:extLst>
      <p:ext uri="{BB962C8B-B14F-4D97-AF65-F5344CB8AC3E}">
        <p14:creationId xmlns:p14="http://schemas.microsoft.com/office/powerpoint/2010/main" val="9411773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41097A2-6942-5044-B045-2059CCCDAD38}"/>
              </a:ext>
            </a:extLst>
          </p:cNvPr>
          <p:cNvPicPr>
            <a:picLocks noChangeAspect="1"/>
          </p:cNvPicPr>
          <p:nvPr/>
        </p:nvPicPr>
        <p:blipFill rotWithShape="1">
          <a:blip r:embed="rId2"/>
          <a:srcRect r="1716"/>
          <a:stretch/>
        </p:blipFill>
        <p:spPr>
          <a:xfrm>
            <a:off x="1322800" y="269049"/>
            <a:ext cx="9403712" cy="2330622"/>
          </a:xfrm>
          <a:prstGeom prst="rect">
            <a:avLst/>
          </a:prstGeom>
        </p:spPr>
      </p:pic>
      <p:sp>
        <p:nvSpPr>
          <p:cNvPr id="2" name="TextBox 1"/>
          <p:cNvSpPr txBox="1"/>
          <p:nvPr/>
        </p:nvSpPr>
        <p:spPr>
          <a:xfrm>
            <a:off x="1322800" y="2998177"/>
            <a:ext cx="9403712" cy="3170099"/>
          </a:xfrm>
          <a:prstGeom prst="rect">
            <a:avLst/>
          </a:prstGeom>
          <a:noFill/>
          <a:ln w="57150">
            <a:solidFill>
              <a:schemeClr val="accent1"/>
            </a:solidFill>
          </a:ln>
        </p:spPr>
        <p:txBody>
          <a:bodyPr wrap="square" rtlCol="0">
            <a:spAutoFit/>
          </a:bodyPr>
          <a:lstStyle/>
          <a:p>
            <a:r>
              <a:rPr lang="en-GB" sz="2000" u="sng" dirty="0"/>
              <a:t>The Aims.</a:t>
            </a:r>
          </a:p>
          <a:p>
            <a:pPr marL="342900" indent="-342900">
              <a:buFont typeface="Arial" panose="020B0604020202020204" pitchFamily="34" charset="0"/>
              <a:buChar char="•"/>
            </a:pPr>
            <a:r>
              <a:rPr lang="en-GB" sz="2000" dirty="0"/>
              <a:t>Researching/monitoring the numbers and locations of dolphins/whales to understand the health of the marine ecosystem. </a:t>
            </a:r>
          </a:p>
          <a:p>
            <a:pPr marL="342900" indent="-342900">
              <a:buFont typeface="Arial" panose="020B0604020202020204" pitchFamily="34" charset="0"/>
              <a:buChar char="•"/>
            </a:pPr>
            <a:r>
              <a:rPr lang="en-GB" sz="2000" dirty="0"/>
              <a:t>Educating and raising awareness for better environmental protection from the threats the animals face;</a:t>
            </a:r>
          </a:p>
          <a:p>
            <a:pPr marL="800100" lvl="1" indent="-342900">
              <a:buFontTx/>
              <a:buChar char="-"/>
            </a:pPr>
            <a:r>
              <a:rPr lang="en-GB" sz="2000" dirty="0"/>
              <a:t>Impact of chemical/plastic/noise pollution.</a:t>
            </a:r>
          </a:p>
          <a:p>
            <a:pPr marL="800100" lvl="1" indent="-342900">
              <a:buFontTx/>
              <a:buChar char="-"/>
            </a:pPr>
            <a:r>
              <a:rPr lang="en-GB" sz="2000" dirty="0"/>
              <a:t>People over-fishing their food.</a:t>
            </a:r>
          </a:p>
          <a:p>
            <a:pPr marL="800100" lvl="1" indent="-342900">
              <a:buFontTx/>
              <a:buChar char="-"/>
            </a:pPr>
            <a:r>
              <a:rPr lang="en-GB" sz="2000" dirty="0"/>
              <a:t>Accidentally captured in fishing gear.</a:t>
            </a:r>
          </a:p>
          <a:p>
            <a:pPr marL="800100" lvl="1" indent="-342900">
              <a:buFontTx/>
              <a:buChar char="-"/>
            </a:pPr>
            <a:r>
              <a:rPr lang="en-GB" sz="2000" dirty="0"/>
              <a:t>Climate change.</a:t>
            </a:r>
          </a:p>
          <a:p>
            <a:pPr marL="342900" indent="-342900">
              <a:buFont typeface="Arial" panose="020B0604020202020204" pitchFamily="34" charset="0"/>
              <a:buChar char="•"/>
            </a:pPr>
            <a:r>
              <a:rPr lang="en-GB" sz="2000" dirty="0"/>
              <a:t>Involving public in scientific monitoring. </a:t>
            </a:r>
          </a:p>
        </p:txBody>
      </p:sp>
    </p:spTree>
    <p:extLst>
      <p:ext uri="{BB962C8B-B14F-4D97-AF65-F5344CB8AC3E}">
        <p14:creationId xmlns:p14="http://schemas.microsoft.com/office/powerpoint/2010/main" val="12818198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8B02053-E51D-AF42-B057-10D381B7D0C4}"/>
              </a:ext>
            </a:extLst>
          </p:cNvPr>
          <p:cNvPicPr>
            <a:picLocks noChangeAspect="1"/>
          </p:cNvPicPr>
          <p:nvPr/>
        </p:nvPicPr>
        <p:blipFill>
          <a:blip r:embed="rId2"/>
          <a:stretch>
            <a:fillRect/>
          </a:stretch>
        </p:blipFill>
        <p:spPr>
          <a:xfrm>
            <a:off x="6666103" y="2916194"/>
            <a:ext cx="5525897" cy="3941806"/>
          </a:xfrm>
          <a:prstGeom prst="rect">
            <a:avLst/>
          </a:prstGeom>
        </p:spPr>
      </p:pic>
      <p:sp>
        <p:nvSpPr>
          <p:cNvPr id="7" name="TextBox 6">
            <a:extLst>
              <a:ext uri="{FF2B5EF4-FFF2-40B4-BE49-F238E27FC236}">
                <a16:creationId xmlns:a16="http://schemas.microsoft.com/office/drawing/2014/main" id="{667C1FA6-E8B6-9F4E-9BC8-FB8F56C0273B}"/>
              </a:ext>
            </a:extLst>
          </p:cNvPr>
          <p:cNvSpPr txBox="1"/>
          <p:nvPr/>
        </p:nvSpPr>
        <p:spPr>
          <a:xfrm>
            <a:off x="176364" y="2916194"/>
            <a:ext cx="6373905" cy="1631216"/>
          </a:xfrm>
          <a:prstGeom prst="rect">
            <a:avLst/>
          </a:prstGeom>
          <a:noFill/>
          <a:ln w="57150">
            <a:solidFill>
              <a:srgbClr val="0070C0"/>
            </a:solidFill>
          </a:ln>
        </p:spPr>
        <p:txBody>
          <a:bodyPr wrap="square" rtlCol="0">
            <a:spAutoFit/>
          </a:bodyPr>
          <a:lstStyle/>
          <a:p>
            <a:pPr marL="285750" indent="-285750" algn="just">
              <a:buFont typeface="Arial" panose="020B0604020202020204" pitchFamily="34" charset="0"/>
              <a:buChar char="•"/>
            </a:pPr>
            <a:r>
              <a:rPr lang="en-GB" sz="2000" dirty="0"/>
              <a:t>As an NGO, SWF are funded/sponsored by governmental organisations, other NGOs and other companies.</a:t>
            </a:r>
          </a:p>
          <a:p>
            <a:pPr marL="285750" indent="-285750" algn="just">
              <a:buFont typeface="Arial" panose="020B0604020202020204" pitchFamily="34" charset="0"/>
              <a:buChar char="•"/>
            </a:pPr>
            <a:endParaRPr lang="en-GB" sz="2000" dirty="0"/>
          </a:p>
          <a:p>
            <a:pPr marL="285750" indent="-285750" algn="just">
              <a:buFont typeface="Arial" panose="020B0604020202020204" pitchFamily="34" charset="0"/>
              <a:buChar char="•"/>
            </a:pPr>
            <a:r>
              <a:rPr lang="en-GB" sz="2000" dirty="0"/>
              <a:t>SWF are also responsible for sharing and reporting any data to NRW, Defra and Welsh Assembly Govt.</a:t>
            </a:r>
          </a:p>
        </p:txBody>
      </p:sp>
      <p:pic>
        <p:nvPicPr>
          <p:cNvPr id="5" name="Picture 4">
            <a:extLst>
              <a:ext uri="{FF2B5EF4-FFF2-40B4-BE49-F238E27FC236}">
                <a16:creationId xmlns:a16="http://schemas.microsoft.com/office/drawing/2014/main" id="{641097A2-6942-5044-B045-2059CCCDAD38}"/>
              </a:ext>
            </a:extLst>
          </p:cNvPr>
          <p:cNvPicPr>
            <a:picLocks noChangeAspect="1"/>
          </p:cNvPicPr>
          <p:nvPr/>
        </p:nvPicPr>
        <p:blipFill rotWithShape="1">
          <a:blip r:embed="rId3"/>
          <a:srcRect r="1716"/>
          <a:stretch/>
        </p:blipFill>
        <p:spPr>
          <a:xfrm>
            <a:off x="1322800" y="269049"/>
            <a:ext cx="9403712" cy="2330622"/>
          </a:xfrm>
          <a:prstGeom prst="rect">
            <a:avLst/>
          </a:prstGeom>
        </p:spPr>
      </p:pic>
    </p:spTree>
    <p:extLst>
      <p:ext uri="{BB962C8B-B14F-4D97-AF65-F5344CB8AC3E}">
        <p14:creationId xmlns:p14="http://schemas.microsoft.com/office/powerpoint/2010/main" val="30621200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41097A2-6942-5044-B045-2059CCCDAD38}"/>
              </a:ext>
            </a:extLst>
          </p:cNvPr>
          <p:cNvPicPr>
            <a:picLocks noChangeAspect="1"/>
          </p:cNvPicPr>
          <p:nvPr/>
        </p:nvPicPr>
        <p:blipFill rotWithShape="1">
          <a:blip r:embed="rId2"/>
          <a:srcRect r="1716"/>
          <a:stretch/>
        </p:blipFill>
        <p:spPr>
          <a:xfrm>
            <a:off x="1322800" y="269049"/>
            <a:ext cx="9403712" cy="2330622"/>
          </a:xfrm>
          <a:prstGeom prst="rect">
            <a:avLst/>
          </a:prstGeom>
        </p:spPr>
      </p:pic>
      <p:sp>
        <p:nvSpPr>
          <p:cNvPr id="4" name="TextBox 3">
            <a:extLst>
              <a:ext uri="{FF2B5EF4-FFF2-40B4-BE49-F238E27FC236}">
                <a16:creationId xmlns:a16="http://schemas.microsoft.com/office/drawing/2014/main" id="{BF09B816-0049-D445-90BF-4CC01F11E73C}"/>
              </a:ext>
            </a:extLst>
          </p:cNvPr>
          <p:cNvSpPr txBox="1"/>
          <p:nvPr/>
        </p:nvSpPr>
        <p:spPr>
          <a:xfrm>
            <a:off x="621783" y="2963934"/>
            <a:ext cx="10805746" cy="2923877"/>
          </a:xfrm>
          <a:prstGeom prst="rect">
            <a:avLst/>
          </a:prstGeom>
          <a:noFill/>
          <a:ln w="57150">
            <a:solidFill>
              <a:srgbClr val="0070C0"/>
            </a:solidFill>
          </a:ln>
        </p:spPr>
        <p:txBody>
          <a:bodyPr wrap="square" rtlCol="0">
            <a:spAutoFit/>
          </a:bodyPr>
          <a:lstStyle/>
          <a:p>
            <a:pPr marL="342900" indent="-342900" algn="just">
              <a:buFont typeface="Arial" panose="020B0604020202020204" pitchFamily="34" charset="0"/>
              <a:buChar char="•"/>
            </a:pPr>
            <a:r>
              <a:rPr lang="en-GB" sz="2000" dirty="0"/>
              <a:t>SWF raise public awareness for marine wildlife by holding conventions and many other events to show how significant is the marine wildlife.</a:t>
            </a:r>
          </a:p>
          <a:p>
            <a:pPr marL="342900" indent="-342900" algn="just">
              <a:buFont typeface="Arial" panose="020B0604020202020204" pitchFamily="34" charset="0"/>
              <a:buChar char="•"/>
            </a:pPr>
            <a:r>
              <a:rPr lang="en-GB" sz="2000" dirty="0"/>
              <a:t>Events include;</a:t>
            </a:r>
          </a:p>
          <a:p>
            <a:pPr marL="800100" lvl="1" indent="-342900" algn="just">
              <a:buFontTx/>
              <a:buChar char="-"/>
            </a:pPr>
            <a:r>
              <a:rPr lang="en-GB" sz="2000" dirty="0"/>
              <a:t>School talks,</a:t>
            </a:r>
          </a:p>
          <a:p>
            <a:pPr marL="800100" lvl="1" indent="-342900" algn="just">
              <a:buFontTx/>
              <a:buChar char="-"/>
            </a:pPr>
            <a:r>
              <a:rPr lang="en-GB" sz="2000" dirty="0"/>
              <a:t>Bake sales, </a:t>
            </a:r>
          </a:p>
          <a:p>
            <a:pPr marL="800100" lvl="1" indent="-342900" algn="just">
              <a:buFontTx/>
              <a:buChar char="-"/>
            </a:pPr>
            <a:r>
              <a:rPr lang="en-GB" sz="2000" dirty="0"/>
              <a:t>Merchandise sales,</a:t>
            </a:r>
          </a:p>
          <a:p>
            <a:pPr marL="800100" lvl="1" indent="-342900" algn="just">
              <a:buFontTx/>
              <a:buChar char="-"/>
            </a:pPr>
            <a:r>
              <a:rPr lang="en-GB" sz="2000" i="1" dirty="0"/>
              <a:t>‘Give it a Go – Dolphin Research’</a:t>
            </a:r>
            <a:endParaRPr lang="en-GB" sz="2000" dirty="0"/>
          </a:p>
          <a:p>
            <a:pPr marL="342900" indent="-342900" algn="just">
              <a:buFont typeface="Arial" panose="020B0604020202020204" pitchFamily="34" charset="0"/>
              <a:buChar char="•"/>
            </a:pPr>
            <a:r>
              <a:rPr lang="en-GB" sz="2000" dirty="0"/>
              <a:t>To raise money, they host some of these during peak summer times. Throughout 2018, £847.46 was raised from all events with £445.32 from bake sales alone</a:t>
            </a:r>
            <a:r>
              <a:rPr lang="en-GB" sz="2400" dirty="0"/>
              <a:t>.</a:t>
            </a:r>
          </a:p>
        </p:txBody>
      </p:sp>
    </p:spTree>
    <p:extLst>
      <p:ext uri="{BB962C8B-B14F-4D97-AF65-F5344CB8AC3E}">
        <p14:creationId xmlns:p14="http://schemas.microsoft.com/office/powerpoint/2010/main" val="21588008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9A0F3F4-09BE-7749-BDAA-6E3CB97B7072}"/>
              </a:ext>
            </a:extLst>
          </p:cNvPr>
          <p:cNvPicPr>
            <a:picLocks noChangeAspect="1"/>
          </p:cNvPicPr>
          <p:nvPr/>
        </p:nvPicPr>
        <p:blipFill>
          <a:blip r:embed="rId2"/>
          <a:stretch>
            <a:fillRect/>
          </a:stretch>
        </p:blipFill>
        <p:spPr>
          <a:xfrm>
            <a:off x="7883610" y="4312134"/>
            <a:ext cx="4308389" cy="2545866"/>
          </a:xfrm>
          <a:prstGeom prst="rect">
            <a:avLst/>
          </a:prstGeom>
        </p:spPr>
      </p:pic>
      <p:sp>
        <p:nvSpPr>
          <p:cNvPr id="4" name="TextBox 3">
            <a:extLst>
              <a:ext uri="{FF2B5EF4-FFF2-40B4-BE49-F238E27FC236}">
                <a16:creationId xmlns:a16="http://schemas.microsoft.com/office/drawing/2014/main" id="{684E5EFB-2FC1-6441-95B0-D9B169DDAEB4}"/>
              </a:ext>
            </a:extLst>
          </p:cNvPr>
          <p:cNvSpPr txBox="1"/>
          <p:nvPr/>
        </p:nvSpPr>
        <p:spPr>
          <a:xfrm>
            <a:off x="934872" y="4312134"/>
            <a:ext cx="6793566" cy="1323439"/>
          </a:xfrm>
          <a:prstGeom prst="rect">
            <a:avLst/>
          </a:prstGeom>
          <a:noFill/>
          <a:ln w="57150">
            <a:solidFill>
              <a:srgbClr val="0070C0"/>
            </a:solidFill>
          </a:ln>
        </p:spPr>
        <p:txBody>
          <a:bodyPr wrap="square" rtlCol="0">
            <a:spAutoFit/>
          </a:bodyPr>
          <a:lstStyle/>
          <a:p>
            <a:pPr marL="285750" indent="-285750" algn="just">
              <a:buFont typeface="Arial" panose="020B0604020202020204" pitchFamily="34" charset="0"/>
              <a:buChar char="•"/>
            </a:pPr>
            <a:r>
              <a:rPr lang="en-GB" sz="2000" dirty="0"/>
              <a:t>27</a:t>
            </a:r>
            <a:r>
              <a:rPr lang="en-GB" sz="2000" baseline="30000" dirty="0"/>
              <a:t>th</a:t>
            </a:r>
            <a:r>
              <a:rPr lang="en-GB" sz="2000" dirty="0"/>
              <a:t> July – 4</a:t>
            </a:r>
            <a:r>
              <a:rPr lang="en-GB" sz="2000" baseline="30000" dirty="0"/>
              <a:t>th</a:t>
            </a:r>
            <a:r>
              <a:rPr lang="en-GB" sz="2000" dirty="0"/>
              <a:t> August: SWF team up with Whale and Dolphin Conservation to host National Whale and Dolphin Watch (NWDW) encouraging the public to look out for marine wildlife.</a:t>
            </a:r>
          </a:p>
        </p:txBody>
      </p:sp>
      <p:pic>
        <p:nvPicPr>
          <p:cNvPr id="5" name="Picture 4">
            <a:extLst>
              <a:ext uri="{FF2B5EF4-FFF2-40B4-BE49-F238E27FC236}">
                <a16:creationId xmlns:a16="http://schemas.microsoft.com/office/drawing/2014/main" id="{641097A2-6942-5044-B045-2059CCCDAD38}"/>
              </a:ext>
            </a:extLst>
          </p:cNvPr>
          <p:cNvPicPr>
            <a:picLocks noChangeAspect="1"/>
          </p:cNvPicPr>
          <p:nvPr/>
        </p:nvPicPr>
        <p:blipFill rotWithShape="1">
          <a:blip r:embed="rId3"/>
          <a:srcRect r="1716"/>
          <a:stretch/>
        </p:blipFill>
        <p:spPr>
          <a:xfrm>
            <a:off x="1322800" y="269049"/>
            <a:ext cx="9403712" cy="2330622"/>
          </a:xfrm>
          <a:prstGeom prst="rect">
            <a:avLst/>
          </a:prstGeom>
        </p:spPr>
      </p:pic>
      <p:sp>
        <p:nvSpPr>
          <p:cNvPr id="6" name="TextBox 5"/>
          <p:cNvSpPr txBox="1"/>
          <p:nvPr/>
        </p:nvSpPr>
        <p:spPr>
          <a:xfrm>
            <a:off x="934872" y="2950239"/>
            <a:ext cx="10179568" cy="707886"/>
          </a:xfrm>
          <a:prstGeom prst="rect">
            <a:avLst/>
          </a:prstGeom>
          <a:noFill/>
          <a:ln w="57150">
            <a:solidFill>
              <a:srgbClr val="0070C0"/>
            </a:solidFill>
          </a:ln>
        </p:spPr>
        <p:txBody>
          <a:bodyPr wrap="square" rtlCol="0">
            <a:spAutoFit/>
          </a:bodyPr>
          <a:lstStyle/>
          <a:p>
            <a:pPr marL="342900" indent="-342900" algn="just">
              <a:buFont typeface="Arial" panose="020B0604020202020204" pitchFamily="34" charset="0"/>
              <a:buChar char="•"/>
            </a:pPr>
            <a:r>
              <a:rPr lang="en-GB" sz="2000" dirty="0"/>
              <a:t>SWF work with other marine research companies with research coordinators all over the UK with studies taken place in Hebrides, Grampian region, Irish Sea and English Channel. </a:t>
            </a:r>
          </a:p>
        </p:txBody>
      </p:sp>
    </p:spTree>
    <p:extLst>
      <p:ext uri="{BB962C8B-B14F-4D97-AF65-F5344CB8AC3E}">
        <p14:creationId xmlns:p14="http://schemas.microsoft.com/office/powerpoint/2010/main" val="21480399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41097A2-6942-5044-B045-2059CCCDAD38}"/>
              </a:ext>
            </a:extLst>
          </p:cNvPr>
          <p:cNvPicPr>
            <a:picLocks noChangeAspect="1"/>
          </p:cNvPicPr>
          <p:nvPr/>
        </p:nvPicPr>
        <p:blipFill rotWithShape="1">
          <a:blip r:embed="rId2"/>
          <a:srcRect r="1716"/>
          <a:stretch/>
        </p:blipFill>
        <p:spPr>
          <a:xfrm>
            <a:off x="1322800" y="269049"/>
            <a:ext cx="9403712" cy="2330622"/>
          </a:xfrm>
          <a:prstGeom prst="rect">
            <a:avLst/>
          </a:prstGeom>
        </p:spPr>
      </p:pic>
      <p:pic>
        <p:nvPicPr>
          <p:cNvPr id="5" name="Picture 4"/>
          <p:cNvPicPr>
            <a:picLocks noChangeAspect="1"/>
          </p:cNvPicPr>
          <p:nvPr/>
        </p:nvPicPr>
        <p:blipFill rotWithShape="1">
          <a:blip r:embed="rId3"/>
          <a:srcRect l="20702" t="50351" r="14649" b="15341"/>
          <a:stretch/>
        </p:blipFill>
        <p:spPr>
          <a:xfrm>
            <a:off x="5666028" y="4638443"/>
            <a:ext cx="6297372" cy="1879813"/>
          </a:xfrm>
          <a:prstGeom prst="rect">
            <a:avLst/>
          </a:prstGeom>
        </p:spPr>
      </p:pic>
      <p:sp>
        <p:nvSpPr>
          <p:cNvPr id="8" name="TextBox 7"/>
          <p:cNvSpPr txBox="1"/>
          <p:nvPr/>
        </p:nvSpPr>
        <p:spPr>
          <a:xfrm>
            <a:off x="457199" y="2865598"/>
            <a:ext cx="5019675" cy="1200329"/>
          </a:xfrm>
          <a:prstGeom prst="rect">
            <a:avLst/>
          </a:prstGeom>
          <a:noFill/>
          <a:ln w="57150">
            <a:solidFill>
              <a:srgbClr val="0070C0"/>
            </a:solidFill>
          </a:ln>
        </p:spPr>
        <p:txBody>
          <a:bodyPr wrap="square" rtlCol="0">
            <a:spAutoFit/>
          </a:bodyPr>
          <a:lstStyle/>
          <a:p>
            <a:pPr algn="just"/>
            <a:r>
              <a:rPr lang="en-GB" dirty="0"/>
              <a:t>This small charity only has 3 people involved on a permanent basis with the majority of the members are volunteers. SWF has only one office (New Quay) and one headquarters (</a:t>
            </a:r>
            <a:r>
              <a:rPr lang="en-GB" dirty="0" err="1"/>
              <a:t>Amlwch</a:t>
            </a:r>
            <a:r>
              <a:rPr lang="en-GB" dirty="0"/>
              <a:t>) in UK.</a:t>
            </a:r>
          </a:p>
        </p:txBody>
      </p:sp>
      <p:sp>
        <p:nvSpPr>
          <p:cNvPr id="10" name="TextBox 9"/>
          <p:cNvSpPr txBox="1"/>
          <p:nvPr/>
        </p:nvSpPr>
        <p:spPr>
          <a:xfrm>
            <a:off x="457198" y="4378021"/>
            <a:ext cx="5019675" cy="923330"/>
          </a:xfrm>
          <a:prstGeom prst="rect">
            <a:avLst/>
          </a:prstGeom>
          <a:noFill/>
          <a:ln w="57150">
            <a:solidFill>
              <a:srgbClr val="0070C0"/>
            </a:solidFill>
          </a:ln>
        </p:spPr>
        <p:txBody>
          <a:bodyPr wrap="square" rtlCol="0">
            <a:spAutoFit/>
          </a:bodyPr>
          <a:lstStyle/>
          <a:p>
            <a:pPr algn="just"/>
            <a:r>
              <a:rPr lang="en-GB" dirty="0"/>
              <a:t>Despite the small scale of the charity, they are recognised for their work on Facebook with 11,233 followers.</a:t>
            </a:r>
          </a:p>
        </p:txBody>
      </p:sp>
    </p:spTree>
    <p:extLst>
      <p:ext uri="{BB962C8B-B14F-4D97-AF65-F5344CB8AC3E}">
        <p14:creationId xmlns:p14="http://schemas.microsoft.com/office/powerpoint/2010/main" val="23647218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41097A2-6942-5044-B045-2059CCCDAD38}"/>
              </a:ext>
            </a:extLst>
          </p:cNvPr>
          <p:cNvPicPr>
            <a:picLocks noChangeAspect="1"/>
          </p:cNvPicPr>
          <p:nvPr/>
        </p:nvPicPr>
        <p:blipFill rotWithShape="1">
          <a:blip r:embed="rId2"/>
          <a:srcRect r="1716"/>
          <a:stretch/>
        </p:blipFill>
        <p:spPr>
          <a:xfrm>
            <a:off x="1322800" y="269049"/>
            <a:ext cx="9403712" cy="2330622"/>
          </a:xfrm>
          <a:prstGeom prst="rect">
            <a:avLst/>
          </a:prstGeom>
        </p:spPr>
      </p:pic>
      <p:pic>
        <p:nvPicPr>
          <p:cNvPr id="3" name="Picture 2"/>
          <p:cNvPicPr>
            <a:picLocks noChangeAspect="1"/>
          </p:cNvPicPr>
          <p:nvPr/>
        </p:nvPicPr>
        <p:blipFill rotWithShape="1">
          <a:blip r:embed="rId3"/>
          <a:srcRect l="25178" t="20721" r="25790" b="19864"/>
          <a:stretch/>
        </p:blipFill>
        <p:spPr>
          <a:xfrm>
            <a:off x="2903166" y="2599671"/>
            <a:ext cx="6242980" cy="4255338"/>
          </a:xfrm>
          <a:prstGeom prst="rect">
            <a:avLst/>
          </a:prstGeom>
        </p:spPr>
      </p:pic>
    </p:spTree>
    <p:extLst>
      <p:ext uri="{BB962C8B-B14F-4D97-AF65-F5344CB8AC3E}">
        <p14:creationId xmlns:p14="http://schemas.microsoft.com/office/powerpoint/2010/main" val="12653526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41097A2-6942-5044-B045-2059CCCDAD38}"/>
              </a:ext>
            </a:extLst>
          </p:cNvPr>
          <p:cNvPicPr>
            <a:picLocks noChangeAspect="1"/>
          </p:cNvPicPr>
          <p:nvPr/>
        </p:nvPicPr>
        <p:blipFill rotWithShape="1">
          <a:blip r:embed="rId2"/>
          <a:srcRect r="1716"/>
          <a:stretch/>
        </p:blipFill>
        <p:spPr>
          <a:xfrm>
            <a:off x="1322800" y="269049"/>
            <a:ext cx="9403712" cy="2330622"/>
          </a:xfrm>
          <a:prstGeom prst="rect">
            <a:avLst/>
          </a:prstGeom>
        </p:spPr>
      </p:pic>
      <p:sp>
        <p:nvSpPr>
          <p:cNvPr id="5" name="TextBox 4"/>
          <p:cNvSpPr txBox="1"/>
          <p:nvPr/>
        </p:nvSpPr>
        <p:spPr>
          <a:xfrm>
            <a:off x="349221" y="2814006"/>
            <a:ext cx="11350869" cy="3785652"/>
          </a:xfrm>
          <a:prstGeom prst="rect">
            <a:avLst/>
          </a:prstGeom>
          <a:noFill/>
          <a:ln w="57150">
            <a:solidFill>
              <a:srgbClr val="0070C0"/>
            </a:solidFill>
          </a:ln>
        </p:spPr>
        <p:txBody>
          <a:bodyPr wrap="square" rtlCol="0">
            <a:spAutoFit/>
          </a:bodyPr>
          <a:lstStyle/>
          <a:p>
            <a:pPr marL="285750" indent="-285750" algn="just">
              <a:buFont typeface="Arial" panose="020B0604020202020204" pitchFamily="34" charset="0"/>
              <a:buChar char="•"/>
            </a:pPr>
            <a:r>
              <a:rPr lang="en-GB" sz="2000" u="sng" dirty="0"/>
              <a:t>Have they met their financial target?</a:t>
            </a:r>
          </a:p>
          <a:p>
            <a:pPr lvl="1" algn="just"/>
            <a:r>
              <a:rPr lang="en-GB" sz="2000" dirty="0"/>
              <a:t>Despite the awards and money they raised from events, there were no clear statistical targets. My impressions are that the earnings could have surpassed their targets or haven’t reached their targets. </a:t>
            </a:r>
          </a:p>
          <a:p>
            <a:pPr lvl="1" algn="just"/>
            <a:endParaRPr lang="en-GB" sz="2000" dirty="0"/>
          </a:p>
          <a:p>
            <a:pPr marL="285750" indent="-285750" algn="just">
              <a:buFont typeface="Arial" panose="020B0604020202020204" pitchFamily="34" charset="0"/>
              <a:buChar char="•"/>
            </a:pPr>
            <a:r>
              <a:rPr lang="en-GB" sz="2000" u="sng" dirty="0"/>
              <a:t>Have they reached their aims?</a:t>
            </a:r>
          </a:p>
          <a:p>
            <a:pPr lvl="1" algn="just"/>
            <a:r>
              <a:rPr lang="en-GB" sz="2000" dirty="0"/>
              <a:t>Although their job is to monitor and research, there isn’t a clear understanding on the population of marine wildlife; </a:t>
            </a:r>
          </a:p>
          <a:p>
            <a:pPr marL="742950" lvl="1" indent="-285750" algn="just">
              <a:buFontTx/>
              <a:buChar char="-"/>
            </a:pPr>
            <a:r>
              <a:rPr lang="en-GB" sz="2000" dirty="0"/>
              <a:t>How many dolphins/whales are in Cardigan Bay and is there population increase/decrease over the years? </a:t>
            </a:r>
          </a:p>
          <a:p>
            <a:pPr marL="742950" lvl="1" indent="-285750" algn="just">
              <a:buFontTx/>
              <a:buChar char="-"/>
            </a:pPr>
            <a:r>
              <a:rPr lang="en-GB" sz="2000" dirty="0"/>
              <a:t>Could future political factors (</a:t>
            </a:r>
            <a:r>
              <a:rPr lang="en-GB" sz="2000" dirty="0" err="1"/>
              <a:t>Brexit</a:t>
            </a:r>
            <a:r>
              <a:rPr lang="en-GB" sz="2000" dirty="0"/>
              <a:t>) have impacts on fisheries in Cardigan Bay that may benefit/threaten dolphins? </a:t>
            </a:r>
          </a:p>
          <a:p>
            <a:pPr marL="742950" lvl="1" indent="-285750" algn="just">
              <a:buFontTx/>
              <a:buChar char="-"/>
            </a:pPr>
            <a:r>
              <a:rPr lang="en-GB" sz="2000" dirty="0"/>
              <a:t>Is the job you’re doing working and efficient enough to protect these animals?</a:t>
            </a:r>
          </a:p>
        </p:txBody>
      </p:sp>
    </p:spTree>
    <p:extLst>
      <p:ext uri="{BB962C8B-B14F-4D97-AF65-F5344CB8AC3E}">
        <p14:creationId xmlns:p14="http://schemas.microsoft.com/office/powerpoint/2010/main" val="6471252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4443FC2-E57B-FA42-90EB-01E352F22A01}"/>
              </a:ext>
            </a:extLst>
          </p:cNvPr>
          <p:cNvPicPr>
            <a:picLocks noChangeAspect="1"/>
          </p:cNvPicPr>
          <p:nvPr/>
        </p:nvPicPr>
        <p:blipFill rotWithShape="1">
          <a:blip r:embed="rId2"/>
          <a:srcRect l="16784" t="23858" r="14567" b="14033"/>
          <a:stretch/>
        </p:blipFill>
        <p:spPr>
          <a:xfrm>
            <a:off x="6667390" y="3528098"/>
            <a:ext cx="5524610" cy="3329902"/>
          </a:xfrm>
          <a:prstGeom prst="rect">
            <a:avLst/>
          </a:prstGeom>
        </p:spPr>
      </p:pic>
      <p:pic>
        <p:nvPicPr>
          <p:cNvPr id="5" name="Picture 4">
            <a:extLst>
              <a:ext uri="{FF2B5EF4-FFF2-40B4-BE49-F238E27FC236}">
                <a16:creationId xmlns:a16="http://schemas.microsoft.com/office/drawing/2014/main" id="{641097A2-6942-5044-B045-2059CCCDAD38}"/>
              </a:ext>
            </a:extLst>
          </p:cNvPr>
          <p:cNvPicPr>
            <a:picLocks noChangeAspect="1"/>
          </p:cNvPicPr>
          <p:nvPr/>
        </p:nvPicPr>
        <p:blipFill rotWithShape="1">
          <a:blip r:embed="rId3"/>
          <a:srcRect r="1716"/>
          <a:stretch/>
        </p:blipFill>
        <p:spPr>
          <a:xfrm>
            <a:off x="1322800" y="269049"/>
            <a:ext cx="9403712" cy="2330622"/>
          </a:xfrm>
          <a:prstGeom prst="rect">
            <a:avLst/>
          </a:prstGeom>
        </p:spPr>
      </p:pic>
      <p:sp>
        <p:nvSpPr>
          <p:cNvPr id="2" name="TextBox 1"/>
          <p:cNvSpPr txBox="1"/>
          <p:nvPr/>
        </p:nvSpPr>
        <p:spPr>
          <a:xfrm>
            <a:off x="3367178" y="2648386"/>
            <a:ext cx="5314951" cy="830997"/>
          </a:xfrm>
          <a:prstGeom prst="rect">
            <a:avLst/>
          </a:prstGeom>
          <a:noFill/>
          <a:ln w="57150">
            <a:solidFill>
              <a:srgbClr val="0070C0"/>
            </a:solidFill>
          </a:ln>
        </p:spPr>
        <p:txBody>
          <a:bodyPr wrap="square" rtlCol="0">
            <a:spAutoFit/>
          </a:bodyPr>
          <a:lstStyle/>
          <a:p>
            <a:pPr algn="ctr"/>
            <a:r>
              <a:rPr lang="en-GB" sz="4800" dirty="0"/>
              <a:t>Thanks for watching.</a:t>
            </a:r>
          </a:p>
        </p:txBody>
      </p:sp>
      <p:sp>
        <p:nvSpPr>
          <p:cNvPr id="3" name="TextBox 2">
            <a:extLst>
              <a:ext uri="{FF2B5EF4-FFF2-40B4-BE49-F238E27FC236}">
                <a16:creationId xmlns:a16="http://schemas.microsoft.com/office/drawing/2014/main" id="{6477EFAB-61F4-264A-8070-10DDFE231695}"/>
              </a:ext>
            </a:extLst>
          </p:cNvPr>
          <p:cNvSpPr txBox="1"/>
          <p:nvPr/>
        </p:nvSpPr>
        <p:spPr>
          <a:xfrm>
            <a:off x="0" y="5983385"/>
            <a:ext cx="6667390" cy="923330"/>
          </a:xfrm>
          <a:prstGeom prst="rect">
            <a:avLst/>
          </a:prstGeom>
          <a:noFill/>
        </p:spPr>
        <p:txBody>
          <a:bodyPr wrap="square" rtlCol="0">
            <a:spAutoFit/>
          </a:bodyPr>
          <a:lstStyle/>
          <a:p>
            <a:pPr algn="just"/>
            <a:r>
              <a:rPr lang="en-GB" dirty="0"/>
              <a:t>Sea Watch Foundation (2019). Sea Watch Foundation. Available at: </a:t>
            </a:r>
            <a:r>
              <a:rPr lang="en-GB" dirty="0">
                <a:hlinkClick r:id="rId4"/>
              </a:rPr>
              <a:t>http://www.seawatchfoundation.org.uk</a:t>
            </a:r>
            <a:r>
              <a:rPr lang="en-GB" dirty="0"/>
              <a:t> (Accessed: 9</a:t>
            </a:r>
            <a:r>
              <a:rPr lang="en-GB" baseline="30000" dirty="0"/>
              <a:t>th</a:t>
            </a:r>
            <a:r>
              <a:rPr lang="en-GB" dirty="0"/>
              <a:t> December 2019).</a:t>
            </a:r>
          </a:p>
        </p:txBody>
      </p:sp>
    </p:spTree>
    <p:extLst>
      <p:ext uri="{BB962C8B-B14F-4D97-AF65-F5344CB8AC3E}">
        <p14:creationId xmlns:p14="http://schemas.microsoft.com/office/powerpoint/2010/main" val="171486297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488</TotalTime>
  <Words>526</Words>
  <Application>Microsoft Macintosh PowerPoint</Application>
  <PresentationFormat>Widescreen</PresentationFormat>
  <Paragraphs>40</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Naim Awal</dc:creator>
  <cp:lastModifiedBy>Naim Awal</cp:lastModifiedBy>
  <cp:revision>32</cp:revision>
  <dcterms:created xsi:type="dcterms:W3CDTF">2019-01-08T12:52:23Z</dcterms:created>
  <dcterms:modified xsi:type="dcterms:W3CDTF">2019-01-11T09:12:52Z</dcterms:modified>
</cp:coreProperties>
</file>