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5"/>
  </p:notesMasterIdLst>
  <p:handoutMasterIdLst>
    <p:handoutMasterId r:id="rId16"/>
  </p:handoutMasterIdLst>
  <p:sldIdLst>
    <p:sldId id="277" r:id="rId2"/>
    <p:sldId id="471" r:id="rId3"/>
    <p:sldId id="472" r:id="rId4"/>
    <p:sldId id="473" r:id="rId5"/>
    <p:sldId id="474" r:id="rId6"/>
    <p:sldId id="475" r:id="rId7"/>
    <p:sldId id="476" r:id="rId8"/>
    <p:sldId id="482" r:id="rId9"/>
    <p:sldId id="477" r:id="rId10"/>
    <p:sldId id="478" r:id="rId11"/>
    <p:sldId id="479" r:id="rId12"/>
    <p:sldId id="480" r:id="rId13"/>
    <p:sldId id="481" r:id="rId1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44484" autoAdjust="0"/>
    <p:restoredTop sz="94576" autoAdjust="0"/>
  </p:normalViewPr>
  <p:slideViewPr>
    <p:cSldViewPr>
      <p:cViewPr varScale="1">
        <p:scale>
          <a:sx n="81" d="100"/>
          <a:sy n="81" d="100"/>
        </p:scale>
        <p:origin x="176" y="6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‹Nº›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‹Nº›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‹Nº›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‹Nº›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‹Nº›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‹Nº›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‹Nº›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‹Nº›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‹Nº›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‹Nº›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‹Nº›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‹Nº›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‹Nº›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‹Nº›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pn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3.png"/><Relationship Id="rId4" Type="http://schemas.openxmlformats.org/officeDocument/2006/relationships/image" Target="../media/image5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3.png"/><Relationship Id="rId4" Type="http://schemas.openxmlformats.org/officeDocument/2006/relationships/image" Target="../media/image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hs.uk/conditions/acute-lymphoblastic-leukaemia/treatment/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nice.org.uk/guidance/ng204/chapter/Recommendations" TargetMode="Externa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hyperlink" Target="https://www.nhs.uk/conditions/acute-lymphoblastic-leukaemia/causes/" TargetMode="External"/><Relationship Id="rId5" Type="http://schemas.openxmlformats.org/officeDocument/2006/relationships/hyperlink" Target="https://www.cancerresearchuk.org/about-cancer/acute-lymphoblastic-leukaemia-all" TargetMode="External"/><Relationship Id="rId10" Type="http://schemas.openxmlformats.org/officeDocument/2006/relationships/image" Target="../media/image3.png"/><Relationship Id="rId4" Type="http://schemas.openxmlformats.org/officeDocument/2006/relationships/hyperlink" Target="https://www.medicalnewstoday.com/articles/322389" TargetMode="External"/><Relationship Id="rId9" Type="http://schemas.openxmlformats.org/officeDocument/2006/relationships/hyperlink" Target="https://www.nhs.uk/tests-and-treatments/consent-to-treatment/children/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.uk/conditions/acute-lymphoblastic-leukaemia/symptoms/" TargetMode="External"/><Relationship Id="rId7" Type="http://schemas.openxmlformats.org/officeDocument/2006/relationships/hyperlink" Target="https://www.nhs.uk/conditions/acute-lymphoblastic-leukaemia/tests-and-next-steps/" TargetMode="External"/><Relationship Id="rId2" Type="http://schemas.openxmlformats.org/officeDocument/2006/relationships/hyperlink" Target="https://www.nhs.uk/health-assessment-tools/calculate-your-body-mass-index/calculate-bmi-for-children-teenager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hutterstock.com/es/search/child-cancer-hospital-bed?image_type=illustration" TargetMode="External"/><Relationship Id="rId5" Type="http://schemas.openxmlformats.org/officeDocument/2006/relationships/hyperlink" Target="https://doi.org/10.1017/s1478951520000449" TargetMode="External"/><Relationship Id="rId4" Type="http://schemas.openxmlformats.org/officeDocument/2006/relationships/hyperlink" Target="https://www.nhs.uk/conditions/acute-lymphoblastic-leukaemia/what-is-acute-lymphoblastic-leukaemia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49275" y="1340768"/>
            <a:ext cx="8050709" cy="1584176"/>
          </a:xfrm>
        </p:spPr>
        <p:txBody>
          <a:bodyPr/>
          <a:lstStyle/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BMHP5032 Introduction to Physiology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Component 2 – Presentation 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Care Plan</a:t>
            </a:r>
          </a:p>
          <a:p>
            <a:pPr algn="l" eaLnBrk="1" hangingPunct="1"/>
            <a:endParaRPr lang="en-GB" altLang="en-US" sz="2800" b="1" dirty="0">
              <a:solidFill>
                <a:schemeClr val="bg1"/>
              </a:solidFill>
            </a:endParaRP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Student ID: 2435447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Student name: Mihaela Nina Achim</a:t>
            </a:r>
          </a:p>
          <a:p>
            <a:pPr algn="l" eaLnBrk="1" hangingPunct="1"/>
            <a:r>
              <a:rPr lang="en-GB" altLang="en-US" sz="2800" b="1" dirty="0">
                <a:solidFill>
                  <a:schemeClr val="bg1"/>
                </a:solidFill>
              </a:rPr>
              <a:t>Lecturer Name: Shaila Hussein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pic>
        <p:nvPicPr>
          <p:cNvPr id="8" name="Audio 7">
            <a:extLst>
              <a:ext uri="{FF2B5EF4-FFF2-40B4-BE49-F238E27FC236}">
                <a16:creationId xmlns:a16="http://schemas.microsoft.com/office/drawing/2014/main" id="{D82797AE-2205-5E7F-2F3A-4732B826CC3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776"/>
    </mc:Choice>
    <mc:Fallback xmlns="">
      <p:transition spd="slow" advTm="97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C3CB7-D278-A2A4-CAD1-A290CF81F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63D4A8-101E-12D0-65B2-FF0482C77A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412776"/>
            <a:ext cx="4038600" cy="4171603"/>
          </a:xfrm>
        </p:spPr>
        <p:txBody>
          <a:bodyPr wrap="square" anchor="t" anchorCtr="0">
            <a:normAutofit fontScale="55000" lnSpcReduction="20000"/>
          </a:bodyPr>
          <a:lstStyle/>
          <a:p>
            <a:pPr lvl="0"/>
            <a:r>
              <a:rPr lang="es-GB" b="1" dirty="0"/>
              <a:t>Alex is a fictional 12-year-old boy</a:t>
            </a:r>
            <a:r>
              <a:rPr lang="es-GB" dirty="0"/>
              <a:t> who lives with his mother, father and sister. He was diagnosed with </a:t>
            </a:r>
            <a:r>
              <a:rPr lang="es-GB" b="1" dirty="0"/>
              <a:t>Acute Lymphoblastic Leukaemia (ALL)</a:t>
            </a:r>
            <a:r>
              <a:rPr lang="es-GB" dirty="0"/>
              <a:t> three months ago.</a:t>
            </a:r>
          </a:p>
          <a:p>
            <a:pPr lvl="0"/>
            <a:r>
              <a:rPr lang="es-GB" b="1" dirty="0"/>
              <a:t>ALL is a type of blood cancer</a:t>
            </a:r>
            <a:r>
              <a:rPr lang="es-GB" dirty="0"/>
              <a:t> affecting the blood and bone marrow, where abnormal lymphoblasts interfere with the production of healthy blood cells (NHS, 2023).</a:t>
            </a:r>
          </a:p>
          <a:p>
            <a:pPr lvl="0"/>
            <a:r>
              <a:rPr lang="es-GB" dirty="0"/>
              <a:t>ALL is closely related to the </a:t>
            </a:r>
            <a:r>
              <a:rPr lang="es-GB" b="1" dirty="0"/>
              <a:t>lymphatic and immune systems</a:t>
            </a:r>
            <a:r>
              <a:rPr lang="es-GB" dirty="0"/>
              <a:t>, as it affects lymphoid cells and can involve lymph nodes and the spleen (Cancer Research UK, 2018).</a:t>
            </a:r>
          </a:p>
          <a:p>
            <a:pPr lvl="0"/>
            <a:r>
              <a:rPr lang="es-GB" dirty="0"/>
              <a:t>ALL requires </a:t>
            </a:r>
            <a:r>
              <a:rPr lang="es-GB" b="1" dirty="0"/>
              <a:t>specialist treatment, regular monitoring and holistic care</a:t>
            </a:r>
            <a:r>
              <a:rPr lang="es-GB" dirty="0"/>
              <a:t>. It can affect the child's physical health, emotional wellbeing, education and family life (NHS, 2023; Cancer Research UK, 2018).</a:t>
            </a:r>
          </a:p>
          <a:p>
            <a:pPr>
              <a:lnSpc>
                <a:spcPct val="90000"/>
              </a:lnSpc>
            </a:pPr>
            <a:endParaRPr lang="es-GB" sz="1300" b="1" dirty="0"/>
          </a:p>
        </p:txBody>
      </p:sp>
      <p:pic>
        <p:nvPicPr>
          <p:cNvPr id="9" name="Imagen 8" descr="Chemotherapy Kid: Over 375 Royalty-Free Licensable Stock Illustrations &amp; Drawings | Shutterstock">
            <a:extLst>
              <a:ext uri="{FF2B5EF4-FFF2-40B4-BE49-F238E27FC236}">
                <a16:creationId xmlns:a16="http://schemas.microsoft.com/office/drawing/2014/main" id="{7C3EFD75-8771-E3DA-145A-91F13D66AA9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9835" r="10172" b="3"/>
          <a:stretch>
            <a:fillRect/>
          </a:stretch>
        </p:blipFill>
        <p:spPr>
          <a:xfrm>
            <a:off x="4648200" y="1600201"/>
            <a:ext cx="4038600" cy="3484983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63C9C2-F8C4-FC64-3A2B-8D727215352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13/08/2026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1AD01A-35D6-54F1-21E7-C950B3125C0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2</a:t>
            </a:fld>
            <a:endParaRPr lang="en-GB" altLang="en-US"/>
          </a:p>
        </p:txBody>
      </p:sp>
      <p:sp>
        <p:nvSpPr>
          <p:cNvPr id="6" name="CuadroTexto 5">
            <a:extLst>
              <a:ext uri="{FF2B5EF4-FFF2-40B4-BE49-F238E27FC236}">
                <a16:creationId xmlns:a16="http://schemas.microsoft.com/office/drawing/2014/main" id="{687781F9-F1B2-66C8-2DF3-0A6667336CDC}"/>
              </a:ext>
            </a:extLst>
          </p:cNvPr>
          <p:cNvSpPr txBox="1"/>
          <p:nvPr/>
        </p:nvSpPr>
        <p:spPr>
          <a:xfrm>
            <a:off x="5148064" y="5229200"/>
            <a:ext cx="3538736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GB" sz="1000" dirty="0"/>
              <a:t>Figure 1. Illustration of a child receiving hospital treatment with a dog providing companionship. Source: Shutterstock</a:t>
            </a:r>
          </a:p>
          <a:p>
            <a:br>
              <a:rPr lang="es-GB" dirty="0"/>
            </a:br>
            <a:br>
              <a:rPr lang="es-GB" dirty="0"/>
            </a:br>
            <a:endParaRPr lang="es-GB" dirty="0"/>
          </a:p>
        </p:txBody>
      </p:sp>
      <p:pic>
        <p:nvPicPr>
          <p:cNvPr id="23" name="Audio 22">
            <a:extLst>
              <a:ext uri="{FF2B5EF4-FFF2-40B4-BE49-F238E27FC236}">
                <a16:creationId xmlns:a16="http://schemas.microsoft.com/office/drawing/2014/main" id="{F168C512-5A28-6124-6937-71B45F199B9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8563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778"/>
    </mc:Choice>
    <mc:Fallback xmlns="">
      <p:transition spd="slow" advTm="767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21B7D8-FAFA-459E-E97E-26762F0675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Information about the person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880F13-35A9-9D38-4535-EF0C49E149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ctr" anchorCtr="0"/>
          <a:lstStyle/>
          <a:p>
            <a:pPr lvl="0"/>
            <a:r>
              <a:rPr lang="es-GB" sz="1600" b="1" dirty="0">
                <a:latin typeface="Arial" panose="020B0604020202020204" pitchFamily="34" charset="0"/>
                <a:cs typeface="Arial" panose="020B0604020202020204" pitchFamily="34" charset="0"/>
              </a:rPr>
              <a:t>Alex is a 12-year-old school student</a:t>
            </a:r>
            <a:r>
              <a:rPr lang="es-GB" sz="1600" dirty="0">
                <a:latin typeface="Arial" panose="020B0604020202020204" pitchFamily="34" charset="0"/>
                <a:cs typeface="Arial" panose="020B0604020202020204" pitchFamily="34" charset="0"/>
              </a:rPr>
              <a:t> diagnosed with Acute Lymphoblastic Leukaemia (ALL) three months ago.</a:t>
            </a:r>
          </a:p>
          <a:p>
            <a:pPr lvl="0"/>
            <a:r>
              <a:rPr lang="es-GB" sz="1600" dirty="0">
                <a:latin typeface="Arial" panose="020B0604020202020204" pitchFamily="34" charset="0"/>
                <a:cs typeface="Arial" panose="020B0604020202020204" pitchFamily="34" charset="0"/>
              </a:rPr>
              <a:t>He is </a:t>
            </a:r>
            <a:r>
              <a:rPr lang="es-GB" sz="1600" b="1" dirty="0">
                <a:latin typeface="Arial" panose="020B0604020202020204" pitchFamily="34" charset="0"/>
                <a:cs typeface="Arial" panose="020B0604020202020204" pitchFamily="34" charset="0"/>
              </a:rPr>
              <a:t>150 cm tall and weighs 42 kg</a:t>
            </a:r>
            <a:r>
              <a:rPr lang="es-GB" sz="1600" dirty="0">
                <a:latin typeface="Arial" panose="020B0604020202020204" pitchFamily="34" charset="0"/>
                <a:cs typeface="Arial" panose="020B0604020202020204" pitchFamily="34" charset="0"/>
              </a:rPr>
              <a:t>, giving him a BMI of </a:t>
            </a:r>
            <a:r>
              <a:rPr lang="es-GB" sz="1600" b="1" dirty="0">
                <a:latin typeface="Arial" panose="020B0604020202020204" pitchFamily="34" charset="0"/>
                <a:cs typeface="Arial" panose="020B0604020202020204" pitchFamily="34" charset="0"/>
              </a:rPr>
              <a:t>18.7 kg/m²</a:t>
            </a:r>
            <a:r>
              <a:rPr lang="es-GB" sz="1600" dirty="0">
                <a:latin typeface="Arial" panose="020B0604020202020204" pitchFamily="34" charset="0"/>
                <a:cs typeface="Arial" panose="020B0604020202020204" pitchFamily="34" charset="0"/>
              </a:rPr>
              <a:t>. For children, BMI is interpreted according to age and sex using growth charts (NHS Choices, 2024).</a:t>
            </a:r>
          </a:p>
          <a:p>
            <a:pPr lvl="0"/>
            <a:r>
              <a:rPr lang="es-GB" sz="1600" dirty="0">
                <a:latin typeface="Arial" panose="020B0604020202020204" pitchFamily="34" charset="0"/>
                <a:cs typeface="Arial" panose="020B0604020202020204" pitchFamily="34" charset="0"/>
              </a:rPr>
              <a:t>His baseline measurements are </a:t>
            </a:r>
            <a:r>
              <a:rPr lang="es-GB" sz="1600" b="1" dirty="0">
                <a:latin typeface="Arial" panose="020B0604020202020204" pitchFamily="34" charset="0"/>
                <a:cs typeface="Arial" panose="020B0604020202020204" pitchFamily="34" charset="0"/>
              </a:rPr>
              <a:t>blood pressure 105/65 mmHg, heart rate 88 beats/min, temperature 36.7°C and blood glucose 4.8 mmol/L</a:t>
            </a:r>
            <a:r>
              <a:rPr lang="es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lvl="0"/>
            <a:r>
              <a:rPr lang="es-GB" sz="1600" dirty="0">
                <a:latin typeface="Arial" panose="020B0604020202020204" pitchFamily="34" charset="0"/>
                <a:cs typeface="Arial" panose="020B0604020202020204" pitchFamily="34" charset="0"/>
              </a:rPr>
              <a:t>Regular </a:t>
            </a:r>
            <a:r>
              <a:rPr lang="es-GB" sz="1600" b="1" dirty="0">
                <a:latin typeface="Arial" panose="020B0604020202020204" pitchFamily="34" charset="0"/>
                <a:cs typeface="Arial" panose="020B0604020202020204" pitchFamily="34" charset="0"/>
              </a:rPr>
              <a:t>check-ups and blood tests</a:t>
            </a:r>
            <a:r>
              <a:rPr lang="es-GB" sz="1600" dirty="0">
                <a:latin typeface="Arial" panose="020B0604020202020204" pitchFamily="34" charset="0"/>
                <a:cs typeface="Arial" panose="020B0604020202020204" pitchFamily="34" charset="0"/>
              </a:rPr>
              <a:t> are important during ALL treatment to monitor health and identify changes or treatment-related concerns (NHS Choices, 2019).</a:t>
            </a:r>
          </a:p>
          <a:p>
            <a:pPr marL="0" indent="0">
              <a:buNone/>
            </a:pPr>
            <a:endParaRPr lang="en-GB" sz="1400" i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800642-0D74-9A9D-EEA9-9EEA43A736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1A468CE-6AEE-EAD3-595F-267F23235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  <p:pic>
        <p:nvPicPr>
          <p:cNvPr id="8" name="Audio 7">
            <a:extLst>
              <a:ext uri="{FF2B5EF4-FFF2-40B4-BE49-F238E27FC236}">
                <a16:creationId xmlns:a16="http://schemas.microsoft.com/office/drawing/2014/main" id="{4FAB96AA-7C25-6039-A779-2956B2AB2BB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30198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732"/>
    </mc:Choice>
    <mc:Fallback xmlns="">
      <p:transition spd="slow" advTm="1007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b="1" dirty="0"/>
              <a:t>Anatomy and Physiology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C35443-F263-7B57-2247-B900E4E8B74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291376" cy="3989040"/>
          </a:xfrm>
        </p:spPr>
        <p:txBody>
          <a:bodyPr wrap="square" anchor="t" anchorCtr="0">
            <a:normAutofit fontScale="55000" lnSpcReduction="20000"/>
          </a:bodyPr>
          <a:lstStyle/>
          <a:p>
            <a:pPr lvl="0"/>
            <a:r>
              <a:rPr lang="es-GB" sz="2900" b="1" dirty="0">
                <a:latin typeface="Arial" panose="020B0604020202020204" pitchFamily="34" charset="0"/>
                <a:cs typeface="Arial" panose="020B0604020202020204" pitchFamily="34" charset="0"/>
              </a:rPr>
              <a:t>Bone marrow:</a:t>
            </a:r>
            <a:r>
              <a:rPr lang="es-GB" sz="2900" dirty="0">
                <a:latin typeface="Arial" panose="020B0604020202020204" pitchFamily="34" charset="0"/>
                <a:cs typeface="Arial" panose="020B0604020202020204" pitchFamily="34" charset="0"/>
              </a:rPr>
              <a:t> Produces blood cells, including lymphocytes that support the immune system (Cancer Research UK, 2018).</a:t>
            </a:r>
          </a:p>
          <a:p>
            <a:pPr lvl="0"/>
            <a:r>
              <a:rPr lang="es-GB" sz="2900" b="1" dirty="0">
                <a:latin typeface="Arial" panose="020B0604020202020204" pitchFamily="34" charset="0"/>
                <a:cs typeface="Arial" panose="020B0604020202020204" pitchFamily="34" charset="0"/>
              </a:rPr>
              <a:t>Lymphatic system:</a:t>
            </a:r>
            <a:r>
              <a:rPr lang="es-GB" sz="2900" dirty="0">
                <a:latin typeface="Arial" panose="020B0604020202020204" pitchFamily="34" charset="0"/>
                <a:cs typeface="Arial" panose="020B0604020202020204" pitchFamily="34" charset="0"/>
              </a:rPr>
              <a:t> Includes the </a:t>
            </a:r>
            <a:r>
              <a:rPr lang="es-GB" sz="2900" b="1" dirty="0">
                <a:latin typeface="Arial" panose="020B0604020202020204" pitchFamily="34" charset="0"/>
                <a:cs typeface="Arial" panose="020B0604020202020204" pitchFamily="34" charset="0"/>
              </a:rPr>
              <a:t>lymph nodes, spleen, thymus and lymphatic vessels</a:t>
            </a:r>
            <a:r>
              <a:rPr lang="es-GB" sz="2900" dirty="0">
                <a:latin typeface="Arial" panose="020B0604020202020204" pitchFamily="34" charset="0"/>
                <a:cs typeface="Arial" panose="020B0604020202020204" pitchFamily="34" charset="0"/>
              </a:rPr>
              <a:t>. It transports lymph and supports immune responses.</a:t>
            </a:r>
          </a:p>
          <a:p>
            <a:pPr lvl="0"/>
            <a:r>
              <a:rPr lang="es-GB" sz="2900" b="1" dirty="0">
                <a:latin typeface="Arial" panose="020B0604020202020204" pitchFamily="34" charset="0"/>
                <a:cs typeface="Arial" panose="020B0604020202020204" pitchFamily="34" charset="0"/>
              </a:rPr>
              <a:t>Immune system:</a:t>
            </a:r>
            <a:r>
              <a:rPr lang="es-GB" sz="2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GB" sz="2900" b="1" dirty="0">
                <a:latin typeface="Arial" panose="020B0604020202020204" pitchFamily="34" charset="0"/>
                <a:cs typeface="Arial" panose="020B0604020202020204" pitchFamily="34" charset="0"/>
              </a:rPr>
              <a:t>B and T lymphocytes</a:t>
            </a:r>
            <a:r>
              <a:rPr lang="es-GB" sz="2900" dirty="0">
                <a:latin typeface="Arial" panose="020B0604020202020204" pitchFamily="34" charset="0"/>
                <a:cs typeface="Arial" panose="020B0604020202020204" pitchFamily="34" charset="0"/>
              </a:rPr>
              <a:t> help recognise and defend the body against infections.</a:t>
            </a:r>
          </a:p>
          <a:p>
            <a:pPr lvl="0"/>
            <a:r>
              <a:rPr lang="es-GB" sz="2900" b="1" dirty="0">
                <a:latin typeface="Arial" panose="020B0604020202020204" pitchFamily="34" charset="0"/>
                <a:cs typeface="Arial" panose="020B0604020202020204" pitchFamily="34" charset="0"/>
              </a:rPr>
              <a:t>ALL:</a:t>
            </a:r>
            <a:r>
              <a:rPr lang="es-GB" sz="2900" dirty="0">
                <a:latin typeface="Arial" panose="020B0604020202020204" pitchFamily="34" charset="0"/>
                <a:cs typeface="Arial" panose="020B0604020202020204" pitchFamily="34" charset="0"/>
              </a:rPr>
              <a:t> Abnormal lymphoblasts multiply rapidly in the bone marrow and interfere with normal blood-cell production. This increases the risk of </a:t>
            </a:r>
            <a:r>
              <a:rPr lang="es-GB" sz="2900" b="1" dirty="0">
                <a:latin typeface="Arial" panose="020B0604020202020204" pitchFamily="34" charset="0"/>
                <a:cs typeface="Arial" panose="020B0604020202020204" pitchFamily="34" charset="0"/>
              </a:rPr>
              <a:t>infection, anaemia and bleeding</a:t>
            </a:r>
            <a:r>
              <a:rPr lang="es-GB" sz="2900" dirty="0">
                <a:latin typeface="Arial" panose="020B0604020202020204" pitchFamily="34" charset="0"/>
                <a:cs typeface="Arial" panose="020B0604020202020204" pitchFamily="34" charset="0"/>
              </a:rPr>
              <a:t> (Cancer Research UK, 2018).</a:t>
            </a:r>
          </a:p>
          <a:p>
            <a:pPr>
              <a:lnSpc>
                <a:spcPct val="90000"/>
              </a:lnSpc>
            </a:pPr>
            <a:endParaRPr lang="en-GB" sz="1500" i="1" dirty="0"/>
          </a:p>
        </p:txBody>
      </p:sp>
      <p:pic>
        <p:nvPicPr>
          <p:cNvPr id="5" name="Gráfico 4">
            <a:extLst>
              <a:ext uri="{FF2B5EF4-FFF2-40B4-BE49-F238E27FC236}">
                <a16:creationId xmlns:a16="http://schemas.microsoft.com/office/drawing/2014/main" id="{262DC3FF-3452-CAD3-2492-24BA849427F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118960" y="1600201"/>
            <a:ext cx="3567840" cy="3712041"/>
          </a:xfrm>
          <a:prstGeom prst="rect">
            <a:avLst/>
          </a:prstGeom>
        </p:spPr>
      </p:pic>
      <p:sp>
        <p:nvSpPr>
          <p:cNvPr id="10" name="Date Placeholder 4">
            <a:extLst>
              <a:ext uri="{FF2B5EF4-FFF2-40B4-BE49-F238E27FC236}">
                <a16:creationId xmlns:a16="http://schemas.microsoft.com/office/drawing/2014/main" id="{06B88802-EA66-4E67-A436-8D919F6E1BB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F7614AD2-EBEE-4B9C-B8EB-7B45076136C4}" type="datetime1">
              <a:rPr lang="en-GB" altLang="en-US" smtClean="0"/>
              <a:pPr>
                <a:spcAft>
                  <a:spcPts val="600"/>
                </a:spcAft>
                <a:defRPr/>
              </a:pPr>
              <a:t>13/08/2026</a:t>
            </a:fld>
            <a:endParaRPr lang="en-GB" altLang="en-US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4D4A6E94-1938-56FC-E9D9-58CF5FB5611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4</a:t>
            </a:fld>
            <a:endParaRPr lang="en-GB" altLang="en-US"/>
          </a:p>
        </p:txBody>
      </p:sp>
      <p:sp>
        <p:nvSpPr>
          <p:cNvPr id="6" name="CuadroTexto 5">
            <a:extLst>
              <a:ext uri="{FF2B5EF4-FFF2-40B4-BE49-F238E27FC236}">
                <a16:creationId xmlns:a16="http://schemas.microsoft.com/office/drawing/2014/main" id="{AAAA3F44-1A2E-DD16-1987-331310D8BE2A}"/>
              </a:ext>
            </a:extLst>
          </p:cNvPr>
          <p:cNvSpPr txBox="1"/>
          <p:nvPr/>
        </p:nvSpPr>
        <p:spPr>
          <a:xfrm>
            <a:off x="5508104" y="5312242"/>
            <a:ext cx="33123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GB" sz="1000" dirty="0"/>
              <a:t>Figure 2. Development of blood cells from stem cells in the bone marrow. Source (Cancer Research UK, 2028)</a:t>
            </a:r>
          </a:p>
          <a:p>
            <a:br>
              <a:rPr lang="es-GB" sz="1200" dirty="0"/>
            </a:br>
            <a:br>
              <a:rPr lang="es-GB" sz="1200" dirty="0"/>
            </a:br>
            <a:endParaRPr lang="es-GB" sz="1200" dirty="0"/>
          </a:p>
        </p:txBody>
      </p:sp>
      <p:pic>
        <p:nvPicPr>
          <p:cNvPr id="25" name="Audio 24">
            <a:extLst>
              <a:ext uri="{FF2B5EF4-FFF2-40B4-BE49-F238E27FC236}">
                <a16:creationId xmlns:a16="http://schemas.microsoft.com/office/drawing/2014/main" id="{E72DEDB1-C2EF-16CB-A01E-24F4A8A866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6427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3445"/>
    </mc:Choice>
    <mc:Fallback xmlns="">
      <p:transition spd="slow" advTm="834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924A3-1440-EE2D-BFA7-E4E87ED06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Care Plan (1/3) </a:t>
            </a:r>
            <a:r>
              <a:rPr lang="es-GB" sz="2400" b="1" dirty="0">
                <a:latin typeface="Arial" panose="020B0604020202020204" pitchFamily="34" charset="0"/>
                <a:cs typeface="Arial" panose="020B0604020202020204" pitchFamily="34" charset="0"/>
              </a:rPr>
              <a:t>Lifestyle and Health Behaviour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34F549-6873-A292-8A34-6B47A51402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176465"/>
          </a:xfrm>
        </p:spPr>
        <p:txBody>
          <a:bodyPr anchor="ctr" anchorCtr="0"/>
          <a:lstStyle/>
          <a:p>
            <a:pPr lvl="0"/>
            <a:r>
              <a:rPr lang="es-GB" sz="1600" b="1" dirty="0">
                <a:latin typeface="Arial" panose="020B0604020202020204" pitchFamily="34" charset="0"/>
                <a:cs typeface="Arial" panose="020B0604020202020204" pitchFamily="34" charset="0"/>
              </a:rPr>
              <a:t>Diet:</a:t>
            </a:r>
            <a:r>
              <a:rPr lang="es-GB" sz="1600" dirty="0">
                <a:latin typeface="Arial" panose="020B0604020202020204" pitchFamily="34" charset="0"/>
                <a:cs typeface="Arial" panose="020B0604020202020204" pitchFamily="34" charset="0"/>
              </a:rPr>
              <a:t> Chemotherapy may cause nausea, reduced appetite and mouth problems, which can affect eating and nutrition (NHS Choices, 2019).</a:t>
            </a:r>
          </a:p>
          <a:p>
            <a:pPr lvl="0"/>
            <a:r>
              <a:rPr lang="es-GB" sz="1600" b="1" dirty="0">
                <a:latin typeface="Arial" panose="020B0604020202020204" pitchFamily="34" charset="0"/>
                <a:cs typeface="Arial" panose="020B0604020202020204" pitchFamily="34" charset="0"/>
              </a:rPr>
              <a:t>Physical activity:</a:t>
            </a:r>
            <a:r>
              <a:rPr lang="es-GB" sz="1600" dirty="0">
                <a:latin typeface="Arial" panose="020B0604020202020204" pitchFamily="34" charset="0"/>
                <a:cs typeface="Arial" panose="020B0604020202020204" pitchFamily="34" charset="0"/>
              </a:rPr>
              <a:t> Treatment-related fatigue may reduce normal activities and hobbies. Physical activity should be adapted to individual tolerance (NHS, 2023).</a:t>
            </a:r>
          </a:p>
          <a:p>
            <a:pPr lvl="0"/>
            <a:r>
              <a:rPr lang="es-GB" sz="1600" b="1" dirty="0">
                <a:latin typeface="Arial" panose="020B0604020202020204" pitchFamily="34" charset="0"/>
                <a:cs typeface="Arial" panose="020B0604020202020204" pitchFamily="34" charset="0"/>
              </a:rPr>
              <a:t>Sleep:</a:t>
            </a:r>
            <a:r>
              <a:rPr lang="es-GB" sz="1600" dirty="0">
                <a:latin typeface="Arial" panose="020B0604020202020204" pitchFamily="34" charset="0"/>
                <a:cs typeface="Arial" panose="020B0604020202020204" pitchFamily="34" charset="0"/>
              </a:rPr>
              <a:t> Fatigue and treatment may affect sleep and energy levels. Adequate rest should be encouraged (NHS, 2023).</a:t>
            </a:r>
          </a:p>
          <a:p>
            <a:pPr lvl="0"/>
            <a:r>
              <a:rPr lang="es-GB" sz="1600" b="1" dirty="0">
                <a:latin typeface="Arial" panose="020B0604020202020204" pitchFamily="34" charset="0"/>
                <a:cs typeface="Arial" panose="020B0604020202020204" pitchFamily="34" charset="0"/>
              </a:rPr>
              <a:t>School and social life:</a:t>
            </a:r>
            <a:r>
              <a:rPr lang="es-GB" sz="1600" dirty="0">
                <a:latin typeface="Arial" panose="020B0604020202020204" pitchFamily="34" charset="0"/>
                <a:cs typeface="Arial" panose="020B0604020202020204" pitchFamily="34" charset="0"/>
              </a:rPr>
              <a:t> Treatment and symptoms may interrupt school attendance and contact with friends, which can affect emotional wellbeing.</a:t>
            </a:r>
          </a:p>
          <a:p>
            <a:pPr marL="0" indent="0">
              <a:buNone/>
            </a:pPr>
            <a:endParaRPr lang="es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CEB692-B9B5-A7EC-175D-C55FD2A65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E6DEE0F-0A02-6D68-23C0-0B77EC1F30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  <p:pic>
        <p:nvPicPr>
          <p:cNvPr id="13" name="Audio 12">
            <a:extLst>
              <a:ext uri="{FF2B5EF4-FFF2-40B4-BE49-F238E27FC236}">
                <a16:creationId xmlns:a16="http://schemas.microsoft.com/office/drawing/2014/main" id="{B5A80D8F-C808-81E2-EE46-C9D820574EC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4203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3184"/>
    </mc:Choice>
    <mc:Fallback xmlns="">
      <p:transition spd="slow" advTm="931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9B926-B65F-3EB5-92BB-DC40BD793F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b="1"/>
              <a:t>Care Plan (2/3) </a:t>
            </a:r>
            <a:r>
              <a:rPr lang="es-GB" sz="2800" b="1"/>
              <a:t>Everyday Routine and Support</a:t>
            </a:r>
            <a:br>
              <a:rPr lang="es-GB" sz="2800" b="1"/>
            </a:br>
            <a:endParaRPr lang="en-GB" sz="28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D4FB70-B25A-602C-D334-08F645D206D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8363272" cy="3989040"/>
          </a:xfrm>
        </p:spPr>
        <p:txBody>
          <a:bodyPr wrap="square" anchor="t" anchorCtr="0">
            <a:normAutofit/>
          </a:bodyPr>
          <a:lstStyle/>
          <a:p>
            <a:pPr marL="285750" lvl="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s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s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s-GB" sz="1600" b="1" dirty="0">
                <a:latin typeface="Arial" panose="020B0604020202020204" pitchFamily="34" charset="0"/>
                <a:cs typeface="Arial" panose="020B0604020202020204" pitchFamily="34" charset="0"/>
              </a:rPr>
              <a:t>Treatment:</a:t>
            </a:r>
            <a:r>
              <a:rPr lang="es-GB" sz="1600" dirty="0">
                <a:latin typeface="Arial" panose="020B0604020202020204" pitchFamily="34" charset="0"/>
                <a:cs typeface="Arial" panose="020B0604020202020204" pitchFamily="34" charset="0"/>
              </a:rPr>
              <a:t> Hospital appointments, medication and periods of rest can make everyday life less predictable and become part of the routine (NHS Choices, 2019).</a:t>
            </a:r>
          </a:p>
          <a:p>
            <a:pPr marL="285750" lvl="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s-GB" sz="1600" b="1" dirty="0">
                <a:latin typeface="Arial" panose="020B0604020202020204" pitchFamily="34" charset="0"/>
                <a:cs typeface="Arial" panose="020B0604020202020204" pitchFamily="34" charset="0"/>
              </a:rPr>
              <a:t>Daily activities:</a:t>
            </a:r>
            <a:r>
              <a:rPr lang="es-GB" sz="1600" dirty="0">
                <a:latin typeface="Arial" panose="020B0604020202020204" pitchFamily="34" charset="0"/>
                <a:cs typeface="Arial" panose="020B0604020202020204" pitchFamily="34" charset="0"/>
              </a:rPr>
              <a:t> Fatigue and treatment effects may make schoolwork, hobbies and normal childhood activities more difficult (NHS, 2023).</a:t>
            </a:r>
          </a:p>
          <a:p>
            <a:pPr marL="285750" lvl="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s-GB" sz="1600" b="1" dirty="0">
                <a:latin typeface="Arial" panose="020B0604020202020204" pitchFamily="34" charset="0"/>
                <a:cs typeface="Arial" panose="020B0604020202020204" pitchFamily="34" charset="0"/>
              </a:rPr>
              <a:t>Practical support:</a:t>
            </a:r>
            <a:r>
              <a:rPr lang="es-GB" sz="1600" dirty="0">
                <a:latin typeface="Arial" panose="020B0604020202020204" pitchFamily="34" charset="0"/>
                <a:cs typeface="Arial" panose="020B0604020202020204" pitchFamily="34" charset="0"/>
              </a:rPr>
              <a:t> Parents can support medication, appointments, personal care and monitoring changes in health.</a:t>
            </a:r>
          </a:p>
          <a:p>
            <a:pPr marL="285750" lvl="0" indent="-28575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s-GB" sz="1600" b="1" dirty="0">
                <a:latin typeface="Arial" panose="020B0604020202020204" pitchFamily="34" charset="0"/>
                <a:cs typeface="Arial" panose="020B0604020202020204" pitchFamily="34" charset="0"/>
              </a:rPr>
              <a:t>Family support:</a:t>
            </a:r>
            <a:r>
              <a:rPr lang="es-GB" sz="1600" dirty="0">
                <a:latin typeface="Arial" panose="020B0604020202020204" pitchFamily="34" charset="0"/>
                <a:cs typeface="Arial" panose="020B0604020202020204" pitchFamily="34" charset="0"/>
              </a:rPr>
              <a:t> Family involvement can help reduce distress, improve coping and support the child's emotional wellbeing during treatment (Koumarianou et al., 2020).</a:t>
            </a:r>
          </a:p>
          <a:p>
            <a:pPr marL="0" indent="0">
              <a:lnSpc>
                <a:spcPct val="90000"/>
              </a:lnSpc>
              <a:buNone/>
            </a:pPr>
            <a:endParaRPr lang="es-GB" sz="15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290F66-9B7A-D4EF-7AC0-B0C0F1F98F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2303D31F-598B-47EE-BA37-93F097A3D676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13/08/2026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F15D2E-B843-1BFC-9C28-E4C39C9B06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550E941-99E4-4403-A917-B30FF69A9617}" type="slidenum">
              <a:rPr lang="en-GB" altLang="en-US" smtClean="0"/>
              <a:pPr>
                <a:spcAft>
                  <a:spcPts val="600"/>
                </a:spcAft>
                <a:defRPr/>
              </a:pPr>
              <a:t>6</a:t>
            </a:fld>
            <a:endParaRPr lang="en-GB" altLang="en-US"/>
          </a:p>
        </p:txBody>
      </p:sp>
      <p:pic>
        <p:nvPicPr>
          <p:cNvPr id="29" name="Audio 28">
            <a:extLst>
              <a:ext uri="{FF2B5EF4-FFF2-40B4-BE49-F238E27FC236}">
                <a16:creationId xmlns:a16="http://schemas.microsoft.com/office/drawing/2014/main" id="{90F12D42-EA50-61DD-7122-522208C03D4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3911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3797"/>
    </mc:Choice>
    <mc:Fallback xmlns="">
      <p:transition spd="slow" advTm="837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9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E0124-C10B-2C22-8E26-7781C9788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1082452"/>
          </a:xfrm>
        </p:spPr>
        <p:txBody>
          <a:bodyPr/>
          <a:lstStyle/>
          <a:p>
            <a:b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Care Plan (3/3) </a:t>
            </a:r>
            <a:r>
              <a:rPr lang="es-GB" sz="2400" b="1" dirty="0">
                <a:latin typeface="Arial" panose="020B0604020202020204" pitchFamily="34" charset="0"/>
                <a:cs typeface="Arial" panose="020B0604020202020204" pitchFamily="34" charset="0"/>
              </a:rPr>
              <a:t>Communication and Ethical Considerations</a:t>
            </a:r>
            <a:br>
              <a:rPr lang="es-GB" b="1" dirty="0"/>
            </a:b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8DB334-A7AC-B263-B902-D885AE203F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ctr" anchorCtr="0"/>
          <a:lstStyle/>
          <a:p>
            <a:pPr lvl="0"/>
            <a:r>
              <a:rPr lang="es-GB" sz="1600" b="1" dirty="0">
                <a:latin typeface="Arial" panose="020B0604020202020204" pitchFamily="34" charset="0"/>
                <a:cs typeface="Arial" panose="020B0604020202020204" pitchFamily="34" charset="0"/>
              </a:rPr>
              <a:t>Communication:</a:t>
            </a:r>
            <a:r>
              <a:rPr lang="es-GB" sz="1600" dirty="0">
                <a:latin typeface="Arial" panose="020B0604020202020204" pitchFamily="34" charset="0"/>
                <a:cs typeface="Arial" panose="020B0604020202020204" pitchFamily="34" charset="0"/>
              </a:rPr>
              <a:t> Information should be explained to the child in clear, age-appropriate language, giving him opportunities to ask questions and express his concerns (NICE, 2021).</a:t>
            </a:r>
          </a:p>
          <a:p>
            <a:pPr lvl="0"/>
            <a:r>
              <a:rPr lang="es-GB" sz="1600" b="1" dirty="0">
                <a:latin typeface="Arial" panose="020B0604020202020204" pitchFamily="34" charset="0"/>
                <a:cs typeface="Arial" panose="020B0604020202020204" pitchFamily="34" charset="0"/>
              </a:rPr>
              <a:t>Family involvement:</a:t>
            </a:r>
            <a:r>
              <a:rPr lang="es-GB" sz="1600" dirty="0">
                <a:latin typeface="Arial" panose="020B0604020202020204" pitchFamily="34" charset="0"/>
                <a:cs typeface="Arial" panose="020B0604020202020204" pitchFamily="34" charset="0"/>
              </a:rPr>
              <a:t> Parents should be included in discussions and care decisions while also ensuring that the child's views are heard (NICE, 2021).</a:t>
            </a:r>
          </a:p>
          <a:p>
            <a:pPr lvl="0"/>
            <a:r>
              <a:rPr lang="es-GB" sz="1600" b="1" dirty="0">
                <a:latin typeface="Arial" panose="020B0604020202020204" pitchFamily="34" charset="0"/>
                <a:cs typeface="Arial" panose="020B0604020202020204" pitchFamily="34" charset="0"/>
              </a:rPr>
              <a:t>Consent:</a:t>
            </a:r>
            <a:r>
              <a:rPr lang="es-GB" sz="1600" dirty="0">
                <a:latin typeface="Arial" panose="020B0604020202020204" pitchFamily="34" charset="0"/>
                <a:cs typeface="Arial" panose="020B0604020202020204" pitchFamily="34" charset="0"/>
              </a:rPr>
              <a:t> As Alex is 12, his ability to understand and participate in decisions about his treatment should be considered (NHS, 2017).</a:t>
            </a:r>
          </a:p>
          <a:p>
            <a:pPr lvl="0"/>
            <a:r>
              <a:rPr lang="es-GB" sz="1600" b="1" dirty="0">
                <a:latin typeface="Arial" panose="020B0604020202020204" pitchFamily="34" charset="0"/>
                <a:cs typeface="Arial" panose="020B0604020202020204" pitchFamily="34" charset="0"/>
              </a:rPr>
              <a:t>Confidentiality, dignity and autonomy:</a:t>
            </a:r>
            <a:r>
              <a:rPr lang="es-GB" sz="1600" dirty="0">
                <a:latin typeface="Arial" panose="020B0604020202020204" pitchFamily="34" charset="0"/>
                <a:cs typeface="Arial" panose="020B0604020202020204" pitchFamily="34" charset="0"/>
              </a:rPr>
              <a:t> Alex's privacy and personal information should be respected. His dignity should be protected, and he should be encouraged to participate appropriately in decisions about his care (NICE, 2021).</a:t>
            </a:r>
          </a:p>
          <a:p>
            <a:endParaRPr lang="es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4193C0-9C37-D32B-C845-058D81A006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2ED7D4-D58E-B110-D734-7BC6B27314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pic>
        <p:nvPicPr>
          <p:cNvPr id="14" name="Audio 13">
            <a:extLst>
              <a:ext uri="{FF2B5EF4-FFF2-40B4-BE49-F238E27FC236}">
                <a16:creationId xmlns:a16="http://schemas.microsoft.com/office/drawing/2014/main" id="{DD1D7424-9018-DAA1-521D-AC8C8396D1F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165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8688"/>
    </mc:Choice>
    <mc:Fallback xmlns="">
      <p:transition spd="slow" advTm="9868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Marcador de contenido 12" descr="11 symptoms of leukemia in children">
            <a:extLst>
              <a:ext uri="{FF2B5EF4-FFF2-40B4-BE49-F238E27FC236}">
                <a16:creationId xmlns:a16="http://schemas.microsoft.com/office/drawing/2014/main" id="{AFFEEB85-2566-5513-220C-9C81A75E46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 t="3661" r="1" b="38215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  <a:noFill/>
        </p:spPr>
      </p:pic>
      <p:sp>
        <p:nvSpPr>
          <p:cNvPr id="5" name="Marcador de fecha 4" hidden="1">
            <a:extLst>
              <a:ext uri="{FF2B5EF4-FFF2-40B4-BE49-F238E27FC236}">
                <a16:creationId xmlns:a16="http://schemas.microsoft.com/office/drawing/2014/main" id="{7C00615B-77DB-B9AF-DC5D-1762749F65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F7614AD2-EBEE-4B9C-B8EB-7B45076136C4}" type="datetime1">
              <a:rPr lang="en-GB" altLang="en-US" smtClean="0"/>
              <a:pPr>
                <a:spcAft>
                  <a:spcPts val="600"/>
                </a:spcAft>
                <a:defRPr/>
              </a:pPr>
              <a:t>13/08/2026</a:t>
            </a:fld>
            <a:endParaRPr lang="en-GB" altLang="en-US"/>
          </a:p>
        </p:txBody>
      </p:sp>
      <p:sp>
        <p:nvSpPr>
          <p:cNvPr id="6" name="Marcador de número de diapositiva 5" hidden="1">
            <a:extLst>
              <a:ext uri="{FF2B5EF4-FFF2-40B4-BE49-F238E27FC236}">
                <a16:creationId xmlns:a16="http://schemas.microsoft.com/office/drawing/2014/main" id="{3622178D-23A0-4E43-E285-F41269C56F1D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7956550" y="6381750"/>
            <a:ext cx="730250" cy="339725"/>
          </a:xfrm>
        </p:spPr>
        <p:txBody>
          <a:bodyPr/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8</a:t>
            </a:fld>
            <a:endParaRPr lang="en-GB" altLang="en-US"/>
          </a:p>
        </p:txBody>
      </p:sp>
      <p:sp>
        <p:nvSpPr>
          <p:cNvPr id="17" name="CuadroTexto 16">
            <a:extLst>
              <a:ext uri="{FF2B5EF4-FFF2-40B4-BE49-F238E27FC236}">
                <a16:creationId xmlns:a16="http://schemas.microsoft.com/office/drawing/2014/main" id="{772EB0C6-509F-A112-C376-4D97224CFC17}"/>
              </a:ext>
            </a:extLst>
          </p:cNvPr>
          <p:cNvSpPr txBox="1"/>
          <p:nvPr/>
        </p:nvSpPr>
        <p:spPr>
          <a:xfrm>
            <a:off x="5508104" y="5747424"/>
            <a:ext cx="3635896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s-GB" sz="1000" dirty="0"/>
          </a:p>
          <a:p>
            <a:endParaRPr lang="es-GB" sz="1000" dirty="0"/>
          </a:p>
          <a:p>
            <a:r>
              <a:rPr lang="es-GB" sz="1000" dirty="0"/>
              <a:t>Figure 3. Signs and symptoms of childhood leukaemia. Source: Medical News Today (Cadman, 2023).</a:t>
            </a:r>
          </a:p>
          <a:p>
            <a:r>
              <a:rPr lang="es-GB" dirty="0"/>
              <a:t> </a:t>
            </a:r>
          </a:p>
        </p:txBody>
      </p:sp>
      <p:pic>
        <p:nvPicPr>
          <p:cNvPr id="54" name="Audio 53">
            <a:extLst>
              <a:ext uri="{FF2B5EF4-FFF2-40B4-BE49-F238E27FC236}">
                <a16:creationId xmlns:a16="http://schemas.microsoft.com/office/drawing/2014/main" id="{87600582-8054-9589-75BD-FBA5FE21464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8770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37783"/>
    </mc:Choice>
    <mc:Fallback xmlns="">
      <p:transition spd="slow" advTm="1377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GB" b="1"/>
              <a:t>Risk factors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6307EA7-00DA-7750-8609-7051118EDC2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8507288" cy="3989040"/>
          </a:xfrm>
        </p:spPr>
        <p:txBody>
          <a:bodyPr wrap="square" anchor="t" anchorCtr="0">
            <a:normAutofit/>
          </a:bodyPr>
          <a:lstStyle/>
          <a:p>
            <a:pPr lvl="0">
              <a:lnSpc>
                <a:spcPct val="90000"/>
              </a:lnSpc>
            </a:pPr>
            <a:endParaRPr lang="es-GB" sz="1300" b="1" dirty="0"/>
          </a:p>
          <a:p>
            <a:pPr lvl="0">
              <a:lnSpc>
                <a:spcPct val="90000"/>
              </a:lnSpc>
            </a:pPr>
            <a:endParaRPr lang="es-GB" sz="1300" b="1" dirty="0"/>
          </a:p>
          <a:p>
            <a:pPr lvl="0">
              <a:lnSpc>
                <a:spcPct val="90000"/>
              </a:lnSpc>
            </a:pPr>
            <a:r>
              <a:rPr lang="es-GB" sz="1600" b="1" dirty="0">
                <a:latin typeface="Arial" panose="020B0604020202020204" pitchFamily="34" charset="0"/>
                <a:cs typeface="Arial" panose="020B0604020202020204" pitchFamily="34" charset="0"/>
              </a:rPr>
              <a:t>Age:</a:t>
            </a:r>
            <a:r>
              <a:rPr lang="es-GB" sz="1600" dirty="0">
                <a:latin typeface="Arial" panose="020B0604020202020204" pitchFamily="34" charset="0"/>
                <a:cs typeface="Arial" panose="020B0604020202020204" pitchFamily="34" charset="0"/>
              </a:rPr>
              <a:t> Childhood is a recognised risk factor for ALL, although the exact cause is often unknown (“Causes of Acute Lymphoblastic Leukaemia,” 2023).</a:t>
            </a:r>
          </a:p>
          <a:p>
            <a:pPr lvl="0">
              <a:lnSpc>
                <a:spcPct val="90000"/>
              </a:lnSpc>
            </a:pPr>
            <a:r>
              <a:rPr lang="es-GB" sz="1600" b="1" dirty="0">
                <a:latin typeface="Arial" panose="020B0604020202020204" pitchFamily="34" charset="0"/>
                <a:cs typeface="Arial" panose="020B0604020202020204" pitchFamily="34" charset="0"/>
              </a:rPr>
              <a:t>Health condition:</a:t>
            </a:r>
            <a:r>
              <a:rPr lang="es-GB" sz="1600" dirty="0">
                <a:latin typeface="Arial" panose="020B0604020202020204" pitchFamily="34" charset="0"/>
                <a:cs typeface="Arial" panose="020B0604020202020204" pitchFamily="34" charset="0"/>
              </a:rPr>
              <a:t> ALL can reduce healthy blood cells, increasing the risk of </a:t>
            </a:r>
            <a:r>
              <a:rPr lang="es-GB" sz="1600" b="1" dirty="0">
                <a:latin typeface="Arial" panose="020B0604020202020204" pitchFamily="34" charset="0"/>
                <a:cs typeface="Arial" panose="020B0604020202020204" pitchFamily="34" charset="0"/>
              </a:rPr>
              <a:t>infection, anaemia and bleeding</a:t>
            </a:r>
            <a:r>
              <a:rPr lang="es-GB" sz="1600" dirty="0">
                <a:latin typeface="Arial" panose="020B0604020202020204" pitchFamily="34" charset="0"/>
                <a:cs typeface="Arial" panose="020B0604020202020204" pitchFamily="34" charset="0"/>
              </a:rPr>
              <a:t>(NHS, 2023).</a:t>
            </a:r>
          </a:p>
          <a:p>
            <a:pPr lvl="0">
              <a:lnSpc>
                <a:spcPct val="90000"/>
              </a:lnSpc>
            </a:pPr>
            <a:r>
              <a:rPr lang="es-GB" sz="1600" b="1" dirty="0">
                <a:latin typeface="Arial" panose="020B0604020202020204" pitchFamily="34" charset="0"/>
                <a:cs typeface="Arial" panose="020B0604020202020204" pitchFamily="34" charset="0"/>
              </a:rPr>
              <a:t>Treatment-related risks:</a:t>
            </a:r>
            <a:r>
              <a:rPr lang="es-GB" sz="1600" dirty="0">
                <a:latin typeface="Arial" panose="020B0604020202020204" pitchFamily="34" charset="0"/>
                <a:cs typeface="Arial" panose="020B0604020202020204" pitchFamily="34" charset="0"/>
              </a:rPr>
              <a:t> Chemotherapy can cause side effects that require regular monitoring and supportive care (NHS Choices, 2019).</a:t>
            </a:r>
          </a:p>
          <a:p>
            <a:pPr lvl="0">
              <a:lnSpc>
                <a:spcPct val="90000"/>
              </a:lnSpc>
            </a:pPr>
            <a:r>
              <a:rPr lang="es-GB" sz="1600" b="1" dirty="0">
                <a:latin typeface="Arial" panose="020B0604020202020204" pitchFamily="34" charset="0"/>
                <a:cs typeface="Arial" panose="020B0604020202020204" pitchFamily="34" charset="0"/>
              </a:rPr>
              <a:t>Lifestyle factors:</a:t>
            </a:r>
            <a:r>
              <a:rPr lang="es-GB" sz="1600" dirty="0">
                <a:latin typeface="Arial" panose="020B0604020202020204" pitchFamily="34" charset="0"/>
                <a:cs typeface="Arial" panose="020B0604020202020204" pitchFamily="34" charset="0"/>
              </a:rPr>
              <a:t> A balanced diet, appropriate physical activity and adequate rest can support general health during treatment.</a:t>
            </a:r>
          </a:p>
          <a:p>
            <a:pPr lvl="0">
              <a:lnSpc>
                <a:spcPct val="90000"/>
              </a:lnSpc>
            </a:pPr>
            <a:r>
              <a:rPr lang="es-GB" sz="1600" b="1" dirty="0">
                <a:latin typeface="Arial" panose="020B0604020202020204" pitchFamily="34" charset="0"/>
                <a:cs typeface="Arial" panose="020B0604020202020204" pitchFamily="34" charset="0"/>
              </a:rPr>
              <a:t>Manageable risks:</a:t>
            </a:r>
            <a:r>
              <a:rPr lang="es-GB" sz="1600" dirty="0">
                <a:latin typeface="Arial" panose="020B0604020202020204" pitchFamily="34" charset="0"/>
                <a:cs typeface="Arial" panose="020B0604020202020204" pitchFamily="34" charset="0"/>
              </a:rPr>
              <a:t> Poor nutrition, inactivity, inadequate rest and exposure to infections can be reduced or managed through appropriate care, monitoring and family support.</a:t>
            </a:r>
          </a:p>
          <a:p>
            <a:pPr marL="0" lvl="0" indent="0">
              <a:lnSpc>
                <a:spcPct val="90000"/>
              </a:lnSpc>
              <a:buNone/>
            </a:pPr>
            <a:endParaRPr lang="es-GB" sz="1300" dirty="0"/>
          </a:p>
        </p:txBody>
      </p:sp>
      <p:sp>
        <p:nvSpPr>
          <p:cNvPr id="13" name="Date Placeholder 4">
            <a:extLst>
              <a:ext uri="{FF2B5EF4-FFF2-40B4-BE49-F238E27FC236}">
                <a16:creationId xmlns:a16="http://schemas.microsoft.com/office/drawing/2014/main" id="{31971775-58EE-9E52-580F-3CE6D0F23FA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F7614AD2-EBEE-4B9C-B8EB-7B45076136C4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13/08/2026</a:t>
            </a:fld>
            <a:endParaRPr lang="en-GB" altLang="en-US" sz="900"/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49659958-78FA-328C-766F-1A48D8C996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386495F9-B3F5-4DDF-9323-6CEC80C52C17}" type="slidenum">
              <a:rPr lang="en-GB" altLang="en-US" smtClean="0"/>
              <a:pPr>
                <a:spcAft>
                  <a:spcPts val="600"/>
                </a:spcAft>
                <a:defRPr/>
              </a:pPr>
              <a:t>9</a:t>
            </a:fld>
            <a:endParaRPr lang="en-GB" altLang="en-US"/>
          </a:p>
        </p:txBody>
      </p:sp>
      <p:pic>
        <p:nvPicPr>
          <p:cNvPr id="10" name="Audio 9">
            <a:extLst>
              <a:ext uri="{FF2B5EF4-FFF2-40B4-BE49-F238E27FC236}">
                <a16:creationId xmlns:a16="http://schemas.microsoft.com/office/drawing/2014/main" id="{58F62A94-9D37-F404-D728-A1856436E0C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25436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2389"/>
    </mc:Choice>
    <mc:Fallback xmlns="">
      <p:transition spd="slow" advTm="10238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0FCB6-E8B5-E668-6859-562592213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6525"/>
            <a:ext cx="8229600" cy="1060227"/>
          </a:xfrm>
        </p:spPr>
        <p:txBody>
          <a:bodyPr/>
          <a:lstStyle/>
          <a:p>
            <a:r>
              <a:rPr lang="es-GB" sz="3600" b="1" dirty="0">
                <a:latin typeface="Arial" panose="020B0604020202020204" pitchFamily="34" charset="0"/>
                <a:cs typeface="Arial" panose="020B0604020202020204" pitchFamily="34" charset="0"/>
              </a:rPr>
              <a:t>Care Plan Recommendations</a:t>
            </a:r>
            <a:br>
              <a:rPr lang="es-GB" b="1" dirty="0"/>
            </a:br>
            <a:endParaRPr lang="en-GB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B34A5C-AEA4-8C87-D5EF-1CD835079D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 anchor="ctr" anchorCtr="0"/>
          <a:lstStyle/>
          <a:p>
            <a:pPr lvl="0"/>
            <a:r>
              <a:rPr lang="es-GB" sz="1600" b="1" dirty="0">
                <a:latin typeface="Arial" panose="020B0604020202020204" pitchFamily="34" charset="0"/>
                <a:cs typeface="Arial" panose="020B0604020202020204" pitchFamily="34" charset="0"/>
              </a:rPr>
              <a:t>Regular monitoring:</a:t>
            </a:r>
            <a:r>
              <a:rPr lang="es-GB" sz="1600" dirty="0">
                <a:latin typeface="Arial" panose="020B0604020202020204" pitchFamily="34" charset="0"/>
                <a:cs typeface="Arial" panose="020B0604020202020204" pitchFamily="34" charset="0"/>
              </a:rPr>
              <a:t> Blood tests, check-ups and other investigations should be used to monitor health and treatment progress (“Tests and next Steps for Acute Lymphoblastic Leukaemia,” 2023).</a:t>
            </a:r>
          </a:p>
          <a:p>
            <a:pPr lvl="0"/>
            <a:r>
              <a:rPr lang="es-GB" sz="1600" b="1" dirty="0">
                <a:latin typeface="Arial" panose="020B0604020202020204" pitchFamily="34" charset="0"/>
                <a:cs typeface="Arial" panose="020B0604020202020204" pitchFamily="34" charset="0"/>
              </a:rPr>
              <a:t>Treatment and supportive care:</a:t>
            </a:r>
            <a:r>
              <a:rPr lang="es-GB" sz="1600" dirty="0">
                <a:latin typeface="Arial" panose="020B0604020202020204" pitchFamily="34" charset="0"/>
                <a:cs typeface="Arial" panose="020B0604020202020204" pitchFamily="34" charset="0"/>
              </a:rPr>
              <a:t> Follow the specialist treatment plan and provide supportive care to manage side effects and treatment-related problems (NHS Choices, 2019).</a:t>
            </a:r>
          </a:p>
          <a:p>
            <a:pPr lvl="0"/>
            <a:r>
              <a:rPr lang="es-GB" sz="1600" b="1" dirty="0">
                <a:latin typeface="Arial" panose="020B0604020202020204" pitchFamily="34" charset="0"/>
                <a:cs typeface="Arial" panose="020B0604020202020204" pitchFamily="34" charset="0"/>
              </a:rPr>
              <a:t>Report concerns early:</a:t>
            </a:r>
            <a:r>
              <a:rPr lang="es-GB" sz="1600" dirty="0">
                <a:latin typeface="Arial" panose="020B0604020202020204" pitchFamily="34" charset="0"/>
                <a:cs typeface="Arial" panose="020B0604020202020204" pitchFamily="34" charset="0"/>
              </a:rPr>
              <a:t> New symptoms or side effects should be reported promptly to the specialist healthcare team (NHS Choices, 2019).</a:t>
            </a:r>
          </a:p>
          <a:p>
            <a:pPr lvl="0"/>
            <a:r>
              <a:rPr lang="es-GB" sz="1600" b="1" dirty="0">
                <a:latin typeface="Arial" panose="020B0604020202020204" pitchFamily="34" charset="0"/>
                <a:cs typeface="Arial" panose="020B0604020202020204" pitchFamily="34" charset="0"/>
              </a:rPr>
              <a:t>Individualised care planning:</a:t>
            </a:r>
            <a:r>
              <a:rPr lang="es-GB" sz="1600" dirty="0">
                <a:latin typeface="Arial" panose="020B0604020202020204" pitchFamily="34" charset="0"/>
                <a:cs typeface="Arial" panose="020B0604020202020204" pitchFamily="34" charset="0"/>
              </a:rPr>
              <a:t> Care should be planned with the specialist multidisciplinary team and adapted to the child's treatment needs and wellbeing (“Tests and next Steps for Acute Lymphoblastic Leukaemia,” 2023).</a:t>
            </a:r>
          </a:p>
          <a:p>
            <a:pPr lvl="0"/>
            <a:r>
              <a:rPr lang="es-GB" sz="1600" b="1" dirty="0">
                <a:latin typeface="Arial" panose="020B0604020202020204" pitchFamily="34" charset="0"/>
                <a:cs typeface="Arial" panose="020B0604020202020204" pitchFamily="34" charset="0"/>
              </a:rPr>
              <a:t>Future follow-up:</a:t>
            </a:r>
            <a:r>
              <a:rPr lang="es-GB" sz="1600" dirty="0">
                <a:latin typeface="Arial" panose="020B0604020202020204" pitchFamily="34" charset="0"/>
                <a:cs typeface="Arial" panose="020B0604020202020204" pitchFamily="34" charset="0"/>
              </a:rPr>
              <a:t> Follow-up should continue during and after treatment to monitor recovery and identify any ongoing health needs (NHS Choices, 2019).</a:t>
            </a:r>
            <a:br>
              <a:rPr lang="es-GB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s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DC4459-B578-A402-DCF4-CAC2307B7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1D60C8-0E6D-5493-15CC-220B5D39BE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  <p:pic>
        <p:nvPicPr>
          <p:cNvPr id="24" name="Audio 23">
            <a:extLst>
              <a:ext uri="{FF2B5EF4-FFF2-40B4-BE49-F238E27FC236}">
                <a16:creationId xmlns:a16="http://schemas.microsoft.com/office/drawing/2014/main" id="{33528647-6558-56DD-AAC8-7649BA25A9E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6972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1312"/>
    </mc:Choice>
    <mc:Fallback xmlns="">
      <p:transition spd="slow" advTm="813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68604B-AC6B-0846-C825-2BEC86565B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Conclusion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8C4224-F958-CB66-7629-688D5AD53A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ctr" anchorCtr="0"/>
          <a:lstStyle/>
          <a:p>
            <a:pPr marL="0" indent="0">
              <a:buNone/>
            </a:pPr>
            <a:r>
              <a:rPr lang="es-GB" sz="1600" b="1" dirty="0">
                <a:latin typeface="Arial" panose="020B0604020202020204" pitchFamily="34" charset="0"/>
                <a:cs typeface="Arial" panose="020B0604020202020204" pitchFamily="34" charset="0"/>
              </a:rPr>
              <a:t>Key Points from the Care Plan</a:t>
            </a:r>
            <a:endParaRPr lang="es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s-GB" sz="1600" dirty="0">
                <a:latin typeface="Arial" panose="020B0604020202020204" pitchFamily="34" charset="0"/>
                <a:cs typeface="Arial" panose="020B0604020202020204" pitchFamily="34" charset="0"/>
              </a:rPr>
              <a:t>Acute Lymphoblastic Leukaemia affects the </a:t>
            </a:r>
            <a:r>
              <a:rPr lang="es-GB" sz="1600" b="1" dirty="0">
                <a:latin typeface="Arial" panose="020B0604020202020204" pitchFamily="34" charset="0"/>
                <a:cs typeface="Arial" panose="020B0604020202020204" pitchFamily="34" charset="0"/>
              </a:rPr>
              <a:t>haematological system and blood-cell production</a:t>
            </a:r>
            <a:r>
              <a:rPr lang="es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lvl="0"/>
            <a:r>
              <a:rPr lang="es-GB" sz="1600" dirty="0">
                <a:latin typeface="Arial" panose="020B0604020202020204" pitchFamily="34" charset="0"/>
                <a:cs typeface="Arial" panose="020B0604020202020204" pitchFamily="34" charset="0"/>
              </a:rPr>
              <a:t>Understanding the role of the </a:t>
            </a:r>
            <a:r>
              <a:rPr lang="es-GB" sz="1600" b="1" dirty="0">
                <a:latin typeface="Arial" panose="020B0604020202020204" pitchFamily="34" charset="0"/>
                <a:cs typeface="Arial" panose="020B0604020202020204" pitchFamily="34" charset="0"/>
              </a:rPr>
              <a:t>bone marrow, lymphatic and immune systems</a:t>
            </a:r>
            <a:r>
              <a:rPr lang="es-GB" sz="1600" dirty="0">
                <a:latin typeface="Arial" panose="020B0604020202020204" pitchFamily="34" charset="0"/>
                <a:cs typeface="Arial" panose="020B0604020202020204" pitchFamily="34" charset="0"/>
              </a:rPr>
              <a:t> helps identify risks and plan appropriate care.</a:t>
            </a:r>
          </a:p>
          <a:p>
            <a:pPr lvl="0"/>
            <a:r>
              <a:rPr lang="es-GB" sz="1600" dirty="0">
                <a:latin typeface="Arial" panose="020B0604020202020204" pitchFamily="34" charset="0"/>
                <a:cs typeface="Arial" panose="020B0604020202020204" pitchFamily="34" charset="0"/>
              </a:rPr>
              <a:t>The patient requires </a:t>
            </a:r>
            <a:r>
              <a:rPr lang="es-GB" sz="1600" b="1" dirty="0">
                <a:latin typeface="Arial" panose="020B0604020202020204" pitchFamily="34" charset="0"/>
                <a:cs typeface="Arial" panose="020B0604020202020204" pitchFamily="34" charset="0"/>
              </a:rPr>
              <a:t>regular monitoring, specialist treatment and multidisciplinary support</a:t>
            </a:r>
            <a:r>
              <a:rPr lang="es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lvl="0"/>
            <a:r>
              <a:rPr lang="es-GB" sz="1600" b="1" dirty="0">
                <a:latin typeface="Arial" panose="020B0604020202020204" pitchFamily="34" charset="0"/>
                <a:cs typeface="Arial" panose="020B0604020202020204" pitchFamily="34" charset="0"/>
              </a:rPr>
              <a:t>Person-centred care</a:t>
            </a:r>
            <a:r>
              <a:rPr lang="es-GB" sz="1600" dirty="0">
                <a:latin typeface="Arial" panose="020B0604020202020204" pitchFamily="34" charset="0"/>
                <a:cs typeface="Arial" panose="020B0604020202020204" pitchFamily="34" charset="0"/>
              </a:rPr>
              <a:t> supports physical, emotional and social wellbeing.</a:t>
            </a:r>
          </a:p>
          <a:p>
            <a:pPr marL="0" indent="0">
              <a:buNone/>
            </a:pPr>
            <a:endParaRPr lang="es-GB" sz="1600" b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s-GB" sz="1600" b="1">
                <a:latin typeface="Arial" panose="020B0604020202020204" pitchFamily="34" charset="0"/>
                <a:cs typeface="Arial" panose="020B0604020202020204" pitchFamily="34" charset="0"/>
              </a:rPr>
              <a:t>Overall </a:t>
            </a:r>
            <a:r>
              <a:rPr lang="es-GB" sz="1600" b="1" dirty="0">
                <a:latin typeface="Arial" panose="020B0604020202020204" pitchFamily="34" charset="0"/>
                <a:cs typeface="Arial" panose="020B0604020202020204" pitchFamily="34" charset="0"/>
              </a:rPr>
              <a:t>Impact</a:t>
            </a:r>
            <a:endParaRPr lang="es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s-GB" sz="1600" dirty="0">
                <a:latin typeface="Arial" panose="020B0604020202020204" pitchFamily="34" charset="0"/>
                <a:cs typeface="Arial" panose="020B0604020202020204" pitchFamily="34" charset="0"/>
              </a:rPr>
              <a:t>ALL can affect </a:t>
            </a:r>
            <a:r>
              <a:rPr lang="es-GB" sz="1600" b="1" dirty="0">
                <a:latin typeface="Arial" panose="020B0604020202020204" pitchFamily="34" charset="0"/>
                <a:cs typeface="Arial" panose="020B0604020202020204" pitchFamily="34" charset="0"/>
              </a:rPr>
              <a:t>daily activities, education and family life</a:t>
            </a:r>
            <a:r>
              <a:rPr lang="es-GB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lvl="0"/>
            <a:r>
              <a:rPr lang="es-GB" sz="1600" dirty="0">
                <a:latin typeface="Arial" panose="020B0604020202020204" pitchFamily="34" charset="0"/>
                <a:cs typeface="Arial" panose="020B0604020202020204" pitchFamily="34" charset="0"/>
              </a:rPr>
              <a:t>Effective </a:t>
            </a:r>
            <a:r>
              <a:rPr lang="es-GB" sz="1600" b="1" dirty="0">
                <a:latin typeface="Arial" panose="020B0604020202020204" pitchFamily="34" charset="0"/>
                <a:cs typeface="Arial" panose="020B0604020202020204" pitchFamily="34" charset="0"/>
              </a:rPr>
              <a:t>communication, monitoring and family support</a:t>
            </a:r>
            <a:r>
              <a:rPr lang="es-GB" sz="1600" dirty="0">
                <a:latin typeface="Arial" panose="020B0604020202020204" pitchFamily="34" charset="0"/>
                <a:cs typeface="Arial" panose="020B0604020202020204" pitchFamily="34" charset="0"/>
              </a:rPr>
              <a:t> can promote safety, wellbeing and quality of life.</a:t>
            </a:r>
          </a:p>
          <a:p>
            <a:pPr marL="0" indent="0">
              <a:buNone/>
            </a:pPr>
            <a:endParaRPr lang="es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C4CF4B-AA00-001B-CFC7-69AA662BA5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D03137-7AB2-2A5E-B86B-FAB9F630A6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  <p:pic>
        <p:nvPicPr>
          <p:cNvPr id="44" name="Audio 43">
            <a:extLst>
              <a:ext uri="{FF2B5EF4-FFF2-40B4-BE49-F238E27FC236}">
                <a16:creationId xmlns:a16="http://schemas.microsoft.com/office/drawing/2014/main" id="{C01096E0-BB19-F428-6ACC-8660D92439E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58657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592"/>
    </mc:Choice>
    <mc:Fallback xmlns="">
      <p:transition spd="slow" advTm="665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/>
          <a:lstStyle/>
          <a:p>
            <a:r>
              <a:rPr lang="en-GB" sz="3600" b="1" dirty="0"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4085575-4426-A9AB-0F8A-7A51209EE3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908720"/>
            <a:ext cx="8579296" cy="4824536"/>
          </a:xfrm>
        </p:spPr>
        <p:txBody>
          <a:bodyPr anchor="ctr" anchorCtr="0"/>
          <a:lstStyle/>
          <a:p>
            <a:pPr>
              <a:spcBef>
                <a:spcPts val="1600"/>
              </a:spcBef>
              <a:buFont typeface="Arial"/>
              <a:buChar char="•"/>
            </a:pPr>
            <a:endParaRPr lang="es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1600"/>
              </a:spcBef>
              <a:buFont typeface="Arial"/>
              <a:buChar char="•"/>
            </a:pPr>
            <a:endParaRPr lang="es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1600"/>
              </a:spcBef>
              <a:buFont typeface="Arial"/>
              <a:buChar char="•"/>
            </a:pPr>
            <a:endParaRPr lang="es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1600"/>
              </a:spcBef>
              <a:buFont typeface="Arial"/>
              <a:buChar char="•"/>
            </a:pPr>
            <a:r>
              <a:rPr lang="es-GB" sz="1400" dirty="0">
                <a:latin typeface="Arial" panose="020B0604020202020204" pitchFamily="34" charset="0"/>
                <a:cs typeface="Arial" panose="020B0604020202020204" pitchFamily="34" charset="0"/>
              </a:rPr>
              <a:t>Cadman, B. (2023) ‘What are the early symptoms of leukemia in children?’, Medical News Today, 16 February. Available at: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https://www.medicalnewstoday.com/articles/322389</a:t>
            </a:r>
            <a:r>
              <a:rPr lang="es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10 August 2026).</a:t>
            </a:r>
          </a:p>
          <a:p>
            <a:pPr>
              <a:spcBef>
                <a:spcPts val="1600"/>
              </a:spcBef>
              <a:buFont typeface="Arial"/>
              <a:buChar char="•"/>
            </a:pPr>
            <a:r>
              <a:rPr lang="es-GB" sz="1400" dirty="0">
                <a:latin typeface="Arial" panose="020B0604020202020204" pitchFamily="34" charset="0"/>
                <a:cs typeface="Arial" panose="020B0604020202020204" pitchFamily="34" charset="0"/>
              </a:rPr>
              <a:t>Cancer Research UK. (2018). Acute lymphoblastic leukaemia (ALL) | Acute lymphoblastic leukaemia (ALL) | Cancer Research UK. In </a:t>
            </a:r>
            <a:r>
              <a:rPr lang="es-GB" sz="1400" i="1" dirty="0">
                <a:latin typeface="Arial" panose="020B0604020202020204" pitchFamily="34" charset="0"/>
                <a:cs typeface="Arial" panose="020B0604020202020204" pitchFamily="34" charset="0"/>
              </a:rPr>
              <a:t>Cancerresearchuk.org</a:t>
            </a:r>
            <a:r>
              <a:rPr lang="es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s-GB" sz="14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https://www.cancerresearchuk.org/about-cancer/acute-lymphoblastic-leukaemia-all</a:t>
            </a:r>
            <a:r>
              <a:rPr lang="es-GB" sz="1400" dirty="0">
                <a:latin typeface="Arial" panose="020B0604020202020204" pitchFamily="34" charset="0"/>
                <a:cs typeface="Arial" panose="020B0604020202020204" pitchFamily="34" charset="0"/>
              </a:rPr>
              <a:t> Accessed: 10 August 2026).</a:t>
            </a:r>
          </a:p>
          <a:p>
            <a:pPr>
              <a:spcBef>
                <a:spcPts val="1600"/>
              </a:spcBef>
              <a:buFont typeface="Arial"/>
              <a:buChar char="•"/>
            </a:pPr>
            <a:r>
              <a:rPr lang="es-GB" sz="1400" dirty="0">
                <a:latin typeface="Arial" panose="020B0604020202020204" pitchFamily="34" charset="0"/>
                <a:cs typeface="Arial" panose="020B0604020202020204" pitchFamily="34" charset="0"/>
              </a:rPr>
              <a:t>Causes of acute lymphoblastic leukaemia. (2023). In </a:t>
            </a:r>
            <a:r>
              <a:rPr lang="es-GB" sz="1400" i="1" dirty="0">
                <a:latin typeface="Arial" panose="020B0604020202020204" pitchFamily="34" charset="0"/>
                <a:cs typeface="Arial" panose="020B0604020202020204" pitchFamily="34" charset="0"/>
              </a:rPr>
              <a:t>nhs.uk</a:t>
            </a:r>
            <a:r>
              <a:rPr lang="es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s-GB" sz="14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https://www.nhs.uk/conditions/acute-lymphoblastic-leukaemia/causes/</a:t>
            </a:r>
            <a:r>
              <a:rPr lang="es-GB" sz="1400" dirty="0">
                <a:latin typeface="Arial" panose="020B0604020202020204" pitchFamily="34" charset="0"/>
                <a:cs typeface="Arial" panose="020B0604020202020204" pitchFamily="34" charset="0"/>
              </a:rPr>
              <a:t> Accessed: 10 August 2026).</a:t>
            </a:r>
          </a:p>
          <a:p>
            <a:pPr>
              <a:spcBef>
                <a:spcPts val="1600"/>
              </a:spcBef>
              <a:buFont typeface="Arial"/>
              <a:buChar char="•"/>
            </a:pPr>
            <a:r>
              <a:rPr lang="es-GB" sz="1400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. (2021). Recommendations | Babies, children and young people’s experience of healthcare | Guidance | NICE. In </a:t>
            </a:r>
            <a:r>
              <a:rPr lang="es-GB" sz="1400" i="1" dirty="0">
                <a:latin typeface="Arial" panose="020B0604020202020204" pitchFamily="34" charset="0"/>
                <a:cs typeface="Arial" panose="020B0604020202020204" pitchFamily="34" charset="0"/>
              </a:rPr>
              <a:t>www.nice.org.uk</a:t>
            </a:r>
            <a:r>
              <a:rPr lang="es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s-GB" sz="14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https://www.nice.org.uk/guidance/ng204/chapter/Recommendations</a:t>
            </a:r>
            <a:r>
              <a:rPr lang="es-GB" sz="1400" dirty="0">
                <a:latin typeface="Arial" panose="020B0604020202020204" pitchFamily="34" charset="0"/>
                <a:cs typeface="Arial" panose="020B0604020202020204" pitchFamily="34" charset="0"/>
              </a:rPr>
              <a:t> Accessed: 10 August 2026).</a:t>
            </a:r>
          </a:p>
          <a:p>
            <a:pPr>
              <a:spcBef>
                <a:spcPts val="1600"/>
              </a:spcBef>
              <a:buFont typeface="Arial"/>
              <a:buChar char="•"/>
            </a:pPr>
            <a:r>
              <a:rPr lang="es-GB" sz="1400" dirty="0">
                <a:latin typeface="Arial" panose="020B0604020202020204" pitchFamily="34" charset="0"/>
                <a:cs typeface="Arial" panose="020B0604020202020204" pitchFamily="34" charset="0"/>
              </a:rPr>
              <a:t>NHS Choices. (2019). Treatment - Acute lymphoblastic leukaemia. In </a:t>
            </a:r>
            <a:r>
              <a:rPr lang="es-GB" sz="1400" i="1" dirty="0">
                <a:latin typeface="Arial" panose="020B0604020202020204" pitchFamily="34" charset="0"/>
                <a:cs typeface="Arial" panose="020B0604020202020204" pitchFamily="34" charset="0"/>
              </a:rPr>
              <a:t>NHS</a:t>
            </a:r>
            <a:r>
              <a:rPr lang="es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s-GB" sz="14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https://www.nhs.uk/conditions/acute-lymphoblastic-leukaemia/treatment/</a:t>
            </a:r>
            <a:r>
              <a:rPr lang="es-GB" sz="1400" dirty="0">
                <a:latin typeface="Arial" panose="020B0604020202020204" pitchFamily="34" charset="0"/>
                <a:cs typeface="Arial" panose="020B0604020202020204" pitchFamily="34" charset="0"/>
              </a:rPr>
              <a:t> Accessed: 10 August 2026).</a:t>
            </a:r>
          </a:p>
          <a:p>
            <a:pPr>
              <a:spcBef>
                <a:spcPts val="1600"/>
              </a:spcBef>
              <a:buFont typeface="Arial"/>
              <a:buChar char="•"/>
            </a:pPr>
            <a:r>
              <a:rPr lang="es-GB" sz="1400" dirty="0">
                <a:latin typeface="Arial" panose="020B0604020202020204" pitchFamily="34" charset="0"/>
                <a:cs typeface="Arial" panose="020B0604020202020204" pitchFamily="34" charset="0"/>
              </a:rPr>
              <a:t>NHS. (2017). Children and young people. In </a:t>
            </a:r>
            <a:r>
              <a:rPr lang="es-GB" sz="1400" i="1" dirty="0">
                <a:latin typeface="Arial" panose="020B0604020202020204" pitchFamily="34" charset="0"/>
                <a:cs typeface="Arial" panose="020B0604020202020204" pitchFamily="34" charset="0"/>
              </a:rPr>
              <a:t>nhs.uk</a:t>
            </a:r>
            <a:r>
              <a:rPr lang="es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s-GB" sz="14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https://www.nhs.uk/tests-and-treatments/consent-to-treatment/children/</a:t>
            </a:r>
            <a:r>
              <a:rPr lang="es-GB" sz="1400" dirty="0">
                <a:latin typeface="Arial" panose="020B0604020202020204" pitchFamily="34" charset="0"/>
                <a:cs typeface="Arial" panose="020B0604020202020204" pitchFamily="34" charset="0"/>
              </a:rPr>
              <a:t> Accessed: 10 August 2026).</a:t>
            </a:r>
          </a:p>
          <a:p>
            <a:pPr>
              <a:spcBef>
                <a:spcPts val="1600"/>
              </a:spcBef>
              <a:buFont typeface="Arial"/>
              <a:buChar char="•"/>
            </a:pPr>
            <a:endParaRPr lang="es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spcBef>
                <a:spcPts val="1600"/>
              </a:spcBef>
              <a:buFont typeface="Arial"/>
              <a:buChar char="•"/>
            </a:pPr>
            <a:endParaRPr lang="es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br>
              <a:rPr lang="es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  <p:pic>
        <p:nvPicPr>
          <p:cNvPr id="13" name="Audio 12">
            <a:extLst>
              <a:ext uri="{FF2B5EF4-FFF2-40B4-BE49-F238E27FC236}">
                <a16:creationId xmlns:a16="http://schemas.microsoft.com/office/drawing/2014/main" id="{8985FADC-63A9-C464-57BB-622698308FC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8115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1817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616"/>
    </mc:Choice>
    <mc:Fallback xmlns="">
      <p:transition spd="slow" advTm="361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Marcador de contenido 2">
            <a:extLst>
              <a:ext uri="{FF2B5EF4-FFF2-40B4-BE49-F238E27FC236}">
                <a16:creationId xmlns:a16="http://schemas.microsoft.com/office/drawing/2014/main" id="{8FA1C125-4AFF-E7EB-E78D-E5A577F3B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3087" y="114300"/>
            <a:ext cx="8229600" cy="5690964"/>
          </a:xfrm>
        </p:spPr>
        <p:txBody>
          <a:bodyPr/>
          <a:lstStyle/>
          <a:p>
            <a:r>
              <a:rPr lang="es-GB" sz="1400" dirty="0">
                <a:latin typeface="Arial" panose="020B0604020202020204" pitchFamily="34" charset="0"/>
                <a:cs typeface="Arial" panose="020B0604020202020204" pitchFamily="34" charset="0"/>
              </a:rPr>
              <a:t>NHS Choices. (2024). Calculate body mass index (BMI) for children and teenagers. In </a:t>
            </a:r>
            <a:r>
              <a:rPr lang="es-GB" sz="1400" i="1" dirty="0">
                <a:latin typeface="Arial" panose="020B0604020202020204" pitchFamily="34" charset="0"/>
                <a:cs typeface="Arial" panose="020B0604020202020204" pitchFamily="34" charset="0"/>
              </a:rPr>
              <a:t>NHS</a:t>
            </a:r>
            <a:r>
              <a:rPr lang="es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s-GB" sz="14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https://www.nhs.uk/health-assessment-tools/calculate-your-body-mass-index/calculate-bmi-for-children-teenagers</a:t>
            </a:r>
            <a:r>
              <a:rPr lang="es-GB" sz="1400" dirty="0">
                <a:latin typeface="Arial" panose="020B0604020202020204" pitchFamily="34" charset="0"/>
                <a:cs typeface="Arial" panose="020B0604020202020204" pitchFamily="34" charset="0"/>
              </a:rPr>
              <a:t> Accessed: 10 August 2026).</a:t>
            </a:r>
          </a:p>
          <a:p>
            <a:pPr marL="0" indent="0">
              <a:buNone/>
            </a:pPr>
            <a:endParaRPr lang="es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GB" sz="1400" dirty="0">
                <a:latin typeface="Arial" panose="020B0604020202020204" pitchFamily="34" charset="0"/>
                <a:cs typeface="Arial" panose="020B0604020202020204" pitchFamily="34" charset="0"/>
              </a:rPr>
              <a:t>NHS. (2023). Symptoms of acute lymphoblastic leukaemia. In </a:t>
            </a:r>
            <a:r>
              <a:rPr lang="es-GB" sz="1400" i="1" dirty="0">
                <a:latin typeface="Arial" panose="020B0604020202020204" pitchFamily="34" charset="0"/>
                <a:cs typeface="Arial" panose="020B0604020202020204" pitchFamily="34" charset="0"/>
              </a:rPr>
              <a:t>nhs.uk</a:t>
            </a:r>
            <a:r>
              <a:rPr lang="es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s-GB" sz="14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https://www.nhs.uk/conditions/acute-lymphoblastic-leukaemia/symptoms/</a:t>
            </a:r>
            <a:r>
              <a:rPr lang="es-GB" sz="1400" dirty="0">
                <a:latin typeface="Arial" panose="020B0604020202020204" pitchFamily="34" charset="0"/>
                <a:cs typeface="Arial" panose="020B0604020202020204" pitchFamily="34" charset="0"/>
              </a:rPr>
              <a:t> Accessed: 10 August 2026).</a:t>
            </a:r>
          </a:p>
          <a:p>
            <a:pPr marL="0" indent="0">
              <a:buNone/>
            </a:pPr>
            <a:endParaRPr lang="es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GB" sz="1400" dirty="0">
                <a:latin typeface="Arial" panose="020B0604020202020204" pitchFamily="34" charset="0"/>
                <a:cs typeface="Arial" panose="020B0604020202020204" pitchFamily="34" charset="0"/>
              </a:rPr>
              <a:t>NHS. (2023). What is acute lymphoblastic leukaemia? In </a:t>
            </a:r>
            <a:r>
              <a:rPr lang="es-GB" sz="1400" i="1" dirty="0">
                <a:latin typeface="Arial" panose="020B0604020202020204" pitchFamily="34" charset="0"/>
                <a:cs typeface="Arial" panose="020B0604020202020204" pitchFamily="34" charset="0"/>
              </a:rPr>
              <a:t>nhs.uk</a:t>
            </a:r>
            <a:r>
              <a:rPr lang="es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s-GB" sz="14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https://www.nhs.uk/conditions/acute-lymphoblastic-leukaemia/what-is-acute-lymphoblastic-leukaemia/</a:t>
            </a:r>
            <a:r>
              <a:rPr lang="es-GB" sz="1400" dirty="0">
                <a:latin typeface="Arial" panose="020B0604020202020204" pitchFamily="34" charset="0"/>
                <a:cs typeface="Arial" panose="020B0604020202020204" pitchFamily="34" charset="0"/>
              </a:rPr>
              <a:t> Accessed: 10 August 2026).</a:t>
            </a:r>
          </a:p>
          <a:p>
            <a:pPr marL="0" indent="0">
              <a:buNone/>
            </a:pPr>
            <a:endParaRPr lang="es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GB" sz="1400" dirty="0">
                <a:latin typeface="Arial" panose="020B0604020202020204" pitchFamily="34" charset="0"/>
                <a:cs typeface="Arial" panose="020B0604020202020204" pitchFamily="34" charset="0"/>
              </a:rPr>
              <a:t>Koumarianou, A., Symeonidi, A. E., Kattamis, A., Linardatou, K., Chrousos, G. P., &amp; Darviri, C. (2020). A review of psychosocial interventions targeting families of children with cancer. </a:t>
            </a:r>
            <a:r>
              <a:rPr lang="es-GB" sz="1400" i="1" dirty="0">
                <a:latin typeface="Arial" panose="020B0604020202020204" pitchFamily="34" charset="0"/>
                <a:cs typeface="Arial" panose="020B0604020202020204" pitchFamily="34" charset="0"/>
              </a:rPr>
              <a:t>Palliative and Supportive Care</a:t>
            </a:r>
            <a:r>
              <a:rPr lang="es-GB" sz="1400" dirty="0">
                <a:latin typeface="Arial" panose="020B0604020202020204" pitchFamily="34" charset="0"/>
                <a:cs typeface="Arial" panose="020B0604020202020204" pitchFamily="34" charset="0"/>
              </a:rPr>
              <a:t>, </a:t>
            </a:r>
            <a:r>
              <a:rPr lang="es-GB" sz="1400" i="1" dirty="0">
                <a:latin typeface="Arial" panose="020B0604020202020204" pitchFamily="34" charset="0"/>
                <a:cs typeface="Arial" panose="020B0604020202020204" pitchFamily="34" charset="0"/>
              </a:rPr>
              <a:t>19</a:t>
            </a:r>
            <a:r>
              <a:rPr lang="es-GB" sz="1400" dirty="0">
                <a:latin typeface="Arial" panose="020B0604020202020204" pitchFamily="34" charset="0"/>
                <a:cs typeface="Arial" panose="020B0604020202020204" pitchFamily="34" charset="0"/>
              </a:rPr>
              <a:t>(1), 103–118. Available at: </a:t>
            </a:r>
            <a:r>
              <a:rPr lang="es-GB" sz="14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https://doi.org/10.1017/s1478951520000449</a:t>
            </a:r>
            <a:r>
              <a:rPr lang="es-GB" sz="1400" dirty="0">
                <a:latin typeface="Arial" panose="020B0604020202020204" pitchFamily="34" charset="0"/>
                <a:cs typeface="Arial" panose="020B0604020202020204" pitchFamily="34" charset="0"/>
              </a:rPr>
              <a:t> Accessed: 10 August 2026).</a:t>
            </a:r>
          </a:p>
          <a:p>
            <a:pPr marL="0" indent="0">
              <a:buNone/>
            </a:pPr>
            <a:endParaRPr lang="es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GB" sz="1400" dirty="0">
                <a:latin typeface="Arial" panose="020B0604020202020204" pitchFamily="34" charset="0"/>
                <a:cs typeface="Arial" panose="020B0604020202020204" pitchFamily="34" charset="0"/>
              </a:rPr>
              <a:t>Shutterstock (n.d.) </a:t>
            </a:r>
            <a:r>
              <a:rPr lang="es-GB" sz="1400" i="1" dirty="0">
                <a:latin typeface="Arial" panose="020B0604020202020204" pitchFamily="34" charset="0"/>
                <a:cs typeface="Arial" panose="020B0604020202020204" pitchFamily="34" charset="0"/>
              </a:rPr>
              <a:t>Child cancer hospital bed – illustrations</a:t>
            </a:r>
            <a:r>
              <a:rPr lang="es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https://www.shutterstock.com/es/search/child-cancer-hospital-bed?image_type=illustration</a:t>
            </a:r>
            <a:r>
              <a:rPr lang="es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10 August 2026).</a:t>
            </a:r>
          </a:p>
          <a:p>
            <a:pPr marL="0" indent="0">
              <a:buNone/>
            </a:pPr>
            <a:endParaRPr lang="es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GB" sz="1400" dirty="0">
                <a:latin typeface="Arial" panose="020B0604020202020204" pitchFamily="34" charset="0"/>
                <a:cs typeface="Arial" panose="020B0604020202020204" pitchFamily="34" charset="0"/>
              </a:rPr>
              <a:t>Tests and next steps for acute lymphoblastic leukaemia. (2023). In </a:t>
            </a:r>
            <a:r>
              <a:rPr lang="es-GB" sz="1400" i="1" dirty="0">
                <a:latin typeface="Arial" panose="020B0604020202020204" pitchFamily="34" charset="0"/>
                <a:cs typeface="Arial" panose="020B0604020202020204" pitchFamily="34" charset="0"/>
              </a:rPr>
              <a:t>nhs.uk</a:t>
            </a:r>
            <a:r>
              <a:rPr lang="es-GB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s-GB" sz="14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https://www.nhs.uk/conditions/acute-lymphoblastic-leukaemia/tests-and-next-steps/</a:t>
            </a:r>
            <a:r>
              <a:rPr lang="es-GB" sz="1400" dirty="0">
                <a:latin typeface="Arial" panose="020B0604020202020204" pitchFamily="34" charset="0"/>
                <a:cs typeface="Arial" panose="020B0604020202020204" pitchFamily="34" charset="0"/>
              </a:rPr>
              <a:t> Accessed: 10 August 2026).</a:t>
            </a:r>
          </a:p>
          <a:p>
            <a:endParaRPr lang="es-GB" dirty="0"/>
          </a:p>
        </p:txBody>
      </p:sp>
      <p:sp>
        <p:nvSpPr>
          <p:cNvPr id="4" name="Marcador de fecha 3">
            <a:extLst>
              <a:ext uri="{FF2B5EF4-FFF2-40B4-BE49-F238E27FC236}">
                <a16:creationId xmlns:a16="http://schemas.microsoft.com/office/drawing/2014/main" id="{3A3A82AC-520F-CE9C-9A9E-3D3950CBC9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13/08/2026</a:t>
            </a:fld>
            <a:endParaRPr lang="en-GB" altLang="en-US"/>
          </a:p>
        </p:txBody>
      </p:sp>
      <p:sp>
        <p:nvSpPr>
          <p:cNvPr id="5" name="Marcador de número de diapositiva 4">
            <a:extLst>
              <a:ext uri="{FF2B5EF4-FFF2-40B4-BE49-F238E27FC236}">
                <a16:creationId xmlns:a16="http://schemas.microsoft.com/office/drawing/2014/main" id="{C6B90E79-42B1-4619-1D39-14FC3BF000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6665906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CA845005-2D0A-7340-9158-F7C2EED21ECD}">
  <we:reference id="wa200010001" version="1.0.0.1" store="en-GB" storeType="OMEX"/>
  <we:alternateReferences>
    <we:reference id="WA200010001" version="1.0.0.1" store="WA200010001" storeType="OMEX"/>
  </we:alternateReferences>
  <we:properties>
    <we:property name="claude.fileId" value="&quot;75df47eb-6b36-49c2-aa41-49fbd7b0be1f&quot;"/>
  </we:properties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2076</TotalTime>
  <Words>1705</Words>
  <Application>Microsoft Macintosh PowerPoint</Application>
  <PresentationFormat>Presentación en pantalla (4:3)</PresentationFormat>
  <Paragraphs>120</Paragraphs>
  <Slides>13</Slides>
  <Notes>0</Notes>
  <HiddenSlides>0</HiddenSlides>
  <MMClips>12</MMClips>
  <ScaleCrop>false</ScaleCrop>
  <HeadingPairs>
    <vt:vector size="6" baseType="variant">
      <vt:variant>
        <vt:lpstr>Fuentes usadas</vt:lpstr>
      </vt:variant>
      <vt:variant>
        <vt:i4>3</vt:i4>
      </vt:variant>
      <vt:variant>
        <vt:lpstr>Tema</vt:lpstr>
      </vt:variant>
      <vt:variant>
        <vt:i4>1</vt:i4>
      </vt:variant>
      <vt:variant>
        <vt:lpstr>Títulos de diapositiva</vt:lpstr>
      </vt:variant>
      <vt:variant>
        <vt:i4>13</vt:i4>
      </vt:variant>
    </vt:vector>
  </HeadingPairs>
  <TitlesOfParts>
    <vt:vector size="17" baseType="lpstr">
      <vt:lpstr>Arial</vt:lpstr>
      <vt:lpstr>Myriad Pro</vt:lpstr>
      <vt:lpstr>Verdana</vt:lpstr>
      <vt:lpstr>20140311PresentationUWTSDTemplate</vt:lpstr>
      <vt:lpstr>Presentación de PowerPoint</vt:lpstr>
      <vt:lpstr>Introduction</vt:lpstr>
      <vt:lpstr>Information about the person</vt:lpstr>
      <vt:lpstr>Anatomy and Physiology</vt:lpstr>
      <vt:lpstr>Care Plan (1/3) Lifestyle and Health Behaviour</vt:lpstr>
      <vt:lpstr>Care Plan (2/3) Everyday Routine and Support </vt:lpstr>
      <vt:lpstr> Care Plan (3/3) Communication and Ethical Considerations </vt:lpstr>
      <vt:lpstr>Presentación de PowerPoint</vt:lpstr>
      <vt:lpstr>Risk factors</vt:lpstr>
      <vt:lpstr>Care Plan Recommendations </vt:lpstr>
      <vt:lpstr>Conclusion</vt:lpstr>
      <vt:lpstr>References</vt:lpstr>
      <vt:lpstr>Presentación de PowerPoint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Mihaela-Nina Achim (2435447)</cp:lastModifiedBy>
  <cp:revision>234</cp:revision>
  <cp:lastPrinted>2018-07-09T15:27:01Z</cp:lastPrinted>
  <dcterms:created xsi:type="dcterms:W3CDTF">2002-10-07T19:43:58Z</dcterms:created>
  <dcterms:modified xsi:type="dcterms:W3CDTF">2026-08-13T13:34:53Z</dcterms:modified>
</cp:coreProperties>
</file>