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8"/>
  </p:notesMasterIdLst>
  <p:sldIdLst>
    <p:sldId id="256" r:id="rId2"/>
    <p:sldId id="275" r:id="rId3"/>
    <p:sldId id="277" r:id="rId4"/>
    <p:sldId id="279" r:id="rId5"/>
    <p:sldId id="280" r:id="rId6"/>
    <p:sldId id="281" r:id="rId7"/>
    <p:sldId id="282" r:id="rId8"/>
    <p:sldId id="283" r:id="rId9"/>
    <p:sldId id="297" r:id="rId10"/>
    <p:sldId id="298" r:id="rId11"/>
    <p:sldId id="284" r:id="rId12"/>
    <p:sldId id="299" r:id="rId13"/>
    <p:sldId id="286" r:id="rId14"/>
    <p:sldId id="301" r:id="rId15"/>
    <p:sldId id="302" r:id="rId16"/>
    <p:sldId id="30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CAAE-FFFB-4DD7-8EAE-33032C58E1D7}" type="datetimeFigureOut">
              <a:rPr lang="en-GB" smtClean="0"/>
              <a:t>01/04/2019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7FB24-B473-4DCA-9CCB-C2729257CB9B}" type="slidenum">
              <a:rPr lang="en-GB" smtClean="0"/>
              <a:t>‹#›</a:t>
            </a:fld>
            <a:endParaRPr lang="en-GB"/>
          </a:p>
        </p:txBody>
      </p:sp>
    </p:spTree>
    <p:extLst>
      <p:ext uri="{BB962C8B-B14F-4D97-AF65-F5344CB8AC3E}">
        <p14:creationId xmlns:p14="http://schemas.microsoft.com/office/powerpoint/2010/main" val="1956099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E7FB24-B473-4DCA-9CCB-C2729257CB9B}" type="slidenum">
              <a:rPr lang="en-GB" smtClean="0"/>
              <a:t>1</a:t>
            </a:fld>
            <a:endParaRPr lang="en-GB"/>
          </a:p>
        </p:txBody>
      </p:sp>
    </p:spTree>
    <p:extLst>
      <p:ext uri="{BB962C8B-B14F-4D97-AF65-F5344CB8AC3E}">
        <p14:creationId xmlns:p14="http://schemas.microsoft.com/office/powerpoint/2010/main" val="1719399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0F2A9768-6A4A-46F9-8364-275EE58010A4}" type="datetime1">
              <a:rPr lang="en-US" smtClean="0"/>
              <a:t>4/1/2019</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01FAE7C-4851-43CC-A6F0-9A820479C7CC}" type="datetime1">
              <a:rPr lang="en-US" smtClean="0"/>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4C62B0-49DB-4A76-BD63-D56215DB7963}" type="datetime1">
              <a:rPr lang="en-US" smtClean="0"/>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B70B17-433D-4BB2-9392-647F727E1E9C}" type="datetime1">
              <a:rPr lang="en-US" smtClean="0"/>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2E13CA-A139-4819-8A98-C8A6E953BE53}" type="datetime1">
              <a:rPr lang="en-US" smtClean="0"/>
              <a:t>4/1/2019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58A732E-A252-467E-80FF-9758A06EED86}" type="datetime1">
              <a:rPr lang="en-US" smtClean="0"/>
              <a:t>4/1/2019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FB823-4A39-4D18-999D-95DE203F2A3E}" type="datetime1">
              <a:rPr lang="en-US" smtClean="0"/>
              <a:t>4/1/2019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AA6F76-BF84-4793-9629-EE24C7AEB3A0}" type="datetime1">
              <a:rPr lang="en-US" smtClean="0"/>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761BC1-8035-4106-91A9-3498863EC201}" type="datetime1">
              <a:rPr lang="en-US" smtClean="0"/>
              <a:t>4/1/2019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100C3E-D3A3-49B7-ACF4-B5C6DD926CB4}" type="datetime1">
              <a:rPr lang="en-US" smtClean="0"/>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22B087-F86F-4682-B3B6-3630B5A4D998}" type="datetime1">
              <a:rPr lang="en-US" smtClean="0"/>
              <a:t>4/1/2019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53C56C1-63DD-4FD6-979B-1188C3D47636}" type="datetime1">
              <a:rPr lang="en-US" smtClean="0"/>
              <a:t>4/1/2019</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80" y="494852"/>
            <a:ext cx="9884335" cy="4044875"/>
          </a:xfrm>
          <a:solidFill>
            <a:schemeClr val="accent1">
              <a:lumMod val="50000"/>
            </a:schemeClr>
          </a:solidFill>
          <a:ln>
            <a:solidFill>
              <a:schemeClr val="accent1">
                <a:lumMod val="75000"/>
              </a:schemeClr>
            </a:solidFill>
          </a:ln>
        </p:spPr>
        <p:txBody>
          <a:bodyPr>
            <a:normAutofit/>
          </a:bodyPr>
          <a:lstStyle/>
          <a:p>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
            </a:r>
            <a:br>
              <a:rPr lang="en-GB" dirty="0" smtClean="0">
                <a:latin typeface="Comic Sans MS" panose="030F0702030302020204" pitchFamily="66" charset="0"/>
              </a:rPr>
            </a:br>
            <a:r>
              <a:rPr lang="en-GB" dirty="0" smtClean="0">
                <a:latin typeface="Comic Sans MS" panose="030F0702030302020204" pitchFamily="66" charset="0"/>
              </a:rPr>
              <a:t>Introduction to fieldwork</a:t>
            </a:r>
            <a:endParaRPr lang="en-GB" dirty="0">
              <a:latin typeface="Comic Sans MS" panose="030F0702030302020204" pitchFamily="66" charset="0"/>
            </a:endParaRPr>
          </a:p>
        </p:txBody>
      </p:sp>
      <p:sp>
        <p:nvSpPr>
          <p:cNvPr id="3" name="Subtitle 2"/>
          <p:cNvSpPr>
            <a:spLocks noGrp="1"/>
          </p:cNvSpPr>
          <p:nvPr>
            <p:ph type="subTitle" idx="1"/>
          </p:nvPr>
        </p:nvSpPr>
        <p:spPr>
          <a:xfrm>
            <a:off x="1709530" y="4765638"/>
            <a:ext cx="8767860" cy="1452282"/>
          </a:xfrm>
          <a:solidFill>
            <a:schemeClr val="accent1">
              <a:lumMod val="50000"/>
            </a:schemeClr>
          </a:solidFill>
        </p:spPr>
        <p:txBody>
          <a:bodyPr/>
          <a:lstStyle/>
          <a:p>
            <a:endParaRPr lang="en-GB" dirty="0" smtClean="0">
              <a:latin typeface="Comic Sans MS" panose="030F0702030302020204" pitchFamily="66" charset="0"/>
            </a:endParaRPr>
          </a:p>
          <a:p>
            <a:r>
              <a:rPr lang="en-GB" smtClean="0">
                <a:latin typeface="Comic Sans MS" panose="030F0702030302020204" pitchFamily="66" charset="0"/>
              </a:rPr>
              <a:t>Dr Eloise </a:t>
            </a:r>
            <a:r>
              <a:rPr lang="en-GB" dirty="0" smtClean="0">
                <a:latin typeface="Comic Sans MS" panose="030F0702030302020204" pitchFamily="66" charset="0"/>
              </a:rPr>
              <a:t>Govier e.govier@uwtsd.ac.uk</a:t>
            </a:r>
            <a:endParaRPr lang="en-GB" dirty="0">
              <a:latin typeface="Comic Sans MS" panose="030F0702030302020204" pitchFamily="66" charset="0"/>
            </a:endParaRPr>
          </a:p>
        </p:txBody>
      </p:sp>
      <p:sp>
        <p:nvSpPr>
          <p:cNvPr id="6" name="Slide Number Placeholder 5"/>
          <p:cNvSpPr>
            <a:spLocks noGrp="1"/>
          </p:cNvSpPr>
          <p:nvPr>
            <p:ph type="sldNum" sz="quarter" idx="12"/>
          </p:nvPr>
        </p:nvSpPr>
        <p:spPr>
          <a:xfrm>
            <a:off x="10233172" y="6217920"/>
            <a:ext cx="1706217" cy="365125"/>
          </a:xfrm>
        </p:spPr>
        <p:txBody>
          <a:bodyPr/>
          <a:lstStyle/>
          <a:p>
            <a:fld id="{4FAB73BC-B049-4115-A692-8D63A059BFB8}" type="slidenum">
              <a:rPr lang="en-US" sz="2800" smtClean="0">
                <a:latin typeface="Comic Sans MS" panose="030F0702030302020204" pitchFamily="66" charset="0"/>
              </a:rPr>
              <a:t>1</a:t>
            </a:fld>
            <a:endParaRPr lang="en-US" sz="2800" dirty="0">
              <a:latin typeface="Comic Sans MS" panose="030F0702030302020204" pitchFamily="66" charset="0"/>
            </a:endParaRPr>
          </a:p>
        </p:txBody>
      </p:sp>
    </p:spTree>
    <p:extLst>
      <p:ext uri="{BB962C8B-B14F-4D97-AF65-F5344CB8AC3E}">
        <p14:creationId xmlns:p14="http://schemas.microsoft.com/office/powerpoint/2010/main" val="398764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2876" y="1115470"/>
            <a:ext cx="9872871" cy="5101389"/>
          </a:xfrm>
          <a:solidFill>
            <a:schemeClr val="accent1">
              <a:lumMod val="50000"/>
            </a:schemeClr>
          </a:solidFill>
        </p:spPr>
        <p:txBody>
          <a:bodyPr>
            <a:normAutofit/>
          </a:bodyPr>
          <a:lstStyle/>
          <a:p>
            <a:r>
              <a:rPr lang="en-GB" altLang="en-US" sz="5800" dirty="0" smtClean="0">
                <a:solidFill>
                  <a:schemeClr val="bg1"/>
                </a:solidFill>
                <a:latin typeface="Comic Sans MS" panose="030F0702030302020204" pitchFamily="66" charset="0"/>
                <a:ea typeface="Hoefler Text" charset="0"/>
                <a:cs typeface="Hoefler Text" charset="0"/>
                <a:sym typeface="Hoefler Text" charset="0"/>
              </a:rPr>
              <a:t>Reflexive journal</a:t>
            </a:r>
          </a:p>
          <a:p>
            <a:r>
              <a:rPr lang="en-GB" sz="4300" dirty="0">
                <a:latin typeface="Comic Sans MS" panose="030F0702030302020204" pitchFamily="66" charset="0"/>
              </a:rPr>
              <a:t>This journal will include making explicit and in a coherent fashion, your thoughts, feelings and opinions on </a:t>
            </a:r>
            <a:r>
              <a:rPr lang="en-GB" sz="4300" dirty="0" smtClean="0">
                <a:latin typeface="Comic Sans MS" panose="030F0702030302020204" pitchFamily="66" charset="0"/>
              </a:rPr>
              <a:t>your experiences at the Ashram. </a:t>
            </a:r>
          </a:p>
          <a:p>
            <a:pPr lvl="1"/>
            <a:r>
              <a:rPr lang="en-GB" sz="4300" dirty="0" smtClean="0">
                <a:latin typeface="Comic Sans MS" panose="030F0702030302020204" pitchFamily="66" charset="0"/>
              </a:rPr>
              <a:t>What were your aims?</a:t>
            </a:r>
          </a:p>
          <a:p>
            <a:endParaRPr lang="en-GB" sz="5800" dirty="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800" smtClean="0"/>
              <a:t>2</a:t>
            </a:fld>
            <a:endParaRPr lang="en-US" sz="2800" dirty="0"/>
          </a:p>
        </p:txBody>
      </p:sp>
    </p:spTree>
    <p:extLst>
      <p:ext uri="{BB962C8B-B14F-4D97-AF65-F5344CB8AC3E}">
        <p14:creationId xmlns:p14="http://schemas.microsoft.com/office/powerpoint/2010/main" val="411462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666" y="809469"/>
            <a:ext cx="9875520" cy="5414359"/>
          </a:xfrm>
          <a:solidFill>
            <a:schemeClr val="accent1">
              <a:lumMod val="50000"/>
            </a:schemeClr>
          </a:solidFill>
        </p:spPr>
        <p:txBody>
          <a:bodyPr>
            <a:normAutofit/>
          </a:bodyPr>
          <a:lstStyle/>
          <a:p>
            <a:pPr marL="742950" lvl="1" indent="-742950" algn="l" rtl="0">
              <a:lnSpc>
                <a:spcPct val="90000"/>
              </a:lnSpc>
              <a:spcBef>
                <a:spcPct val="0"/>
              </a:spcBef>
              <a:buFont typeface="Arial" panose="020B0604020202020204" pitchFamily="34" charset="0"/>
              <a:buChar char="•"/>
            </a:pPr>
            <a:r>
              <a:rPr lang="en-GB" sz="4400" dirty="0" smtClean="0">
                <a:solidFill>
                  <a:schemeClr val="bg1"/>
                </a:solidFill>
                <a:latin typeface="Comic Sans MS" panose="030F0702030302020204" pitchFamily="66" charset="0"/>
              </a:rPr>
              <a:t>You can use the ‘first person’ ‘I’ throughout your journal</a:t>
            </a:r>
            <a:br>
              <a:rPr lang="en-GB" sz="4400" dirty="0" smtClean="0">
                <a:solidFill>
                  <a:schemeClr val="bg1"/>
                </a:solidFill>
                <a:latin typeface="Comic Sans MS" panose="030F0702030302020204" pitchFamily="66" charset="0"/>
              </a:rPr>
            </a:br>
            <a:r>
              <a:rPr lang="en-GB" sz="4400" dirty="0" smtClean="0">
                <a:solidFill>
                  <a:schemeClr val="bg1"/>
                </a:solidFill>
                <a:latin typeface="Comic Sans MS" panose="030F0702030302020204" pitchFamily="66" charset="0"/>
              </a:rPr>
              <a:t/>
            </a:r>
            <a:br>
              <a:rPr lang="en-GB" sz="4400" dirty="0" smtClean="0">
                <a:solidFill>
                  <a:schemeClr val="bg1"/>
                </a:solidFill>
                <a:latin typeface="Comic Sans MS" panose="030F0702030302020204" pitchFamily="66" charset="0"/>
              </a:rPr>
            </a:br>
            <a:r>
              <a:rPr lang="en-GB" sz="4400" dirty="0" smtClean="0">
                <a:solidFill>
                  <a:schemeClr val="bg1"/>
                </a:solidFill>
                <a:latin typeface="Comic Sans MS" panose="030F0702030302020204" pitchFamily="66" charset="0"/>
              </a:rPr>
              <a:t>Support any claims and arguments that you make in accordance with standard referencing  conventions set out by your particular school (i.e. Harvard).</a:t>
            </a:r>
            <a:r>
              <a:rPr lang="en-GB" sz="6000" dirty="0" smtClean="0"/>
              <a:t/>
            </a:r>
            <a:br>
              <a:rPr lang="en-GB" sz="6000" dirty="0" smtClean="0"/>
            </a:br>
            <a:endParaRPr lang="en-GB" dirty="0">
              <a:solidFill>
                <a:schemeClr val="bg1"/>
              </a:solidFill>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z="2400" smtClean="0"/>
              <a:t>3</a:t>
            </a:fld>
            <a:endParaRPr lang="en-US" sz="2400" dirty="0"/>
          </a:p>
        </p:txBody>
      </p:sp>
    </p:spTree>
    <p:extLst>
      <p:ext uri="{BB962C8B-B14F-4D97-AF65-F5344CB8AC3E}">
        <p14:creationId xmlns:p14="http://schemas.microsoft.com/office/powerpoint/2010/main" val="772062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40632"/>
            <a:ext cx="9875520" cy="1725328"/>
          </a:xfrm>
          <a:solidFill>
            <a:schemeClr val="accent1">
              <a:lumMod val="50000"/>
            </a:schemeClr>
          </a:solidFill>
        </p:spPr>
        <p:txBody>
          <a:bodyPr>
            <a:normAutofit/>
          </a:bodyPr>
          <a:lstStyle/>
          <a:p>
            <a:r>
              <a:rPr lang="en-GB" dirty="0" smtClean="0">
                <a:solidFill>
                  <a:schemeClr val="bg1"/>
                </a:solidFill>
                <a:latin typeface="Comic Sans MS" panose="030F0702030302020204" pitchFamily="66" charset="0"/>
              </a:rPr>
              <a:t>Important</a:t>
            </a:r>
            <a:endParaRPr lang="en-GB" dirty="0">
              <a:solidFill>
                <a:schemeClr val="bg1"/>
              </a:solidFill>
              <a:latin typeface="Comic Sans MS" panose="030F0702030302020204" pitchFamily="66" charset="0"/>
            </a:endParaRPr>
          </a:p>
        </p:txBody>
      </p:sp>
      <p:sp>
        <p:nvSpPr>
          <p:cNvPr id="3" name="Content Placeholder 2"/>
          <p:cNvSpPr>
            <a:spLocks noGrp="1"/>
          </p:cNvSpPr>
          <p:nvPr>
            <p:ph idx="1"/>
          </p:nvPr>
        </p:nvSpPr>
        <p:spPr>
          <a:solidFill>
            <a:schemeClr val="accent1">
              <a:lumMod val="50000"/>
            </a:schemeClr>
          </a:solidFill>
        </p:spPr>
        <p:txBody>
          <a:bodyPr>
            <a:normAutofit fontScale="25000" lnSpcReduction="20000"/>
          </a:bodyPr>
          <a:lstStyle/>
          <a:p>
            <a:pPr>
              <a:lnSpc>
                <a:spcPct val="120000"/>
              </a:lnSpc>
            </a:pPr>
            <a:r>
              <a:rPr lang="en-GB" sz="14400" dirty="0">
                <a:solidFill>
                  <a:schemeClr val="bg1"/>
                </a:solidFill>
                <a:latin typeface="Comic Sans MS" panose="030F0702030302020204" pitchFamily="66" charset="0"/>
              </a:rPr>
              <a:t>Try instead to write up your journal in the form of an extended and reflexive essay.</a:t>
            </a:r>
          </a:p>
          <a:p>
            <a:pPr>
              <a:lnSpc>
                <a:spcPct val="120000"/>
              </a:lnSpc>
            </a:pPr>
            <a:r>
              <a:rPr lang="en-GB" sz="14400" dirty="0" smtClean="0">
                <a:solidFill>
                  <a:schemeClr val="bg1"/>
                </a:solidFill>
                <a:latin typeface="Comic Sans MS" panose="030F0702030302020204" pitchFamily="66" charset="0"/>
              </a:rPr>
              <a:t>You will be </a:t>
            </a:r>
            <a:r>
              <a:rPr lang="en-GB" sz="14400" dirty="0">
                <a:solidFill>
                  <a:schemeClr val="bg1"/>
                </a:solidFill>
                <a:latin typeface="Comic Sans MS" panose="030F0702030302020204" pitchFamily="66" charset="0"/>
              </a:rPr>
              <a:t>assessed on how well you describe your experiences </a:t>
            </a:r>
            <a:r>
              <a:rPr lang="en-GB" sz="14400" dirty="0" smtClean="0">
                <a:solidFill>
                  <a:schemeClr val="bg1"/>
                </a:solidFill>
                <a:latin typeface="Comic Sans MS" panose="030F0702030302020204" pitchFamily="66" charset="0"/>
              </a:rPr>
              <a:t>and how </a:t>
            </a:r>
            <a:r>
              <a:rPr lang="en-GB" sz="14400" dirty="0">
                <a:solidFill>
                  <a:schemeClr val="bg1"/>
                </a:solidFill>
                <a:latin typeface="Comic Sans MS" panose="030F0702030302020204" pitchFamily="66" charset="0"/>
              </a:rPr>
              <a:t>thoroughly you critically evaluate your own ‘subject position’.</a:t>
            </a:r>
          </a:p>
          <a:p>
            <a:pPr>
              <a:lnSpc>
                <a:spcPct val="120000"/>
              </a:lnSpc>
            </a:pPr>
            <a: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t/>
            </a:r>
            <a:br>
              <a:rPr lang="en-US" altLang="en-US" sz="16000" dirty="0">
                <a:solidFill>
                  <a:schemeClr val="bg1"/>
                </a:solidFill>
                <a:latin typeface="Comic Sans MS" panose="030F0702030302020204" pitchFamily="66" charset="0"/>
                <a:ea typeface="ヒラギノ明朝 ProN W3" charset="0"/>
                <a:cs typeface="ヒラギノ明朝 ProN W3" charset="0"/>
                <a:sym typeface="Hoefler Text" charset="0"/>
              </a:rPr>
            </a:br>
            <a:endParaRPr lang="en-GB" sz="16000"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pPr marL="45720" indent="0" algn="r">
              <a:buNone/>
            </a:pPr>
            <a:fld id="{A297F4E5-B006-4968-B51F-39809F11320D}" type="slidenum">
              <a:rPr lang="en-GB" smtClean="0">
                <a:solidFill>
                  <a:schemeClr val="bg1"/>
                </a:solidFill>
                <a:latin typeface="Comic Sans MS" panose="030F0702030302020204" pitchFamily="66" charset="0"/>
              </a:rPr>
              <a:pPr marL="45720" indent="0" algn="r">
                <a:buNone/>
              </a:pPr>
              <a:t>4</a:t>
            </a:fld>
            <a:r>
              <a:rPr lang="en-GB" dirty="0" smtClean="0">
                <a:solidFill>
                  <a:schemeClr val="bg1"/>
                </a:solidFill>
                <a:latin typeface="Comic Sans MS" panose="030F0702030302020204" pitchFamily="66" charset="0"/>
              </a:rPr>
              <a:t> </a:t>
            </a:r>
            <a:endParaRPr lang="en-GB" dirty="0">
              <a:solidFill>
                <a:schemeClr val="bg1"/>
              </a:solidFill>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4FAB73BC-B049-4115-A692-8D63A059BFB8}" type="slidenum">
              <a:rPr lang="en-US" sz="2400" smtClean="0"/>
              <a:t>4</a:t>
            </a:fld>
            <a:endParaRPr lang="en-US" sz="2400" dirty="0"/>
          </a:p>
        </p:txBody>
      </p:sp>
    </p:spTree>
    <p:extLst>
      <p:ext uri="{BB962C8B-B14F-4D97-AF65-F5344CB8AC3E}">
        <p14:creationId xmlns:p14="http://schemas.microsoft.com/office/powerpoint/2010/main" val="3944810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latin typeface="Comic Sans MS" panose="030F0702030302020204" pitchFamily="66" charset="0"/>
              </a:rPr>
              <a:t>Subject position</a:t>
            </a:r>
            <a:endParaRPr lang="en-GB" sz="9600" dirty="0">
              <a:latin typeface="Comic Sans MS" panose="030F0702030302020204" pitchFamily="66" charset="0"/>
            </a:endParaRPr>
          </a:p>
        </p:txBody>
      </p:sp>
      <p:sp>
        <p:nvSpPr>
          <p:cNvPr id="3" name="Content Placeholder 2"/>
          <p:cNvSpPr>
            <a:spLocks noGrp="1"/>
          </p:cNvSpPr>
          <p:nvPr>
            <p:ph idx="1"/>
          </p:nvPr>
        </p:nvSpPr>
        <p:spPr/>
        <p:txBody>
          <a:bodyPr>
            <a:normAutofit fontScale="40000" lnSpcReduction="20000"/>
          </a:bodyPr>
          <a:lstStyle/>
          <a:p>
            <a:r>
              <a:rPr lang="en-US" altLang="en-US" sz="7200" dirty="0" smtClean="0">
                <a:latin typeface="Comic Sans MS" panose="030F0702030302020204" pitchFamily="66" charset="0"/>
              </a:rPr>
              <a:t> </a:t>
            </a:r>
            <a:r>
              <a:rPr lang="en-GB" sz="7200" b="1" dirty="0">
                <a:latin typeface="Comic Sans MS" panose="030F0702030302020204" pitchFamily="66" charset="0"/>
              </a:rPr>
              <a:t>The ‘subject position’ </a:t>
            </a:r>
            <a:r>
              <a:rPr lang="en-GB" sz="7200" dirty="0">
                <a:latin typeface="Comic Sans MS" panose="030F0702030302020204" pitchFamily="66" charset="0"/>
              </a:rPr>
              <a:t>includes making explicit your own ‘assumptions’ and ‘preferences’ and how they have impacted on your choice of project and potential criticisms that you might have toward certain practices you encounter at the Ashram.</a:t>
            </a:r>
          </a:p>
          <a:p>
            <a:r>
              <a:rPr lang="en-GB" sz="7200" dirty="0">
                <a:latin typeface="Comic Sans MS" panose="030F0702030302020204" pitchFamily="66" charset="0"/>
              </a:rPr>
              <a:t>Your ‘subject position’ includes evaluating and making explicit in your journal how your emotions, opinions and attitudes have informed your project choice and conversely whether your encounters and experiences at </a:t>
            </a:r>
            <a:r>
              <a:rPr lang="en-GB" sz="7200" dirty="0" err="1">
                <a:latin typeface="Comic Sans MS" panose="030F0702030302020204" pitchFamily="66" charset="0"/>
              </a:rPr>
              <a:t>Skanda</a:t>
            </a:r>
            <a:r>
              <a:rPr lang="en-GB" sz="7200" dirty="0">
                <a:latin typeface="Comic Sans MS" panose="030F0702030302020204" pitchFamily="66" charset="0"/>
              </a:rPr>
              <a:t> Vale may have changed or altered your perspective.</a:t>
            </a:r>
          </a:p>
          <a:p>
            <a:pPr marL="889000"/>
            <a:endParaRPr lang="en-US" altLang="en-US" sz="7200" dirty="0" smtClean="0">
              <a:latin typeface="Comic Sans MS" panose="030F0702030302020204" pitchFamily="66" charset="0"/>
            </a:endParaRPr>
          </a:p>
          <a:p>
            <a:pPr marL="889000"/>
            <a:endParaRPr lang="en-US" altLang="en-US" sz="72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5</a:t>
            </a:fld>
            <a:endParaRPr lang="en-US" sz="2400" dirty="0"/>
          </a:p>
        </p:txBody>
      </p:sp>
    </p:spTree>
    <p:extLst>
      <p:ext uri="{BB962C8B-B14F-4D97-AF65-F5344CB8AC3E}">
        <p14:creationId xmlns:p14="http://schemas.microsoft.com/office/powerpoint/2010/main" val="1987102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554637"/>
            <a:ext cx="9872871" cy="6034316"/>
          </a:xfrm>
        </p:spPr>
        <p:txBody>
          <a:bodyPr>
            <a:noAutofit/>
          </a:bodyPr>
          <a:lstStyle/>
          <a:p>
            <a:r>
              <a:rPr lang="en-GB" sz="3000" dirty="0" smtClean="0">
                <a:latin typeface="Comic Sans MS" panose="030F0702030302020204" pitchFamily="66" charset="0"/>
              </a:rPr>
              <a:t>What is the value of reflexivity?</a:t>
            </a:r>
          </a:p>
          <a:p>
            <a:r>
              <a:rPr lang="en-GB" sz="3000" dirty="0" smtClean="0">
                <a:latin typeface="Comic Sans MS" panose="030F0702030302020204" pitchFamily="66" charset="0"/>
              </a:rPr>
              <a:t>By indicating their subject position the researcher makes visible their assumptions</a:t>
            </a:r>
            <a:r>
              <a:rPr lang="en-GB" sz="3000" dirty="0">
                <a:latin typeface="Comic Sans MS" panose="030F0702030302020204" pitchFamily="66" charset="0"/>
              </a:rPr>
              <a:t>, biases and </a:t>
            </a:r>
            <a:r>
              <a:rPr lang="en-GB" sz="3000" dirty="0" smtClean="0">
                <a:latin typeface="Comic Sans MS" panose="030F0702030302020204" pitchFamily="66" charset="0"/>
              </a:rPr>
              <a:t>prejudices</a:t>
            </a:r>
          </a:p>
          <a:p>
            <a:r>
              <a:rPr lang="en-GB" sz="3000" dirty="0" smtClean="0">
                <a:latin typeface="Comic Sans MS" panose="030F0702030302020204" pitchFamily="66" charset="0"/>
              </a:rPr>
              <a:t>By doing so, </a:t>
            </a:r>
            <a:r>
              <a:rPr lang="en-GB" sz="3000" dirty="0">
                <a:latin typeface="Comic Sans MS" panose="030F0702030302020204" pitchFamily="66" charset="0"/>
              </a:rPr>
              <a:t>other academics </a:t>
            </a:r>
            <a:r>
              <a:rPr lang="en-GB" sz="3000" dirty="0" smtClean="0">
                <a:latin typeface="Comic Sans MS" panose="030F0702030302020204" pitchFamily="66" charset="0"/>
              </a:rPr>
              <a:t>can critically </a:t>
            </a:r>
            <a:r>
              <a:rPr lang="en-GB" sz="3000" dirty="0">
                <a:latin typeface="Comic Sans MS" panose="030F0702030302020204" pitchFamily="66" charset="0"/>
              </a:rPr>
              <a:t>assess the role of these biases in the formation and </a:t>
            </a:r>
            <a:r>
              <a:rPr lang="en-GB" sz="3000" dirty="0" smtClean="0">
                <a:latin typeface="Comic Sans MS" panose="030F0702030302020204" pitchFamily="66" charset="0"/>
              </a:rPr>
              <a:t>construction </a:t>
            </a:r>
            <a:r>
              <a:rPr lang="en-GB" sz="3000" dirty="0">
                <a:latin typeface="Comic Sans MS" panose="030F0702030302020204" pitchFamily="66" charset="0"/>
              </a:rPr>
              <a:t>of our arguments and explanations. </a:t>
            </a:r>
          </a:p>
          <a:p>
            <a:r>
              <a:rPr lang="en-GB" sz="3000" dirty="0">
                <a:latin typeface="Comic Sans MS" panose="030F0702030302020204" pitchFamily="66" charset="0"/>
              </a:rPr>
              <a:t>The reflexive journal is a key part of the methodological ‘tool kit’ which social anthropologists and social archaeologists routinely use in order to achieve this ‘visibility’. </a:t>
            </a:r>
          </a:p>
        </p:txBody>
      </p:sp>
      <p:sp>
        <p:nvSpPr>
          <p:cNvPr id="4" name="Slide Number Placeholder 3"/>
          <p:cNvSpPr>
            <a:spLocks noGrp="1"/>
          </p:cNvSpPr>
          <p:nvPr>
            <p:ph type="sldNum" sz="quarter" idx="12"/>
          </p:nvPr>
        </p:nvSpPr>
        <p:spPr/>
        <p:txBody>
          <a:bodyPr/>
          <a:lstStyle/>
          <a:p>
            <a:fld id="{4FAB73BC-B049-4115-A692-8D63A059BFB8}" type="slidenum">
              <a:rPr lang="en-US" sz="2400" smtClean="0"/>
              <a:t>6</a:t>
            </a:fld>
            <a:endParaRPr lang="en-US" sz="2400" dirty="0"/>
          </a:p>
        </p:txBody>
      </p:sp>
    </p:spTree>
    <p:extLst>
      <p:ext uri="{BB962C8B-B14F-4D97-AF65-F5344CB8AC3E}">
        <p14:creationId xmlns:p14="http://schemas.microsoft.com/office/powerpoint/2010/main" val="164692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How to use your reflexive journals</a:t>
            </a:r>
            <a:endParaRPr lang="en-GB" dirty="0">
              <a:latin typeface="Comic Sans MS" panose="030F0702030302020204" pitchFamily="66" charset="0"/>
            </a:endParaRPr>
          </a:p>
        </p:txBody>
      </p:sp>
      <p:sp>
        <p:nvSpPr>
          <p:cNvPr id="3" name="Content Placeholder 2"/>
          <p:cNvSpPr>
            <a:spLocks noGrp="1"/>
          </p:cNvSpPr>
          <p:nvPr>
            <p:ph idx="1"/>
          </p:nvPr>
        </p:nvSpPr>
        <p:spPr/>
        <p:txBody>
          <a:bodyPr>
            <a:normAutofit fontScale="77500" lnSpcReduction="20000"/>
          </a:bodyPr>
          <a:lstStyle/>
          <a:p>
            <a:r>
              <a:rPr lang="en-GB" sz="4400" dirty="0" err="1">
                <a:latin typeface="Comic Sans MS" panose="030F0702030302020204" pitchFamily="66" charset="0"/>
              </a:rPr>
              <a:t>Ortlipp</a:t>
            </a:r>
            <a:r>
              <a:rPr lang="en-GB" sz="4400" dirty="0">
                <a:latin typeface="Comic Sans MS" panose="030F0702030302020204" pitchFamily="66" charset="0"/>
              </a:rPr>
              <a:t> (2008: 695) observes ‘I chose to make my experiences, opinions, thoughts, and feelings visible and an acknowledged part of the research process through keeping reflective journals and using them in writing up the research ... [and] how reflective journals were used in engaging with the notion of creating transparency in the research process, and explore the impact of critical self-reflection on research design’</a:t>
            </a:r>
          </a:p>
          <a:p>
            <a:endParaRPr lang="en-US" altLang="en-US" sz="44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7</a:t>
            </a:fld>
            <a:endParaRPr lang="en-US" sz="2400" dirty="0"/>
          </a:p>
        </p:txBody>
      </p:sp>
    </p:spTree>
    <p:extLst>
      <p:ext uri="{BB962C8B-B14F-4D97-AF65-F5344CB8AC3E}">
        <p14:creationId xmlns:p14="http://schemas.microsoft.com/office/powerpoint/2010/main" val="336139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latin typeface="Comic Sans MS" panose="030F0702030302020204" pitchFamily="66" charset="0"/>
              </a:rPr>
              <a:t>Remember: </a:t>
            </a:r>
            <a:endParaRPr lang="en-GB" sz="9600" dirty="0">
              <a:latin typeface="Comic Sans MS" panose="030F0702030302020204" pitchFamily="66" charset="0"/>
            </a:endParaRPr>
          </a:p>
        </p:txBody>
      </p:sp>
      <p:sp>
        <p:nvSpPr>
          <p:cNvPr id="3" name="Content Placeholder 2"/>
          <p:cNvSpPr>
            <a:spLocks noGrp="1"/>
          </p:cNvSpPr>
          <p:nvPr>
            <p:ph idx="1"/>
          </p:nvPr>
        </p:nvSpPr>
        <p:spPr/>
        <p:txBody>
          <a:bodyPr>
            <a:normAutofit fontScale="85000" lnSpcReduction="20000"/>
          </a:bodyPr>
          <a:lstStyle/>
          <a:p>
            <a:r>
              <a:rPr lang="en-GB" sz="4400" dirty="0">
                <a:latin typeface="Comic Sans MS" panose="030F0702030302020204" pitchFamily="66" charset="0"/>
              </a:rPr>
              <a:t>The role of reflexivity in ethnographic research attempts to make explicit and visible ‘… how the researcher’s own experiences, values, and positions of privilege in various hierarchies have influenced their research interests, the way they choose to do their research, and the ways they choose to represent their research findings’ (Harrison, </a:t>
            </a:r>
            <a:r>
              <a:rPr lang="en-GB" sz="4400" dirty="0" err="1">
                <a:latin typeface="Comic Sans MS" panose="030F0702030302020204" pitchFamily="66" charset="0"/>
              </a:rPr>
              <a:t>MacGibbon</a:t>
            </a:r>
            <a:r>
              <a:rPr lang="en-GB" sz="4400" dirty="0">
                <a:latin typeface="Comic Sans MS" panose="030F0702030302020204" pitchFamily="66" charset="0"/>
              </a:rPr>
              <a:t>, &amp; Morton, 2001: 325). </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8</a:t>
            </a:fld>
            <a:endParaRPr lang="en-US" sz="2400" dirty="0"/>
          </a:p>
        </p:txBody>
      </p:sp>
    </p:spTree>
    <p:extLst>
      <p:ext uri="{BB962C8B-B14F-4D97-AF65-F5344CB8AC3E}">
        <p14:creationId xmlns:p14="http://schemas.microsoft.com/office/powerpoint/2010/main" val="2647962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chemeClr val="accent5">
                    <a:lumMod val="50000"/>
                  </a:schemeClr>
                </a:solidFill>
                <a:latin typeface="Comic Sans MS" panose="030F0702030302020204" pitchFamily="66" charset="0"/>
              </a:rPr>
              <a:t>Reflexive Journal</a:t>
            </a:r>
            <a:endParaRPr lang="en-GB" sz="6600" dirty="0">
              <a:solidFill>
                <a:schemeClr val="accent5">
                  <a:lumMod val="50000"/>
                </a:schemeClr>
              </a:solidFill>
              <a:latin typeface="Comic Sans MS" panose="030F0702030302020204" pitchFamily="66" charset="0"/>
            </a:endParaRPr>
          </a:p>
        </p:txBody>
      </p:sp>
      <p:sp>
        <p:nvSpPr>
          <p:cNvPr id="3" name="Content Placeholder 2"/>
          <p:cNvSpPr>
            <a:spLocks noGrp="1"/>
          </p:cNvSpPr>
          <p:nvPr>
            <p:ph idx="1"/>
          </p:nvPr>
        </p:nvSpPr>
        <p:spPr/>
        <p:txBody>
          <a:bodyPr>
            <a:normAutofit/>
          </a:bodyPr>
          <a:lstStyle/>
          <a:p>
            <a:r>
              <a:rPr lang="en-GB" sz="4000" dirty="0" smtClean="0">
                <a:latin typeface="Comic Sans MS" panose="030F0702030302020204" pitchFamily="66" charset="0"/>
              </a:rPr>
              <a:t> Present </a:t>
            </a:r>
            <a:r>
              <a:rPr lang="en-GB" sz="4000" dirty="0">
                <a:latin typeface="Comic Sans MS" panose="030F0702030302020204" pitchFamily="66" charset="0"/>
              </a:rPr>
              <a:t>to </a:t>
            </a:r>
            <a:r>
              <a:rPr lang="en-GB" sz="4000" dirty="0" smtClean="0">
                <a:latin typeface="Comic Sans MS" panose="030F0702030302020204" pitchFamily="66" charset="0"/>
              </a:rPr>
              <a:t>your reader a </a:t>
            </a:r>
            <a:r>
              <a:rPr lang="en-GB" sz="4000" b="1" dirty="0">
                <a:latin typeface="Comic Sans MS" panose="030F0702030302020204" pitchFamily="66" charset="0"/>
              </a:rPr>
              <a:t>‘sense of </a:t>
            </a:r>
            <a:r>
              <a:rPr lang="en-GB" sz="4000" b="1" dirty="0" smtClean="0">
                <a:latin typeface="Comic Sans MS" panose="030F0702030302020204" pitchFamily="66" charset="0"/>
              </a:rPr>
              <a:t>place’ and </a:t>
            </a:r>
            <a:r>
              <a:rPr lang="en-GB" sz="4000" dirty="0">
                <a:latin typeface="Comic Sans MS" panose="030F0702030302020204" pitchFamily="66" charset="0"/>
              </a:rPr>
              <a:t>how you have fully understood the importance of making visible the </a:t>
            </a:r>
            <a:r>
              <a:rPr lang="en-GB" sz="4000" dirty="0" smtClean="0">
                <a:latin typeface="Comic Sans MS" panose="030F0702030302020204" pitchFamily="66" charset="0"/>
              </a:rPr>
              <a:t>“…</a:t>
            </a:r>
            <a:r>
              <a:rPr lang="en-GB" sz="4000" dirty="0">
                <a:latin typeface="Comic Sans MS" panose="030F0702030302020204" pitchFamily="66" charset="0"/>
              </a:rPr>
              <a:t>various choices and decisions researchers undertake during the process of researching” (Muck &amp; Breuer 2003: 3).</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9</a:t>
            </a:fld>
            <a:endParaRPr lang="en-US" dirty="0"/>
          </a:p>
        </p:txBody>
      </p:sp>
    </p:spTree>
    <p:extLst>
      <p:ext uri="{BB962C8B-B14F-4D97-AF65-F5344CB8AC3E}">
        <p14:creationId xmlns:p14="http://schemas.microsoft.com/office/powerpoint/2010/main" val="81122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64892"/>
            <a:ext cx="9875520" cy="1801068"/>
          </a:xfrm>
        </p:spPr>
        <p:txBody>
          <a:bodyPr>
            <a:normAutofit/>
          </a:bodyPr>
          <a:lstStyle/>
          <a:p>
            <a:r>
              <a:rPr lang="en-GB" sz="8000" dirty="0" smtClean="0">
                <a:solidFill>
                  <a:schemeClr val="accent1">
                    <a:lumMod val="75000"/>
                  </a:schemeClr>
                </a:solidFill>
                <a:latin typeface="Comic Sans MS" panose="030F0702030302020204" pitchFamily="66" charset="0"/>
              </a:rPr>
              <a:t>Reflexive Journal </a:t>
            </a:r>
            <a:endParaRPr lang="en-GB" sz="8000" dirty="0">
              <a:solidFill>
                <a:schemeClr val="accent1">
                  <a:lumMod val="75000"/>
                </a:schemeClr>
              </a:solidFill>
              <a:latin typeface="Comic Sans MS" panose="030F0702030302020204" pitchFamily="66" charset="0"/>
            </a:endParaRPr>
          </a:p>
        </p:txBody>
      </p:sp>
      <p:sp>
        <p:nvSpPr>
          <p:cNvPr id="3" name="Content Placeholder 2"/>
          <p:cNvSpPr>
            <a:spLocks noGrp="1"/>
          </p:cNvSpPr>
          <p:nvPr>
            <p:ph idx="1"/>
          </p:nvPr>
        </p:nvSpPr>
        <p:spPr>
          <a:xfrm>
            <a:off x="1143000" y="1528997"/>
            <a:ext cx="9872871" cy="4567003"/>
          </a:xfrm>
        </p:spPr>
        <p:txBody>
          <a:bodyPr>
            <a:noAutofit/>
          </a:bodyPr>
          <a:lstStyle/>
          <a:p>
            <a:r>
              <a:rPr lang="en-GB" sz="2400" dirty="0">
                <a:solidFill>
                  <a:schemeClr val="accent1">
                    <a:lumMod val="75000"/>
                  </a:schemeClr>
                </a:solidFill>
                <a:latin typeface="Comic Sans MS" panose="030F0702030302020204" pitchFamily="66" charset="0"/>
              </a:rPr>
              <a:t>Ensure it explores the role of your ‘subject position’ in the construction of your project ‘design’ in a reflexive and ‘transparent’ fashion.</a:t>
            </a:r>
          </a:p>
          <a:p>
            <a:r>
              <a:rPr lang="en-GB" sz="2400" dirty="0">
                <a:solidFill>
                  <a:schemeClr val="accent1">
                    <a:lumMod val="75000"/>
                  </a:schemeClr>
                </a:solidFill>
                <a:latin typeface="Comic Sans MS" panose="030F0702030302020204" pitchFamily="66" charset="0"/>
              </a:rPr>
              <a:t>Make sure your emotions, attitudes </a:t>
            </a:r>
            <a:r>
              <a:rPr lang="en-GB" sz="2400" dirty="0" smtClean="0">
                <a:solidFill>
                  <a:schemeClr val="accent1">
                    <a:lumMod val="75000"/>
                  </a:schemeClr>
                </a:solidFill>
                <a:latin typeface="Comic Sans MS" panose="030F0702030302020204" pitchFamily="66" charset="0"/>
              </a:rPr>
              <a:t>and </a:t>
            </a:r>
            <a:r>
              <a:rPr lang="en-GB" sz="2400" dirty="0">
                <a:solidFill>
                  <a:schemeClr val="accent1">
                    <a:lumMod val="75000"/>
                  </a:schemeClr>
                </a:solidFill>
                <a:latin typeface="Comic Sans MS" panose="030F0702030302020204" pitchFamily="66" charset="0"/>
              </a:rPr>
              <a:t>assumptions are explored and made transparent for the reader to form judgments about what went into your project design.</a:t>
            </a:r>
          </a:p>
          <a:p>
            <a:r>
              <a:rPr lang="en-GB" sz="2400" dirty="0">
                <a:solidFill>
                  <a:schemeClr val="accent1">
                    <a:lumMod val="75000"/>
                  </a:schemeClr>
                </a:solidFill>
                <a:latin typeface="Comic Sans MS" panose="030F0702030302020204" pitchFamily="66" charset="0"/>
              </a:rPr>
              <a:t>Create a ‘sense of place’.</a:t>
            </a:r>
          </a:p>
          <a:p>
            <a:r>
              <a:rPr lang="en-GB" sz="2400" dirty="0">
                <a:solidFill>
                  <a:schemeClr val="accent1">
                    <a:lumMod val="75000"/>
                  </a:schemeClr>
                </a:solidFill>
                <a:latin typeface="Comic Sans MS" panose="030F0702030302020204" pitchFamily="66" charset="0"/>
              </a:rPr>
              <a:t>Reference your work and show the marker that you have attempted to research the importance of reflexivity in modern ethnographic and anthropological methodologies.</a:t>
            </a:r>
          </a:p>
          <a:p>
            <a:r>
              <a:rPr lang="en-GB" sz="2400" dirty="0" smtClean="0">
                <a:solidFill>
                  <a:schemeClr val="accent1">
                    <a:lumMod val="75000"/>
                  </a:schemeClr>
                </a:solidFill>
                <a:latin typeface="Comic Sans MS" panose="030F0702030302020204" pitchFamily="66" charset="0"/>
              </a:rPr>
              <a:t>Pictures </a:t>
            </a:r>
            <a:r>
              <a:rPr lang="en-GB" sz="2400" dirty="0">
                <a:solidFill>
                  <a:schemeClr val="accent1">
                    <a:lumMod val="75000"/>
                  </a:schemeClr>
                </a:solidFill>
                <a:latin typeface="Comic Sans MS" panose="030F0702030302020204" pitchFamily="66" charset="0"/>
              </a:rPr>
              <a:t>or fragments of poems and other literary and artistic forms can be used in moderation, providing they underscore your point. </a:t>
            </a:r>
            <a:endParaRPr lang="en-GB" sz="2400" dirty="0"/>
          </a:p>
        </p:txBody>
      </p:sp>
      <p:sp>
        <p:nvSpPr>
          <p:cNvPr id="4" name="Slide Number Placeholder 3"/>
          <p:cNvSpPr>
            <a:spLocks noGrp="1"/>
          </p:cNvSpPr>
          <p:nvPr>
            <p:ph type="sldNum" sz="quarter" idx="12"/>
          </p:nvPr>
        </p:nvSpPr>
        <p:spPr/>
        <p:txBody>
          <a:bodyPr/>
          <a:lstStyle/>
          <a:p>
            <a:fld id="{4FAB73BC-B049-4115-A692-8D63A059BFB8}" type="slidenum">
              <a:rPr lang="en-US" smtClean="0"/>
              <a:t>10</a:t>
            </a:fld>
            <a:endParaRPr lang="en-US" dirty="0"/>
          </a:p>
        </p:txBody>
      </p:sp>
    </p:spTree>
    <p:extLst>
      <p:ext uri="{BB962C8B-B14F-4D97-AF65-F5344CB8AC3E}">
        <p14:creationId xmlns:p14="http://schemas.microsoft.com/office/powerpoint/2010/main" val="12229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GB" sz="5400" b="1" dirty="0" smtClean="0">
                <a:latin typeface="Comic Sans MS" panose="030F0702030302020204" pitchFamily="66" charset="0"/>
              </a:rPr>
              <a:t>Locate</a:t>
            </a:r>
            <a:r>
              <a:rPr lang="en-GB" sz="5400" dirty="0" smtClean="0">
                <a:latin typeface="Comic Sans MS" panose="030F0702030302020204" pitchFamily="66" charset="0"/>
              </a:rPr>
              <a:t>- Set </a:t>
            </a:r>
            <a:r>
              <a:rPr lang="en-GB" sz="5400" dirty="0">
                <a:latin typeface="Comic Sans MS" panose="030F0702030302020204" pitchFamily="66" charset="0"/>
              </a:rPr>
              <a:t>the scene for your research (literature review; create your research space</a:t>
            </a:r>
            <a:r>
              <a:rPr lang="en-GB" sz="5400" dirty="0" smtClean="0">
                <a:latin typeface="Comic Sans MS" panose="030F0702030302020204" pitchFamily="66" charset="0"/>
              </a:rPr>
              <a:t>).</a:t>
            </a:r>
            <a:endParaRPr lang="en-GB" sz="5400" dirty="0">
              <a:latin typeface="Comic Sans MS" panose="030F0702030302020204" pitchFamily="66" charset="0"/>
            </a:endParaRPr>
          </a:p>
          <a:p>
            <a:r>
              <a:rPr lang="en-GB" sz="5400" b="1" dirty="0">
                <a:latin typeface="Comic Sans MS" panose="030F0702030302020204" pitchFamily="66" charset="0"/>
              </a:rPr>
              <a:t>Focus</a:t>
            </a:r>
            <a:r>
              <a:rPr lang="en-GB" sz="5400" dirty="0">
                <a:latin typeface="Comic Sans MS" panose="030F0702030302020204" pitchFamily="66" charset="0"/>
              </a:rPr>
              <a:t> - </a:t>
            </a:r>
            <a:r>
              <a:rPr lang="en-GB" sz="5400" dirty="0" smtClean="0">
                <a:latin typeface="Comic Sans MS" panose="030F0702030302020204" pitchFamily="66" charset="0"/>
              </a:rPr>
              <a:t>What </a:t>
            </a:r>
            <a:r>
              <a:rPr lang="en-GB" sz="5400" dirty="0">
                <a:latin typeface="Comic Sans MS" panose="030F0702030302020204" pitchFamily="66" charset="0"/>
              </a:rPr>
              <a:t>is your particular topic?</a:t>
            </a:r>
          </a:p>
          <a:p>
            <a:r>
              <a:rPr lang="en-GB" sz="5400" b="1" dirty="0">
                <a:latin typeface="Comic Sans MS" panose="030F0702030302020204" pitchFamily="66" charset="0"/>
              </a:rPr>
              <a:t>Anchor</a:t>
            </a:r>
            <a:r>
              <a:rPr lang="en-GB" sz="5400" dirty="0">
                <a:latin typeface="Comic Sans MS" panose="030F0702030302020204" pitchFamily="66" charset="0"/>
              </a:rPr>
              <a:t>- Details about your research </a:t>
            </a:r>
            <a:r>
              <a:rPr lang="en-GB" sz="5400" dirty="0" smtClean="0">
                <a:latin typeface="Comic Sans MS" panose="030F0702030302020204" pitchFamily="66" charset="0"/>
              </a:rPr>
              <a:t>field.</a:t>
            </a:r>
            <a:endParaRPr lang="en-GB" sz="5400" dirty="0">
              <a:latin typeface="Comic Sans MS" panose="030F0702030302020204" pitchFamily="66" charset="0"/>
            </a:endParaRPr>
          </a:p>
          <a:p>
            <a:r>
              <a:rPr lang="en-GB" sz="5400" b="1" dirty="0">
                <a:latin typeface="Comic Sans MS" panose="030F0702030302020204" pitchFamily="66" charset="0"/>
              </a:rPr>
              <a:t>Report</a:t>
            </a:r>
            <a:r>
              <a:rPr lang="en-GB" sz="5400" dirty="0">
                <a:latin typeface="Comic Sans MS" panose="030F0702030302020204" pitchFamily="66" charset="0"/>
              </a:rPr>
              <a:t>- Your data, findings, (diary entries, direct quotes, observations, field notes, analysis- </a:t>
            </a:r>
            <a:r>
              <a:rPr lang="en-GB" sz="5400" dirty="0" smtClean="0">
                <a:latin typeface="Comic Sans MS" panose="030F0702030302020204" pitchFamily="66" charset="0"/>
              </a:rPr>
              <a:t>what is </a:t>
            </a:r>
            <a:r>
              <a:rPr lang="en-GB" sz="5400" dirty="0">
                <a:latin typeface="Comic Sans MS" panose="030F0702030302020204" pitchFamily="66" charset="0"/>
              </a:rPr>
              <a:t>appropriate for the kind of writing you are doing</a:t>
            </a:r>
            <a:r>
              <a:rPr lang="en-GB" sz="5400" dirty="0" smtClean="0">
                <a:latin typeface="Comic Sans MS" panose="030F0702030302020204" pitchFamily="66" charset="0"/>
              </a:rPr>
              <a:t>).</a:t>
            </a:r>
            <a:endParaRPr lang="en-GB" sz="5400" dirty="0">
              <a:latin typeface="Comic Sans MS" panose="030F0702030302020204" pitchFamily="66" charset="0"/>
            </a:endParaRPr>
          </a:p>
          <a:p>
            <a:r>
              <a:rPr lang="en-GB" sz="5400" b="1" dirty="0">
                <a:latin typeface="Comic Sans MS" panose="030F0702030302020204" pitchFamily="66" charset="0"/>
              </a:rPr>
              <a:t>Argue- </a:t>
            </a:r>
            <a:r>
              <a:rPr lang="en-GB" sz="5400" dirty="0">
                <a:latin typeface="Comic Sans MS" panose="030F0702030302020204" pitchFamily="66" charset="0"/>
              </a:rPr>
              <a:t>How does your original research feed back into the scholarly conversations that you presented in your "locate" section</a:t>
            </a:r>
            <a:r>
              <a:rPr lang="en-GB" sz="5400" dirty="0" smtClean="0">
                <a:latin typeface="Comic Sans MS" panose="030F0702030302020204" pitchFamily="66" charset="0"/>
              </a:rPr>
              <a:t>?).</a:t>
            </a:r>
            <a:endParaRPr lang="en-GB" sz="54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z="2400" smtClean="0"/>
              <a:t>11</a:t>
            </a:fld>
            <a:endParaRPr lang="en-US" sz="2400" dirty="0"/>
          </a:p>
        </p:txBody>
      </p:sp>
      <p:sp>
        <p:nvSpPr>
          <p:cNvPr id="5" name="Title 1"/>
          <p:cNvSpPr>
            <a:spLocks noGrp="1"/>
          </p:cNvSpPr>
          <p:nvPr>
            <p:ph type="title"/>
          </p:nvPr>
        </p:nvSpPr>
        <p:spPr>
          <a:xfrm>
            <a:off x="1143000" y="609600"/>
            <a:ext cx="9875520" cy="1356360"/>
          </a:xfrm>
        </p:spPr>
        <p:txBody>
          <a:bodyPr>
            <a:noAutofit/>
          </a:bodyPr>
          <a:lstStyle/>
          <a:p>
            <a:r>
              <a:rPr lang="en-GB" sz="4800" dirty="0" smtClean="0">
                <a:latin typeface="Comic Sans MS" panose="030F0702030302020204" pitchFamily="66" charset="0"/>
              </a:rPr>
              <a:t>Ideas for writing-up </a:t>
            </a:r>
            <a:endParaRPr lang="en-GB" sz="4800" dirty="0">
              <a:latin typeface="Comic Sans MS" panose="030F0702030302020204" pitchFamily="66" charset="0"/>
            </a:endParaRPr>
          </a:p>
        </p:txBody>
      </p:sp>
    </p:spTree>
    <p:extLst>
      <p:ext uri="{BB962C8B-B14F-4D97-AF65-F5344CB8AC3E}">
        <p14:creationId xmlns:p14="http://schemas.microsoft.com/office/powerpoint/2010/main" val="1414250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4FAB73BC-B049-4115-A692-8D63A059BFB8}" type="slidenum">
              <a:rPr lang="en-US" smtClean="0"/>
              <a:t>12</a:t>
            </a:fld>
            <a:endParaRPr lang="en-US" dirty="0"/>
          </a:p>
        </p:txBody>
      </p:sp>
      <p:sp>
        <p:nvSpPr>
          <p:cNvPr id="7" name="Rectangle 1"/>
          <p:cNvSpPr>
            <a:spLocks noChangeArrowheads="1"/>
          </p:cNvSpPr>
          <p:nvPr/>
        </p:nvSpPr>
        <p:spPr bwMode="auto">
          <a:xfrm>
            <a:off x="1330467" y="1651242"/>
            <a:ext cx="8388274" cy="4755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457200" indent="-457200">
              <a:buFont typeface="Arial" panose="020B0604020202020204" pitchFamily="34" charset="0"/>
              <a:buChar char="•"/>
            </a:pPr>
            <a:r>
              <a:rPr lang="en-GB" sz="3200" dirty="0" smtClean="0">
                <a:solidFill>
                  <a:schemeClr val="accent1">
                    <a:lumMod val="75000"/>
                  </a:schemeClr>
                </a:solidFill>
                <a:latin typeface="Comic Sans MS" panose="030F0702030302020204" pitchFamily="66" charset="0"/>
              </a:rPr>
              <a:t>Write </a:t>
            </a:r>
            <a:r>
              <a:rPr lang="en-GB" sz="3200" dirty="0">
                <a:solidFill>
                  <a:schemeClr val="accent1">
                    <a:lumMod val="75000"/>
                  </a:schemeClr>
                </a:solidFill>
                <a:latin typeface="Comic Sans MS" panose="030F0702030302020204" pitchFamily="66" charset="0"/>
              </a:rPr>
              <a:t>main argument in </a:t>
            </a:r>
            <a:r>
              <a:rPr lang="en-GB" sz="3200" dirty="0" smtClean="0">
                <a:solidFill>
                  <a:schemeClr val="accent1">
                    <a:lumMod val="75000"/>
                  </a:schemeClr>
                </a:solidFill>
                <a:latin typeface="Comic Sans MS" panose="030F0702030302020204" pitchFamily="66" charset="0"/>
              </a:rPr>
              <a:t>two/three </a:t>
            </a:r>
            <a:r>
              <a:rPr lang="en-GB" sz="3200" dirty="0">
                <a:solidFill>
                  <a:schemeClr val="accent1">
                    <a:lumMod val="75000"/>
                  </a:schemeClr>
                </a:solidFill>
                <a:latin typeface="Comic Sans MS" panose="030F0702030302020204" pitchFamily="66" charset="0"/>
              </a:rPr>
              <a:t>sentences.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Description of data used, methods, or ethnographic context in two-three sentences.</a:t>
            </a: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A quotation that best sums up the argument.</a:t>
            </a:r>
          </a:p>
          <a:p>
            <a:pPr marL="457200" indent="-457200">
              <a:buFont typeface="Arial" panose="020B0604020202020204" pitchFamily="34" charset="0"/>
              <a:buChar char="•"/>
            </a:pPr>
            <a:r>
              <a:rPr lang="en-GB" sz="3200" dirty="0" smtClean="0">
                <a:solidFill>
                  <a:schemeClr val="accent1">
                    <a:lumMod val="75000"/>
                  </a:schemeClr>
                </a:solidFill>
                <a:latin typeface="Comic Sans MS" panose="030F0702030302020204" pitchFamily="66" charset="0"/>
              </a:rPr>
              <a:t>Criticisms.</a:t>
            </a:r>
            <a:endParaRPr lang="en-GB" sz="3200" dirty="0">
              <a:solidFill>
                <a:schemeClr val="accent1">
                  <a:lumMod val="75000"/>
                </a:schemeClr>
              </a:solidFill>
              <a:latin typeface="Comic Sans MS" panose="030F0702030302020204" pitchFamily="66" charset="0"/>
            </a:endParaRPr>
          </a:p>
          <a:p>
            <a:pPr marL="457200" indent="-457200">
              <a:buFont typeface="Arial" panose="020B0604020202020204" pitchFamily="34" charset="0"/>
              <a:buChar char="•"/>
            </a:pPr>
            <a:r>
              <a:rPr lang="en-GB" sz="3200" dirty="0">
                <a:solidFill>
                  <a:schemeClr val="accent1">
                    <a:lumMod val="75000"/>
                  </a:schemeClr>
                </a:solidFill>
                <a:latin typeface="Comic Sans MS" panose="030F0702030302020204" pitchFamily="66" charset="0"/>
              </a:rPr>
              <a:t>Questions that </a:t>
            </a:r>
            <a:r>
              <a:rPr lang="en-GB" sz="3200" dirty="0" smtClean="0">
                <a:solidFill>
                  <a:schemeClr val="accent1">
                    <a:lumMod val="75000"/>
                  </a:schemeClr>
                </a:solidFill>
                <a:latin typeface="Comic Sans MS" panose="030F0702030302020204" pitchFamily="66" charset="0"/>
              </a:rPr>
              <a:t>arise.</a:t>
            </a:r>
            <a:endParaRPr lang="en-GB" sz="3200" dirty="0">
              <a:solidFill>
                <a:schemeClr val="accent1">
                  <a:lumMod val="75000"/>
                </a:schemeClr>
              </a:solidFill>
              <a:latin typeface="Comic Sans MS" panose="030F0702030302020204" pitchFamily="66"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5" name="Title 1"/>
          <p:cNvSpPr>
            <a:spLocks noGrp="1"/>
          </p:cNvSpPr>
          <p:nvPr>
            <p:ph type="title"/>
          </p:nvPr>
        </p:nvSpPr>
        <p:spPr>
          <a:xfrm>
            <a:off x="1143000" y="609600"/>
            <a:ext cx="9875520" cy="1356360"/>
          </a:xfrm>
        </p:spPr>
        <p:txBody>
          <a:bodyPr>
            <a:normAutofit/>
          </a:bodyPr>
          <a:lstStyle/>
          <a:p>
            <a:r>
              <a:rPr lang="en-GB" sz="8000" dirty="0" smtClean="0">
                <a:latin typeface="Comic Sans MS" panose="030F0702030302020204" pitchFamily="66" charset="0"/>
              </a:rPr>
              <a:t>Writing</a:t>
            </a:r>
            <a:endParaRPr lang="en-GB" sz="8000" dirty="0">
              <a:latin typeface="Comic Sans MS" panose="030F0702030302020204" pitchFamily="66" charset="0"/>
            </a:endParaRPr>
          </a:p>
        </p:txBody>
      </p:sp>
    </p:spTree>
    <p:extLst>
      <p:ext uri="{BB962C8B-B14F-4D97-AF65-F5344CB8AC3E}">
        <p14:creationId xmlns:p14="http://schemas.microsoft.com/office/powerpoint/2010/main" val="701847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13</a:t>
            </a:fld>
            <a:endParaRPr lang="en-US" dirty="0"/>
          </a:p>
        </p:txBody>
      </p:sp>
      <p:pic>
        <p:nvPicPr>
          <p:cNvPr id="5" name="Picture 4"/>
          <p:cNvPicPr>
            <a:picLocks noChangeAspect="1"/>
          </p:cNvPicPr>
          <p:nvPr/>
        </p:nvPicPr>
        <p:blipFill>
          <a:blip r:embed="rId2"/>
          <a:stretch>
            <a:fillRect/>
          </a:stretch>
        </p:blipFill>
        <p:spPr>
          <a:xfrm>
            <a:off x="1143000" y="476380"/>
            <a:ext cx="9632523" cy="5683534"/>
          </a:xfrm>
          <a:prstGeom prst="rect">
            <a:avLst/>
          </a:prstGeom>
        </p:spPr>
      </p:pic>
    </p:spTree>
    <p:extLst>
      <p:ext uri="{BB962C8B-B14F-4D97-AF65-F5344CB8AC3E}">
        <p14:creationId xmlns:p14="http://schemas.microsoft.com/office/powerpoint/2010/main" val="108138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764498"/>
            <a:ext cx="9872871" cy="5331502"/>
          </a:xfrm>
        </p:spPr>
        <p:txBody>
          <a:bodyPr/>
          <a:lstStyle/>
          <a:p>
            <a:endParaRPr lang="en-GB" sz="4000" dirty="0">
              <a:solidFill>
                <a:schemeClr val="accent1">
                  <a:lumMod val="75000"/>
                </a:schemeClr>
              </a:solidFill>
              <a:latin typeface="Comic Sans MS" panose="030F0702030302020204" pitchFamily="66" charset="0"/>
            </a:endParaRPr>
          </a:p>
          <a:p>
            <a:pPr>
              <a:buFont typeface="Arial"/>
              <a:buChar char="•"/>
            </a:pPr>
            <a:r>
              <a:rPr lang="en-GB" sz="4000" dirty="0">
                <a:solidFill>
                  <a:schemeClr val="accent1">
                    <a:lumMod val="75000"/>
                  </a:schemeClr>
                </a:solidFill>
                <a:latin typeface="Comic Sans MS" panose="030F0702030302020204" pitchFamily="66" charset="0"/>
              </a:rPr>
              <a:t> Being a </a:t>
            </a:r>
            <a:r>
              <a:rPr lang="en-GB" sz="4000" dirty="0" smtClean="0">
                <a:solidFill>
                  <a:schemeClr val="accent1">
                    <a:lumMod val="75000"/>
                  </a:schemeClr>
                </a:solidFill>
                <a:latin typeface="Comic Sans MS" panose="030F0702030302020204" pitchFamily="66" charset="0"/>
              </a:rPr>
              <a:t>good anthropologist/researcher </a:t>
            </a:r>
            <a:r>
              <a:rPr lang="en-GB" sz="4000" dirty="0">
                <a:solidFill>
                  <a:schemeClr val="accent1">
                    <a:lumMod val="75000"/>
                  </a:schemeClr>
                </a:solidFill>
                <a:latin typeface="Comic Sans MS" panose="030F0702030302020204" pitchFamily="66" charset="0"/>
              </a:rPr>
              <a:t>is about adapting to the circumstances of your field</a:t>
            </a:r>
          </a:p>
          <a:p>
            <a:pPr>
              <a:buFont typeface="Arial"/>
              <a:buChar char="•"/>
            </a:pPr>
            <a:r>
              <a:rPr lang="en-GB" sz="4000" dirty="0">
                <a:solidFill>
                  <a:schemeClr val="accent1">
                    <a:lumMod val="75000"/>
                  </a:schemeClr>
                </a:solidFill>
                <a:latin typeface="Comic Sans MS" panose="030F0702030302020204" pitchFamily="66" charset="0"/>
              </a:rPr>
              <a:t> While continuing to collect data</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14</a:t>
            </a:fld>
            <a:endParaRPr lang="en-US" dirty="0"/>
          </a:p>
        </p:txBody>
      </p:sp>
    </p:spTree>
    <p:extLst>
      <p:ext uri="{BB962C8B-B14F-4D97-AF65-F5344CB8AC3E}">
        <p14:creationId xmlns:p14="http://schemas.microsoft.com/office/powerpoint/2010/main" val="3922571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latin typeface="Comic Sans MS" panose="030F0702030302020204" pitchFamily="66" charset="0"/>
              </a:rPr>
              <a:t>Remember</a:t>
            </a:r>
            <a:endParaRPr lang="en-GB" sz="7200" dirty="0">
              <a:latin typeface="Comic Sans MS" panose="030F0702030302020204" pitchFamily="66" charset="0"/>
            </a:endParaRPr>
          </a:p>
        </p:txBody>
      </p:sp>
      <p:sp>
        <p:nvSpPr>
          <p:cNvPr id="3" name="Content Placeholder 2"/>
          <p:cNvSpPr>
            <a:spLocks noGrp="1"/>
          </p:cNvSpPr>
          <p:nvPr>
            <p:ph idx="1"/>
          </p:nvPr>
        </p:nvSpPr>
        <p:spPr/>
        <p:txBody>
          <a:bodyPr>
            <a:noAutofit/>
          </a:bodyPr>
          <a:lstStyle/>
          <a:p>
            <a:r>
              <a:rPr lang="en-GB" sz="2800" dirty="0">
                <a:latin typeface="Comic Sans MS" panose="030F0702030302020204" pitchFamily="66" charset="0"/>
              </a:rPr>
              <a:t>People researching people </a:t>
            </a:r>
          </a:p>
          <a:p>
            <a:r>
              <a:rPr lang="en-GB" sz="2800" dirty="0">
                <a:latin typeface="Comic Sans MS" panose="030F0702030302020204" pitchFamily="66" charset="0"/>
              </a:rPr>
              <a:t>You may find things that you didn’t expect to find </a:t>
            </a:r>
          </a:p>
          <a:p>
            <a:r>
              <a:rPr lang="en-GB" sz="2800" dirty="0">
                <a:latin typeface="Comic Sans MS" panose="030F0702030302020204" pitchFamily="66" charset="0"/>
              </a:rPr>
              <a:t>People may not respond as you expect them to respond</a:t>
            </a:r>
          </a:p>
          <a:p>
            <a:r>
              <a:rPr lang="en-GB" sz="2800" dirty="0">
                <a:latin typeface="Comic Sans MS" panose="030F0702030302020204" pitchFamily="66" charset="0"/>
              </a:rPr>
              <a:t>Aspects that you thought would be interesting and complex, may be obvious or irrelevant </a:t>
            </a:r>
          </a:p>
          <a:p>
            <a:r>
              <a:rPr lang="en-GB" sz="2800" dirty="0">
                <a:latin typeface="Comic Sans MS" panose="030F0702030302020204" pitchFamily="66" charset="0"/>
              </a:rPr>
              <a:t>You may not respond as you expect to</a:t>
            </a:r>
          </a:p>
          <a:p>
            <a:r>
              <a:rPr lang="en-GB" sz="2800" dirty="0">
                <a:solidFill>
                  <a:schemeClr val="accent1">
                    <a:lumMod val="75000"/>
                  </a:schemeClr>
                </a:solidFill>
                <a:latin typeface="Comic Sans MS" panose="030F0702030302020204" pitchFamily="66" charset="0"/>
              </a:rPr>
              <a:t>This is all good data </a:t>
            </a:r>
            <a:r>
              <a:rPr lang="en-GB" sz="2800" dirty="0">
                <a:latin typeface="Comic Sans MS" panose="030F0702030302020204" pitchFamily="66" charset="0"/>
              </a:rPr>
              <a:t>– reflect on this and explore the </a:t>
            </a:r>
            <a:r>
              <a:rPr lang="en-GB" sz="2800" dirty="0" smtClean="0">
                <a:latin typeface="Comic Sans MS" panose="030F0702030302020204" pitchFamily="66" charset="0"/>
              </a:rPr>
              <a:t>contradictions</a:t>
            </a:r>
            <a:endParaRPr lang="en-GB" sz="2800" dirty="0">
              <a:latin typeface="Comic Sans MS" panose="030F0702030302020204" pitchFamily="66" charset="0"/>
            </a:endParaRPr>
          </a:p>
        </p:txBody>
      </p:sp>
      <p:sp>
        <p:nvSpPr>
          <p:cNvPr id="4" name="Slide Number Placeholder 3"/>
          <p:cNvSpPr>
            <a:spLocks noGrp="1"/>
          </p:cNvSpPr>
          <p:nvPr>
            <p:ph type="sldNum" sz="quarter" idx="12"/>
          </p:nvPr>
        </p:nvSpPr>
        <p:spPr/>
        <p:txBody>
          <a:bodyPr/>
          <a:lstStyle/>
          <a:p>
            <a:fld id="{4FAB73BC-B049-4115-A692-8D63A059BFB8}" type="slidenum">
              <a:rPr lang="en-US" smtClean="0"/>
              <a:t>15</a:t>
            </a:fld>
            <a:endParaRPr lang="en-US" dirty="0"/>
          </a:p>
        </p:txBody>
      </p:sp>
    </p:spTree>
    <p:extLst>
      <p:ext uri="{BB962C8B-B14F-4D97-AF65-F5344CB8AC3E}">
        <p14:creationId xmlns:p14="http://schemas.microsoft.com/office/powerpoint/2010/main" val="3772468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anose="030F0702030302020204" pitchFamily="66" charset="0"/>
              </a:rPr>
              <a:t>Recommended Reading</a:t>
            </a:r>
            <a:endParaRPr lang="en-GB" dirty="0">
              <a:latin typeface="Comic Sans MS" panose="030F0702030302020204" pitchFamily="66" charset="0"/>
            </a:endParaRPr>
          </a:p>
        </p:txBody>
      </p:sp>
      <p:sp>
        <p:nvSpPr>
          <p:cNvPr id="3" name="Content Placeholder 2"/>
          <p:cNvSpPr>
            <a:spLocks noGrp="1"/>
          </p:cNvSpPr>
          <p:nvPr>
            <p:ph idx="1"/>
          </p:nvPr>
        </p:nvSpPr>
        <p:spPr>
          <a:xfrm>
            <a:off x="1143000" y="1499016"/>
            <a:ext cx="9872871" cy="4596984"/>
          </a:xfrm>
        </p:spPr>
        <p:txBody>
          <a:bodyPr>
            <a:normAutofit fontScale="70000" lnSpcReduction="20000"/>
          </a:bodyPr>
          <a:lstStyle/>
          <a:p>
            <a:endParaRPr lang="en-GB" sz="3200" dirty="0">
              <a:latin typeface="Comic Sans MS" panose="030F0702030302020204" pitchFamily="66" charset="0"/>
            </a:endParaRPr>
          </a:p>
          <a:p>
            <a:r>
              <a:rPr lang="en-GB" sz="3200" dirty="0">
                <a:latin typeface="Comic Sans MS" panose="030F0702030302020204" pitchFamily="66" charset="0"/>
              </a:rPr>
              <a:t>Davies, </a:t>
            </a:r>
            <a:r>
              <a:rPr lang="en-GB" sz="3200" dirty="0" smtClean="0">
                <a:latin typeface="Comic Sans MS" panose="030F0702030302020204" pitchFamily="66" charset="0"/>
              </a:rPr>
              <a:t>C. 2002. </a:t>
            </a:r>
            <a:r>
              <a:rPr lang="en-GB" sz="3200" i="1" dirty="0" smtClean="0">
                <a:latin typeface="Comic Sans MS" panose="030F0702030302020204" pitchFamily="66" charset="0"/>
              </a:rPr>
              <a:t>Reflexive </a:t>
            </a:r>
            <a:r>
              <a:rPr lang="en-GB" sz="3200" i="1" dirty="0">
                <a:latin typeface="Comic Sans MS" panose="030F0702030302020204" pitchFamily="66" charset="0"/>
              </a:rPr>
              <a:t>Ethnography: A guide to researching selves and </a:t>
            </a:r>
            <a:r>
              <a:rPr lang="en-GB" sz="3200" i="1" dirty="0" smtClean="0">
                <a:latin typeface="Comic Sans MS" panose="030F0702030302020204" pitchFamily="66" charset="0"/>
              </a:rPr>
              <a:t>others.</a:t>
            </a:r>
            <a:r>
              <a:rPr lang="en-GB" sz="3200" dirty="0" smtClean="0">
                <a:latin typeface="Comic Sans MS" panose="030F0702030302020204" pitchFamily="66" charset="0"/>
              </a:rPr>
              <a:t> </a:t>
            </a:r>
            <a:r>
              <a:rPr lang="en-GB" sz="3200" dirty="0">
                <a:latin typeface="Comic Sans MS" panose="030F0702030302020204" pitchFamily="66" charset="0"/>
              </a:rPr>
              <a:t>Routledge London.</a:t>
            </a:r>
          </a:p>
          <a:p>
            <a:r>
              <a:rPr lang="en-GB" sz="3200" dirty="0">
                <a:latin typeface="Comic Sans MS" panose="030F0702030302020204" pitchFamily="66" charset="0"/>
              </a:rPr>
              <a:t>Harrison, J., </a:t>
            </a:r>
            <a:r>
              <a:rPr lang="en-GB" sz="3200" dirty="0" err="1">
                <a:latin typeface="Comic Sans MS" panose="030F0702030302020204" pitchFamily="66" charset="0"/>
              </a:rPr>
              <a:t>MacGibbon</a:t>
            </a:r>
            <a:r>
              <a:rPr lang="en-GB" sz="3200" dirty="0">
                <a:latin typeface="Comic Sans MS" panose="030F0702030302020204" pitchFamily="66" charset="0"/>
              </a:rPr>
              <a:t>, L., &amp; Morton, M. </a:t>
            </a:r>
            <a:r>
              <a:rPr lang="en-GB" sz="3200" dirty="0" smtClean="0">
                <a:latin typeface="Comic Sans MS" panose="030F0702030302020204" pitchFamily="66" charset="0"/>
              </a:rPr>
              <a:t>2001. ‘Regimes </a:t>
            </a:r>
            <a:r>
              <a:rPr lang="en-GB" sz="3200" dirty="0">
                <a:latin typeface="Comic Sans MS" panose="030F0702030302020204" pitchFamily="66" charset="0"/>
              </a:rPr>
              <a:t>of trustworthiness in qualitative research: The rigors of </a:t>
            </a:r>
            <a:r>
              <a:rPr lang="en-GB" sz="3200" dirty="0" smtClean="0">
                <a:latin typeface="Comic Sans MS" panose="030F0702030302020204" pitchFamily="66" charset="0"/>
              </a:rPr>
              <a:t>reciprocity’. </a:t>
            </a:r>
            <a:r>
              <a:rPr lang="en-GB" sz="3200" i="1" dirty="0">
                <a:latin typeface="Comic Sans MS" panose="030F0702030302020204" pitchFamily="66" charset="0"/>
              </a:rPr>
              <a:t>Qualitative </a:t>
            </a:r>
            <a:r>
              <a:rPr lang="en-GB" sz="3200" i="1" dirty="0" smtClean="0">
                <a:latin typeface="Comic Sans MS" panose="030F0702030302020204" pitchFamily="66" charset="0"/>
              </a:rPr>
              <a:t>Inquiry</a:t>
            </a:r>
            <a:r>
              <a:rPr lang="en-GB" sz="3200" dirty="0" smtClean="0">
                <a:latin typeface="Comic Sans MS" panose="030F0702030302020204" pitchFamily="66" charset="0"/>
              </a:rPr>
              <a:t>. </a:t>
            </a:r>
            <a:r>
              <a:rPr lang="en-GB" sz="3200" dirty="0">
                <a:latin typeface="Comic Sans MS" panose="030F0702030302020204" pitchFamily="66" charset="0"/>
              </a:rPr>
              <a:t>7(3</a:t>
            </a:r>
            <a:r>
              <a:rPr lang="en-GB" sz="3200" dirty="0" smtClean="0">
                <a:latin typeface="Comic Sans MS" panose="030F0702030302020204" pitchFamily="66" charset="0"/>
              </a:rPr>
              <a:t>). </a:t>
            </a:r>
            <a:r>
              <a:rPr lang="en-GB" sz="3200" dirty="0">
                <a:latin typeface="Comic Sans MS" panose="030F0702030302020204" pitchFamily="66" charset="0"/>
              </a:rPr>
              <a:t>p</a:t>
            </a:r>
            <a:r>
              <a:rPr lang="en-GB" sz="3200" dirty="0" smtClean="0">
                <a:latin typeface="Comic Sans MS" panose="030F0702030302020204" pitchFamily="66" charset="0"/>
              </a:rPr>
              <a:t>p.323-345</a:t>
            </a:r>
            <a:r>
              <a:rPr lang="en-GB" sz="3200" dirty="0">
                <a:latin typeface="Comic Sans MS" panose="030F0702030302020204" pitchFamily="66" charset="0"/>
              </a:rPr>
              <a:t>. </a:t>
            </a:r>
          </a:p>
          <a:p>
            <a:r>
              <a:rPr lang="en-GB" sz="3200" dirty="0" err="1">
                <a:latin typeface="Comic Sans MS" panose="030F0702030302020204" pitchFamily="66" charset="0"/>
              </a:rPr>
              <a:t>Mruck</a:t>
            </a:r>
            <a:r>
              <a:rPr lang="en-GB" sz="3200" dirty="0">
                <a:latin typeface="Comic Sans MS" panose="030F0702030302020204" pitchFamily="66" charset="0"/>
              </a:rPr>
              <a:t>, K., &amp; Breuer, F. </a:t>
            </a:r>
            <a:r>
              <a:rPr lang="en-GB" sz="3200" dirty="0" smtClean="0">
                <a:latin typeface="Comic Sans MS" panose="030F0702030302020204" pitchFamily="66" charset="0"/>
              </a:rPr>
              <a:t>2003. ‘Subjectivity </a:t>
            </a:r>
            <a:r>
              <a:rPr lang="en-GB" sz="3200" dirty="0">
                <a:latin typeface="Comic Sans MS" panose="030F0702030302020204" pitchFamily="66" charset="0"/>
              </a:rPr>
              <a:t>and reflexivity in qualitative research- The FQS </a:t>
            </a:r>
            <a:r>
              <a:rPr lang="en-GB" sz="3200" dirty="0" smtClean="0">
                <a:latin typeface="Comic Sans MS" panose="030F0702030302020204" pitchFamily="66" charset="0"/>
              </a:rPr>
              <a:t>issues’. </a:t>
            </a:r>
            <a:r>
              <a:rPr lang="en-GB" sz="3200" i="1" dirty="0">
                <a:latin typeface="Comic Sans MS" panose="030F0702030302020204" pitchFamily="66" charset="0"/>
              </a:rPr>
              <a:t>Forum Qualitative </a:t>
            </a:r>
            <a:r>
              <a:rPr lang="en-GB" sz="3200" i="1" dirty="0" err="1">
                <a:latin typeface="Comic Sans MS" panose="030F0702030302020204" pitchFamily="66" charset="0"/>
              </a:rPr>
              <a:t>Sozialforschung</a:t>
            </a:r>
            <a:r>
              <a:rPr lang="en-GB" sz="3200" dirty="0">
                <a:latin typeface="Comic Sans MS" panose="030F0702030302020204" pitchFamily="66" charset="0"/>
              </a:rPr>
              <a:t>, 4(2). </a:t>
            </a:r>
          </a:p>
          <a:p>
            <a:r>
              <a:rPr lang="en-GB" sz="3200" dirty="0" err="1">
                <a:latin typeface="Comic Sans MS" panose="030F0702030302020204" pitchFamily="66" charset="0"/>
              </a:rPr>
              <a:t>Ortlipp</a:t>
            </a:r>
            <a:r>
              <a:rPr lang="en-GB" sz="3200" dirty="0">
                <a:latin typeface="Comic Sans MS" panose="030F0702030302020204" pitchFamily="66" charset="0"/>
              </a:rPr>
              <a:t>, </a:t>
            </a:r>
            <a:r>
              <a:rPr lang="en-GB" sz="3200" dirty="0" smtClean="0">
                <a:latin typeface="Comic Sans MS" panose="030F0702030302020204" pitchFamily="66" charset="0"/>
              </a:rPr>
              <a:t>M. 2008. ‘Keeping </a:t>
            </a:r>
            <a:r>
              <a:rPr lang="en-GB" sz="3200" dirty="0">
                <a:latin typeface="Comic Sans MS" panose="030F0702030302020204" pitchFamily="66" charset="0"/>
              </a:rPr>
              <a:t>and Using Reflective Journals in the Qualitative Research </a:t>
            </a:r>
            <a:r>
              <a:rPr lang="en-GB" sz="3200" dirty="0" smtClean="0">
                <a:latin typeface="Comic Sans MS" panose="030F0702030302020204" pitchFamily="66" charset="0"/>
              </a:rPr>
              <a:t>Process’. </a:t>
            </a:r>
            <a:r>
              <a:rPr lang="en-GB" sz="3200" i="1" dirty="0" smtClean="0">
                <a:latin typeface="Comic Sans MS" panose="030F0702030302020204" pitchFamily="66" charset="0"/>
              </a:rPr>
              <a:t>The </a:t>
            </a:r>
            <a:r>
              <a:rPr lang="en-GB" sz="3200" i="1" dirty="0">
                <a:latin typeface="Comic Sans MS" panose="030F0702030302020204" pitchFamily="66" charset="0"/>
              </a:rPr>
              <a:t>Qualitative </a:t>
            </a:r>
            <a:r>
              <a:rPr lang="en-GB" sz="3200" i="1" dirty="0" smtClean="0">
                <a:latin typeface="Comic Sans MS" panose="030F0702030302020204" pitchFamily="66" charset="0"/>
              </a:rPr>
              <a:t>Report. </a:t>
            </a:r>
            <a:r>
              <a:rPr lang="en-GB" sz="3200" dirty="0">
                <a:latin typeface="Comic Sans MS" panose="030F0702030302020204" pitchFamily="66" charset="0"/>
              </a:rPr>
              <a:t>Volume </a:t>
            </a:r>
            <a:r>
              <a:rPr lang="en-GB" sz="3200" dirty="0" smtClean="0">
                <a:latin typeface="Comic Sans MS" panose="030F0702030302020204" pitchFamily="66" charset="0"/>
              </a:rPr>
              <a:t>13, 4. pp.695-705</a:t>
            </a:r>
            <a:r>
              <a:rPr lang="en-GB" sz="3200" dirty="0">
                <a:latin typeface="Comic Sans MS" panose="030F0702030302020204" pitchFamily="66" charset="0"/>
              </a:rPr>
              <a:t>.</a:t>
            </a:r>
          </a:p>
          <a:p>
            <a:r>
              <a:rPr lang="en-GB" sz="3200" dirty="0" err="1">
                <a:latin typeface="Comic Sans MS" panose="030F0702030302020204" pitchFamily="66" charset="0"/>
              </a:rPr>
              <a:t>Warrier</a:t>
            </a:r>
            <a:r>
              <a:rPr lang="en-GB" sz="3200" dirty="0">
                <a:latin typeface="Comic Sans MS" panose="030F0702030302020204" pitchFamily="66" charset="0"/>
              </a:rPr>
              <a:t>, </a:t>
            </a:r>
            <a:r>
              <a:rPr lang="en-GB" sz="3200" dirty="0" smtClean="0">
                <a:latin typeface="Comic Sans MS" panose="030F0702030302020204" pitchFamily="66" charset="0"/>
              </a:rPr>
              <a:t>M. 2009. ‘The </a:t>
            </a:r>
            <a:r>
              <a:rPr lang="en-GB" sz="3200" dirty="0">
                <a:latin typeface="Comic Sans MS" panose="030F0702030302020204" pitchFamily="66" charset="0"/>
              </a:rPr>
              <a:t>Temple Bull Controversy at </a:t>
            </a:r>
            <a:r>
              <a:rPr lang="en-GB" sz="3200" dirty="0" err="1">
                <a:latin typeface="Comic Sans MS" panose="030F0702030302020204" pitchFamily="66" charset="0"/>
              </a:rPr>
              <a:t>Skanda</a:t>
            </a:r>
            <a:r>
              <a:rPr lang="en-GB" sz="3200" dirty="0">
                <a:latin typeface="Comic Sans MS" panose="030F0702030302020204" pitchFamily="66" charset="0"/>
              </a:rPr>
              <a:t> Vale and the Construction of Hindu Identity in </a:t>
            </a:r>
            <a:r>
              <a:rPr lang="en-GB" sz="3200" dirty="0" smtClean="0">
                <a:latin typeface="Comic Sans MS" panose="030F0702030302020204" pitchFamily="66" charset="0"/>
              </a:rPr>
              <a:t>Britain’. </a:t>
            </a:r>
            <a:r>
              <a:rPr lang="en-GB" sz="3200" i="1" dirty="0">
                <a:latin typeface="Comic Sans MS" panose="030F0702030302020204" pitchFamily="66" charset="0"/>
              </a:rPr>
              <a:t>International Journal of Hindu </a:t>
            </a:r>
            <a:r>
              <a:rPr lang="en-GB" sz="3200" i="1" dirty="0" smtClean="0">
                <a:latin typeface="Comic Sans MS" panose="030F0702030302020204" pitchFamily="66" charset="0"/>
              </a:rPr>
              <a:t>Studies. </a:t>
            </a:r>
            <a:r>
              <a:rPr lang="en-GB" sz="3200" dirty="0">
                <a:latin typeface="Comic Sans MS" panose="030F0702030302020204" pitchFamily="66" charset="0"/>
              </a:rPr>
              <a:t>13, </a:t>
            </a:r>
            <a:r>
              <a:rPr lang="en-GB" sz="3200" dirty="0" smtClean="0">
                <a:latin typeface="Comic Sans MS" panose="030F0702030302020204" pitchFamily="66" charset="0"/>
              </a:rPr>
              <a:t>3. pp.261–78.    </a:t>
            </a:r>
            <a:endParaRPr lang="en-GB" sz="3200" dirty="0">
              <a:latin typeface="Comic Sans MS" panose="030F0702030302020204" pitchFamily="66" charset="0"/>
            </a:endParaRP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16</a:t>
            </a:fld>
            <a:endParaRPr lang="en-US" dirty="0"/>
          </a:p>
        </p:txBody>
      </p:sp>
    </p:spTree>
    <p:extLst>
      <p:ext uri="{BB962C8B-B14F-4D97-AF65-F5344CB8AC3E}">
        <p14:creationId xmlns:p14="http://schemas.microsoft.com/office/powerpoint/2010/main" val="42049104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235</TotalTime>
  <Words>935</Words>
  <Application>Microsoft Office PowerPoint</Application>
  <PresentationFormat>Widescreen</PresentationFormat>
  <Paragraphs>84</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Comic Sans MS</vt:lpstr>
      <vt:lpstr>Corbel</vt:lpstr>
      <vt:lpstr>Hoefler Text</vt:lpstr>
      <vt:lpstr>ヒラギノ明朝 ProN W3</vt:lpstr>
      <vt:lpstr>Basis</vt:lpstr>
      <vt:lpstr>  Introduction to fieldwork</vt:lpstr>
      <vt:lpstr>PowerPoint Presentation</vt:lpstr>
      <vt:lpstr>You can use the ‘first person’ ‘I’ throughout your journal  Support any claims and arguments that you make in accordance with standard referencing  conventions set out by your particular school (i.e. Harvard). </vt:lpstr>
      <vt:lpstr>Important</vt:lpstr>
      <vt:lpstr>Subject position</vt:lpstr>
      <vt:lpstr>PowerPoint Presentation</vt:lpstr>
      <vt:lpstr>How to use your reflexive journals</vt:lpstr>
      <vt:lpstr>Remember: </vt:lpstr>
      <vt:lpstr>Reflexive Journal</vt:lpstr>
      <vt:lpstr>Reflexive Journal </vt:lpstr>
      <vt:lpstr>Ideas for writing-up </vt:lpstr>
      <vt:lpstr>Writing</vt:lpstr>
      <vt:lpstr>PowerPoint Presentation</vt:lpstr>
      <vt:lpstr>PowerPoint Presentation</vt:lpstr>
      <vt:lpstr>Remember</vt:lpstr>
      <vt:lpstr>Recommended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field Introduction to fieldwork</dc:title>
  <dc:creator>Eloise Govier</dc:creator>
  <cp:lastModifiedBy>Eloise Govier</cp:lastModifiedBy>
  <cp:revision>15</cp:revision>
  <dcterms:created xsi:type="dcterms:W3CDTF">2018-02-01T10:26:06Z</dcterms:created>
  <dcterms:modified xsi:type="dcterms:W3CDTF">2019-04-01T10:20:23Z</dcterms:modified>
</cp:coreProperties>
</file>