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6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EB0BF2-44F5-4B67-A202-715DD675E68D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FB496C-75E1-4C7C-8937-BD67BB0C8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98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FB496C-75E1-4C7C-8937-BD67BB0C8E5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731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F6B1-EF05-C063-6EE6-3F4F6D372F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DA09C7-FB6A-15E5-88AD-197A6DD201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6790A-5EC8-75F0-BC21-2FC66DB0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B8E6F-D8E3-D900-75C0-3E6FA77CC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CC8657-A2C5-0B1A-0264-AF83C24C8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67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B3AB1-3AB2-317D-7FD2-797315F4D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00F49-B839-6B82-B4D1-81D4F4434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F6D80-CFB3-C20A-E598-4E49F0633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EA86C-5AE7-220F-6DF2-DBF3DD46E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9520F-2250-B396-75C1-D3EE7EE1B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08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26F66-C0EC-0411-EB20-EC3C63737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D56A-D617-BB39-688A-0E0C00D06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1B8B0-B316-E81D-0115-53D4D38C8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E9903-9097-E196-4BB3-F9CBB082C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9B71A-7D1F-6536-21E4-98C84A92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70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DDB6B-4EC5-E0CB-8B3A-7BB739D1E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CAB2E-15FC-964D-1863-32611F08C3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A60194-5796-4012-D935-F495CC4539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0EEA79-EE9E-BE25-3FC3-159CD55B3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62571-AF9A-EB0B-280F-3B37D7651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FCC2A0-0D24-9A9A-E99B-F759252E3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813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DE883-4026-B815-C4CB-B05AA5619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9AFC75-F118-DB4E-E5BA-0778CA3817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415075-5683-3D8F-90AC-E9BF4C217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78D23B-593B-D1E8-9D1E-B68B709C89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79E53C-901D-9BDC-3677-8973CE6E9F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D025A3-30E0-40E0-D1C7-2E1B3BEB7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E4E093-B9D9-2457-CFE5-B5A194B4D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F56A2-D156-B839-568C-B08CCDA32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680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DFC1B-6BB2-6B50-88FF-C79ECD974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2CE624-2229-09CA-1B92-BA4174C6C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B0B341-C64A-DFB9-7828-CF489C027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B9BC03-CF0C-9C63-557C-C1F25EF0A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44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569863-5987-FEB3-FB95-3297CA9F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722439-982A-B6F3-EBA0-D469069F5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F90EF-DFDB-BB21-FDDA-E4ABE2F1E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508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9E46D-A323-1079-4A75-2503E404D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F81DE-6C51-57AE-A55A-E912A6D97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7CAB7-8430-2F1F-2CB3-8D747A4625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DA0582-5802-A6F5-9F2C-C115D1F46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C94FB-F3A7-A3FC-53E9-7D1F6645D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ED3410-CAD6-3F41-2994-E127A1B1D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77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6DBCD-2B2C-654C-04F6-072973E50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B19AF5-1C26-D937-F7C0-259694F6CC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15F65-AABA-241F-E543-5676D71E75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8B7022-24AC-436A-F45A-E48A7BAEA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2C9DDD-7F28-9F0A-219A-D2B8C59C1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50558-1ED9-69E3-70A2-185B45E14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13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4CBDD-5F64-93E3-EA43-D2954D80B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2751B-713A-E622-8C2D-B67ED85066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BA79-988A-04CF-200B-55AE870E4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6ED3B-E909-3AB1-E529-9689D0118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5C627-4890-D49E-D0DB-BDB5DE438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072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091B0A-4D99-03D3-80D3-8322F1EE1E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7520B6-D052-19EE-7D28-E9D8655ED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30310-3B96-5FA5-B087-C7EE146CE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73F83-79B3-B045-1F13-4B50F32F6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4F2E2-0EFF-7B33-B246-731D423F9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50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DE4856-81D8-EB63-6DE2-CC4BE82FF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8D1DB-6F24-0DBD-C6B5-72395763AC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EBDB3-6201-468D-FC5E-3417BC7F70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A1A2BA-FB18-493B-A5E7-DA9BE8EF059E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260E0-6EC2-F8EA-84E7-A1DF986226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208B4-A944-6C3E-F471-18286BCCE4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22D9BF-2928-4A89-94FE-50522F7FD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20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kery-sweets-candy-chocolate-food-411800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en/photo/49649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www.goodfreephotos.com/china/macau-photos/crowds-and-people-in-the-streets-of-macau.jpg.php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9.png"/><Relationship Id="rId7" Type="http://schemas.openxmlformats.org/officeDocument/2006/relationships/hyperlink" Target="https://pressbooks.bccampus.ca/technicalwriting/chapter/2-models-for-understanding-team-dynamic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3.png"/><Relationship Id="rId4" Type="http://schemas.openxmlformats.org/officeDocument/2006/relationships/hyperlink" Target="https://courses.lumenlearning.com/wmopen-principlesofmanagement/chapter/common-frameworks-for-evaluating-the-business-environment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" TargetMode="External"/><Relationship Id="rId2" Type="http://schemas.openxmlformats.org/officeDocument/2006/relationships/hyperlink" Target="https://www.ncass.org.uk/?utm_source=copilot.co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19BFD-1CD2-0351-08BF-1C256F06CB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54199"/>
            <a:ext cx="9144000" cy="1655763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CEF57B-85B3-A938-F18C-BA42C85134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228599"/>
            <a:ext cx="4626429" cy="6117772"/>
          </a:xfrm>
        </p:spPr>
        <p:txBody>
          <a:bodyPr>
            <a:normAutofit/>
          </a:bodyPr>
          <a:lstStyle/>
          <a:p>
            <a:r>
              <a:rPr lang="en-GB" dirty="0"/>
              <a:t>Student Name: Samuel Chauhan</a:t>
            </a:r>
          </a:p>
          <a:p>
            <a:endParaRPr lang="en-GB" dirty="0"/>
          </a:p>
          <a:p>
            <a:r>
              <a:rPr lang="en-GB" dirty="0"/>
              <a:t>Student ID:2526533</a:t>
            </a:r>
          </a:p>
          <a:p>
            <a:endParaRPr lang="en-GB" dirty="0"/>
          </a:p>
          <a:p>
            <a:r>
              <a:rPr lang="en-GB" dirty="0"/>
              <a:t>Lecturer’s Name: Deji </a:t>
            </a:r>
            <a:r>
              <a:rPr lang="en-GB" dirty="0" err="1"/>
              <a:t>Olagboye</a:t>
            </a:r>
            <a:endParaRPr lang="en-GB" dirty="0"/>
          </a:p>
          <a:p>
            <a:endParaRPr lang="en-GB" dirty="0"/>
          </a:p>
          <a:p>
            <a:r>
              <a:rPr lang="en-GB" dirty="0"/>
              <a:t>Module Code: 	LCLM 4004</a:t>
            </a:r>
          </a:p>
          <a:p>
            <a:endParaRPr lang="en-GB" dirty="0"/>
          </a:p>
          <a:p>
            <a:r>
              <a:rPr lang="en-GB" dirty="0"/>
              <a:t>Module Name: 	Problem Solving and Decision-Making</a:t>
            </a:r>
          </a:p>
          <a:p>
            <a:endParaRPr lang="en-GB" dirty="0"/>
          </a:p>
          <a:p>
            <a:r>
              <a:rPr lang="en-GB" dirty="0"/>
              <a:t>Component 1: Basil’s Bakery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255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3132E-8DA2-8DDC-F131-698327410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Introduction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6CD06-E4F5-AE63-1811-319858DF1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14" y="2417799"/>
            <a:ext cx="5040285" cy="3632493"/>
          </a:xfrm>
        </p:spPr>
        <p:txBody>
          <a:bodyPr anchor="ctr">
            <a:normAutofit/>
          </a:bodyPr>
          <a:lstStyle/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</a:t>
            </a:r>
            <a:r>
              <a:rPr lang="en-US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Samuel Chauhan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this presentation, I will: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its context in business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 and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root problems contributing to the stagnation in sales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Critique the PESTEL framework and apply it to Basil’s Bakery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Critique the Cause‑and‑Effect model and apply it to the case study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Summarise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key findings from my analysis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879B55-5498-6FCC-A024-24E2FB248C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14690" y="774285"/>
            <a:ext cx="3453074" cy="25811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5EF3AC-3EF7-AFB0-B4BD-8CB6374435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6667" y="4168888"/>
            <a:ext cx="4389120" cy="13935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DA7651-20FA-28D0-B6D5-14E7215436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972" y="5860064"/>
            <a:ext cx="1298561" cy="54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967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9001D-16AC-598A-4846-34D0527E9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240" y="348343"/>
            <a:ext cx="4008586" cy="13270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dirty="0"/>
              <a:t>Brief overview</a:t>
            </a:r>
            <a:endParaRPr lang="en-US" sz="5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C3E5D3B-9CC4-251F-7739-B511134DA8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91923" y="1239927"/>
            <a:ext cx="4971824" cy="46805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</a:rPr>
              <a:t>Basils bakery is an artisan bakery located in a Coventry retail park; it was established in 2015 and is known for </a:t>
            </a:r>
            <a:r>
              <a:rPr lang="en-US" altLang="en-US" sz="2000" dirty="0"/>
              <a:t>their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effectLst/>
              </a:rPr>
              <a:t> organic baked goods. </a:t>
            </a:r>
            <a:r>
              <a:rPr lang="en-US" altLang="en-US" sz="2000" dirty="0"/>
              <a:t>The main customer base usually consists of office staff, retail workers and warehouse employes. Sales were growing steadily until 2020 post lockdown recovery has stagnated at 25% below 2019 sales. </a:t>
            </a:r>
            <a:endParaRPr kumimoji="0" lang="en-US" altLang="en-US" sz="200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6D2E42-BEC8-850A-FF47-FFCB7DEDFF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45899"/>
            <a:ext cx="1301371" cy="41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2F03B-3683-F8AC-3C81-6FCC7F05F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62268" y="6858000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5671F4-25EA-94A5-A479-7A8F049B9D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93431" y="2665437"/>
            <a:ext cx="3638204" cy="2728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305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A6EE-67C2-4673-D188-5650E574E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4620658"/>
            <a:ext cx="6134548" cy="1529413"/>
          </a:xfrm>
        </p:spPr>
        <p:txBody>
          <a:bodyPr anchor="t">
            <a:normAutofit/>
          </a:bodyPr>
          <a:lstStyle/>
          <a:p>
            <a:r>
              <a:rPr lang="en-GB" sz="3200"/>
              <a:t>Root problem and contributing issues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DD5ACA-B1E2-DDEC-D8B1-5AC479687F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50" r="11687"/>
          <a:stretch>
            <a:fillRect/>
          </a:stretch>
        </p:blipFill>
        <p:spPr>
          <a:xfrm>
            <a:off x="878185" y="838201"/>
            <a:ext cx="2936354" cy="306520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D451A55-AF83-96FF-7C50-5133CDBF2E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072" r="30396"/>
          <a:stretch>
            <a:fillRect/>
          </a:stretch>
        </p:blipFill>
        <p:spPr>
          <a:xfrm>
            <a:off x="3877814" y="838201"/>
            <a:ext cx="2936354" cy="3065205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3E3168-19CB-A0B1-4CA2-1CFF27167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4364533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3AF47-CCCF-1BE8-7235-C9A54F1C9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202" y="710008"/>
            <a:ext cx="3929558" cy="5502198"/>
          </a:xfrm>
        </p:spPr>
        <p:txBody>
          <a:bodyPr>
            <a:normAutofit/>
          </a:bodyPr>
          <a:lstStyle/>
          <a:p>
            <a:r>
              <a:rPr lang="en-US" sz="1100" b="1" dirty="0"/>
              <a:t>Root problem:</a:t>
            </a:r>
          </a:p>
          <a:p>
            <a:pPr marL="0" indent="0">
              <a:buNone/>
            </a:pPr>
            <a:r>
              <a:rPr lang="en-US" sz="1100" dirty="0"/>
              <a:t>A stagnation in sales falling 25% below 2019 sales post covid </a:t>
            </a:r>
          </a:p>
          <a:p>
            <a:r>
              <a:rPr lang="en-US" sz="1100" b="1" dirty="0"/>
              <a:t>External Issues (low control):</a:t>
            </a:r>
          </a:p>
          <a:p>
            <a:r>
              <a:rPr lang="en-US" sz="1100" dirty="0">
                <a:effectLst/>
              </a:rPr>
              <a:t>Reduced foot traffic (Office for National Statistics, 2024)</a:t>
            </a:r>
            <a:endParaRPr lang="en-US" sz="1100" dirty="0"/>
          </a:p>
          <a:p>
            <a:r>
              <a:rPr lang="en-US" sz="1100" dirty="0"/>
              <a:t>Not as many open shops (‘UK high street crisis’, 2024)</a:t>
            </a:r>
          </a:p>
          <a:p>
            <a:r>
              <a:rPr lang="en-US" sz="1100" dirty="0">
                <a:effectLst/>
              </a:rPr>
              <a:t>Redundancies among loyal retail‑worker customers</a:t>
            </a:r>
            <a:endParaRPr lang="en-US" sz="1100" dirty="0"/>
          </a:p>
          <a:p>
            <a:r>
              <a:rPr lang="en-US" sz="1100" dirty="0">
                <a:effectLst/>
              </a:rPr>
              <a:t>Hybrid working reduces </a:t>
            </a:r>
            <a:r>
              <a:rPr lang="en-US" sz="1100" dirty="0"/>
              <a:t>daily</a:t>
            </a:r>
            <a:r>
              <a:rPr lang="en-US" sz="1100" dirty="0">
                <a:effectLst/>
              </a:rPr>
              <a:t> demand(CIPD, 2023)</a:t>
            </a:r>
            <a:endParaRPr lang="en-US" sz="1100" dirty="0"/>
          </a:p>
          <a:p>
            <a:r>
              <a:rPr lang="en-US" sz="1100" dirty="0">
                <a:effectLst/>
              </a:rPr>
              <a:t>Rising overheads: utilities, rent, business rates, insurance (B&amp;M Magazine, 2025)</a:t>
            </a:r>
            <a:endParaRPr lang="en-US" sz="1100" dirty="0"/>
          </a:p>
          <a:p>
            <a:r>
              <a:rPr lang="en-US" sz="1100" dirty="0"/>
              <a:t>fluctuating</a:t>
            </a:r>
            <a:r>
              <a:rPr lang="en-US" sz="1100" dirty="0">
                <a:effectLst/>
              </a:rPr>
              <a:t> cost of organic ingredients</a:t>
            </a:r>
            <a:endParaRPr lang="en-US" sz="1100" dirty="0"/>
          </a:p>
          <a:p>
            <a:r>
              <a:rPr lang="en-US" sz="1100" b="1" dirty="0"/>
              <a:t>Internal Issues (higher control):</a:t>
            </a:r>
          </a:p>
          <a:p>
            <a:r>
              <a:rPr lang="en-US" sz="1100" dirty="0">
                <a:effectLst/>
              </a:rPr>
              <a:t>No delivery service despite demand</a:t>
            </a:r>
            <a:endParaRPr lang="en-US" sz="1100" dirty="0"/>
          </a:p>
          <a:p>
            <a:r>
              <a:rPr lang="en-US" sz="1100" dirty="0">
                <a:effectLst/>
              </a:rPr>
              <a:t>Inconsistent pre‑ordering system</a:t>
            </a:r>
            <a:endParaRPr lang="en-US" sz="1100" dirty="0"/>
          </a:p>
          <a:p>
            <a:r>
              <a:rPr lang="en-US" sz="1100" dirty="0">
                <a:effectLst/>
              </a:rPr>
              <a:t>Long waiting times during busy periods</a:t>
            </a:r>
            <a:endParaRPr lang="en-US" sz="1100" dirty="0"/>
          </a:p>
          <a:p>
            <a:r>
              <a:rPr lang="en-US" sz="1100" dirty="0">
                <a:effectLst/>
              </a:rPr>
              <a:t>Dependence on Basil alone for operations of bakery</a:t>
            </a:r>
            <a:endParaRPr lang="en-US" sz="1100" dirty="0"/>
          </a:p>
          <a:p>
            <a:r>
              <a:rPr lang="en-US" sz="1100" b="1" dirty="0"/>
              <a:t>Nature &amp; Scope:</a:t>
            </a:r>
          </a:p>
          <a:p>
            <a:r>
              <a:rPr lang="en-US" sz="1100" dirty="0">
                <a:effectLst/>
              </a:rPr>
              <a:t>A combination of economic changes, </a:t>
            </a:r>
            <a:r>
              <a:rPr lang="en-US" sz="1100" dirty="0"/>
              <a:t>a change in </a:t>
            </a:r>
            <a:r>
              <a:rPr lang="en-US" sz="1100" dirty="0">
                <a:effectLst/>
              </a:rPr>
              <a:t>consumers behavior, and internal operational limitations restrict Basil’s ability to regain pre‑2020 sales levels.</a:t>
            </a:r>
            <a:endParaRPr lang="en-US" sz="1100" dirty="0"/>
          </a:p>
          <a:p>
            <a:pPr marL="0" indent="0">
              <a:buNone/>
            </a:pPr>
            <a:endParaRPr lang="en-GB" sz="11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19E51B8-4141-17DD-2B4A-5DA0AA21EC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443436"/>
            <a:ext cx="1298561" cy="4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59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E66A9-EB12-7CA4-8D3C-533200688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6035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Critique of </a:t>
            </a:r>
            <a:r>
              <a:rPr lang="en-US" sz="4000" b="1" u="sng"/>
              <a:t>PESTEL</a:t>
            </a:r>
            <a:r>
              <a:rPr lang="en-US" sz="4000" b="1"/>
              <a:t> </a:t>
            </a:r>
            <a:r>
              <a:rPr lang="en-US" sz="4000"/>
              <a:t>framework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0949B1-CF5A-556F-4A46-276147BA89AA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/>
              <a:t>What it is: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It is a </a:t>
            </a:r>
            <a:r>
              <a:rPr lang="en-US" sz="1100" dirty="0"/>
              <a:t>t</a:t>
            </a:r>
            <a:r>
              <a:rPr lang="en-US" sz="1100" dirty="0">
                <a:effectLst/>
              </a:rPr>
              <a:t>ool for </a:t>
            </a:r>
            <a:r>
              <a:rPr lang="en-US" sz="1100" dirty="0" err="1">
                <a:effectLst/>
              </a:rPr>
              <a:t>analysing</a:t>
            </a:r>
            <a:r>
              <a:rPr lang="en-US" sz="1100" dirty="0">
                <a:effectLst/>
              </a:rPr>
              <a:t> macro‑environmental influences 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It </a:t>
            </a:r>
            <a:r>
              <a:rPr lang="en-US" sz="1100" dirty="0"/>
              <a:t>s</a:t>
            </a:r>
            <a:r>
              <a:rPr lang="en-US" sz="1100" dirty="0">
                <a:effectLst/>
              </a:rPr>
              <a:t>upports structured environmental scanning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/>
              <a:t>(Brooks et al., 2011)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/>
              <a:t>Why it’s used: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It </a:t>
            </a:r>
            <a:r>
              <a:rPr lang="en-US" sz="1100" dirty="0"/>
              <a:t>h</a:t>
            </a:r>
            <a:r>
              <a:rPr lang="en-US" sz="1100" dirty="0">
                <a:effectLst/>
              </a:rPr>
              <a:t>elps decision‑makers understand external constraints within the business  (Bransford, 2007)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It e</a:t>
            </a:r>
            <a:r>
              <a:rPr lang="en-US" sz="1100" dirty="0">
                <a:effectLst/>
              </a:rPr>
              <a:t>ncourages systematic thinking (Sproull, 2018)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/>
              <a:t>Benefits: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Holistic and structured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Highlights external risks and opportunities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Useful for early‑stage problem diagnosis (Proctor, 2014)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/>
              <a:t>Criticisms: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Too broad, factors overlap (Brooks et al., 2011)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Descriptive rather than analytical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Does not </a:t>
            </a:r>
            <a:r>
              <a:rPr lang="en-US" sz="1100" dirty="0" err="1">
                <a:effectLst/>
              </a:rPr>
              <a:t>prioritise</a:t>
            </a:r>
            <a:r>
              <a:rPr lang="en-US" sz="1100" dirty="0">
                <a:effectLst/>
              </a:rPr>
              <a:t> issues (Sproull, 2018)</a:t>
            </a:r>
            <a:endParaRPr lang="en-US" sz="1100" dirty="0"/>
          </a:p>
        </p:txBody>
      </p:sp>
      <p:pic>
        <p:nvPicPr>
          <p:cNvPr id="15" name="Picture 14" descr="Chemical formulas are written on paper">
            <a:extLst>
              <a:ext uri="{FF2B5EF4-FFF2-40B4-BE49-F238E27FC236}">
                <a16:creationId xmlns:a16="http://schemas.microsoft.com/office/drawing/2014/main" id="{D0339D65-5495-48BE-FFCE-21499235F6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44" r="25200"/>
          <a:stretch>
            <a:fillRect/>
          </a:stretch>
        </p:blipFill>
        <p:spPr>
          <a:xfrm>
            <a:off x="6095998" y="0"/>
            <a:ext cx="6102825" cy="6858000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84FB19A-2187-0BCE-96B6-FDE7F1B5F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56993" y="288924"/>
            <a:ext cx="1301750" cy="1952625"/>
          </a:xfr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4E54E39-51C3-4807-CB7E-949608F1AB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6486979"/>
            <a:ext cx="1298561" cy="4145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25ADFFF-8834-7AD1-5B50-66AE955C07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170509" y="1604061"/>
            <a:ext cx="5486400" cy="41148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EB2B168-7FE5-8284-342F-22977B7C9FE8}"/>
              </a:ext>
            </a:extLst>
          </p:cNvPr>
          <p:cNvSpPr txBox="1"/>
          <p:nvPr/>
        </p:nvSpPr>
        <p:spPr>
          <a:xfrm>
            <a:off x="8376641" y="5811193"/>
            <a:ext cx="32802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pressbooks.bccampus.ca/technicalwriting/chapter/2-models-for-understanding-team-dynamic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46F2DC5-3898-5484-3C12-54E6E524B88E}"/>
              </a:ext>
            </a:extLst>
          </p:cNvPr>
          <p:cNvSpPr txBox="1"/>
          <p:nvPr/>
        </p:nvSpPr>
        <p:spPr>
          <a:xfrm>
            <a:off x="6817360" y="1066800"/>
            <a:ext cx="4687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</a:rPr>
              <a:t>Thomas and Kilmann conflict management model </a:t>
            </a:r>
          </a:p>
        </p:txBody>
      </p:sp>
    </p:spTree>
    <p:extLst>
      <p:ext uri="{BB962C8B-B14F-4D97-AF65-F5344CB8AC3E}">
        <p14:creationId xmlns:p14="http://schemas.microsoft.com/office/powerpoint/2010/main" val="220185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A474011-A49D-4C7A-BF41-0ACD0A269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D72081E-AD41-4FBB-B02B-698A68DBC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9392F-1CE2-059E-D7CB-C8E40EC81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4444332"/>
            <a:ext cx="3558466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7F78865-18D4-3C45-F1D1-DE28B9E00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7784" y="742266"/>
            <a:ext cx="11164824" cy="287494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16248AD-805F-41BF-9B57-FC53E5B32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F82758F-B2B3-4F0A-BB90-4BFFEDD16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BAE5BF-F1FB-DA47-0EBF-4E64719BD6F8}"/>
              </a:ext>
            </a:extLst>
          </p:cNvPr>
          <p:cNvSpPr txBox="1"/>
          <p:nvPr/>
        </p:nvSpPr>
        <p:spPr>
          <a:xfrm>
            <a:off x="5349240" y="4440602"/>
            <a:ext cx="6007608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effectLst/>
              </a:rPr>
              <a:t>Brooks et al. (2011) notes that political and economic conditions shape business viability — reflected in Basil’s rising overheads and </a:t>
            </a:r>
            <a:r>
              <a:rPr lang="en-US" sz="1100"/>
              <a:t>the decline of the</a:t>
            </a:r>
            <a:r>
              <a:rPr lang="en-US" sz="1100">
                <a:effectLst/>
              </a:rPr>
              <a:t> retail park activity.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effectLst/>
              </a:rPr>
              <a:t>Social changes such as hybrid working and new food trends (NCASS, 2024) reduce footfall.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effectLst/>
              </a:rPr>
              <a:t>Technological expectations for digital convenience align with Sproull’s (2018) emphasis on process efficiency.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effectLst/>
              </a:rPr>
              <a:t>Environmental pressures affect organic supply chains.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>
                <a:effectLst/>
              </a:rPr>
              <a:t>Together, these factors explain the stagnation in sales.</a:t>
            </a:r>
            <a:endParaRPr lang="en-US" sz="110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A091B3F-85C0-AED1-31A3-44B2E86B9F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495354"/>
            <a:ext cx="1298561" cy="4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495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E22CA2-1348-38D2-8EB0-D7AC73997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dirty="0"/>
              <a:t>PESTEL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9FEFC-C65D-E12B-BA3B-2FDF6FD9D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 fontScale="85000" lnSpcReduction="20000"/>
          </a:bodyPr>
          <a:lstStyle/>
          <a:p>
            <a:r>
              <a:rPr lang="en-US" sz="1400" b="1" dirty="0"/>
              <a:t>POLITICAL</a:t>
            </a:r>
          </a:p>
          <a:p>
            <a:r>
              <a:rPr lang="en-US" sz="1400" b="1" dirty="0">
                <a:effectLst/>
              </a:rPr>
              <a:t>Increasing business rates:</a:t>
            </a:r>
            <a:r>
              <a:rPr lang="en-US" sz="1400" dirty="0">
                <a:effectLst/>
              </a:rPr>
              <a:t> ONS reports rising business rate pressures on small retailers. </a:t>
            </a:r>
            <a:r>
              <a:rPr lang="en-US" sz="1400" b="1" dirty="0">
                <a:effectLst/>
              </a:rPr>
              <a:t>(Office for National Statistics, 2024)</a:t>
            </a:r>
            <a:endParaRPr lang="en-US" sz="1400" dirty="0"/>
          </a:p>
          <a:p>
            <a:r>
              <a:rPr lang="en-US" sz="1400" b="1" dirty="0">
                <a:effectLst/>
              </a:rPr>
              <a:t>Local retail decline:</a:t>
            </a:r>
            <a:r>
              <a:rPr lang="en-US" sz="1400" dirty="0">
                <a:effectLst/>
              </a:rPr>
              <a:t> UK high street closures widely reported. </a:t>
            </a:r>
            <a:r>
              <a:rPr lang="en-US" sz="1400" b="1" dirty="0">
                <a:effectLst/>
              </a:rPr>
              <a:t>(‘UK high street crisis’, 2024)</a:t>
            </a:r>
            <a:endParaRPr lang="en-US" sz="1400" dirty="0"/>
          </a:p>
          <a:p>
            <a:r>
              <a:rPr lang="en-US" sz="1400" b="1" dirty="0"/>
              <a:t>ECONOMIC</a:t>
            </a:r>
          </a:p>
          <a:p>
            <a:r>
              <a:rPr lang="en-US" sz="1400" b="1" dirty="0">
                <a:effectLst/>
              </a:rPr>
              <a:t>Inflation:</a:t>
            </a:r>
            <a:r>
              <a:rPr lang="en-US" sz="1400" dirty="0">
                <a:effectLst/>
              </a:rPr>
              <a:t> ONS shows significant increases in food and energy costs. </a:t>
            </a:r>
            <a:r>
              <a:rPr lang="en-US" sz="1400" b="1" dirty="0">
                <a:effectLst/>
              </a:rPr>
              <a:t>(Office for National Statistics, 2024)</a:t>
            </a:r>
            <a:endParaRPr lang="en-US" sz="1400" dirty="0"/>
          </a:p>
          <a:p>
            <a:r>
              <a:rPr lang="en-US" sz="1400" b="1" dirty="0">
                <a:effectLst/>
              </a:rPr>
              <a:t>Organic ingredient volatility:</a:t>
            </a:r>
            <a:r>
              <a:rPr lang="en-US" sz="1400" dirty="0">
                <a:effectLst/>
              </a:rPr>
              <a:t> McKinsey reports unstable supply chains affecting food prices. </a:t>
            </a:r>
            <a:r>
              <a:rPr lang="en-US" sz="1400" b="1" dirty="0">
                <a:effectLst/>
              </a:rPr>
              <a:t>(McKinsey &amp; Company, 2024)</a:t>
            </a:r>
            <a:endParaRPr lang="en-US" sz="1400" dirty="0"/>
          </a:p>
          <a:p>
            <a:r>
              <a:rPr lang="en-US" sz="1400" b="1" dirty="0"/>
              <a:t>SOCIAL</a:t>
            </a:r>
          </a:p>
          <a:p>
            <a:r>
              <a:rPr lang="en-US" sz="1400" b="1" dirty="0">
                <a:effectLst/>
              </a:rPr>
              <a:t>Hybrid working:</a:t>
            </a:r>
            <a:r>
              <a:rPr lang="en-US" sz="1400" dirty="0">
                <a:effectLst/>
              </a:rPr>
              <a:t> CIPD confirms hybrid working reduces weekday footfall. </a:t>
            </a:r>
            <a:r>
              <a:rPr lang="en-US" sz="1400" b="1" dirty="0">
                <a:effectLst/>
              </a:rPr>
              <a:t>(CIPD, 2023)</a:t>
            </a:r>
            <a:endParaRPr lang="en-US" sz="1400" dirty="0"/>
          </a:p>
          <a:p>
            <a:r>
              <a:rPr lang="en-US" sz="1400" b="1" dirty="0">
                <a:effectLst/>
              </a:rPr>
              <a:t>Redundancies:</a:t>
            </a:r>
            <a:r>
              <a:rPr lang="en-US" sz="1400" dirty="0">
                <a:effectLst/>
              </a:rPr>
              <a:t> Retail job losses linked to shop closures. </a:t>
            </a:r>
            <a:r>
              <a:rPr lang="en-US" sz="1400" b="1" dirty="0">
                <a:effectLst/>
              </a:rPr>
              <a:t>(‘UK high street crisis’, 2024)</a:t>
            </a:r>
            <a:endParaRPr lang="en-US" sz="1400" dirty="0"/>
          </a:p>
          <a:p>
            <a:r>
              <a:rPr lang="en-US" sz="1400" b="1" dirty="0"/>
              <a:t>TECHNOLOGICAL</a:t>
            </a:r>
          </a:p>
          <a:p>
            <a:r>
              <a:rPr lang="en-US" sz="1400" b="1" dirty="0">
                <a:effectLst/>
              </a:rPr>
              <a:t>Pre‑ordering expectations:</a:t>
            </a:r>
            <a:r>
              <a:rPr lang="en-US" sz="1400" dirty="0">
                <a:effectLst/>
              </a:rPr>
              <a:t> Modern consumers expect efficient digital systems. </a:t>
            </a:r>
            <a:r>
              <a:rPr lang="en-US" sz="1400" b="1" dirty="0">
                <a:effectLst/>
              </a:rPr>
              <a:t>(Sproull, 2018)</a:t>
            </a:r>
            <a:endParaRPr lang="en-US" sz="1400" dirty="0"/>
          </a:p>
          <a:p>
            <a:r>
              <a:rPr lang="en-US" sz="1400" b="1" dirty="0">
                <a:effectLst/>
              </a:rPr>
              <a:t>Delivery demand:</a:t>
            </a:r>
            <a:r>
              <a:rPr lang="en-US" sz="1400" dirty="0">
                <a:effectLst/>
              </a:rPr>
              <a:t> McKinsey highlights rising demand for food delivery services. </a:t>
            </a:r>
            <a:r>
              <a:rPr lang="en-US" sz="1400" b="1" dirty="0">
                <a:effectLst/>
              </a:rPr>
              <a:t>(McKinsey &amp; Company, 2024)</a:t>
            </a:r>
            <a:endParaRPr lang="en-US" sz="1400" dirty="0"/>
          </a:p>
          <a:p>
            <a:r>
              <a:rPr lang="en-US" sz="1400" b="1" dirty="0"/>
              <a:t>ENVIRONMENTAL</a:t>
            </a:r>
          </a:p>
          <a:p>
            <a:r>
              <a:rPr lang="en-US" sz="1400" b="1" dirty="0">
                <a:effectLst/>
              </a:rPr>
              <a:t>Crop failures:</a:t>
            </a:r>
            <a:r>
              <a:rPr lang="en-US" sz="1400" dirty="0">
                <a:effectLst/>
              </a:rPr>
              <a:t> Environmental instability affects organic supply chains. </a:t>
            </a:r>
            <a:r>
              <a:rPr lang="en-US" sz="1400" b="1" dirty="0">
                <a:effectLst/>
              </a:rPr>
              <a:t>(Brooks, Weatherston and Wilkinson, 2011)</a:t>
            </a:r>
            <a:endParaRPr lang="en-US" sz="1400" dirty="0"/>
          </a:p>
          <a:p>
            <a:r>
              <a:rPr lang="en-US" sz="1400" b="1" dirty="0">
                <a:effectLst/>
              </a:rPr>
              <a:t>Climate variability:</a:t>
            </a:r>
            <a:r>
              <a:rPr lang="en-US" sz="1400" dirty="0">
                <a:effectLst/>
              </a:rPr>
              <a:t> ONS reports climate pressures impacting UK agriculture. </a:t>
            </a:r>
            <a:r>
              <a:rPr lang="en-US" sz="1400" b="1" dirty="0">
                <a:effectLst/>
              </a:rPr>
              <a:t>(Office for National Statistics, 2024)</a:t>
            </a:r>
            <a:endParaRPr lang="en-US" sz="1400" dirty="0"/>
          </a:p>
          <a:p>
            <a:r>
              <a:rPr lang="en-US" sz="1400" b="1" dirty="0"/>
              <a:t>LEGAL</a:t>
            </a:r>
          </a:p>
          <a:p>
            <a:r>
              <a:rPr lang="en-US" sz="1400" b="1" dirty="0">
                <a:effectLst/>
              </a:rPr>
              <a:t>Food safety &amp; employment law:</a:t>
            </a:r>
            <a:r>
              <a:rPr lang="en-US" sz="1400" dirty="0">
                <a:effectLst/>
              </a:rPr>
              <a:t> Compliance increases operational costs for small businesses. </a:t>
            </a:r>
            <a:r>
              <a:rPr lang="en-US" sz="1400" b="1" dirty="0">
                <a:effectLst/>
              </a:rPr>
              <a:t>(Proctor, 2014)</a:t>
            </a:r>
            <a:endParaRPr lang="en-US" sz="1400" dirty="0"/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117CEF-4C0C-B6B3-8605-AEFB08F0D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43436"/>
            <a:ext cx="1298561" cy="4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317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3CBD6-AB66-1CD4-FCB9-F11BBECAB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Critique of the cause and effect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4A02A-1CCD-0640-5557-87A406E1D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1400" b="1"/>
              <a:t>What it is:</a:t>
            </a:r>
          </a:p>
          <a:p>
            <a:r>
              <a:rPr lang="en-US" sz="1400"/>
              <a:t>A d</a:t>
            </a:r>
            <a:r>
              <a:rPr lang="en-US" sz="1400">
                <a:effectLst/>
              </a:rPr>
              <a:t>iagnostic tool for identifying root causes</a:t>
            </a:r>
            <a:endParaRPr lang="en-US" sz="1400"/>
          </a:p>
          <a:p>
            <a:r>
              <a:rPr lang="en-US" sz="1400">
                <a:effectLst/>
              </a:rPr>
              <a:t>Supports structured problem‑solving (Sproull, 2018; Bransford, 2007)</a:t>
            </a:r>
            <a:endParaRPr lang="en-US" sz="1400"/>
          </a:p>
          <a:p>
            <a:r>
              <a:rPr lang="en-US" sz="1400" b="1"/>
              <a:t>Why it’s used:</a:t>
            </a:r>
          </a:p>
          <a:p>
            <a:r>
              <a:rPr lang="en-US" sz="1400"/>
              <a:t>To b</a:t>
            </a:r>
            <a:r>
              <a:rPr lang="en-US" sz="1400">
                <a:effectLst/>
              </a:rPr>
              <a:t>reak down complex issues</a:t>
            </a:r>
            <a:endParaRPr lang="en-US" sz="1400"/>
          </a:p>
          <a:p>
            <a:r>
              <a:rPr lang="en-US" sz="1400">
                <a:effectLst/>
              </a:rPr>
              <a:t>Encourages systematic thinking (Proctor, 2014)</a:t>
            </a:r>
            <a:endParaRPr lang="en-US" sz="1400"/>
          </a:p>
          <a:p>
            <a:r>
              <a:rPr lang="en-US" sz="1400" b="1"/>
              <a:t>Benefits:</a:t>
            </a:r>
          </a:p>
          <a:p>
            <a:r>
              <a:rPr lang="en-US" sz="1400">
                <a:effectLst/>
              </a:rPr>
              <a:t>Visual and </a:t>
            </a:r>
            <a:r>
              <a:rPr lang="en-US" sz="1400"/>
              <a:t>quite easy </a:t>
            </a:r>
            <a:r>
              <a:rPr lang="en-US" sz="1400">
                <a:effectLst/>
              </a:rPr>
              <a:t>to understand</a:t>
            </a:r>
            <a:endParaRPr lang="en-US" sz="1400"/>
          </a:p>
          <a:p>
            <a:r>
              <a:rPr lang="en-US" sz="1400">
                <a:effectLst/>
              </a:rPr>
              <a:t>Encourages an exploration of multiple causes</a:t>
            </a:r>
            <a:endParaRPr lang="en-US" sz="1400"/>
          </a:p>
          <a:p>
            <a:r>
              <a:rPr lang="en-US" sz="1400">
                <a:effectLst/>
              </a:rPr>
              <a:t>Aligns with Bransford’s (2007) root‑cause emphasis</a:t>
            </a:r>
            <a:endParaRPr lang="en-US" sz="1400"/>
          </a:p>
          <a:p>
            <a:r>
              <a:rPr lang="en-US" sz="1400" b="1"/>
              <a:t>Criticisms:</a:t>
            </a:r>
          </a:p>
          <a:p>
            <a:r>
              <a:rPr lang="en-US" sz="1400">
                <a:effectLst/>
              </a:rPr>
              <a:t>May oversimplify complex systems</a:t>
            </a:r>
            <a:endParaRPr lang="en-US" sz="1400"/>
          </a:p>
          <a:p>
            <a:r>
              <a:rPr lang="en-US" sz="1400">
                <a:effectLst/>
              </a:rPr>
              <a:t>Depends heavily on user knowledge</a:t>
            </a:r>
            <a:endParaRPr lang="en-US" sz="1400"/>
          </a:p>
          <a:p>
            <a:r>
              <a:rPr lang="en-US" sz="1400">
                <a:effectLst/>
              </a:rPr>
              <a:t>Does not prioritise causes (Sproull, 2018)</a:t>
            </a:r>
            <a:endParaRPr lang="en-US" sz="1400"/>
          </a:p>
          <a:p>
            <a:r>
              <a:rPr lang="en-US" sz="1400">
                <a:effectLst/>
              </a:rPr>
              <a:t>Does not show interactions between causes</a:t>
            </a:r>
            <a:endParaRPr lang="en-US" sz="1400"/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F9667A-E49E-A4E5-3591-F95068738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412" y="6453577"/>
            <a:ext cx="1298561" cy="4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671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0D58C-56E3-A848-7031-B8D5FC544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application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AC645-20F3-8402-401C-4B8D24FB1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2426" y="552087"/>
            <a:ext cx="3352800" cy="6177280"/>
          </a:xfrm>
        </p:spPr>
        <p:txBody>
          <a:bodyPr>
            <a:normAutofit fontScale="47500" lnSpcReduction="20000"/>
          </a:bodyPr>
          <a:lstStyle/>
          <a:p>
            <a:r>
              <a:rPr lang="en-US" b="1" dirty="0"/>
              <a:t>Root Problem:</a:t>
            </a:r>
          </a:p>
          <a:p>
            <a:r>
              <a:rPr lang="en-US" dirty="0">
                <a:effectLst/>
              </a:rPr>
              <a:t>Sales stagnation (25% below 2019)</a:t>
            </a:r>
            <a:endParaRPr lang="en-US" dirty="0"/>
          </a:p>
          <a:p>
            <a:r>
              <a:rPr lang="en-US" b="1" dirty="0"/>
              <a:t>Methods:</a:t>
            </a:r>
          </a:p>
          <a:p>
            <a:r>
              <a:rPr lang="en-US" dirty="0">
                <a:effectLst/>
              </a:rPr>
              <a:t>No delivery service</a:t>
            </a:r>
            <a:endParaRPr lang="en-US" dirty="0"/>
          </a:p>
          <a:p>
            <a:r>
              <a:rPr lang="en-US" dirty="0">
                <a:effectLst/>
              </a:rPr>
              <a:t>Inefficient pre‑ordering</a:t>
            </a:r>
            <a:endParaRPr lang="en-US" dirty="0"/>
          </a:p>
          <a:p>
            <a:r>
              <a:rPr lang="en-US" dirty="0">
                <a:effectLst/>
              </a:rPr>
              <a:t>Long waiting times</a:t>
            </a:r>
            <a:endParaRPr lang="en-US" dirty="0"/>
          </a:p>
          <a:p>
            <a:r>
              <a:rPr lang="en-US" b="1" dirty="0"/>
              <a:t>Machines:</a:t>
            </a:r>
          </a:p>
          <a:p>
            <a:r>
              <a:rPr lang="en-US" dirty="0">
                <a:effectLst/>
              </a:rPr>
              <a:t>Limited equipment</a:t>
            </a:r>
            <a:endParaRPr lang="en-US" dirty="0"/>
          </a:p>
          <a:p>
            <a:r>
              <a:rPr lang="en-US" dirty="0">
                <a:effectLst/>
              </a:rPr>
              <a:t>Manual processes</a:t>
            </a:r>
            <a:endParaRPr lang="en-US" dirty="0"/>
          </a:p>
          <a:p>
            <a:r>
              <a:rPr lang="en-US" b="1" dirty="0"/>
              <a:t>People:</a:t>
            </a:r>
          </a:p>
          <a:p>
            <a:r>
              <a:rPr lang="en-US" dirty="0">
                <a:effectLst/>
              </a:rPr>
              <a:t>Basil works alone</a:t>
            </a:r>
            <a:endParaRPr lang="en-US" dirty="0"/>
          </a:p>
          <a:p>
            <a:r>
              <a:rPr lang="en-US" dirty="0">
                <a:effectLst/>
              </a:rPr>
              <a:t>Loss of retail worker customers</a:t>
            </a:r>
            <a:endParaRPr lang="en-US" dirty="0"/>
          </a:p>
          <a:p>
            <a:r>
              <a:rPr lang="en-US" b="1" dirty="0"/>
              <a:t>Materials:</a:t>
            </a:r>
          </a:p>
          <a:p>
            <a:r>
              <a:rPr lang="en-US" dirty="0">
                <a:effectLst/>
              </a:rPr>
              <a:t>Costly organic ingredients</a:t>
            </a:r>
            <a:endParaRPr lang="en-US" dirty="0"/>
          </a:p>
          <a:p>
            <a:r>
              <a:rPr lang="en-US" dirty="0">
                <a:effectLst/>
              </a:rPr>
              <a:t>Supply chain vulnerability</a:t>
            </a:r>
            <a:endParaRPr lang="en-US" dirty="0"/>
          </a:p>
          <a:p>
            <a:r>
              <a:rPr lang="en-US" b="1" dirty="0"/>
              <a:t>Measurement:</a:t>
            </a:r>
          </a:p>
          <a:p>
            <a:r>
              <a:rPr lang="en-US" dirty="0">
                <a:effectLst/>
              </a:rPr>
              <a:t>No demand tracking</a:t>
            </a:r>
            <a:endParaRPr lang="en-US" dirty="0"/>
          </a:p>
          <a:p>
            <a:r>
              <a:rPr lang="en-US" dirty="0">
                <a:effectLst/>
              </a:rPr>
              <a:t>Limited forecasting (Sproull, 2018)</a:t>
            </a:r>
            <a:endParaRPr lang="en-US" dirty="0"/>
          </a:p>
          <a:p>
            <a:r>
              <a:rPr lang="en-US" b="1" dirty="0"/>
              <a:t>Environment:</a:t>
            </a:r>
          </a:p>
          <a:p>
            <a:r>
              <a:rPr lang="en-US" dirty="0">
                <a:effectLst/>
              </a:rPr>
              <a:t>Declining footfall (ONS, 2024)</a:t>
            </a:r>
            <a:endParaRPr lang="en-US" dirty="0"/>
          </a:p>
          <a:p>
            <a:r>
              <a:rPr lang="en-US" dirty="0">
                <a:effectLst/>
              </a:rPr>
              <a:t>Hybrid working (CIPD, 2023)</a:t>
            </a:r>
            <a:endParaRPr lang="en-US" dirty="0"/>
          </a:p>
          <a:p>
            <a:r>
              <a:rPr lang="en-US" dirty="0">
                <a:effectLst/>
              </a:rPr>
              <a:t>Empty shop units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FCC64C-AC6E-6192-FAAB-C436765EE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4101" y="6476002"/>
            <a:ext cx="1298561" cy="4145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15D81F-FBEB-56DE-F767-96A35C609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36263"/>
            <a:ext cx="9242426" cy="36058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16CCAF8-8799-C53C-338C-9DAFC4772F9E}"/>
              </a:ext>
            </a:extLst>
          </p:cNvPr>
          <p:cNvSpPr txBox="1"/>
          <p:nvPr/>
        </p:nvSpPr>
        <p:spPr>
          <a:xfrm>
            <a:off x="283254" y="2391563"/>
            <a:ext cx="1709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77CA4E-2DBA-6A0A-FC4A-2DB4A2B09D0E}"/>
              </a:ext>
            </a:extLst>
          </p:cNvPr>
          <p:cNvSpPr txBox="1"/>
          <p:nvPr/>
        </p:nvSpPr>
        <p:spPr>
          <a:xfrm>
            <a:off x="446539" y="2877541"/>
            <a:ext cx="1382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Inefficient pre ordering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639B52-E5A8-2A45-9F5D-F4F41B6D3D84}"/>
              </a:ext>
            </a:extLst>
          </p:cNvPr>
          <p:cNvSpPr txBox="1"/>
          <p:nvPr/>
        </p:nvSpPr>
        <p:spPr>
          <a:xfrm>
            <a:off x="283253" y="2655890"/>
            <a:ext cx="1709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wait times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0DE1A0-BCC6-322A-6823-529BD008E194}"/>
              </a:ext>
            </a:extLst>
          </p:cNvPr>
          <p:cNvSpPr txBox="1"/>
          <p:nvPr/>
        </p:nvSpPr>
        <p:spPr>
          <a:xfrm>
            <a:off x="2601913" y="2391563"/>
            <a:ext cx="16219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equipment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CD3935-EFCE-5394-CFB6-2B740AD766C3}"/>
              </a:ext>
            </a:extLst>
          </p:cNvPr>
          <p:cNvSpPr txBox="1"/>
          <p:nvPr/>
        </p:nvSpPr>
        <p:spPr>
          <a:xfrm>
            <a:off x="2645456" y="2877541"/>
            <a:ext cx="15348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Manual process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782B8B-7C9F-CDAF-2B62-9BDB12692518}"/>
              </a:ext>
            </a:extLst>
          </p:cNvPr>
          <p:cNvSpPr txBox="1"/>
          <p:nvPr/>
        </p:nvSpPr>
        <p:spPr>
          <a:xfrm>
            <a:off x="5003028" y="2460877"/>
            <a:ext cx="1981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works alone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1E5625C-5134-D600-1A0E-AC61E8C32331}"/>
              </a:ext>
            </a:extLst>
          </p:cNvPr>
          <p:cNvSpPr txBox="1"/>
          <p:nvPr/>
        </p:nvSpPr>
        <p:spPr>
          <a:xfrm>
            <a:off x="5185818" y="2923707"/>
            <a:ext cx="1382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Loss of retail workers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E2AB7C-9982-78AD-813B-670A04541520}"/>
              </a:ext>
            </a:extLst>
          </p:cNvPr>
          <p:cNvSpPr txBox="1"/>
          <p:nvPr/>
        </p:nvSpPr>
        <p:spPr>
          <a:xfrm>
            <a:off x="446539" y="3680590"/>
            <a:ext cx="15348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Costly organic materials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3777B0-2F11-E560-AC0A-AB685E3C5F31}"/>
              </a:ext>
            </a:extLst>
          </p:cNvPr>
          <p:cNvSpPr txBox="1"/>
          <p:nvPr/>
        </p:nvSpPr>
        <p:spPr>
          <a:xfrm>
            <a:off x="446539" y="4142255"/>
            <a:ext cx="10885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Supply chain vulnerability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83F34C-07E6-D0F9-D1AA-948EBA029C1A}"/>
              </a:ext>
            </a:extLst>
          </p:cNvPr>
          <p:cNvSpPr txBox="1"/>
          <p:nvPr/>
        </p:nvSpPr>
        <p:spPr>
          <a:xfrm>
            <a:off x="2884825" y="3706908"/>
            <a:ext cx="1534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demand tracking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07B2411-92E9-6C0C-0902-3D26162F693C}"/>
              </a:ext>
            </a:extLst>
          </p:cNvPr>
          <p:cNvSpPr txBox="1"/>
          <p:nvPr/>
        </p:nvSpPr>
        <p:spPr>
          <a:xfrm>
            <a:off x="2688998" y="4177451"/>
            <a:ext cx="144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forecasting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506B974-8520-1E6A-5155-ED9CACD025A2}"/>
              </a:ext>
            </a:extLst>
          </p:cNvPr>
          <p:cNvSpPr txBox="1"/>
          <p:nvPr/>
        </p:nvSpPr>
        <p:spPr>
          <a:xfrm>
            <a:off x="4942339" y="3688920"/>
            <a:ext cx="15348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Declining footfall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0DA163D-A5F9-53E6-FDD6-63771AD205BF}"/>
              </a:ext>
            </a:extLst>
          </p:cNvPr>
          <p:cNvSpPr txBox="1"/>
          <p:nvPr/>
        </p:nvSpPr>
        <p:spPr>
          <a:xfrm>
            <a:off x="4942339" y="3933186"/>
            <a:ext cx="17199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Hybrid workers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852721C-F372-C686-8B2F-61EA774116B8}"/>
              </a:ext>
            </a:extLst>
          </p:cNvPr>
          <p:cNvSpPr txBox="1"/>
          <p:nvPr/>
        </p:nvSpPr>
        <p:spPr>
          <a:xfrm>
            <a:off x="4877027" y="4188421"/>
            <a:ext cx="21553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Empty shop units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342B29E-300B-D2A2-AEA3-549DC0A68B8E}"/>
              </a:ext>
            </a:extLst>
          </p:cNvPr>
          <p:cNvSpPr txBox="1"/>
          <p:nvPr/>
        </p:nvSpPr>
        <p:spPr>
          <a:xfrm>
            <a:off x="7391856" y="3171317"/>
            <a:ext cx="1698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Stagnation in sales </a:t>
            </a:r>
          </a:p>
        </p:txBody>
      </p:sp>
    </p:spTree>
    <p:extLst>
      <p:ext uri="{BB962C8B-B14F-4D97-AF65-F5344CB8AC3E}">
        <p14:creationId xmlns:p14="http://schemas.microsoft.com/office/powerpoint/2010/main" val="3778074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38387-7DFC-7F49-704E-A59CE4B38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6B8A8-419B-BD53-27C1-AC62F5197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7" y="586855"/>
            <a:ext cx="4862447" cy="5807711"/>
          </a:xfrm>
        </p:spPr>
        <p:txBody>
          <a:bodyPr anchor="ctr">
            <a:normAutofit/>
          </a:bodyPr>
          <a:lstStyle/>
          <a:p>
            <a:r>
              <a:rPr lang="en-US" sz="1900" b="1" dirty="0"/>
              <a:t>Key Finding 1:</a:t>
            </a:r>
          </a:p>
          <a:p>
            <a:pPr marL="0" indent="0">
              <a:buNone/>
            </a:pPr>
            <a:r>
              <a:rPr lang="en-US" sz="1900" dirty="0"/>
              <a:t>The stagnation in sales is caused by both external environmental changes and by internal operations limitations.</a:t>
            </a:r>
          </a:p>
          <a:p>
            <a:r>
              <a:rPr lang="en-US" sz="1900" b="1" dirty="0"/>
              <a:t>Key Finding 2:</a:t>
            </a:r>
          </a:p>
          <a:p>
            <a:pPr marL="0" indent="0">
              <a:buNone/>
            </a:pPr>
            <a:r>
              <a:rPr lang="en-US" sz="1900" dirty="0"/>
              <a:t>hybrid working, rising overheads and a decline in foot significantly reduce basils customer base and profit. </a:t>
            </a:r>
          </a:p>
          <a:p>
            <a:r>
              <a:rPr lang="en-US" sz="1900" b="1" dirty="0"/>
              <a:t>Key Finding 3:</a:t>
            </a:r>
          </a:p>
          <a:p>
            <a:pPr marL="0" indent="0">
              <a:buNone/>
            </a:pPr>
            <a:r>
              <a:rPr lang="en-US" sz="1900" dirty="0"/>
              <a:t>Operational issues such as inconsistent pre ordering systems, wait times during busy periods and a lack of a delivery service can affect customer retention. </a:t>
            </a:r>
          </a:p>
          <a:p>
            <a:r>
              <a:rPr lang="en-US" sz="1900" b="1" dirty="0"/>
              <a:t>Key Finding 4:</a:t>
            </a:r>
          </a:p>
          <a:p>
            <a:pPr marL="0" indent="0">
              <a:buNone/>
            </a:pPr>
            <a:r>
              <a:rPr lang="en-US" sz="1900" dirty="0"/>
              <a:t>Both Pestel and the Cause-and-Effect model show that basil must adapt his business model to remain viable.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92F1C8-C374-45D9-E953-0EB4E122A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412" y="6453577"/>
            <a:ext cx="1298561" cy="4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327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CE3EC-D3EF-2DA3-872A-1E6818CF2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6B439-DD0D-DF15-871C-C82FAB8A7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74825"/>
            <a:ext cx="10515600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Bransford, A. (2007) </a:t>
            </a:r>
            <a:r>
              <a:rPr lang="en-US" i="1" dirty="0"/>
              <a:t>Solving Problems and Making Decisions</a:t>
            </a:r>
            <a:r>
              <a:rPr lang="en-US" dirty="0"/>
              <a:t>. 5th </a:t>
            </a:r>
            <a:r>
              <a:rPr lang="en-US" dirty="0" err="1"/>
              <a:t>edn</a:t>
            </a:r>
            <a:r>
              <a:rPr lang="en-US" dirty="0"/>
              <a:t>. Amsterdam: Pergamon Flexible Learning. </a:t>
            </a:r>
          </a:p>
          <a:p>
            <a:pPr marL="0" indent="0">
              <a:buNone/>
            </a:pPr>
            <a:r>
              <a:rPr lang="en-US" dirty="0"/>
              <a:t>Brooks, I., Weatherston, J. and Wilkinson, G. (2011) </a:t>
            </a:r>
            <a:r>
              <a:rPr lang="en-US" i="1" dirty="0"/>
              <a:t>The International Business Environment: Challenges and Changes</a:t>
            </a:r>
            <a:r>
              <a:rPr lang="en-US" dirty="0"/>
              <a:t>. 2nd </a:t>
            </a:r>
            <a:r>
              <a:rPr lang="en-US" dirty="0" err="1"/>
              <a:t>edn</a:t>
            </a:r>
            <a:r>
              <a:rPr lang="en-US" dirty="0"/>
              <a:t>. Harlow: Financial Times/Prentice Hall.</a:t>
            </a:r>
          </a:p>
          <a:p>
            <a:pPr marL="0" indent="0">
              <a:buNone/>
            </a:pPr>
            <a:r>
              <a:rPr lang="en-US" dirty="0"/>
              <a:t> Sproull, R. (2018) </a:t>
            </a:r>
            <a:r>
              <a:rPr lang="en-US" i="1" dirty="0"/>
              <a:t>The Problem‑Solving, Problem‑Prevention, and Decision‑Making Guide</a:t>
            </a:r>
            <a:r>
              <a:rPr lang="en-US" dirty="0"/>
              <a:t>. New York: Taylor &amp; Francis. </a:t>
            </a:r>
          </a:p>
          <a:p>
            <a:pPr marL="0" indent="0">
              <a:buNone/>
            </a:pPr>
            <a:r>
              <a:rPr lang="en-US" dirty="0"/>
              <a:t>Proctor, T. (2014) </a:t>
            </a:r>
            <a:r>
              <a:rPr lang="en-US" i="1" dirty="0"/>
              <a:t>Creative Problem Solving for Managers</a:t>
            </a:r>
            <a:r>
              <a:rPr lang="en-US" dirty="0"/>
              <a:t>. 4th </a:t>
            </a:r>
            <a:r>
              <a:rPr lang="en-US" dirty="0" err="1"/>
              <a:t>edn</a:t>
            </a:r>
            <a:r>
              <a:rPr lang="en-US" dirty="0"/>
              <a:t>. London: Routledge. </a:t>
            </a:r>
          </a:p>
          <a:p>
            <a:pPr marL="0" indent="0">
              <a:buNone/>
            </a:pPr>
            <a:r>
              <a:rPr lang="en-US" dirty="0"/>
              <a:t>CIPD (2023) </a:t>
            </a:r>
            <a:r>
              <a:rPr lang="en-US" i="1" dirty="0"/>
              <a:t>Hybrid Working: Employer Guidance</a:t>
            </a:r>
            <a:r>
              <a:rPr lang="en-US" dirty="0"/>
              <a:t>. London: CIPD. </a:t>
            </a:r>
          </a:p>
          <a:p>
            <a:pPr marL="0" indent="0">
              <a:buNone/>
            </a:pPr>
            <a:r>
              <a:rPr lang="en-US" dirty="0"/>
              <a:t>B&amp;M Magazine (2025) 5,500 small businesses hit by business rates review: Reeves. B&amp;M Magazine. Available at: https://bmmagazine.co.uk/news/5500-small-businesses-business-rates-review-reeves/ (Accessed: 4 June 2026).</a:t>
            </a:r>
          </a:p>
          <a:p>
            <a:pPr marL="0" indent="0">
              <a:buNone/>
            </a:pPr>
            <a:r>
              <a:rPr lang="en-US" dirty="0"/>
              <a:t>Office for National Statistics (2024) </a:t>
            </a:r>
            <a:r>
              <a:rPr lang="en-US" i="1" dirty="0"/>
              <a:t>Retail Footfall Trends in the UK</a:t>
            </a:r>
            <a:r>
              <a:rPr lang="en-US" dirty="0"/>
              <a:t>. London: ONS. (accessed 5th June 2026)</a:t>
            </a:r>
          </a:p>
          <a:p>
            <a:pPr marL="0" indent="0">
              <a:buNone/>
            </a:pPr>
            <a:r>
              <a:rPr lang="en-US" dirty="0"/>
              <a:t> NCASS (2024) </a:t>
            </a:r>
            <a:r>
              <a:rPr lang="en-US" i="1" dirty="0"/>
              <a:t>The Sandwich Revolution</a:t>
            </a:r>
            <a:r>
              <a:rPr lang="en-US" dirty="0"/>
              <a:t>. Available at: </a:t>
            </a:r>
            <a:r>
              <a:rPr lang="en-US" dirty="0">
                <a:hlinkClick r:id="rId2" tooltip="www.ncass.org.uk"/>
              </a:rPr>
              <a:t>https://www.ncass.org.uk</a:t>
            </a:r>
            <a:r>
              <a:rPr lang="en-US" dirty="0"/>
              <a:t> (accessed 5</a:t>
            </a:r>
            <a:r>
              <a:rPr lang="en-US" baseline="30000" dirty="0"/>
              <a:t>th</a:t>
            </a:r>
            <a:r>
              <a:rPr lang="en-US" dirty="0"/>
              <a:t> June 2026)</a:t>
            </a:r>
          </a:p>
          <a:p>
            <a:pPr marL="0" indent="0">
              <a:buNone/>
            </a:pPr>
            <a:r>
              <a:rPr lang="en-US" dirty="0"/>
              <a:t>McKinsey &amp; Company (2024) </a:t>
            </a:r>
            <a:r>
              <a:rPr lang="en-US" i="1" dirty="0"/>
              <a:t>State of the Consumer</a:t>
            </a:r>
            <a:r>
              <a:rPr lang="en-US" dirty="0"/>
              <a:t>. Available at: </a:t>
            </a:r>
            <a:r>
              <a:rPr lang="en-US" dirty="0">
                <a:hlinkClick r:id="rId3" tooltip="www.mckinsey.com"/>
              </a:rPr>
              <a:t>https://www.mckinsey.com</a:t>
            </a:r>
            <a:r>
              <a:rPr lang="en-US" dirty="0"/>
              <a:t> (accessed 5th June 2026)</a:t>
            </a:r>
          </a:p>
          <a:p>
            <a:pPr marL="0" indent="0">
              <a:buNone/>
            </a:pPr>
            <a:r>
              <a:rPr lang="en-US" dirty="0"/>
              <a:t>Author unknown (2024</a:t>
            </a:r>
            <a:r>
              <a:rPr lang="en-US" i="1" dirty="0"/>
              <a:t>) UK high street crisis: Full list of shops closing down. </a:t>
            </a:r>
            <a:r>
              <a:rPr lang="en-US" dirty="0"/>
              <a:t>The Mirror,  [online].Available at: https://www.mirror.co.uk/news/uk-news/uk-high-street-crisis-full-34912288  (Accessed: 12 June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587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BA5A04E4-E14F-3395-5CED-1CF10BBDAD8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0" y="-22304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0E2E3-6A73-C777-7596-E9B21AE14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Thank you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83C24-690A-0C3C-FFD5-8FACC4C57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72040"/>
            <a:ext cx="10515600" cy="138431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288927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9c06f7d4aa3eb250490d2b2418f7b0e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1d24738bff68d29e321935f8cf2d0727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8F5945FE-34E9-4492-986B-07FE03F318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2B695B2-0D7B-4725-9A5A-26FCB6DACD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268CCF-FC7C-4C70-96DB-9E4D0A3770C8}">
  <ds:schemaRefs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  <ds:schemaRef ds:uri="901b7179-a49d-4669-ab88-101a0e80079b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11284</TotalTime>
  <Words>1366</Words>
  <Application>Microsoft Office PowerPoint</Application>
  <PresentationFormat>Widescreen</PresentationFormat>
  <Paragraphs>160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 </vt:lpstr>
      <vt:lpstr>Introduction </vt:lpstr>
      <vt:lpstr>Brief overview</vt:lpstr>
      <vt:lpstr>Root problem and contributing issues</vt:lpstr>
      <vt:lpstr>Critique of PESTEL framework</vt:lpstr>
      <vt:lpstr>PESTEL</vt:lpstr>
      <vt:lpstr>PESTEL (continued)</vt:lpstr>
      <vt:lpstr>Critique of the cause and effect model </vt:lpstr>
      <vt:lpstr>Cause and effect application  </vt:lpstr>
      <vt:lpstr>Summary </vt:lpstr>
      <vt:lpstr>References </vt:lpstr>
      <vt:lpstr>Thank you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Chauhan (2526533)</dc:creator>
  <cp:lastModifiedBy>Samuel Chauhan (2526533)</cp:lastModifiedBy>
  <cp:revision>2</cp:revision>
  <dcterms:created xsi:type="dcterms:W3CDTF">2026-06-04T14:40:56Z</dcterms:created>
  <dcterms:modified xsi:type="dcterms:W3CDTF">2026-06-12T10:45:27Z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