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76"/>
  </p:normalViewPr>
  <p:slideViewPr>
    <p:cSldViewPr snapToGrid="0">
      <p:cViewPr varScale="1">
        <p:scale>
          <a:sx n="106" d="100"/>
          <a:sy n="106"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D10BE3-787F-7E4A-96E8-5D64C296BA2C}" type="datetimeFigureOut">
              <a:rPr lang="en-US" smtClean="0"/>
              <a:t>2/24/23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23DA81-FC81-354F-A3A8-485E7B4080B4}" type="slidenum">
              <a:rPr lang="en-US" smtClean="0"/>
              <a:t>‹#›</a:t>
            </a:fld>
            <a:endParaRPr lang="en-US"/>
          </a:p>
        </p:txBody>
      </p:sp>
    </p:spTree>
    <p:extLst>
      <p:ext uri="{BB962C8B-B14F-4D97-AF65-F5344CB8AC3E}">
        <p14:creationId xmlns:p14="http://schemas.microsoft.com/office/powerpoint/2010/main" val="157085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23DA81-FC81-354F-A3A8-485E7B4080B4}" type="slidenum">
              <a:rPr lang="en-US" smtClean="0"/>
              <a:t>3</a:t>
            </a:fld>
            <a:endParaRPr lang="en-US"/>
          </a:p>
        </p:txBody>
      </p:sp>
    </p:spTree>
    <p:extLst>
      <p:ext uri="{BB962C8B-B14F-4D97-AF65-F5344CB8AC3E}">
        <p14:creationId xmlns:p14="http://schemas.microsoft.com/office/powerpoint/2010/main" val="2183954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23DA81-FC81-354F-A3A8-485E7B4080B4}" type="slidenum">
              <a:rPr lang="en-US" smtClean="0"/>
              <a:t>5</a:t>
            </a:fld>
            <a:endParaRPr lang="en-US"/>
          </a:p>
        </p:txBody>
      </p:sp>
    </p:spTree>
    <p:extLst>
      <p:ext uri="{BB962C8B-B14F-4D97-AF65-F5344CB8AC3E}">
        <p14:creationId xmlns:p14="http://schemas.microsoft.com/office/powerpoint/2010/main" val="4030815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C6CD057C-7378-174C-9BF0-F62B321BA1B5}" type="datetime2">
              <a:rPr lang="en-GB" smtClean="0"/>
              <a:t>Friday, 24 February 2023</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05323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4F646DAB-6779-2B40-8A09-5AB3702985DB}" type="datetime2">
              <a:rPr lang="en-GB" smtClean="0"/>
              <a:t>Friday, 24 February 2023</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5569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59351D80-2C55-9244-889C-8BD5D92C30A6}" type="datetime2">
              <a:rPr lang="en-GB" smtClean="0"/>
              <a:t>Friday, 24 February 2023</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0536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16399DB8-C098-F04B-B758-9E26B11F5BBD}" type="datetime2">
              <a:rPr lang="en-GB" smtClean="0"/>
              <a:t>Friday, 24 February 2023</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85019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B6B62FD7-50B8-4341-8B72-129E78EE695D}" type="datetime2">
              <a:rPr lang="en-GB" smtClean="0"/>
              <a:t>Friday, 24 February 2023</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294095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119593B3-DC13-9147-BD65-B2FFF198E752}" type="datetime2">
              <a:rPr lang="en-GB" smtClean="0"/>
              <a:t>Friday, 24 February 2023</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31118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8901A85E-E198-E449-AC5C-4A21543405CE}" type="datetime2">
              <a:rPr lang="en-GB" smtClean="0"/>
              <a:t>Friday, 24 February 2023</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82196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767B37D8-01B1-B24D-9E1B-AD21FCC24094}" type="datetime2">
              <a:rPr lang="en-GB" smtClean="0"/>
              <a:t>Friday, 24 February 2023</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62768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0BA4DCD9-BD51-8D4B-A2B8-04938102ACD3}" type="datetime2">
              <a:rPr lang="en-GB" smtClean="0"/>
              <a:t>Friday, 24 February 2023</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33639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1E3F7B0C-42D6-3548-A98B-4C9B968C8CD8}" type="datetime2">
              <a:rPr lang="en-GB" smtClean="0"/>
              <a:t>Friday, 24 February 2023</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25961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5E32E50F-9679-B448-9812-A4C7C6FE320F}" type="datetime2">
              <a:rPr lang="en-GB" smtClean="0"/>
              <a:t>Friday, 24 February 2023</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58977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6DE2D8FB-F0A5-974B-8F0D-7BA000A7E32A}" type="datetime2">
              <a:rPr lang="en-GB" smtClean="0"/>
              <a:t>Friday, 24 February 2023</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219473990"/>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simplypsychology.org/maslo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6">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693B4ED-4277-EB2C-0EC7-D4422FE3856D}"/>
              </a:ext>
            </a:extLst>
          </p:cNvPr>
          <p:cNvSpPr>
            <a:spLocks noGrp="1"/>
          </p:cNvSpPr>
          <p:nvPr>
            <p:ph type="ctrTitle"/>
          </p:nvPr>
        </p:nvSpPr>
        <p:spPr>
          <a:xfrm>
            <a:off x="474243" y="681317"/>
            <a:ext cx="3236613" cy="3406187"/>
          </a:xfrm>
        </p:spPr>
        <p:txBody>
          <a:bodyPr>
            <a:normAutofit/>
          </a:bodyPr>
          <a:lstStyle/>
          <a:p>
            <a:pPr algn="r"/>
            <a:r>
              <a:rPr lang="en-US" sz="2500">
                <a:solidFill>
                  <a:schemeClr val="bg1"/>
                </a:solidFill>
                <a:latin typeface="Arial" panose="020B0604020202020204" pitchFamily="34" charset="0"/>
                <a:cs typeface="Arial" panose="020B0604020202020204" pitchFamily="34" charset="0"/>
              </a:rPr>
              <a:t>Supporting young children through transitions</a:t>
            </a:r>
          </a:p>
        </p:txBody>
      </p:sp>
      <p:pic>
        <p:nvPicPr>
          <p:cNvPr id="4" name="Picture 2">
            <a:extLst>
              <a:ext uri="{FF2B5EF4-FFF2-40B4-BE49-F238E27FC236}">
                <a16:creationId xmlns:a16="http://schemas.microsoft.com/office/drawing/2014/main" id="{0B3D6D0C-AF70-DF60-354A-78E3CC7A7125}"/>
              </a:ext>
            </a:extLst>
          </p:cNvPr>
          <p:cNvPicPr>
            <a:picLocks noChangeAspect="1"/>
          </p:cNvPicPr>
          <p:nvPr/>
        </p:nvPicPr>
        <p:blipFill rotWithShape="1">
          <a:blip r:embed="rId2"/>
          <a:srcRect t="20741" b="15346"/>
          <a:stretch/>
        </p:blipFill>
        <p:spPr>
          <a:xfrm>
            <a:off x="4141792" y="355559"/>
            <a:ext cx="7892011" cy="3302041"/>
          </a:xfrm>
          <a:prstGeom prst="rect">
            <a:avLst/>
          </a:prstGeom>
        </p:spPr>
      </p:pic>
      <p:sp>
        <p:nvSpPr>
          <p:cNvPr id="5" name="Slide Number Placeholder 4">
            <a:extLst>
              <a:ext uri="{FF2B5EF4-FFF2-40B4-BE49-F238E27FC236}">
                <a16:creationId xmlns:a16="http://schemas.microsoft.com/office/drawing/2014/main" id="{860274A5-F1CD-8A8D-6E33-3841FDE9388D}"/>
              </a:ext>
            </a:extLst>
          </p:cNvPr>
          <p:cNvSpPr>
            <a:spLocks noGrp="1"/>
          </p:cNvSpPr>
          <p:nvPr>
            <p:ph type="sldNum" sz="quarter" idx="12"/>
          </p:nvPr>
        </p:nvSpPr>
        <p:spPr/>
        <p:txBody>
          <a:bodyPr/>
          <a:lstStyle/>
          <a:p>
            <a:fld id="{C01389E6-C847-4AD0-B56D-D205B2EAB1EE}" type="slidenum">
              <a:rPr lang="en-US" smtClean="0"/>
              <a:t>1</a:t>
            </a:fld>
            <a:endParaRPr lang="en-US"/>
          </a:p>
        </p:txBody>
      </p:sp>
      <p:sp>
        <p:nvSpPr>
          <p:cNvPr id="18" name="TextBox 17">
            <a:extLst>
              <a:ext uri="{FF2B5EF4-FFF2-40B4-BE49-F238E27FC236}">
                <a16:creationId xmlns:a16="http://schemas.microsoft.com/office/drawing/2014/main" id="{596D74F1-14A4-4B76-47F8-7A852B366866}"/>
              </a:ext>
            </a:extLst>
          </p:cNvPr>
          <p:cNvSpPr txBox="1"/>
          <p:nvPr/>
        </p:nvSpPr>
        <p:spPr>
          <a:xfrm>
            <a:off x="4160883" y="4355593"/>
            <a:ext cx="7191955" cy="1938992"/>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This Handbook is designed for key workers in early years settings to promote their understanding of the importance of effective communication for young </a:t>
            </a:r>
            <a:r>
              <a:rPr lang="en-US" sz="2400" dirty="0" err="1">
                <a:latin typeface="Arial" panose="020B0604020202020204" pitchFamily="34" charset="0"/>
                <a:cs typeface="Arial" panose="020B0604020202020204" pitchFamily="34" charset="0"/>
              </a:rPr>
              <a:t>childrens</a:t>
            </a:r>
            <a:r>
              <a:rPr lang="en-US" sz="2400" dirty="0">
                <a:latin typeface="Arial" panose="020B0604020202020204" pitchFamily="34" charset="0"/>
                <a:cs typeface="Arial" panose="020B0604020202020204" pitchFamily="34" charset="0"/>
              </a:rPr>
              <a:t> learning and development during transitions.</a:t>
            </a:r>
          </a:p>
        </p:txBody>
      </p:sp>
    </p:spTree>
    <p:extLst>
      <p:ext uri="{BB962C8B-B14F-4D97-AF65-F5344CB8AC3E}">
        <p14:creationId xmlns:p14="http://schemas.microsoft.com/office/powerpoint/2010/main" val="2726721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7D179-BF18-4745-7CEF-3822835382DB}"/>
              </a:ext>
            </a:extLst>
          </p:cNvPr>
          <p:cNvSpPr>
            <a:spLocks noGrp="1"/>
          </p:cNvSpPr>
          <p:nvPr>
            <p:ph type="title"/>
          </p:nvPr>
        </p:nvSpPr>
        <p:spPr>
          <a:xfrm>
            <a:off x="144379" y="91922"/>
            <a:ext cx="3284621" cy="517358"/>
          </a:xfrm>
        </p:spPr>
        <p:txBody>
          <a:bodyPr>
            <a:normAutofit fontScale="90000"/>
          </a:bodyPr>
          <a:lstStyle/>
          <a:p>
            <a:r>
              <a:rPr lang="en-US" dirty="0">
                <a:latin typeface="Arial" panose="020B0604020202020204" pitchFamily="34" charset="0"/>
                <a:cs typeface="Arial" panose="020B0604020202020204" pitchFamily="34" charset="0"/>
              </a:rPr>
              <a:t>Contents</a:t>
            </a:r>
          </a:p>
        </p:txBody>
      </p:sp>
      <p:sp>
        <p:nvSpPr>
          <p:cNvPr id="4" name="Slide Number Placeholder 3">
            <a:extLst>
              <a:ext uri="{FF2B5EF4-FFF2-40B4-BE49-F238E27FC236}">
                <a16:creationId xmlns:a16="http://schemas.microsoft.com/office/drawing/2014/main" id="{E538D865-C4BC-78BD-7B41-3097E7D80FD3}"/>
              </a:ext>
            </a:extLst>
          </p:cNvPr>
          <p:cNvSpPr>
            <a:spLocks noGrp="1"/>
          </p:cNvSpPr>
          <p:nvPr>
            <p:ph type="sldNum" sz="quarter" idx="12"/>
          </p:nvPr>
        </p:nvSpPr>
        <p:spPr/>
        <p:txBody>
          <a:bodyPr/>
          <a:lstStyle/>
          <a:p>
            <a:fld id="{C01389E6-C847-4AD0-B56D-D205B2EAB1EE}" type="slidenum">
              <a:rPr lang="en-US" smtClean="0"/>
              <a:t>2</a:t>
            </a:fld>
            <a:endParaRPr lang="en-US"/>
          </a:p>
        </p:txBody>
      </p:sp>
      <p:sp>
        <p:nvSpPr>
          <p:cNvPr id="5" name="Pentagon 4">
            <a:extLst>
              <a:ext uri="{FF2B5EF4-FFF2-40B4-BE49-F238E27FC236}">
                <a16:creationId xmlns:a16="http://schemas.microsoft.com/office/drawing/2014/main" id="{D2418EF9-BAAC-B3E5-2A96-BB0264F4A5AF}"/>
              </a:ext>
            </a:extLst>
          </p:cNvPr>
          <p:cNvSpPr/>
          <p:nvPr/>
        </p:nvSpPr>
        <p:spPr>
          <a:xfrm>
            <a:off x="144379" y="1272898"/>
            <a:ext cx="9192126" cy="517358"/>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entagon 5">
            <a:extLst>
              <a:ext uri="{FF2B5EF4-FFF2-40B4-BE49-F238E27FC236}">
                <a16:creationId xmlns:a16="http://schemas.microsoft.com/office/drawing/2014/main" id="{D1F82BB6-495A-1F4A-996B-9FAEE838AB15}"/>
              </a:ext>
            </a:extLst>
          </p:cNvPr>
          <p:cNvSpPr/>
          <p:nvPr/>
        </p:nvSpPr>
        <p:spPr>
          <a:xfrm>
            <a:off x="144379" y="1879294"/>
            <a:ext cx="9192126" cy="517358"/>
          </a:xfrm>
          <a:prstGeom prst="homePlat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entagon 6">
            <a:extLst>
              <a:ext uri="{FF2B5EF4-FFF2-40B4-BE49-F238E27FC236}">
                <a16:creationId xmlns:a16="http://schemas.microsoft.com/office/drawing/2014/main" id="{FD0663DF-6016-CD6C-F887-738AC2B8EF37}"/>
              </a:ext>
            </a:extLst>
          </p:cNvPr>
          <p:cNvSpPr/>
          <p:nvPr/>
        </p:nvSpPr>
        <p:spPr>
          <a:xfrm>
            <a:off x="144379" y="2480872"/>
            <a:ext cx="9192126" cy="517358"/>
          </a:xfrm>
          <a:prstGeom prst="homePlat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entagon 7">
            <a:extLst>
              <a:ext uri="{FF2B5EF4-FFF2-40B4-BE49-F238E27FC236}">
                <a16:creationId xmlns:a16="http://schemas.microsoft.com/office/drawing/2014/main" id="{5D7906E6-ED57-C692-77C0-17AFB2A5570B}"/>
              </a:ext>
            </a:extLst>
          </p:cNvPr>
          <p:cNvSpPr/>
          <p:nvPr/>
        </p:nvSpPr>
        <p:spPr>
          <a:xfrm>
            <a:off x="144379" y="3119833"/>
            <a:ext cx="9192126" cy="517358"/>
          </a:xfrm>
          <a:prstGeom prst="homePlat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entagon 8">
            <a:extLst>
              <a:ext uri="{FF2B5EF4-FFF2-40B4-BE49-F238E27FC236}">
                <a16:creationId xmlns:a16="http://schemas.microsoft.com/office/drawing/2014/main" id="{EFAEDC68-A0AC-B1C2-34E1-EF4FF9990F8F}"/>
              </a:ext>
            </a:extLst>
          </p:cNvPr>
          <p:cNvSpPr/>
          <p:nvPr/>
        </p:nvSpPr>
        <p:spPr>
          <a:xfrm>
            <a:off x="144379" y="3745253"/>
            <a:ext cx="9192126" cy="517358"/>
          </a:xfrm>
          <a:prstGeom prst="homePlat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Pentagon 9">
            <a:extLst>
              <a:ext uri="{FF2B5EF4-FFF2-40B4-BE49-F238E27FC236}">
                <a16:creationId xmlns:a16="http://schemas.microsoft.com/office/drawing/2014/main" id="{BBFC9685-AB09-8C84-2BE2-55952DC6CC57}"/>
              </a:ext>
            </a:extLst>
          </p:cNvPr>
          <p:cNvSpPr/>
          <p:nvPr/>
        </p:nvSpPr>
        <p:spPr>
          <a:xfrm>
            <a:off x="144379" y="4367644"/>
            <a:ext cx="9192126" cy="517358"/>
          </a:xfrm>
          <a:prstGeom prst="homePlat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Pentagon 10">
            <a:extLst>
              <a:ext uri="{FF2B5EF4-FFF2-40B4-BE49-F238E27FC236}">
                <a16:creationId xmlns:a16="http://schemas.microsoft.com/office/drawing/2014/main" id="{C39715A9-0F60-6854-E47E-6CD435A2049F}"/>
              </a:ext>
            </a:extLst>
          </p:cNvPr>
          <p:cNvSpPr/>
          <p:nvPr/>
        </p:nvSpPr>
        <p:spPr>
          <a:xfrm>
            <a:off x="144379" y="4990035"/>
            <a:ext cx="9192126" cy="517358"/>
          </a:xfrm>
          <a:prstGeom prst="homePlat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entagon 11">
            <a:extLst>
              <a:ext uri="{FF2B5EF4-FFF2-40B4-BE49-F238E27FC236}">
                <a16:creationId xmlns:a16="http://schemas.microsoft.com/office/drawing/2014/main" id="{25C8421D-2C46-52AF-2811-1A89972659C8}"/>
              </a:ext>
            </a:extLst>
          </p:cNvPr>
          <p:cNvSpPr/>
          <p:nvPr/>
        </p:nvSpPr>
        <p:spPr>
          <a:xfrm>
            <a:off x="144379" y="653876"/>
            <a:ext cx="9192126" cy="517358"/>
          </a:xfrm>
          <a:prstGeom prst="homePlat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Pentagon 13">
            <a:extLst>
              <a:ext uri="{FF2B5EF4-FFF2-40B4-BE49-F238E27FC236}">
                <a16:creationId xmlns:a16="http://schemas.microsoft.com/office/drawing/2014/main" id="{A19C65F5-C41B-E1D1-D53D-56930C0C5588}"/>
              </a:ext>
            </a:extLst>
          </p:cNvPr>
          <p:cNvSpPr/>
          <p:nvPr/>
        </p:nvSpPr>
        <p:spPr>
          <a:xfrm>
            <a:off x="144379" y="5616669"/>
            <a:ext cx="9192126" cy="517358"/>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73426116-2808-6F2F-725F-1B9E019A6756}"/>
              </a:ext>
            </a:extLst>
          </p:cNvPr>
          <p:cNvSpPr txBox="1"/>
          <p:nvPr/>
        </p:nvSpPr>
        <p:spPr>
          <a:xfrm>
            <a:off x="144379" y="727888"/>
            <a:ext cx="7976937" cy="37995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Introduction to specific outcomes for children age 3 - 4 years old</a:t>
            </a:r>
            <a:r>
              <a:rPr lang="en-US" dirty="0"/>
              <a:t> </a:t>
            </a:r>
          </a:p>
        </p:txBody>
      </p:sp>
      <p:sp>
        <p:nvSpPr>
          <p:cNvPr id="16" name="TextBox 15">
            <a:extLst>
              <a:ext uri="{FF2B5EF4-FFF2-40B4-BE49-F238E27FC236}">
                <a16:creationId xmlns:a16="http://schemas.microsoft.com/office/drawing/2014/main" id="{E9D4EF6E-3795-8683-D776-75A6F403150D}"/>
              </a:ext>
            </a:extLst>
          </p:cNvPr>
          <p:cNvSpPr txBox="1"/>
          <p:nvPr/>
        </p:nvSpPr>
        <p:spPr>
          <a:xfrm>
            <a:off x="144379" y="1328457"/>
            <a:ext cx="359744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How to use this handbook</a:t>
            </a:r>
          </a:p>
        </p:txBody>
      </p:sp>
      <p:sp>
        <p:nvSpPr>
          <p:cNvPr id="17" name="TextBox 16">
            <a:extLst>
              <a:ext uri="{FF2B5EF4-FFF2-40B4-BE49-F238E27FC236}">
                <a16:creationId xmlns:a16="http://schemas.microsoft.com/office/drawing/2014/main" id="{95829844-9CD4-2DF2-77C0-9766677B1F3B}"/>
              </a:ext>
            </a:extLst>
          </p:cNvPr>
          <p:cNvSpPr txBox="1"/>
          <p:nvPr/>
        </p:nvSpPr>
        <p:spPr>
          <a:xfrm>
            <a:off x="144379" y="1937281"/>
            <a:ext cx="3284621"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Transitions</a:t>
            </a:r>
          </a:p>
        </p:txBody>
      </p:sp>
      <p:sp>
        <p:nvSpPr>
          <p:cNvPr id="19" name="TextBox 18">
            <a:extLst>
              <a:ext uri="{FF2B5EF4-FFF2-40B4-BE49-F238E27FC236}">
                <a16:creationId xmlns:a16="http://schemas.microsoft.com/office/drawing/2014/main" id="{22701A0D-D1B0-B8FC-5C57-8624624CE533}"/>
              </a:ext>
            </a:extLst>
          </p:cNvPr>
          <p:cNvSpPr txBox="1"/>
          <p:nvPr/>
        </p:nvSpPr>
        <p:spPr>
          <a:xfrm>
            <a:off x="144379" y="2635921"/>
            <a:ext cx="268304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role of the adult</a:t>
            </a:r>
          </a:p>
        </p:txBody>
      </p:sp>
      <p:sp>
        <p:nvSpPr>
          <p:cNvPr id="20" name="TextBox 19">
            <a:extLst>
              <a:ext uri="{FF2B5EF4-FFF2-40B4-BE49-F238E27FC236}">
                <a16:creationId xmlns:a16="http://schemas.microsoft.com/office/drawing/2014/main" id="{7947D5E8-AADE-8CBE-99E0-6415D782BB59}"/>
              </a:ext>
            </a:extLst>
          </p:cNvPr>
          <p:cNvSpPr txBox="1"/>
          <p:nvPr/>
        </p:nvSpPr>
        <p:spPr>
          <a:xfrm>
            <a:off x="108284" y="3189597"/>
            <a:ext cx="2610853" cy="3778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needs of the child</a:t>
            </a:r>
          </a:p>
        </p:txBody>
      </p:sp>
      <p:sp>
        <p:nvSpPr>
          <p:cNvPr id="21" name="TextBox 20">
            <a:extLst>
              <a:ext uri="{FF2B5EF4-FFF2-40B4-BE49-F238E27FC236}">
                <a16:creationId xmlns:a16="http://schemas.microsoft.com/office/drawing/2014/main" id="{DFAE372E-3DFA-E8BF-FD08-750E3ABE20C0}"/>
              </a:ext>
            </a:extLst>
          </p:cNvPr>
          <p:cNvSpPr txBox="1"/>
          <p:nvPr/>
        </p:nvSpPr>
        <p:spPr>
          <a:xfrm>
            <a:off x="138363" y="3833262"/>
            <a:ext cx="2803358"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Partnership</a:t>
            </a:r>
          </a:p>
        </p:txBody>
      </p:sp>
      <p:sp>
        <p:nvSpPr>
          <p:cNvPr id="22" name="TextBox 21">
            <a:extLst>
              <a:ext uri="{FF2B5EF4-FFF2-40B4-BE49-F238E27FC236}">
                <a16:creationId xmlns:a16="http://schemas.microsoft.com/office/drawing/2014/main" id="{C7A32DEE-E243-AE0E-9C41-83FA548A0CD6}"/>
              </a:ext>
            </a:extLst>
          </p:cNvPr>
          <p:cNvSpPr txBox="1"/>
          <p:nvPr/>
        </p:nvSpPr>
        <p:spPr>
          <a:xfrm>
            <a:off x="144379" y="4455412"/>
            <a:ext cx="260283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Interventions</a:t>
            </a:r>
          </a:p>
        </p:txBody>
      </p:sp>
      <p:sp>
        <p:nvSpPr>
          <p:cNvPr id="23" name="TextBox 22">
            <a:extLst>
              <a:ext uri="{FF2B5EF4-FFF2-40B4-BE49-F238E27FC236}">
                <a16:creationId xmlns:a16="http://schemas.microsoft.com/office/drawing/2014/main" id="{EE8C00AD-189D-47B4-200F-77062256F3EE}"/>
              </a:ext>
            </a:extLst>
          </p:cNvPr>
          <p:cNvSpPr txBox="1"/>
          <p:nvPr/>
        </p:nvSpPr>
        <p:spPr>
          <a:xfrm>
            <a:off x="144379" y="5064048"/>
            <a:ext cx="3886200"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Proposed outcomes</a:t>
            </a:r>
          </a:p>
        </p:txBody>
      </p:sp>
      <p:sp>
        <p:nvSpPr>
          <p:cNvPr id="24" name="TextBox 23">
            <a:extLst>
              <a:ext uri="{FF2B5EF4-FFF2-40B4-BE49-F238E27FC236}">
                <a16:creationId xmlns:a16="http://schemas.microsoft.com/office/drawing/2014/main" id="{0E4A0B12-8C5D-FF19-AC2D-7A50930A6487}"/>
              </a:ext>
            </a:extLst>
          </p:cNvPr>
          <p:cNvSpPr txBox="1"/>
          <p:nvPr/>
        </p:nvSpPr>
        <p:spPr>
          <a:xfrm>
            <a:off x="144379" y="5661863"/>
            <a:ext cx="2863516"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2980504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FBA404E-12FD-3119-C098-45369B1BEF4D}"/>
              </a:ext>
            </a:extLst>
          </p:cNvPr>
          <p:cNvSpPr>
            <a:spLocks noGrp="1"/>
          </p:cNvSpPr>
          <p:nvPr>
            <p:ph type="sldNum" sz="quarter" idx="12"/>
          </p:nvPr>
        </p:nvSpPr>
        <p:spPr/>
        <p:txBody>
          <a:bodyPr/>
          <a:lstStyle/>
          <a:p>
            <a:fld id="{C01389E6-C847-4AD0-B56D-D205B2EAB1EE}" type="slidenum">
              <a:rPr lang="en-US" smtClean="0"/>
              <a:t>3</a:t>
            </a:fld>
            <a:endParaRPr lang="en-US"/>
          </a:p>
        </p:txBody>
      </p:sp>
      <p:sp>
        <p:nvSpPr>
          <p:cNvPr id="5" name="TextBox 4">
            <a:extLst>
              <a:ext uri="{FF2B5EF4-FFF2-40B4-BE49-F238E27FC236}">
                <a16:creationId xmlns:a16="http://schemas.microsoft.com/office/drawing/2014/main" id="{C33D8355-530D-36B8-0125-3542C3421131}"/>
              </a:ext>
            </a:extLst>
          </p:cNvPr>
          <p:cNvSpPr txBox="1"/>
          <p:nvPr/>
        </p:nvSpPr>
        <p:spPr>
          <a:xfrm>
            <a:off x="204537" y="156411"/>
            <a:ext cx="11463207"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Introduction to specific outcomes for children age 3 – 4 years old </a:t>
            </a:r>
            <a:r>
              <a:rPr lang="en-US" dirty="0"/>
              <a:t> </a:t>
            </a:r>
          </a:p>
        </p:txBody>
      </p:sp>
      <p:sp>
        <p:nvSpPr>
          <p:cNvPr id="6" name="TextBox 5">
            <a:extLst>
              <a:ext uri="{FF2B5EF4-FFF2-40B4-BE49-F238E27FC236}">
                <a16:creationId xmlns:a16="http://schemas.microsoft.com/office/drawing/2014/main" id="{A6033056-29B8-F060-E71B-0AF5C9071DBC}"/>
              </a:ext>
            </a:extLst>
          </p:cNvPr>
          <p:cNvSpPr txBox="1"/>
          <p:nvPr/>
        </p:nvSpPr>
        <p:spPr>
          <a:xfrm>
            <a:off x="204537" y="757989"/>
            <a:ext cx="11586410" cy="332398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purpose of the production of this handbook is to enable and inform keyworkers within early years settings the best and most effective ways of navigating and supporting a young child and their parents/caregivers during the transitional period. A transition today is looked upon as a journey of understanding and comfort, a child will only adapt positively to the transition if they are comfortable and ready for the change, perhaps taking weeks or maybe months. It is pivotal that a key worker is ready to support the child within a new setting in order to give the most positive experience whilst also creating a secure attachment that will eventually give the child confidence to flourish and develop within the setting. Throughout the handbook there is emphasis on the significance of effective communication, and the importance each party plays in allowing the transition to be as smooth as possible. This is backed up by other sources from government legislation, authors, </a:t>
            </a:r>
            <a:r>
              <a:rPr lang="en-US" sz="1400" dirty="0" err="1">
                <a:latin typeface="Arial" panose="020B0604020202020204" pitchFamily="34" charset="0"/>
                <a:cs typeface="Arial" panose="020B0604020202020204" pitchFamily="34" charset="0"/>
              </a:rPr>
              <a:t>childrens</a:t>
            </a:r>
            <a:r>
              <a:rPr lang="en-US" sz="1400" dirty="0">
                <a:latin typeface="Arial" panose="020B0604020202020204" pitchFamily="34" charset="0"/>
                <a:cs typeface="Arial" panose="020B0604020202020204" pitchFamily="34" charset="0"/>
              </a:rPr>
              <a:t> rights movements and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theorists.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UNCRC (2019) highlights the importance of children feeling safe and respected, and provides settings with framework of holistic ethos to ensure that children are safe and not discriminated against. In addition, it strengthens </a:t>
            </a:r>
            <a:r>
              <a:rPr lang="en-US" sz="1400" dirty="0" err="1">
                <a:latin typeface="Arial" panose="020B0604020202020204" pitchFamily="34" charset="0"/>
                <a:cs typeface="Arial" panose="020B0604020202020204" pitchFamily="34" charset="0"/>
              </a:rPr>
              <a:t>childrens</a:t>
            </a:r>
            <a:r>
              <a:rPr lang="en-US" sz="1400" dirty="0">
                <a:latin typeface="Arial" panose="020B0604020202020204" pitchFamily="34" charset="0"/>
                <a:cs typeface="Arial" panose="020B0604020202020204" pitchFamily="34" charset="0"/>
              </a:rPr>
              <a:t> ability to play an active part in society, therefore when a child is going through transition they can express likes and discomforts whilst feeling secure in doing so. </a:t>
            </a:r>
          </a:p>
        </p:txBody>
      </p:sp>
    </p:spTree>
    <p:extLst>
      <p:ext uri="{BB962C8B-B14F-4D97-AF65-F5344CB8AC3E}">
        <p14:creationId xmlns:p14="http://schemas.microsoft.com/office/powerpoint/2010/main" val="174684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993AF84-6B1E-D898-FEFE-1E0FB714DC1F}"/>
              </a:ext>
            </a:extLst>
          </p:cNvPr>
          <p:cNvSpPr txBox="1"/>
          <p:nvPr/>
        </p:nvSpPr>
        <p:spPr>
          <a:xfrm>
            <a:off x="1371600" y="457200"/>
            <a:ext cx="4911393" cy="1556724"/>
          </a:xfrm>
          <a:prstGeom prst="rect">
            <a:avLst/>
          </a:prstGeom>
        </p:spPr>
        <p:txBody>
          <a:bodyPr vert="horz" lIns="0" tIns="0" rIns="0" bIns="0" rtlCol="0" anchor="b">
            <a:normAutofit/>
          </a:bodyPr>
          <a:lstStyle/>
          <a:p>
            <a:pPr>
              <a:lnSpc>
                <a:spcPct val="90000"/>
              </a:lnSpc>
              <a:spcBef>
                <a:spcPct val="0"/>
              </a:spcBef>
              <a:spcAft>
                <a:spcPts val="600"/>
              </a:spcAft>
            </a:pPr>
            <a:r>
              <a:rPr lang="en-US" sz="3600" b="1" u="sng" cap="all" spc="700">
                <a:latin typeface="+mj-lt"/>
                <a:ea typeface="+mj-ea"/>
                <a:cs typeface="+mj-cs"/>
              </a:rPr>
              <a:t>How to use this handbook</a:t>
            </a:r>
          </a:p>
        </p:txBody>
      </p:sp>
      <p:sp>
        <p:nvSpPr>
          <p:cNvPr id="6" name="TextBox 5">
            <a:extLst>
              <a:ext uri="{FF2B5EF4-FFF2-40B4-BE49-F238E27FC236}">
                <a16:creationId xmlns:a16="http://schemas.microsoft.com/office/drawing/2014/main" id="{57E4B1A3-9928-7D95-CCFA-91AA4EE15ED9}"/>
              </a:ext>
            </a:extLst>
          </p:cNvPr>
          <p:cNvSpPr txBox="1"/>
          <p:nvPr/>
        </p:nvSpPr>
        <p:spPr>
          <a:xfrm>
            <a:off x="1371601" y="2345635"/>
            <a:ext cx="4911392" cy="3583940"/>
          </a:xfrm>
          <a:prstGeom prst="rect">
            <a:avLst/>
          </a:prstGeom>
        </p:spPr>
        <p:txBody>
          <a:bodyPr vert="horz" lIns="0" tIns="0" rIns="0" bIns="0" rtlCol="0" anchor="t">
            <a:normAutofit/>
          </a:bodyPr>
          <a:lstStyle/>
          <a:p>
            <a:pPr>
              <a:lnSpc>
                <a:spcPct val="110000"/>
              </a:lnSpc>
              <a:spcAft>
                <a:spcPts val="600"/>
              </a:spcAft>
            </a:pPr>
            <a:r>
              <a:rPr lang="en-US" sz="1400" dirty="0">
                <a:latin typeface="Arial" panose="020B0604020202020204" pitchFamily="34" charset="0"/>
                <a:cs typeface="Arial" panose="020B0604020202020204" pitchFamily="34" charset="0"/>
              </a:rPr>
              <a:t>This Handbook is a guide on the importance of effective communication for young </a:t>
            </a:r>
            <a:r>
              <a:rPr lang="en-US" sz="1400" dirty="0" err="1">
                <a:latin typeface="Arial" panose="020B0604020202020204" pitchFamily="34" charset="0"/>
                <a:cs typeface="Arial" panose="020B0604020202020204" pitchFamily="34" charset="0"/>
              </a:rPr>
              <a:t>childrens</a:t>
            </a:r>
            <a:r>
              <a:rPr lang="en-US" sz="1400" dirty="0">
                <a:latin typeface="Arial" panose="020B0604020202020204" pitchFamily="34" charset="0"/>
                <a:cs typeface="Arial" panose="020B0604020202020204" pitchFamily="34" charset="0"/>
              </a:rPr>
              <a:t> learning and development during transitions. The guidance provided within will help practitioners to understand the reason behind guidance and create the best transition and most effective setting and workplace for the children, co workers and parents. The handbook is divided into sections in order to highlight each individual process that is key to a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learning and development during transitions. The information included within, aligns with professional, government and local authorities suggestions and expectations, also the final part discusses the proposed outcomes if the information within the handbook is followed and implied during the transitional period. </a:t>
            </a:r>
          </a:p>
        </p:txBody>
      </p:sp>
      <p:pic>
        <p:nvPicPr>
          <p:cNvPr id="7" name="Picture 6">
            <a:extLst>
              <a:ext uri="{FF2B5EF4-FFF2-40B4-BE49-F238E27FC236}">
                <a16:creationId xmlns:a16="http://schemas.microsoft.com/office/drawing/2014/main" id="{111F4E63-4A3B-2A90-016E-3940FEA9A2E1}"/>
              </a:ext>
            </a:extLst>
          </p:cNvPr>
          <p:cNvPicPr>
            <a:picLocks noChangeAspect="1"/>
          </p:cNvPicPr>
          <p:nvPr/>
        </p:nvPicPr>
        <p:blipFill>
          <a:blip r:embed="rId2"/>
          <a:stretch>
            <a:fillRect/>
          </a:stretch>
        </p:blipFill>
        <p:spPr>
          <a:xfrm>
            <a:off x="6644639" y="1392743"/>
            <a:ext cx="5090161" cy="3601288"/>
          </a:xfrm>
          <a:prstGeom prst="rect">
            <a:avLst/>
          </a:prstGeom>
        </p:spPr>
      </p:pic>
      <p:sp>
        <p:nvSpPr>
          <p:cNvPr id="14" name="Rectangle 13">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4600E3D8-D20B-97CC-7BE2-8EEDF3697F04}"/>
              </a:ext>
            </a:extLst>
          </p:cNvPr>
          <p:cNvSpPr>
            <a:spLocks noGrp="1"/>
          </p:cNvSpPr>
          <p:nvPr>
            <p:ph type="sldNum" sz="quarter" idx="12"/>
          </p:nvPr>
        </p:nvSpPr>
        <p:spPr>
          <a:xfrm>
            <a:off x="11669678" y="6408742"/>
            <a:ext cx="438652" cy="448830"/>
          </a:xfrm>
        </p:spPr>
        <p:txBody>
          <a:bodyPr vert="horz" lIns="91440" tIns="45720" rIns="91440" bIns="45720" rtlCol="0" anchor="ctr">
            <a:normAutofit/>
          </a:bodyPr>
          <a:lstStyle/>
          <a:p>
            <a:pPr>
              <a:spcAft>
                <a:spcPts val="600"/>
              </a:spcAft>
            </a:pPr>
            <a:fld id="{C01389E6-C847-4AD0-B56D-D205B2EAB1EE}" type="slidenum">
              <a:rPr lang="en-US" smtClean="0">
                <a:solidFill>
                  <a:schemeClr val="bg1"/>
                </a:solidFill>
              </a:rPr>
              <a:pPr>
                <a:spcAft>
                  <a:spcPts val="600"/>
                </a:spcAft>
              </a:pPr>
              <a:t>4</a:t>
            </a:fld>
            <a:endParaRPr lang="en-US">
              <a:solidFill>
                <a:schemeClr val="bg1"/>
              </a:solidFill>
            </a:endParaRPr>
          </a:p>
        </p:txBody>
      </p:sp>
    </p:spTree>
    <p:extLst>
      <p:ext uri="{BB962C8B-B14F-4D97-AF65-F5344CB8AC3E}">
        <p14:creationId xmlns:p14="http://schemas.microsoft.com/office/powerpoint/2010/main" val="182249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2160A9A-6AA6-2A71-0E02-1D06E2FECB9A}"/>
              </a:ext>
            </a:extLst>
          </p:cNvPr>
          <p:cNvSpPr>
            <a:spLocks noGrp="1"/>
          </p:cNvSpPr>
          <p:nvPr>
            <p:ph type="sldNum" sz="quarter" idx="12"/>
          </p:nvPr>
        </p:nvSpPr>
        <p:spPr/>
        <p:txBody>
          <a:bodyPr/>
          <a:lstStyle/>
          <a:p>
            <a:fld id="{C01389E6-C847-4AD0-B56D-D205B2EAB1EE}" type="slidenum">
              <a:rPr lang="en-US" smtClean="0"/>
              <a:t>5</a:t>
            </a:fld>
            <a:endParaRPr lang="en-US"/>
          </a:p>
        </p:txBody>
      </p:sp>
      <p:sp>
        <p:nvSpPr>
          <p:cNvPr id="5" name="TextBox 4">
            <a:extLst>
              <a:ext uri="{FF2B5EF4-FFF2-40B4-BE49-F238E27FC236}">
                <a16:creationId xmlns:a16="http://schemas.microsoft.com/office/drawing/2014/main" id="{28DC572F-A2AA-36C5-0092-FD71AE7E4A0F}"/>
              </a:ext>
            </a:extLst>
          </p:cNvPr>
          <p:cNvSpPr txBox="1"/>
          <p:nvPr/>
        </p:nvSpPr>
        <p:spPr>
          <a:xfrm>
            <a:off x="132347" y="108284"/>
            <a:ext cx="2550695"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Transitions</a:t>
            </a:r>
          </a:p>
        </p:txBody>
      </p:sp>
      <p:sp>
        <p:nvSpPr>
          <p:cNvPr id="6" name="TextBox 5">
            <a:extLst>
              <a:ext uri="{FF2B5EF4-FFF2-40B4-BE49-F238E27FC236}">
                <a16:creationId xmlns:a16="http://schemas.microsoft.com/office/drawing/2014/main" id="{ADBBC2E2-6DBF-246A-4EB8-42AB765D41C1}"/>
              </a:ext>
            </a:extLst>
          </p:cNvPr>
          <p:cNvSpPr txBox="1"/>
          <p:nvPr/>
        </p:nvSpPr>
        <p:spPr>
          <a:xfrm>
            <a:off x="132347" y="721895"/>
            <a:ext cx="11754853" cy="1600438"/>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A transition is often highlighted as a period of change from one significant stage to another, many new experiences help to create transitions such as moving schools, siblings, classes and moving home.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 set of </a:t>
            </a:r>
            <a:r>
              <a:rPr lang="en-US" sz="1400" dirty="0" err="1">
                <a:latin typeface="Arial" panose="020B0604020202020204" pitchFamily="34" charset="0"/>
                <a:cs typeface="Arial" panose="020B0604020202020204" pitchFamily="34" charset="0"/>
              </a:rPr>
              <a:t>organised</a:t>
            </a:r>
            <a:r>
              <a:rPr lang="en-US" sz="1400" dirty="0">
                <a:latin typeface="Arial" panose="020B0604020202020204" pitchFamily="34" charset="0"/>
                <a:cs typeface="Arial" panose="020B0604020202020204" pitchFamily="34" charset="0"/>
              </a:rPr>
              <a:t> observations that are used to explain an interesting </a:t>
            </a:r>
            <a:r>
              <a:rPr lang="en-US" sz="1400" dirty="0" err="1">
                <a:latin typeface="Arial" panose="020B0604020202020204" pitchFamily="34" charset="0"/>
                <a:cs typeface="Arial" panose="020B0604020202020204" pitchFamily="34" charset="0"/>
              </a:rPr>
              <a:t>phenomenom</a:t>
            </a:r>
            <a:r>
              <a:rPr lang="en-US" sz="1400" dirty="0">
                <a:latin typeface="Arial" panose="020B0604020202020204" pitchFamily="34" charset="0"/>
                <a:cs typeface="Arial" panose="020B0604020202020204" pitchFamily="34" charset="0"/>
              </a:rPr>
              <a:t>” ( Crawley, 2014).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7483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8BF5DEF-1FF0-0C8B-62F9-D3386CA12A79}"/>
              </a:ext>
            </a:extLst>
          </p:cNvPr>
          <p:cNvSpPr>
            <a:spLocks noGrp="1"/>
          </p:cNvSpPr>
          <p:nvPr>
            <p:ph type="sldNum" sz="quarter" idx="12"/>
          </p:nvPr>
        </p:nvSpPr>
        <p:spPr/>
        <p:txBody>
          <a:bodyPr/>
          <a:lstStyle/>
          <a:p>
            <a:fld id="{C01389E6-C847-4AD0-B56D-D205B2EAB1EE}" type="slidenum">
              <a:rPr lang="en-US" smtClean="0"/>
              <a:t>6</a:t>
            </a:fld>
            <a:endParaRPr lang="en-US"/>
          </a:p>
        </p:txBody>
      </p:sp>
      <p:sp>
        <p:nvSpPr>
          <p:cNvPr id="5" name="TextBox 4">
            <a:extLst>
              <a:ext uri="{FF2B5EF4-FFF2-40B4-BE49-F238E27FC236}">
                <a16:creationId xmlns:a16="http://schemas.microsoft.com/office/drawing/2014/main" id="{A4DC37F7-7F74-1629-6484-CD9AB1139343}"/>
              </a:ext>
            </a:extLst>
          </p:cNvPr>
          <p:cNvSpPr txBox="1"/>
          <p:nvPr/>
        </p:nvSpPr>
        <p:spPr>
          <a:xfrm>
            <a:off x="132348" y="168442"/>
            <a:ext cx="3092116"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The role of the adult </a:t>
            </a:r>
          </a:p>
        </p:txBody>
      </p:sp>
      <p:sp>
        <p:nvSpPr>
          <p:cNvPr id="6" name="TextBox 5">
            <a:extLst>
              <a:ext uri="{FF2B5EF4-FFF2-40B4-BE49-F238E27FC236}">
                <a16:creationId xmlns:a16="http://schemas.microsoft.com/office/drawing/2014/main" id="{2764D478-F61D-B4DC-1FC1-EF8833DFB374}"/>
              </a:ext>
            </a:extLst>
          </p:cNvPr>
          <p:cNvSpPr txBox="1"/>
          <p:nvPr/>
        </p:nvSpPr>
        <p:spPr>
          <a:xfrm>
            <a:off x="132348" y="818147"/>
            <a:ext cx="11535396" cy="95410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Bronfenbrenner highlights the significance of the role of the adult within a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life as he suggests that it is extremely important for the child to have a secure relationship around them.</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role of the adult within a school setting </a:t>
            </a:r>
          </a:p>
        </p:txBody>
      </p:sp>
    </p:spTree>
    <p:extLst>
      <p:ext uri="{BB962C8B-B14F-4D97-AF65-F5344CB8AC3E}">
        <p14:creationId xmlns:p14="http://schemas.microsoft.com/office/powerpoint/2010/main" val="1419334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C5250A5-07EA-E01C-9082-3D17EDA744FF}"/>
              </a:ext>
            </a:extLst>
          </p:cNvPr>
          <p:cNvSpPr>
            <a:spLocks noGrp="1"/>
          </p:cNvSpPr>
          <p:nvPr>
            <p:ph type="sldNum" sz="quarter" idx="12"/>
          </p:nvPr>
        </p:nvSpPr>
        <p:spPr/>
        <p:txBody>
          <a:bodyPr/>
          <a:lstStyle/>
          <a:p>
            <a:fld id="{C01389E6-C847-4AD0-B56D-D205B2EAB1EE}" type="slidenum">
              <a:rPr lang="en-US" smtClean="0"/>
              <a:t>7</a:t>
            </a:fld>
            <a:endParaRPr lang="en-US"/>
          </a:p>
        </p:txBody>
      </p:sp>
      <p:sp>
        <p:nvSpPr>
          <p:cNvPr id="5" name="TextBox 4">
            <a:extLst>
              <a:ext uri="{FF2B5EF4-FFF2-40B4-BE49-F238E27FC236}">
                <a16:creationId xmlns:a16="http://schemas.microsoft.com/office/drawing/2014/main" id="{94B535A4-E6F4-B4B9-DE3A-F4B5EFB4B1AD}"/>
              </a:ext>
            </a:extLst>
          </p:cNvPr>
          <p:cNvSpPr txBox="1"/>
          <p:nvPr/>
        </p:nvSpPr>
        <p:spPr>
          <a:xfrm>
            <a:off x="132347" y="156411"/>
            <a:ext cx="2803358" cy="397042"/>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The needs of the child</a:t>
            </a:r>
          </a:p>
        </p:txBody>
      </p:sp>
      <p:sp>
        <p:nvSpPr>
          <p:cNvPr id="6" name="TextBox 5">
            <a:extLst>
              <a:ext uri="{FF2B5EF4-FFF2-40B4-BE49-F238E27FC236}">
                <a16:creationId xmlns:a16="http://schemas.microsoft.com/office/drawing/2014/main" id="{278B8A9E-839B-87C9-9F9B-E7E662EA0974}"/>
              </a:ext>
            </a:extLst>
          </p:cNvPr>
          <p:cNvSpPr txBox="1"/>
          <p:nvPr/>
        </p:nvSpPr>
        <p:spPr>
          <a:xfrm>
            <a:off x="288758" y="818147"/>
            <a:ext cx="11189368" cy="3108543"/>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immaturity of children is a biological fact. The ways in which this is understood and made meaningful is a fact of culture. Society builds that role of children within the construct of the society, but nevertheless children have the ability to be innocent, resilient, capable and free despite the social construct that has been created around children.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Children learn through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Play</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Experience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Exploration</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Cause &amp; Effect</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Interaction</a:t>
            </a:r>
          </a:p>
          <a:p>
            <a:r>
              <a:rPr lang="en-US" sz="1400" dirty="0">
                <a:latin typeface="Arial" panose="020B0604020202020204" pitchFamily="34" charset="0"/>
                <a:cs typeface="Arial" panose="020B0604020202020204" pitchFamily="34" charset="0"/>
              </a:rPr>
              <a:t>All of the above help to satisfy the needs of a child and regulate their emotions.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In addition, Maslow highlights how the basic, </a:t>
            </a:r>
            <a:r>
              <a:rPr lang="en-US" sz="1400" dirty="0" err="1">
                <a:latin typeface="Arial" panose="020B0604020202020204" pitchFamily="34" charset="0"/>
                <a:cs typeface="Arial" panose="020B0604020202020204" pitchFamily="34" charset="0"/>
              </a:rPr>
              <a:t>phsychological</a:t>
            </a:r>
            <a:r>
              <a:rPr lang="en-US" sz="1400" dirty="0">
                <a:latin typeface="Arial" panose="020B0604020202020204" pitchFamily="34" charset="0"/>
                <a:cs typeface="Arial" panose="020B0604020202020204" pitchFamily="34" charset="0"/>
              </a:rPr>
              <a:t> and self-</a:t>
            </a:r>
            <a:r>
              <a:rPr lang="en-US" sz="1400" dirty="0" err="1">
                <a:latin typeface="Arial" panose="020B0604020202020204" pitchFamily="34" charset="0"/>
                <a:cs typeface="Arial" panose="020B0604020202020204" pitchFamily="34" charset="0"/>
              </a:rPr>
              <a:t>fullfilment</a:t>
            </a:r>
            <a:r>
              <a:rPr lang="en-US" sz="1400" dirty="0">
                <a:latin typeface="Arial" panose="020B0604020202020204" pitchFamily="34" charset="0"/>
                <a:cs typeface="Arial" panose="020B0604020202020204" pitchFamily="34" charset="0"/>
              </a:rPr>
              <a:t> needs</a:t>
            </a:r>
          </a:p>
          <a:p>
            <a:r>
              <a:rPr lang="en-US" sz="1400" dirty="0">
                <a:latin typeface="Arial" panose="020B0604020202020204" pitchFamily="34" charset="0"/>
                <a:cs typeface="Arial" panose="020B0604020202020204" pitchFamily="34" charset="0"/>
              </a:rPr>
              <a:t> of a child can help to support them during transition. </a:t>
            </a:r>
          </a:p>
        </p:txBody>
      </p:sp>
      <p:pic>
        <p:nvPicPr>
          <p:cNvPr id="7" name="Picture 6">
            <a:extLst>
              <a:ext uri="{FF2B5EF4-FFF2-40B4-BE49-F238E27FC236}">
                <a16:creationId xmlns:a16="http://schemas.microsoft.com/office/drawing/2014/main" id="{CEAC94DF-496C-9722-9E97-0C1912E65CDC}"/>
              </a:ext>
            </a:extLst>
          </p:cNvPr>
          <p:cNvPicPr>
            <a:picLocks noChangeAspect="1"/>
          </p:cNvPicPr>
          <p:nvPr/>
        </p:nvPicPr>
        <p:blipFill>
          <a:blip r:embed="rId2"/>
          <a:stretch>
            <a:fillRect/>
          </a:stretch>
        </p:blipFill>
        <p:spPr>
          <a:xfrm>
            <a:off x="8158340" y="3257550"/>
            <a:ext cx="3728860" cy="2782303"/>
          </a:xfrm>
          <a:prstGeom prst="rect">
            <a:avLst/>
          </a:prstGeom>
        </p:spPr>
      </p:pic>
    </p:spTree>
    <p:extLst>
      <p:ext uri="{BB962C8B-B14F-4D97-AF65-F5344CB8AC3E}">
        <p14:creationId xmlns:p14="http://schemas.microsoft.com/office/powerpoint/2010/main" val="4134897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B2E8CCA-B9CE-3D00-9D67-35735BFD4AA5}"/>
              </a:ext>
            </a:extLst>
          </p:cNvPr>
          <p:cNvSpPr>
            <a:spLocks noGrp="1"/>
          </p:cNvSpPr>
          <p:nvPr>
            <p:ph type="sldNum" sz="quarter" idx="12"/>
          </p:nvPr>
        </p:nvSpPr>
        <p:spPr/>
        <p:txBody>
          <a:bodyPr/>
          <a:lstStyle/>
          <a:p>
            <a:fld id="{C01389E6-C847-4AD0-B56D-D205B2EAB1EE}" type="slidenum">
              <a:rPr lang="en-US" smtClean="0"/>
              <a:t>8</a:t>
            </a:fld>
            <a:endParaRPr lang="en-US"/>
          </a:p>
        </p:txBody>
      </p:sp>
      <p:sp>
        <p:nvSpPr>
          <p:cNvPr id="5" name="TextBox 4">
            <a:extLst>
              <a:ext uri="{FF2B5EF4-FFF2-40B4-BE49-F238E27FC236}">
                <a16:creationId xmlns:a16="http://schemas.microsoft.com/office/drawing/2014/main" id="{09719619-EDE7-1544-637A-35BFEF2C9004}"/>
              </a:ext>
            </a:extLst>
          </p:cNvPr>
          <p:cNvSpPr txBox="1"/>
          <p:nvPr/>
        </p:nvSpPr>
        <p:spPr>
          <a:xfrm>
            <a:off x="120316" y="240632"/>
            <a:ext cx="1888958"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Partnerships</a:t>
            </a:r>
          </a:p>
        </p:txBody>
      </p:sp>
      <p:sp>
        <p:nvSpPr>
          <p:cNvPr id="6" name="TextBox 5">
            <a:extLst>
              <a:ext uri="{FF2B5EF4-FFF2-40B4-BE49-F238E27FC236}">
                <a16:creationId xmlns:a16="http://schemas.microsoft.com/office/drawing/2014/main" id="{8C3F2242-FD31-3DA0-C834-E0112EF80C65}"/>
              </a:ext>
            </a:extLst>
          </p:cNvPr>
          <p:cNvSpPr txBox="1"/>
          <p:nvPr/>
        </p:nvSpPr>
        <p:spPr>
          <a:xfrm>
            <a:off x="204537" y="914400"/>
            <a:ext cx="11634537" cy="4832092"/>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During a transition, a child should be at the center, due to their world as they know it is being changed and adapted. It is important that during this period of transition and settling the child begins to trust the practitioner due to the time spent in the setting, also the practitioner should notice and identify the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habits.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Theory = Attachment   Practice = How to form the attachment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diagram above demonstrates how practitioners can understand where they fit in a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life and the appropriate amount of care they can give without crossing boundaries. In addition, the diagram highlights the importance of the relationship between the parent and the child, illustrating that the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parent/guardian must also feel comfortable and have access to the information of the development of their child. </a:t>
            </a:r>
          </a:p>
        </p:txBody>
      </p:sp>
      <p:pic>
        <p:nvPicPr>
          <p:cNvPr id="7" name="Picture 6">
            <a:extLst>
              <a:ext uri="{FF2B5EF4-FFF2-40B4-BE49-F238E27FC236}">
                <a16:creationId xmlns:a16="http://schemas.microsoft.com/office/drawing/2014/main" id="{C19D82E8-2B56-72B2-BEBA-6380DDDE6470}"/>
              </a:ext>
            </a:extLst>
          </p:cNvPr>
          <p:cNvPicPr>
            <a:picLocks noChangeAspect="1"/>
          </p:cNvPicPr>
          <p:nvPr/>
        </p:nvPicPr>
        <p:blipFill>
          <a:blip r:embed="rId2"/>
          <a:stretch>
            <a:fillRect/>
          </a:stretch>
        </p:blipFill>
        <p:spPr>
          <a:xfrm>
            <a:off x="2009274" y="2272646"/>
            <a:ext cx="2529570" cy="2575148"/>
          </a:xfrm>
          <a:prstGeom prst="rect">
            <a:avLst/>
          </a:prstGeom>
        </p:spPr>
      </p:pic>
    </p:spTree>
    <p:extLst>
      <p:ext uri="{BB962C8B-B14F-4D97-AF65-F5344CB8AC3E}">
        <p14:creationId xmlns:p14="http://schemas.microsoft.com/office/powerpoint/2010/main" val="3506851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7FC8764-9E16-1FA7-4EA1-D2EF6873DC38}"/>
              </a:ext>
            </a:extLst>
          </p:cNvPr>
          <p:cNvSpPr>
            <a:spLocks noGrp="1"/>
          </p:cNvSpPr>
          <p:nvPr>
            <p:ph type="sldNum" sz="quarter" idx="12"/>
          </p:nvPr>
        </p:nvSpPr>
        <p:spPr/>
        <p:txBody>
          <a:bodyPr/>
          <a:lstStyle/>
          <a:p>
            <a:fld id="{C01389E6-C847-4AD0-B56D-D205B2EAB1EE}" type="slidenum">
              <a:rPr lang="en-US" smtClean="0"/>
              <a:t>9</a:t>
            </a:fld>
            <a:endParaRPr lang="en-US"/>
          </a:p>
        </p:txBody>
      </p:sp>
      <p:sp>
        <p:nvSpPr>
          <p:cNvPr id="5" name="TextBox 4">
            <a:extLst>
              <a:ext uri="{FF2B5EF4-FFF2-40B4-BE49-F238E27FC236}">
                <a16:creationId xmlns:a16="http://schemas.microsoft.com/office/drawing/2014/main" id="{6058274D-473E-F507-D940-A51861177F83}"/>
              </a:ext>
            </a:extLst>
          </p:cNvPr>
          <p:cNvSpPr txBox="1"/>
          <p:nvPr/>
        </p:nvSpPr>
        <p:spPr>
          <a:xfrm>
            <a:off x="252663" y="336884"/>
            <a:ext cx="2646948"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Interventions</a:t>
            </a:r>
          </a:p>
        </p:txBody>
      </p:sp>
      <p:sp>
        <p:nvSpPr>
          <p:cNvPr id="6" name="TextBox 5">
            <a:extLst>
              <a:ext uri="{FF2B5EF4-FFF2-40B4-BE49-F238E27FC236}">
                <a16:creationId xmlns:a16="http://schemas.microsoft.com/office/drawing/2014/main" id="{B1710774-AF9D-B61E-2493-5FC3C7E785DC}"/>
              </a:ext>
            </a:extLst>
          </p:cNvPr>
          <p:cNvSpPr txBox="1"/>
          <p:nvPr/>
        </p:nvSpPr>
        <p:spPr>
          <a:xfrm>
            <a:off x="252663" y="878305"/>
            <a:ext cx="10202779" cy="2031325"/>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interventions included within this section of the handbook will help to ensure a positive and smooth transition within the setting. </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Dojo school app</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Learning journal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Picture scrapbook for end of term</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Twitter posts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Parent visits to nursery class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Open door policy on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progress </a:t>
            </a:r>
            <a:r>
              <a:rPr lang="en-US" sz="1400" dirty="0" err="1">
                <a:latin typeface="Arial" panose="020B0604020202020204" pitchFamily="34" charset="0"/>
                <a:cs typeface="Arial" panose="020B0604020202020204" pitchFamily="34" charset="0"/>
              </a:rPr>
              <a:t>etc</a:t>
            </a:r>
            <a:r>
              <a:rPr lang="en-US"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313432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1EC0C4D-F0F7-DD52-2011-4067CBA06F86}"/>
              </a:ext>
            </a:extLst>
          </p:cNvPr>
          <p:cNvSpPr>
            <a:spLocks noGrp="1"/>
          </p:cNvSpPr>
          <p:nvPr>
            <p:ph type="sldNum" sz="quarter" idx="12"/>
          </p:nvPr>
        </p:nvSpPr>
        <p:spPr/>
        <p:txBody>
          <a:bodyPr/>
          <a:lstStyle/>
          <a:p>
            <a:fld id="{C01389E6-C847-4AD0-B56D-D205B2EAB1EE}" type="slidenum">
              <a:rPr lang="en-US" smtClean="0"/>
              <a:t>10</a:t>
            </a:fld>
            <a:endParaRPr lang="en-US"/>
          </a:p>
        </p:txBody>
      </p:sp>
      <p:sp>
        <p:nvSpPr>
          <p:cNvPr id="5" name="TextBox 4">
            <a:extLst>
              <a:ext uri="{FF2B5EF4-FFF2-40B4-BE49-F238E27FC236}">
                <a16:creationId xmlns:a16="http://schemas.microsoft.com/office/drawing/2014/main" id="{B5DF77F8-53BB-E958-33F5-EC1E214E4491}"/>
              </a:ext>
            </a:extLst>
          </p:cNvPr>
          <p:cNvSpPr txBox="1"/>
          <p:nvPr/>
        </p:nvSpPr>
        <p:spPr>
          <a:xfrm>
            <a:off x="228600" y="264694"/>
            <a:ext cx="2947737"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Proposed outcomes</a:t>
            </a:r>
          </a:p>
        </p:txBody>
      </p:sp>
      <p:sp>
        <p:nvSpPr>
          <p:cNvPr id="6" name="TextBox 5">
            <a:extLst>
              <a:ext uri="{FF2B5EF4-FFF2-40B4-BE49-F238E27FC236}">
                <a16:creationId xmlns:a16="http://schemas.microsoft.com/office/drawing/2014/main" id="{75AF1F87-D482-4877-875B-099453E5EB43}"/>
              </a:ext>
            </a:extLst>
          </p:cNvPr>
          <p:cNvSpPr txBox="1"/>
          <p:nvPr/>
        </p:nvSpPr>
        <p:spPr>
          <a:xfrm>
            <a:off x="397042" y="974558"/>
            <a:ext cx="10467474" cy="892552"/>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desired outcome is that of a settled, confident child and effective communication between the caregiver and key worker within the setting.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733408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774E4A1-64F8-A79F-96BD-AF6CE88978E3}"/>
              </a:ext>
            </a:extLst>
          </p:cNvPr>
          <p:cNvSpPr>
            <a:spLocks noGrp="1"/>
          </p:cNvSpPr>
          <p:nvPr>
            <p:ph type="sldNum" sz="quarter" idx="12"/>
          </p:nvPr>
        </p:nvSpPr>
        <p:spPr/>
        <p:txBody>
          <a:bodyPr/>
          <a:lstStyle/>
          <a:p>
            <a:fld id="{C01389E6-C847-4AD0-B56D-D205B2EAB1EE}" type="slidenum">
              <a:rPr lang="en-US" smtClean="0"/>
              <a:t>11</a:t>
            </a:fld>
            <a:endParaRPr lang="en-US"/>
          </a:p>
        </p:txBody>
      </p:sp>
      <p:sp>
        <p:nvSpPr>
          <p:cNvPr id="7" name="TextBox 6">
            <a:extLst>
              <a:ext uri="{FF2B5EF4-FFF2-40B4-BE49-F238E27FC236}">
                <a16:creationId xmlns:a16="http://schemas.microsoft.com/office/drawing/2014/main" id="{F351C49E-1F8F-2B2D-132C-276ADBAE7845}"/>
              </a:ext>
            </a:extLst>
          </p:cNvPr>
          <p:cNvSpPr txBox="1"/>
          <p:nvPr/>
        </p:nvSpPr>
        <p:spPr>
          <a:xfrm>
            <a:off x="0" y="216568"/>
            <a:ext cx="2394284"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Reference list</a:t>
            </a:r>
          </a:p>
        </p:txBody>
      </p:sp>
      <p:sp>
        <p:nvSpPr>
          <p:cNvPr id="8" name="TextBox 7">
            <a:extLst>
              <a:ext uri="{FF2B5EF4-FFF2-40B4-BE49-F238E27FC236}">
                <a16:creationId xmlns:a16="http://schemas.microsoft.com/office/drawing/2014/main" id="{0B766610-2A71-C557-5800-5BDBBB9BEEBA}"/>
              </a:ext>
            </a:extLst>
          </p:cNvPr>
          <p:cNvSpPr txBox="1"/>
          <p:nvPr/>
        </p:nvSpPr>
        <p:spPr>
          <a:xfrm>
            <a:off x="342900" y="1028700"/>
            <a:ext cx="11487150" cy="2862322"/>
          </a:xfrm>
          <a:prstGeom prst="rect">
            <a:avLst/>
          </a:prstGeom>
          <a:noFill/>
        </p:spPr>
        <p:txBody>
          <a:bodyPr wrap="square" rtlCol="0">
            <a:sp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Simply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Psychology.org</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a:t>
            </a:r>
            <a:r>
              <a:rPr lang="en-GB" sz="1800" i="1" dirty="0">
                <a:effectLst/>
                <a:latin typeface="Arial" panose="020B0604020202020204" pitchFamily="34" charset="0"/>
                <a:ea typeface="Calibri" panose="020F0502020204030204" pitchFamily="34" charset="0"/>
                <a:cs typeface="Times New Roman" panose="02020603050405020304" pitchFamily="18" charset="0"/>
              </a:rPr>
              <a:t>Maslow’s Hierarchy of Need. </a:t>
            </a:r>
            <a:r>
              <a:rPr lang="en-GB" sz="1800" dirty="0">
                <a:effectLst/>
                <a:latin typeface="Arial" panose="020B0604020202020204" pitchFamily="34" charset="0"/>
                <a:ea typeface="Calibri" panose="020F0502020204030204" pitchFamily="34" charset="0"/>
                <a:cs typeface="Times New Roman" panose="02020603050405020304" pitchFamily="18" charset="0"/>
              </a:rPr>
              <a:t>[image] Available at: </a:t>
            </a: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https://simplypsychology.org/maslow</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23rd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Febuary</a:t>
            </a:r>
            <a:r>
              <a:rPr lang="en-GB" sz="1800" dirty="0">
                <a:effectLst/>
                <a:latin typeface="Arial" panose="020B0604020202020204" pitchFamily="34" charset="0"/>
                <a:ea typeface="Calibri" panose="020F0502020204030204" pitchFamily="34" charset="0"/>
                <a:cs typeface="Times New Roman" panose="02020603050405020304" pitchFamily="18" charset="0"/>
              </a:rPr>
              <a:t> 2023)</a:t>
            </a:r>
          </a:p>
          <a:p>
            <a:r>
              <a:rPr lang="en-GB" dirty="0">
                <a:latin typeface="Arial" panose="020B0604020202020204" pitchFamily="34" charset="0"/>
                <a:ea typeface="Calibri" panose="020F0502020204030204" pitchFamily="34" charset="0"/>
                <a:cs typeface="Times New Roman" panose="02020603050405020304" pitchFamily="18" charset="0"/>
              </a:rPr>
              <a:t>Simply </a:t>
            </a:r>
            <a:r>
              <a:rPr lang="en-GB" dirty="0" err="1">
                <a:latin typeface="Arial" panose="020B0604020202020204" pitchFamily="34" charset="0"/>
                <a:ea typeface="Calibri" panose="020F0502020204030204" pitchFamily="34" charset="0"/>
                <a:cs typeface="Times New Roman" panose="02020603050405020304" pitchFamily="18" charset="0"/>
              </a:rPr>
              <a:t>Psychology.org</a:t>
            </a:r>
            <a:r>
              <a:rPr lang="en-GB" dirty="0">
                <a:latin typeface="Arial" panose="020B0604020202020204" pitchFamily="34" charset="0"/>
                <a:ea typeface="Calibri" panose="020F0502020204030204" pitchFamily="34" charset="0"/>
                <a:cs typeface="Times New Roman" panose="02020603050405020304" pitchFamily="18" charset="0"/>
              </a:rPr>
              <a:t> (2020) </a:t>
            </a:r>
            <a:r>
              <a:rPr lang="en-GB" i="1" dirty="0" err="1">
                <a:latin typeface="Arial" panose="020B0604020202020204" pitchFamily="34" charset="0"/>
                <a:ea typeface="Calibri" panose="020F0502020204030204" pitchFamily="34" charset="0"/>
                <a:cs typeface="Times New Roman" panose="02020603050405020304" pitchFamily="18" charset="0"/>
              </a:rPr>
              <a:t>Bronfenbrenners</a:t>
            </a:r>
            <a:r>
              <a:rPr lang="en-GB" i="1" dirty="0">
                <a:latin typeface="Arial" panose="020B0604020202020204" pitchFamily="34" charset="0"/>
                <a:ea typeface="Calibri" panose="020F0502020204030204" pitchFamily="34" charset="0"/>
                <a:cs typeface="Times New Roman" panose="02020603050405020304" pitchFamily="18" charset="0"/>
              </a:rPr>
              <a:t> Ecological Systems Theory. </a:t>
            </a:r>
            <a:r>
              <a:rPr lang="en-GB" dirty="0">
                <a:latin typeface="Arial" panose="020B0604020202020204" pitchFamily="34" charset="0"/>
                <a:ea typeface="Calibri" panose="020F0502020204030204" pitchFamily="34" charset="0"/>
                <a:cs typeface="Times New Roman" panose="02020603050405020304" pitchFamily="18" charset="0"/>
              </a:rPr>
              <a:t>[image] Available </a:t>
            </a:r>
            <a:r>
              <a:rPr lang="en-GB" dirty="0" err="1">
                <a:latin typeface="Arial" panose="020B0604020202020204" pitchFamily="34" charset="0"/>
                <a:ea typeface="Calibri" panose="020F0502020204030204" pitchFamily="34" charset="0"/>
                <a:cs typeface="Times New Roman" panose="02020603050405020304" pitchFamily="18" charset="0"/>
              </a:rPr>
              <a:t>at:https</a:t>
            </a:r>
            <a:r>
              <a:rPr lang="en-GB" dirty="0">
                <a:latin typeface="Arial" panose="020B0604020202020204" pitchFamily="34" charset="0"/>
                <a:ea typeface="Calibri" panose="020F0502020204030204" pitchFamily="34" charset="0"/>
                <a:cs typeface="Times New Roman" panose="02020603050405020304" pitchFamily="18" charset="0"/>
              </a:rPr>
              <a:t>://</a:t>
            </a:r>
            <a:r>
              <a:rPr lang="en-GB" dirty="0" err="1">
                <a:latin typeface="Arial" panose="020B0604020202020204" pitchFamily="34" charset="0"/>
                <a:ea typeface="Calibri" panose="020F0502020204030204" pitchFamily="34" charset="0"/>
                <a:cs typeface="Times New Roman" panose="02020603050405020304" pitchFamily="18" charset="0"/>
              </a:rPr>
              <a:t>www.simplypsychology.org</a:t>
            </a:r>
            <a:r>
              <a:rPr lang="en-GB" dirty="0">
                <a:latin typeface="Arial" panose="020B0604020202020204" pitchFamily="34" charset="0"/>
                <a:ea typeface="Calibri" panose="020F0502020204030204" pitchFamily="34" charset="0"/>
                <a:cs typeface="Times New Roman" panose="02020603050405020304" pitchFamily="18" charset="0"/>
              </a:rPr>
              <a:t>/</a:t>
            </a:r>
            <a:r>
              <a:rPr lang="en-GB" dirty="0" err="1">
                <a:latin typeface="Arial" panose="020B0604020202020204" pitchFamily="34" charset="0"/>
                <a:ea typeface="Calibri" panose="020F0502020204030204" pitchFamily="34" charset="0"/>
                <a:cs typeface="Times New Roman" panose="02020603050405020304" pitchFamily="18" charset="0"/>
              </a:rPr>
              <a:t>Bronfenbrenner.html</a:t>
            </a:r>
            <a:r>
              <a:rPr lang="en-GB" dirty="0">
                <a:latin typeface="Arial" panose="020B0604020202020204" pitchFamily="34" charset="0"/>
                <a:ea typeface="Calibri" panose="020F0502020204030204" pitchFamily="34" charset="0"/>
                <a:cs typeface="Times New Roman" panose="02020603050405020304" pitchFamily="18" charset="0"/>
              </a:rPr>
              <a:t> ( Accessed: </a:t>
            </a:r>
            <a:r>
              <a:rPr lang="en-GB" dirty="0" err="1">
                <a:latin typeface="Arial" panose="020B0604020202020204" pitchFamily="34" charset="0"/>
                <a:ea typeface="Calibri" panose="020F0502020204030204" pitchFamily="34" charset="0"/>
                <a:cs typeface="Times New Roman" panose="02020603050405020304" pitchFamily="18" charset="0"/>
              </a:rPr>
              <a:t>Febuary</a:t>
            </a:r>
            <a:r>
              <a:rPr lang="en-GB" dirty="0">
                <a:latin typeface="Arial" panose="020B0604020202020204" pitchFamily="34" charset="0"/>
                <a:ea typeface="Calibri" panose="020F0502020204030204" pitchFamily="34" charset="0"/>
                <a:cs typeface="Times New Roman" panose="02020603050405020304" pitchFamily="18" charset="0"/>
              </a:rPr>
              <a:t> 2023)</a:t>
            </a:r>
            <a:endParaRPr lang="en-GB" sz="1800" i="1" dirty="0">
              <a:effectLst/>
              <a:latin typeface="Arial" panose="020B060402020202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UNICEF (2019) </a:t>
            </a:r>
            <a:r>
              <a:rPr lang="en-GB" sz="1800" i="1" dirty="0">
                <a:effectLst/>
                <a:latin typeface="Arial" panose="020B0604020202020204" pitchFamily="34" charset="0"/>
                <a:ea typeface="Calibri" panose="020F0502020204030204" pitchFamily="34" charset="0"/>
                <a:cs typeface="Times New Roman" panose="02020603050405020304" pitchFamily="18" charset="0"/>
              </a:rPr>
              <a:t>UNCRC Summary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https://</a:t>
            </a:r>
            <a:r>
              <a:rPr lang="en-GB" sz="1800" dirty="0" err="1">
                <a:effectLst/>
                <a:latin typeface="Arial" panose="020B0604020202020204" pitchFamily="34" charset="0"/>
                <a:ea typeface="Calibri" panose="020F0502020204030204" pitchFamily="34" charset="0"/>
                <a:cs typeface="Times New Roman" panose="02020603050405020304" pitchFamily="18" charset="0"/>
              </a:rPr>
              <a:t>www.unicef.org.uk</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effectLst/>
                <a:latin typeface="Arial" panose="020B0604020202020204" pitchFamily="34" charset="0"/>
                <a:ea typeface="Calibri" panose="020F0502020204030204" pitchFamily="34" charset="0"/>
                <a:cs typeface="Times New Roman" panose="02020603050405020304" pitchFamily="18" charset="0"/>
              </a:rPr>
              <a:t>wp</a:t>
            </a:r>
            <a:r>
              <a:rPr lang="en-GB" sz="1800" dirty="0">
                <a:effectLst/>
                <a:latin typeface="Arial" panose="020B0604020202020204" pitchFamily="34" charset="0"/>
                <a:ea typeface="Calibri" panose="020F0502020204030204" pitchFamily="34" charset="0"/>
                <a:cs typeface="Times New Roman" panose="02020603050405020304" pitchFamily="18" charset="0"/>
              </a:rPr>
              <a:t>-content/uploads/2019/10/UNCRC_summary-1_1.pdf (Accessed: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Febuary</a:t>
            </a:r>
            <a:r>
              <a:rPr lang="en-GB" sz="1800" dirty="0">
                <a:effectLst/>
                <a:latin typeface="Arial" panose="020B0604020202020204" pitchFamily="34" charset="0"/>
                <a:ea typeface="Calibri" panose="020F0502020204030204" pitchFamily="34" charset="0"/>
                <a:cs typeface="Times New Roman" panose="02020603050405020304" pitchFamily="18" charset="0"/>
              </a:rPr>
              <a:t>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682374431"/>
      </p:ext>
    </p:extLst>
  </p:cSld>
  <p:clrMapOvr>
    <a:masterClrMapping/>
  </p:clrMapOvr>
</p:sld>
</file>

<file path=ppt/theme/theme1.xml><?xml version="1.0" encoding="utf-8"?>
<a:theme xmlns:a="http://schemas.openxmlformats.org/drawingml/2006/main" name="GradientRiseVTI">
  <a:themeElements>
    <a:clrScheme name="AnalogousFromRegularSeedRightStep">
      <a:dk1>
        <a:srgbClr val="000000"/>
      </a:dk1>
      <a:lt1>
        <a:srgbClr val="FFFFFF"/>
      </a:lt1>
      <a:dk2>
        <a:srgbClr val="31201C"/>
      </a:dk2>
      <a:lt2>
        <a:srgbClr val="F3F0F0"/>
      </a:lt2>
      <a:accent1>
        <a:srgbClr val="20B2B6"/>
      </a:accent1>
      <a:accent2>
        <a:srgbClr val="1781D5"/>
      </a:accent2>
      <a:accent3>
        <a:srgbClr val="2944E7"/>
      </a:accent3>
      <a:accent4>
        <a:srgbClr val="5928D8"/>
      </a:accent4>
      <a:accent5>
        <a:srgbClr val="AC29E7"/>
      </a:accent5>
      <a:accent6>
        <a:srgbClr val="D517C0"/>
      </a:accent6>
      <a:hlink>
        <a:srgbClr val="BF423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457</TotalTime>
  <Words>1017</Words>
  <Application>Microsoft Macintosh PowerPoint</Application>
  <PresentationFormat>Widescreen</PresentationFormat>
  <Paragraphs>94</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Avenir Next LT Pro</vt:lpstr>
      <vt:lpstr>Calibri</vt:lpstr>
      <vt:lpstr>GradientRiseVTI</vt:lpstr>
      <vt:lpstr>Supporting young children through transitions</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young children through transitions</dc:title>
  <dc:creator>Caitlin Jones (2207446)</dc:creator>
  <cp:lastModifiedBy>Caitlin Jones (2207446)</cp:lastModifiedBy>
  <cp:revision>1</cp:revision>
  <dcterms:created xsi:type="dcterms:W3CDTF">2023-02-24T13:11:26Z</dcterms:created>
  <dcterms:modified xsi:type="dcterms:W3CDTF">2023-02-24T20:48:57Z</dcterms:modified>
</cp:coreProperties>
</file>