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4630400" cy="8229600"/>
  <p:notesSz cx="8229600" cy="14630400"/>
  <p:embeddedFontLst>
    <p:embeddedFont>
      <p:font typeface="Fraunces Extra Bold" panose="020B0604020202020204" charset="0"/>
      <p:regular r:id="rId18"/>
    </p:embeddedFont>
    <p:embeddedFont>
      <p:font typeface="Nobile" panose="020B0604020202020204"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53" d="100"/>
          <a:sy n="53" d="100"/>
        </p:scale>
        <p:origin x="748"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ulina butnaru" userId="c34c014a601a5d67" providerId="LiveId" clId="{18960A6B-6007-4AAF-B041-BE51901F142B}"/>
    <pc:docChg chg="delSld modSld">
      <pc:chgData name="niculina butnaru" userId="c34c014a601a5d67" providerId="LiveId" clId="{18960A6B-6007-4AAF-B041-BE51901F142B}" dt="2026-02-13T17:06:12.176" v="2" actId="20577"/>
      <pc:docMkLst>
        <pc:docMk/>
      </pc:docMkLst>
      <pc:sldChg chg="modSp mod">
        <pc:chgData name="niculina butnaru" userId="c34c014a601a5d67" providerId="LiveId" clId="{18960A6B-6007-4AAF-B041-BE51901F142B}" dt="2026-02-13T17:06:12.176" v="2" actId="20577"/>
        <pc:sldMkLst>
          <pc:docMk/>
          <pc:sldMk cId="0" sldId="270"/>
        </pc:sldMkLst>
        <pc:spChg chg="mod">
          <ac:chgData name="niculina butnaru" userId="c34c014a601a5d67" providerId="LiveId" clId="{18960A6B-6007-4AAF-B041-BE51901F142B}" dt="2026-02-13T17:06:12.176" v="2" actId="20577"/>
          <ac:spMkLst>
            <pc:docMk/>
            <pc:sldMk cId="0" sldId="270"/>
            <ac:spMk id="3" creationId="{00000000-0000-0000-0000-000000000000}"/>
          </ac:spMkLst>
        </pc:spChg>
      </pc:sldChg>
      <pc:sldChg chg="del">
        <pc:chgData name="niculina butnaru" userId="c34c014a601a5d67" providerId="LiveId" clId="{18960A6B-6007-4AAF-B041-BE51901F142B}" dt="2026-02-13T17:05:36.344" v="0" actId="2696"/>
        <pc:sldMkLst>
          <pc:docMk/>
          <pc:sldMk cId="0" sldId="27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11215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EEE1"/>
          </a:solidFill>
          <a:ln/>
        </p:spPr>
        <p:txBody>
          <a:bodyPr/>
          <a:lstStyle/>
          <a:p>
            <a:endParaRPr lang="en-GB"/>
          </a:p>
        </p:txBody>
      </p:sp>
      <p:sp>
        <p:nvSpPr>
          <p:cNvPr id="3" name="Shape 1"/>
          <p:cNvSpPr/>
          <p:nvPr/>
        </p:nvSpPr>
        <p:spPr>
          <a:xfrm>
            <a:off x="0" y="0"/>
            <a:ext cx="14630400" cy="8229600"/>
          </a:xfrm>
          <a:prstGeom prst="rect">
            <a:avLst/>
          </a:prstGeom>
          <a:solidFill>
            <a:srgbClr val="FAFFFA"/>
          </a:solidFill>
          <a:ln/>
        </p:spPr>
        <p:txBody>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EEE1"/>
          </a:solidFill>
          <a:ln/>
        </p:spPr>
      </p:sp>
      <p:sp>
        <p:nvSpPr>
          <p:cNvPr id="3" name="Shape 1"/>
          <p:cNvSpPr/>
          <p:nvPr/>
        </p:nvSpPr>
        <p:spPr>
          <a:xfrm>
            <a:off x="0" y="0"/>
            <a:ext cx="14630400" cy="8229600"/>
          </a:xfrm>
          <a:prstGeom prst="rect">
            <a:avLst/>
          </a:prstGeom>
          <a:solidFill>
            <a:srgbClr val="FAFFFA"/>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EEE1"/>
          </a:solidFill>
          <a:ln/>
        </p:spPr>
      </p:sp>
      <p:sp>
        <p:nvSpPr>
          <p:cNvPr id="3" name="Shape 1"/>
          <p:cNvSpPr/>
          <p:nvPr/>
        </p:nvSpPr>
        <p:spPr>
          <a:xfrm>
            <a:off x="0" y="0"/>
            <a:ext cx="14630400" cy="8229600"/>
          </a:xfrm>
          <a:prstGeom prst="rect">
            <a:avLst/>
          </a:prstGeom>
          <a:solidFill>
            <a:srgbClr val="FAFFFA"/>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EEE1"/>
          </a:solidFill>
          <a:ln/>
        </p:spPr>
      </p:sp>
      <p:sp>
        <p:nvSpPr>
          <p:cNvPr id="3" name="Shape 1"/>
          <p:cNvSpPr/>
          <p:nvPr/>
        </p:nvSpPr>
        <p:spPr>
          <a:xfrm>
            <a:off x="0" y="0"/>
            <a:ext cx="14630400" cy="8229600"/>
          </a:xfrm>
          <a:prstGeom prst="rect">
            <a:avLst/>
          </a:prstGeom>
          <a:solidFill>
            <a:srgbClr val="FAFFFA"/>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EEE1"/>
          </a:solidFill>
          <a:ln/>
        </p:spPr>
      </p:sp>
      <p:sp>
        <p:nvSpPr>
          <p:cNvPr id="3" name="Shape 1"/>
          <p:cNvSpPr/>
          <p:nvPr/>
        </p:nvSpPr>
        <p:spPr>
          <a:xfrm>
            <a:off x="0" y="0"/>
            <a:ext cx="14630400" cy="8229600"/>
          </a:xfrm>
          <a:prstGeom prst="rect">
            <a:avLst/>
          </a:prstGeom>
          <a:solidFill>
            <a:srgbClr val="FAFFFA"/>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EEE1"/>
          </a:solidFill>
          <a:ln/>
        </p:spPr>
      </p:sp>
      <p:sp>
        <p:nvSpPr>
          <p:cNvPr id="3" name="Shape 1"/>
          <p:cNvSpPr/>
          <p:nvPr/>
        </p:nvSpPr>
        <p:spPr>
          <a:xfrm>
            <a:off x="0" y="0"/>
            <a:ext cx="14630400" cy="8229600"/>
          </a:xfrm>
          <a:prstGeom prst="rect">
            <a:avLst/>
          </a:prstGeom>
          <a:solidFill>
            <a:srgbClr val="FAFFFA"/>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EEE1"/>
          </a:solidFill>
          <a:ln/>
        </p:spPr>
      </p:sp>
      <p:sp>
        <p:nvSpPr>
          <p:cNvPr id="3" name="Shape 1"/>
          <p:cNvSpPr/>
          <p:nvPr/>
        </p:nvSpPr>
        <p:spPr>
          <a:xfrm>
            <a:off x="0" y="0"/>
            <a:ext cx="14630400" cy="8229600"/>
          </a:xfrm>
          <a:prstGeom prst="rect">
            <a:avLst/>
          </a:prstGeom>
          <a:solidFill>
            <a:srgbClr val="FAFFFA"/>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EEE1"/>
          </a:solidFill>
          <a:ln/>
        </p:spPr>
      </p:sp>
      <p:sp>
        <p:nvSpPr>
          <p:cNvPr id="3" name="Shape 1"/>
          <p:cNvSpPr/>
          <p:nvPr/>
        </p:nvSpPr>
        <p:spPr>
          <a:xfrm>
            <a:off x="0" y="0"/>
            <a:ext cx="14630400" cy="8229600"/>
          </a:xfrm>
          <a:prstGeom prst="rect">
            <a:avLst/>
          </a:prstGeom>
          <a:solidFill>
            <a:srgbClr val="FAFFFA"/>
          </a:solid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EEE1"/>
          </a:solidFill>
          <a:ln/>
        </p:spPr>
      </p:sp>
      <p:sp>
        <p:nvSpPr>
          <p:cNvPr id="3" name="Shape 1"/>
          <p:cNvSpPr/>
          <p:nvPr/>
        </p:nvSpPr>
        <p:spPr>
          <a:xfrm>
            <a:off x="0" y="0"/>
            <a:ext cx="14630400" cy="8229600"/>
          </a:xfrm>
          <a:prstGeom prst="rect">
            <a:avLst/>
          </a:prstGeom>
          <a:solidFill>
            <a:srgbClr val="FAFFFA"/>
          </a:solid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EEE1"/>
          </a:solidFill>
          <a:ln/>
        </p:spPr>
      </p:sp>
      <p:sp>
        <p:nvSpPr>
          <p:cNvPr id="3" name="Shape 1"/>
          <p:cNvSpPr/>
          <p:nvPr/>
        </p:nvSpPr>
        <p:spPr>
          <a:xfrm>
            <a:off x="0" y="0"/>
            <a:ext cx="14630400" cy="8229600"/>
          </a:xfrm>
          <a:prstGeom prst="rect">
            <a:avLst/>
          </a:prstGeom>
          <a:solidFill>
            <a:srgbClr val="FAFFFA"/>
          </a:solidFill>
          <a:ln/>
        </p:spPr>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EEE1"/>
          </a:solidFill>
          <a:ln/>
        </p:spPr>
      </p:sp>
      <p:sp>
        <p:nvSpPr>
          <p:cNvPr id="3" name="Shape 1"/>
          <p:cNvSpPr/>
          <p:nvPr/>
        </p:nvSpPr>
        <p:spPr>
          <a:xfrm>
            <a:off x="0" y="0"/>
            <a:ext cx="14630400" cy="8229600"/>
          </a:xfrm>
          <a:prstGeom prst="rect">
            <a:avLst/>
          </a:prstGeom>
          <a:solidFill>
            <a:srgbClr val="FAFFFA"/>
          </a:solidFill>
          <a:ln/>
        </p:spPr>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EEE1"/>
          </a:solidFill>
          <a:ln/>
        </p:spPr>
      </p:sp>
      <p:sp>
        <p:nvSpPr>
          <p:cNvPr id="3" name="Shape 1"/>
          <p:cNvSpPr/>
          <p:nvPr/>
        </p:nvSpPr>
        <p:spPr>
          <a:xfrm>
            <a:off x="0" y="0"/>
            <a:ext cx="14630400" cy="8229600"/>
          </a:xfrm>
          <a:prstGeom prst="rect">
            <a:avLst/>
          </a:prstGeom>
          <a:solidFill>
            <a:srgbClr val="FAFFFA"/>
          </a:solidFill>
          <a:ln/>
        </p:spPr>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1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EEE1"/>
          </a:solidFill>
          <a:ln/>
        </p:spPr>
      </p:sp>
      <p:sp>
        <p:nvSpPr>
          <p:cNvPr id="3" name="Shape 1"/>
          <p:cNvSpPr/>
          <p:nvPr/>
        </p:nvSpPr>
        <p:spPr>
          <a:xfrm>
            <a:off x="0" y="0"/>
            <a:ext cx="14630400" cy="8229600"/>
          </a:xfrm>
          <a:prstGeom prst="rect">
            <a:avLst/>
          </a:prstGeom>
          <a:solidFill>
            <a:srgbClr val="FAFFFA"/>
          </a:solidFill>
          <a:ln/>
        </p:spPr>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lide 1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EEE1"/>
          </a:solidFill>
          <a:ln/>
        </p:spPr>
      </p:sp>
      <p:sp>
        <p:nvSpPr>
          <p:cNvPr id="3" name="Shape 1"/>
          <p:cNvSpPr/>
          <p:nvPr/>
        </p:nvSpPr>
        <p:spPr>
          <a:xfrm>
            <a:off x="0" y="0"/>
            <a:ext cx="14630400" cy="8229600"/>
          </a:xfrm>
          <a:prstGeom prst="rect">
            <a:avLst/>
          </a:prstGeom>
          <a:solidFill>
            <a:srgbClr val="FAFFFA"/>
          </a:solidFill>
          <a:ln/>
        </p:spPr>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Slide 1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EEE1"/>
          </a:solidFill>
          <a:ln/>
        </p:spPr>
      </p:sp>
      <p:sp>
        <p:nvSpPr>
          <p:cNvPr id="3" name="Shape 1"/>
          <p:cNvSpPr/>
          <p:nvPr/>
        </p:nvSpPr>
        <p:spPr>
          <a:xfrm>
            <a:off x="0" y="0"/>
            <a:ext cx="14630400" cy="8229600"/>
          </a:xfrm>
          <a:prstGeom prst="rect">
            <a:avLst/>
          </a:prstGeom>
          <a:solidFill>
            <a:srgbClr val="FAFFFA"/>
          </a:solidFill>
          <a:ln/>
        </p:spPr>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Slide 1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DEEEE1"/>
          </a:solidFill>
          <a:ln/>
        </p:spPr>
      </p:sp>
      <p:sp>
        <p:nvSpPr>
          <p:cNvPr id="3" name="Shape 1"/>
          <p:cNvSpPr/>
          <p:nvPr/>
        </p:nvSpPr>
        <p:spPr>
          <a:xfrm>
            <a:off x="0" y="0"/>
            <a:ext cx="14630400" cy="8229600"/>
          </a:xfrm>
          <a:prstGeom prst="rect">
            <a:avLst/>
          </a:prstGeom>
          <a:solidFill>
            <a:srgbClr val="FAFFFA"/>
          </a:solid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1.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hyperlink" Target="https://www.england.nhs.uk/about/equality/equality-hub/national-healthcare-inequalities-improvement-programme/core20plus5/" TargetMode="External"/><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06847" y="931783"/>
            <a:ext cx="7703106" cy="314087"/>
          </a:xfrm>
          <a:prstGeom prst="rect">
            <a:avLst/>
          </a:prstGeom>
          <a:noFill/>
          <a:ln/>
        </p:spPr>
        <p:txBody>
          <a:bodyPr wrap="none" lIns="0" tIns="0" rIns="0" bIns="0" rtlCol="0" anchor="t"/>
          <a:lstStyle/>
          <a:p>
            <a:pPr marL="0" indent="0" algn="l">
              <a:lnSpc>
                <a:spcPts val="2450"/>
              </a:lnSpc>
              <a:buNone/>
            </a:pPr>
            <a:r>
              <a:rPr lang="en-US" sz="1600" b="1" dirty="0">
                <a:solidFill>
                  <a:srgbClr val="405449"/>
                </a:solidFill>
                <a:latin typeface="Nobile" pitchFamily="34" charset="0"/>
                <a:ea typeface="Nobile" pitchFamily="34" charset="-122"/>
                <a:cs typeface="Nobile" pitchFamily="34" charset="-120"/>
              </a:rPr>
              <a:t>University of Wales Trinity Saint David</a:t>
            </a:r>
            <a:endParaRPr lang="en-US" sz="1600" dirty="0"/>
          </a:p>
        </p:txBody>
      </p:sp>
      <p:sp>
        <p:nvSpPr>
          <p:cNvPr id="4" name="Text 1"/>
          <p:cNvSpPr/>
          <p:nvPr/>
        </p:nvSpPr>
        <p:spPr>
          <a:xfrm>
            <a:off x="6206847" y="1432679"/>
            <a:ext cx="7703106" cy="1286589"/>
          </a:xfrm>
          <a:prstGeom prst="rect">
            <a:avLst/>
          </a:prstGeom>
          <a:noFill/>
          <a:ln/>
        </p:spPr>
        <p:txBody>
          <a:bodyPr wrap="square" lIns="0" tIns="0" rIns="0" bIns="0" rtlCol="0" anchor="t"/>
          <a:lstStyle/>
          <a:p>
            <a:pPr marL="0" indent="0" algn="l">
              <a:lnSpc>
                <a:spcPts val="5050"/>
              </a:lnSpc>
              <a:buNone/>
            </a:pPr>
            <a:r>
              <a:rPr lang="en-US" sz="4050" b="1" dirty="0">
                <a:solidFill>
                  <a:srgbClr val="3B4540"/>
                </a:solidFill>
                <a:latin typeface="Fraunces Extra Bold" pitchFamily="34" charset="0"/>
                <a:ea typeface="Fraunces Extra Bold" pitchFamily="34" charset="-122"/>
                <a:cs typeface="Fraunces Extra Bold" pitchFamily="34" charset="-120"/>
              </a:rPr>
              <a:t>Health, Wellbeing and Sustainable Development</a:t>
            </a:r>
            <a:endParaRPr lang="en-US" sz="4050" dirty="0"/>
          </a:p>
        </p:txBody>
      </p:sp>
      <p:sp>
        <p:nvSpPr>
          <p:cNvPr id="6" name="Text 3"/>
          <p:cNvSpPr/>
          <p:nvPr/>
        </p:nvSpPr>
        <p:spPr>
          <a:xfrm>
            <a:off x="6206847" y="3523655"/>
            <a:ext cx="7703106" cy="3774162"/>
          </a:xfrm>
          <a:prstGeom prst="rect">
            <a:avLst/>
          </a:prstGeom>
          <a:noFill/>
          <a:ln/>
        </p:spPr>
        <p:txBody>
          <a:bodyPr wrap="none" lIns="0" tIns="0" rIns="0" bIns="0" rtlCol="0" anchor="t"/>
          <a:lstStyle/>
          <a:p>
            <a:pPr marL="0" indent="0" algn="l">
              <a:lnSpc>
                <a:spcPts val="1950"/>
              </a:lnSpc>
              <a:buNone/>
            </a:pPr>
            <a:r>
              <a:rPr lang="en-US" sz="1250" b="1" dirty="0">
                <a:solidFill>
                  <a:srgbClr val="405449"/>
                </a:solidFill>
                <a:latin typeface="Nobile" pitchFamily="34" charset="0"/>
                <a:ea typeface="Nobile" pitchFamily="34" charset="-122"/>
                <a:cs typeface="Nobile" pitchFamily="34" charset="-120"/>
              </a:rPr>
              <a:t>Module Code:</a:t>
            </a:r>
            <a:r>
              <a:rPr lang="en-US" sz="1250" dirty="0">
                <a:solidFill>
                  <a:srgbClr val="405449"/>
                </a:solidFill>
                <a:latin typeface="Nobile" pitchFamily="34" charset="0"/>
                <a:ea typeface="Nobile" pitchFamily="34" charset="-122"/>
                <a:cs typeface="Nobile" pitchFamily="34" charset="-120"/>
              </a:rPr>
              <a:t> BMHP6030</a:t>
            </a:r>
            <a:endParaRPr lang="en-US" sz="1250" dirty="0"/>
          </a:p>
        </p:txBody>
      </p:sp>
      <p:sp>
        <p:nvSpPr>
          <p:cNvPr id="9" name="Text 6"/>
          <p:cNvSpPr/>
          <p:nvPr/>
        </p:nvSpPr>
        <p:spPr>
          <a:xfrm>
            <a:off x="6206847" y="4907756"/>
            <a:ext cx="7703106" cy="251222"/>
          </a:xfrm>
          <a:prstGeom prst="rect">
            <a:avLst/>
          </a:prstGeom>
          <a:noFill/>
          <a:ln/>
        </p:spPr>
        <p:txBody>
          <a:bodyPr wrap="none" lIns="0" tIns="0" rIns="0" bIns="0" rtlCol="0" anchor="t"/>
          <a:lstStyle/>
          <a:p>
            <a:pPr marL="0" indent="0" algn="l">
              <a:lnSpc>
                <a:spcPts val="1950"/>
              </a:lnSpc>
              <a:buNone/>
            </a:pPr>
            <a:r>
              <a:rPr lang="en-US" sz="1250" b="1" dirty="0">
                <a:solidFill>
                  <a:srgbClr val="405449"/>
                </a:solidFill>
                <a:latin typeface="Nobile" pitchFamily="34" charset="0"/>
                <a:ea typeface="Nobile" pitchFamily="34" charset="-122"/>
                <a:cs typeface="Nobile" pitchFamily="34" charset="-120"/>
              </a:rPr>
              <a:t>Student Name: Niculina Carmen Butnaru</a:t>
            </a:r>
            <a:endParaRPr lang="en-US" sz="1250" dirty="0"/>
          </a:p>
        </p:txBody>
      </p:sp>
      <p:sp>
        <p:nvSpPr>
          <p:cNvPr id="10" name="Text 7"/>
          <p:cNvSpPr/>
          <p:nvPr/>
        </p:nvSpPr>
        <p:spPr>
          <a:xfrm>
            <a:off x="6206847" y="5369123"/>
            <a:ext cx="7703106" cy="251222"/>
          </a:xfrm>
          <a:prstGeom prst="rect">
            <a:avLst/>
          </a:prstGeom>
          <a:noFill/>
          <a:ln/>
        </p:spPr>
        <p:txBody>
          <a:bodyPr wrap="none" lIns="0" tIns="0" rIns="0" bIns="0" rtlCol="0" anchor="t"/>
          <a:lstStyle/>
          <a:p>
            <a:pPr marL="0" indent="0" algn="l">
              <a:lnSpc>
                <a:spcPts val="1950"/>
              </a:lnSpc>
              <a:buNone/>
            </a:pPr>
            <a:r>
              <a:rPr lang="en-US" sz="1250" b="1" dirty="0">
                <a:solidFill>
                  <a:srgbClr val="405449"/>
                </a:solidFill>
                <a:latin typeface="Nobile" pitchFamily="34" charset="0"/>
                <a:ea typeface="Nobile" pitchFamily="34" charset="-122"/>
                <a:cs typeface="Nobile" pitchFamily="34" charset="-120"/>
              </a:rPr>
              <a:t>Student ID:2241990</a:t>
            </a:r>
            <a:endParaRPr lang="en-US" sz="1250" dirty="0"/>
          </a:p>
        </p:txBody>
      </p:sp>
      <p:sp>
        <p:nvSpPr>
          <p:cNvPr id="13" name="Text 10"/>
          <p:cNvSpPr/>
          <p:nvPr/>
        </p:nvSpPr>
        <p:spPr>
          <a:xfrm>
            <a:off x="6206847" y="6753225"/>
            <a:ext cx="7703106" cy="251222"/>
          </a:xfrm>
          <a:prstGeom prst="rect">
            <a:avLst/>
          </a:prstGeom>
          <a:noFill/>
          <a:ln/>
        </p:spPr>
        <p:txBody>
          <a:bodyPr wrap="none" lIns="0" tIns="0" rIns="0" bIns="0" rtlCol="0" anchor="t"/>
          <a:lstStyle/>
          <a:p>
            <a:pPr marL="0" indent="0" algn="l">
              <a:lnSpc>
                <a:spcPts val="1950"/>
              </a:lnSpc>
              <a:buNone/>
            </a:pPr>
            <a:r>
              <a:rPr lang="en-US" sz="1250" b="1" dirty="0" err="1">
                <a:solidFill>
                  <a:srgbClr val="405449"/>
                </a:solidFill>
                <a:latin typeface="Nobile" pitchFamily="34" charset="0"/>
                <a:ea typeface="Nobile" pitchFamily="34" charset="-122"/>
                <a:cs typeface="Nobile" pitchFamily="34" charset="-120"/>
              </a:rPr>
              <a:t>Lecturer:Tommy</a:t>
            </a:r>
            <a:r>
              <a:rPr lang="en-US" sz="1250" b="1" dirty="0">
                <a:solidFill>
                  <a:srgbClr val="405449"/>
                </a:solidFill>
                <a:latin typeface="Nobile" pitchFamily="34" charset="0"/>
                <a:ea typeface="Nobile" pitchFamily="34" charset="-122"/>
                <a:cs typeface="Nobile" pitchFamily="34" charset="-120"/>
              </a:rPr>
              <a:t> </a:t>
            </a:r>
            <a:r>
              <a:rPr lang="en-US" sz="1250" b="1" dirty="0" err="1">
                <a:solidFill>
                  <a:srgbClr val="405449"/>
                </a:solidFill>
                <a:latin typeface="Nobile" pitchFamily="34" charset="0"/>
                <a:ea typeface="Nobile" pitchFamily="34" charset="-122"/>
                <a:cs typeface="Nobile" pitchFamily="34" charset="-120"/>
              </a:rPr>
              <a:t>Adattu</a:t>
            </a:r>
            <a:r>
              <a:rPr lang="en-US" sz="1250" b="1" dirty="0">
                <a:solidFill>
                  <a:srgbClr val="405449"/>
                </a:solidFill>
                <a:latin typeface="Nobile" pitchFamily="34" charset="0"/>
                <a:ea typeface="Nobile" pitchFamily="34" charset="-122"/>
                <a:cs typeface="Nobile" pitchFamily="34" charset="-120"/>
              </a:rPr>
              <a:t> Chacko</a:t>
            </a:r>
            <a:endParaRPr lang="en-US" sz="1250" dirty="0"/>
          </a:p>
        </p:txBody>
      </p:sp>
      <p:sp>
        <p:nvSpPr>
          <p:cNvPr id="14" name="Text 11"/>
          <p:cNvSpPr/>
          <p:nvPr/>
        </p:nvSpPr>
        <p:spPr>
          <a:xfrm>
            <a:off x="6206847" y="7214592"/>
            <a:ext cx="7703106" cy="251222"/>
          </a:xfrm>
          <a:prstGeom prst="rect">
            <a:avLst/>
          </a:prstGeom>
          <a:noFill/>
          <a:ln/>
        </p:spPr>
        <p:txBody>
          <a:bodyPr wrap="none" lIns="0" tIns="0" rIns="0" bIns="0" rtlCol="0" anchor="t"/>
          <a:lstStyle/>
          <a:p>
            <a:pPr marL="0" indent="0" algn="l">
              <a:lnSpc>
                <a:spcPts val="1950"/>
              </a:lnSpc>
              <a:buNone/>
            </a:pPr>
            <a:endParaRPr lang="en-US" sz="125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5316363" y="1586210"/>
            <a:ext cx="5670590" cy="708779"/>
          </a:xfrm>
          <a:prstGeom prst="rect">
            <a:avLst/>
          </a:prstGeom>
          <a:noFill/>
          <a:ln/>
        </p:spPr>
        <p:txBody>
          <a:bodyPr wrap="none" lIns="0" tIns="0" rIns="0" bIns="0" rtlCol="0" anchor="t"/>
          <a:lstStyle/>
          <a:p>
            <a:pPr marL="0" indent="0" algn="l">
              <a:lnSpc>
                <a:spcPts val="5550"/>
              </a:lnSpc>
              <a:buNone/>
            </a:pPr>
            <a:r>
              <a:rPr lang="en-US" sz="4450" b="1" dirty="0">
                <a:solidFill>
                  <a:srgbClr val="3B4540"/>
                </a:solidFill>
                <a:latin typeface="Fraunces Extra Bold" pitchFamily="34" charset="0"/>
                <a:ea typeface="Fraunces Extra Bold" pitchFamily="34" charset="-122"/>
                <a:cs typeface="Fraunces Extra Bold" pitchFamily="34" charset="-120"/>
              </a:rPr>
              <a:t>Table of Contents</a:t>
            </a:r>
            <a:endParaRPr lang="en-US" sz="4450" dirty="0"/>
          </a:p>
        </p:txBody>
      </p:sp>
      <p:sp>
        <p:nvSpPr>
          <p:cNvPr id="3" name="Text 1"/>
          <p:cNvSpPr/>
          <p:nvPr/>
        </p:nvSpPr>
        <p:spPr>
          <a:xfrm>
            <a:off x="793790" y="3193613"/>
            <a:ext cx="6244709" cy="2540472"/>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405449"/>
                </a:solidFill>
                <a:latin typeface="Nobile" pitchFamily="34" charset="0"/>
                <a:ea typeface="Nobile" pitchFamily="34" charset="-122"/>
                <a:cs typeface="Nobile" pitchFamily="34" charset="-120"/>
              </a:rPr>
              <a:t>Introduction .......................................... 3</a:t>
            </a:r>
            <a:endParaRPr lang="en-US" sz="1750" dirty="0"/>
          </a:p>
          <a:p>
            <a:pPr marL="342900" indent="-342900" algn="l">
              <a:lnSpc>
                <a:spcPts val="2850"/>
              </a:lnSpc>
              <a:buSzPct val="100000"/>
              <a:buChar char="•"/>
            </a:pPr>
            <a:r>
              <a:rPr lang="en-US" sz="1750" dirty="0">
                <a:solidFill>
                  <a:srgbClr val="405449"/>
                </a:solidFill>
                <a:latin typeface="Nobile" pitchFamily="34" charset="0"/>
                <a:ea typeface="Nobile" pitchFamily="34" charset="-122"/>
                <a:cs typeface="Nobile" pitchFamily="34" charset="-120"/>
              </a:rPr>
              <a:t>Defining Core Concepts ............................ 4</a:t>
            </a:r>
            <a:endParaRPr lang="en-US" sz="1750" dirty="0"/>
          </a:p>
          <a:p>
            <a:pPr marL="342900" indent="-342900" algn="l">
              <a:lnSpc>
                <a:spcPts val="2850"/>
              </a:lnSpc>
              <a:buSzPct val="100000"/>
              <a:buChar char="•"/>
            </a:pPr>
            <a:r>
              <a:rPr lang="en-US" sz="1750" dirty="0">
                <a:solidFill>
                  <a:srgbClr val="405449"/>
                </a:solidFill>
                <a:latin typeface="Nobile" pitchFamily="34" charset="0"/>
                <a:ea typeface="Nobile" pitchFamily="34" charset="-122"/>
                <a:cs typeface="Nobile" pitchFamily="34" charset="-120"/>
              </a:rPr>
              <a:t>Growing Importance in Modern Healthcare ...... 5</a:t>
            </a:r>
            <a:endParaRPr lang="en-US" sz="1750" dirty="0"/>
          </a:p>
          <a:p>
            <a:pPr marL="342900" indent="-342900" algn="l">
              <a:lnSpc>
                <a:spcPts val="2850"/>
              </a:lnSpc>
              <a:buSzPct val="100000"/>
              <a:buChar char="•"/>
            </a:pPr>
            <a:r>
              <a:rPr lang="en-US" sz="1750" dirty="0">
                <a:solidFill>
                  <a:srgbClr val="405449"/>
                </a:solidFill>
                <a:latin typeface="Nobile" pitchFamily="34" charset="0"/>
                <a:ea typeface="Nobile" pitchFamily="34" charset="-122"/>
                <a:cs typeface="Nobile" pitchFamily="34" charset="-120"/>
              </a:rPr>
              <a:t>Holistic Health and Wellbeing Approaches ....... 6</a:t>
            </a:r>
            <a:endParaRPr lang="en-US" sz="1750" dirty="0"/>
          </a:p>
          <a:p>
            <a:pPr marL="342900" indent="-342900" algn="l">
              <a:lnSpc>
                <a:spcPts val="2850"/>
              </a:lnSpc>
              <a:buSzPct val="100000"/>
              <a:buChar char="•"/>
            </a:pPr>
            <a:r>
              <a:rPr lang="en-US" sz="1750" dirty="0">
                <a:solidFill>
                  <a:srgbClr val="405449"/>
                </a:solidFill>
                <a:latin typeface="Nobile" pitchFamily="34" charset="0"/>
                <a:ea typeface="Nobile" pitchFamily="34" charset="-122"/>
                <a:cs typeface="Nobile" pitchFamily="34" charset="-120"/>
              </a:rPr>
              <a:t>Theoretical Perspectives: Biopsychosocial Model . 7</a:t>
            </a:r>
            <a:endParaRPr lang="en-US" sz="1750" dirty="0"/>
          </a:p>
          <a:p>
            <a:pPr marL="342900" indent="-342900" algn="l">
              <a:lnSpc>
                <a:spcPts val="2850"/>
              </a:lnSpc>
              <a:buSzPct val="100000"/>
              <a:buChar char="•"/>
            </a:pPr>
            <a:r>
              <a:rPr lang="en-US" sz="1750" dirty="0">
                <a:solidFill>
                  <a:srgbClr val="405449"/>
                </a:solidFill>
                <a:latin typeface="Nobile" pitchFamily="34" charset="0"/>
                <a:ea typeface="Nobile" pitchFamily="34" charset="-122"/>
                <a:cs typeface="Nobile" pitchFamily="34" charset="-120"/>
              </a:rPr>
              <a:t>Policy and Governance Landscape ............... 8</a:t>
            </a:r>
            <a:endParaRPr lang="en-US" sz="1750" dirty="0"/>
          </a:p>
          <a:p>
            <a:pPr marL="342900" indent="-342900" algn="l">
              <a:lnSpc>
                <a:spcPts val="2850"/>
              </a:lnSpc>
              <a:buSzPct val="100000"/>
              <a:buChar char="•"/>
            </a:pPr>
            <a:r>
              <a:rPr lang="en-US" sz="1750" dirty="0">
                <a:solidFill>
                  <a:srgbClr val="405449"/>
                </a:solidFill>
                <a:latin typeface="Nobile" pitchFamily="34" charset="0"/>
                <a:ea typeface="Nobile" pitchFamily="34" charset="-122"/>
                <a:cs typeface="Nobile" pitchFamily="34" charset="-120"/>
              </a:rPr>
              <a:t>Service Delivery Innovations ...................... 9</a:t>
            </a:r>
            <a:endParaRPr lang="en-US" sz="1750" dirty="0"/>
          </a:p>
        </p:txBody>
      </p:sp>
      <p:sp>
        <p:nvSpPr>
          <p:cNvPr id="4" name="Text 2"/>
          <p:cNvSpPr/>
          <p:nvPr/>
        </p:nvSpPr>
        <p:spPr>
          <a:xfrm>
            <a:off x="7599521" y="3193613"/>
            <a:ext cx="6244709" cy="2540472"/>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405449"/>
                </a:solidFill>
                <a:latin typeface="Nobile" pitchFamily="34" charset="0"/>
                <a:ea typeface="Nobile" pitchFamily="34" charset="-122"/>
                <a:cs typeface="Nobile" pitchFamily="34" charset="-120"/>
              </a:rPr>
              <a:t>Public Health Initiatives ........................... 10</a:t>
            </a:r>
            <a:endParaRPr lang="en-US" sz="1750" dirty="0"/>
          </a:p>
          <a:p>
            <a:pPr marL="342900" indent="-342900" algn="l">
              <a:lnSpc>
                <a:spcPts val="2850"/>
              </a:lnSpc>
              <a:buSzPct val="100000"/>
              <a:buChar char="•"/>
            </a:pPr>
            <a:r>
              <a:rPr lang="en-US" sz="1750" dirty="0">
                <a:solidFill>
                  <a:srgbClr val="405449"/>
                </a:solidFill>
                <a:latin typeface="Nobile" pitchFamily="34" charset="0"/>
                <a:ea typeface="Nobile" pitchFamily="34" charset="-122"/>
                <a:cs typeface="Nobile" pitchFamily="34" charset="-120"/>
              </a:rPr>
              <a:t>Equity and Access Challenges .................... 11</a:t>
            </a:r>
            <a:endParaRPr lang="en-US" sz="1750" dirty="0"/>
          </a:p>
          <a:p>
            <a:pPr marL="342900" indent="-342900" algn="l">
              <a:lnSpc>
                <a:spcPts val="2850"/>
              </a:lnSpc>
              <a:buSzPct val="100000"/>
              <a:buChar char="•"/>
            </a:pPr>
            <a:r>
              <a:rPr lang="en-US" sz="1750" dirty="0">
                <a:solidFill>
                  <a:srgbClr val="405449"/>
                </a:solidFill>
                <a:latin typeface="Nobile" pitchFamily="34" charset="0"/>
                <a:ea typeface="Nobile" pitchFamily="34" charset="-122"/>
                <a:cs typeface="Nobile" pitchFamily="34" charset="-120"/>
              </a:rPr>
              <a:t>Key Takeaways ..................................... 12</a:t>
            </a:r>
            <a:endParaRPr lang="en-US" sz="1750" dirty="0"/>
          </a:p>
          <a:p>
            <a:pPr marL="342900" indent="-342900" algn="l">
              <a:lnSpc>
                <a:spcPts val="2850"/>
              </a:lnSpc>
              <a:buSzPct val="100000"/>
              <a:buChar char="•"/>
            </a:pPr>
            <a:r>
              <a:rPr lang="en-US" sz="1750" dirty="0">
                <a:solidFill>
                  <a:srgbClr val="405449"/>
                </a:solidFill>
                <a:latin typeface="Nobile" pitchFamily="34" charset="0"/>
                <a:ea typeface="Nobile" pitchFamily="34" charset="-122"/>
                <a:cs typeface="Nobile" pitchFamily="34" charset="-120"/>
              </a:rPr>
              <a:t>Recommendations for Practice .................. 13</a:t>
            </a:r>
            <a:endParaRPr lang="en-US" sz="1750" dirty="0"/>
          </a:p>
          <a:p>
            <a:pPr marL="342900" indent="-342900" algn="l">
              <a:lnSpc>
                <a:spcPts val="2850"/>
              </a:lnSpc>
              <a:buSzPct val="100000"/>
              <a:buChar char="•"/>
            </a:pPr>
            <a:r>
              <a:rPr lang="en-US" sz="1750" dirty="0">
                <a:solidFill>
                  <a:srgbClr val="405449"/>
                </a:solidFill>
                <a:latin typeface="Nobile" pitchFamily="34" charset="0"/>
                <a:ea typeface="Nobile" pitchFamily="34" charset="-122"/>
                <a:cs typeface="Nobile" pitchFamily="34" charset="-120"/>
              </a:rPr>
              <a:t>Conclusion .......................................... 14</a:t>
            </a:r>
            <a:endParaRPr lang="en-US" sz="1750" dirty="0"/>
          </a:p>
          <a:p>
            <a:pPr marL="342900" indent="-342900" algn="l">
              <a:lnSpc>
                <a:spcPts val="2850"/>
              </a:lnSpc>
              <a:buSzPct val="100000"/>
              <a:buChar char="•"/>
            </a:pPr>
            <a:r>
              <a:rPr lang="en-US" sz="1750" dirty="0">
                <a:solidFill>
                  <a:srgbClr val="405449"/>
                </a:solidFill>
                <a:latin typeface="Nobile" pitchFamily="34" charset="0"/>
                <a:ea typeface="Nobile" pitchFamily="34" charset="-122"/>
                <a:cs typeface="Nobile" pitchFamily="34" charset="-120"/>
              </a:rPr>
              <a:t>References ........................................... 15</a:t>
            </a:r>
            <a:endParaRPr lang="en-US" sz="1750" dirty="0"/>
          </a:p>
          <a:p>
            <a:pPr marL="342900" indent="-342900" algn="l">
              <a:lnSpc>
                <a:spcPts val="2850"/>
              </a:lnSpc>
              <a:buSzPct val="100000"/>
              <a:buChar char="•"/>
            </a:pPr>
            <a:r>
              <a:rPr lang="en-US" sz="1750" dirty="0">
                <a:solidFill>
                  <a:srgbClr val="405449"/>
                </a:solidFill>
                <a:latin typeface="Nobile" pitchFamily="34" charset="0"/>
                <a:ea typeface="Nobile" pitchFamily="34" charset="-122"/>
                <a:cs typeface="Nobile" pitchFamily="34" charset="-120"/>
              </a:rPr>
              <a:t>Thank You ........................................... 16</a:t>
            </a:r>
            <a:endParaRPr lang="en-US" sz="175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5613975" y="994826"/>
            <a:ext cx="5670590" cy="708779"/>
          </a:xfrm>
          <a:prstGeom prst="rect">
            <a:avLst/>
          </a:prstGeom>
          <a:noFill/>
          <a:ln/>
        </p:spPr>
        <p:txBody>
          <a:bodyPr wrap="none" lIns="0" tIns="0" rIns="0" bIns="0" rtlCol="0" anchor="t"/>
          <a:lstStyle/>
          <a:p>
            <a:pPr marL="0" indent="0" algn="l">
              <a:lnSpc>
                <a:spcPts val="5550"/>
              </a:lnSpc>
              <a:buNone/>
            </a:pPr>
            <a:r>
              <a:rPr lang="en-US" sz="4450" b="1" dirty="0">
                <a:solidFill>
                  <a:srgbClr val="3B4540"/>
                </a:solidFill>
                <a:latin typeface="Fraunces Extra Bold" pitchFamily="34" charset="0"/>
                <a:ea typeface="Fraunces Extra Bold" pitchFamily="34" charset="-122"/>
                <a:cs typeface="Fraunces Extra Bold" pitchFamily="34" charset="-120"/>
              </a:rPr>
              <a:t>Introduction</a:t>
            </a:r>
            <a:endParaRPr lang="en-US" sz="4450" dirty="0"/>
          </a:p>
        </p:txBody>
      </p:sp>
      <p:sp>
        <p:nvSpPr>
          <p:cNvPr id="3" name="Shape 1"/>
          <p:cNvSpPr/>
          <p:nvPr/>
        </p:nvSpPr>
        <p:spPr>
          <a:xfrm>
            <a:off x="793790" y="2511623"/>
            <a:ext cx="4196358" cy="4368760"/>
          </a:xfrm>
          <a:prstGeom prst="roundRect">
            <a:avLst>
              <a:gd name="adj" fmla="val 4865"/>
            </a:avLst>
          </a:prstGeom>
          <a:solidFill>
            <a:srgbClr val="E8F3E8"/>
          </a:solidFill>
          <a:ln/>
        </p:spPr>
        <p:txBody>
          <a:bodyPr/>
          <a:lstStyle/>
          <a:p>
            <a:endParaRPr lang="en-GB"/>
          </a:p>
        </p:txBody>
      </p:sp>
      <p:sp>
        <p:nvSpPr>
          <p:cNvPr id="4" name="Text 2"/>
          <p:cNvSpPr/>
          <p:nvPr/>
        </p:nvSpPr>
        <p:spPr>
          <a:xfrm>
            <a:off x="1020604" y="2738437"/>
            <a:ext cx="2835235" cy="354330"/>
          </a:xfrm>
          <a:prstGeom prst="rect">
            <a:avLst/>
          </a:prstGeom>
          <a:noFill/>
          <a:ln/>
        </p:spPr>
        <p:txBody>
          <a:bodyPr wrap="none" lIns="0" tIns="0" rIns="0" bIns="0" rtlCol="0" anchor="t"/>
          <a:lstStyle/>
          <a:p>
            <a:pPr marL="0" indent="0" algn="l">
              <a:lnSpc>
                <a:spcPts val="2750"/>
              </a:lnSpc>
              <a:buNone/>
            </a:pPr>
            <a:r>
              <a:rPr lang="en-US" sz="2200" b="1" dirty="0">
                <a:solidFill>
                  <a:srgbClr val="405449"/>
                </a:solidFill>
                <a:latin typeface="Fraunces Extra Bold" pitchFamily="34" charset="0"/>
                <a:ea typeface="Fraunces Extra Bold" pitchFamily="34" charset="-122"/>
                <a:cs typeface="Fraunces Extra Bold" pitchFamily="34" charset="-120"/>
              </a:rPr>
              <a:t>Context</a:t>
            </a:r>
            <a:endParaRPr lang="en-US" sz="2200" dirty="0"/>
          </a:p>
        </p:txBody>
      </p:sp>
      <p:sp>
        <p:nvSpPr>
          <p:cNvPr id="5" name="Text 3"/>
          <p:cNvSpPr/>
          <p:nvPr/>
        </p:nvSpPr>
        <p:spPr>
          <a:xfrm>
            <a:off x="1020604" y="3228856"/>
            <a:ext cx="3742730" cy="3266123"/>
          </a:xfrm>
          <a:prstGeom prst="rect">
            <a:avLst/>
          </a:prstGeom>
          <a:noFill/>
          <a:ln/>
        </p:spPr>
        <p:txBody>
          <a:bodyPr wrap="square" lIns="0" tIns="0" rIns="0" bIns="0" rtlCol="0" anchor="t"/>
          <a:lstStyle/>
          <a:p>
            <a:pPr marL="0" indent="0" algn="l">
              <a:lnSpc>
                <a:spcPts val="2850"/>
              </a:lnSpc>
              <a:buNone/>
            </a:pPr>
            <a:r>
              <a:rPr lang="en-US" sz="1750" dirty="0">
                <a:solidFill>
                  <a:srgbClr val="405449"/>
                </a:solidFill>
                <a:latin typeface="Nobile" pitchFamily="34" charset="0"/>
                <a:ea typeface="Nobile" pitchFamily="34" charset="-122"/>
                <a:cs typeface="Nobile" pitchFamily="34" charset="-120"/>
              </a:rPr>
              <a:t>The integration of health, wellbeing, and sustainable development has become critical in contemporary healthcare (Marmot et al., 2020). This presentation examines their impact on UK health and social care policy, practice, and service delivery (NHS England, 2014).</a:t>
            </a:r>
            <a:endParaRPr lang="en-US" sz="1750" dirty="0"/>
          </a:p>
        </p:txBody>
      </p:sp>
      <p:sp>
        <p:nvSpPr>
          <p:cNvPr id="6" name="Shape 4"/>
          <p:cNvSpPr/>
          <p:nvPr/>
        </p:nvSpPr>
        <p:spPr>
          <a:xfrm>
            <a:off x="5216962" y="2511623"/>
            <a:ext cx="4196358" cy="4368760"/>
          </a:xfrm>
          <a:prstGeom prst="roundRect">
            <a:avLst>
              <a:gd name="adj" fmla="val 4865"/>
            </a:avLst>
          </a:prstGeom>
          <a:solidFill>
            <a:srgbClr val="E8F3E8"/>
          </a:solidFill>
          <a:ln/>
        </p:spPr>
        <p:txBody>
          <a:bodyPr/>
          <a:lstStyle/>
          <a:p>
            <a:endParaRPr lang="en-GB"/>
          </a:p>
        </p:txBody>
      </p:sp>
      <p:sp>
        <p:nvSpPr>
          <p:cNvPr id="7" name="Text 5"/>
          <p:cNvSpPr/>
          <p:nvPr/>
        </p:nvSpPr>
        <p:spPr>
          <a:xfrm>
            <a:off x="5443776" y="2738437"/>
            <a:ext cx="2835235" cy="354330"/>
          </a:xfrm>
          <a:prstGeom prst="rect">
            <a:avLst/>
          </a:prstGeom>
          <a:noFill/>
          <a:ln/>
        </p:spPr>
        <p:txBody>
          <a:bodyPr wrap="none" lIns="0" tIns="0" rIns="0" bIns="0" rtlCol="0" anchor="t"/>
          <a:lstStyle/>
          <a:p>
            <a:pPr marL="0" indent="0" algn="l">
              <a:lnSpc>
                <a:spcPts val="2750"/>
              </a:lnSpc>
              <a:buNone/>
            </a:pPr>
            <a:r>
              <a:rPr lang="en-US" sz="2200" b="1" dirty="0">
                <a:solidFill>
                  <a:srgbClr val="405449"/>
                </a:solidFill>
                <a:latin typeface="Fraunces Extra Bold" pitchFamily="34" charset="0"/>
                <a:ea typeface="Fraunces Extra Bold" pitchFamily="34" charset="-122"/>
                <a:cs typeface="Fraunces Extra Bold" pitchFamily="34" charset="-120"/>
              </a:rPr>
              <a:t>Key Aims</a:t>
            </a:r>
            <a:endParaRPr lang="en-US" sz="2200" dirty="0"/>
          </a:p>
        </p:txBody>
      </p:sp>
      <p:sp>
        <p:nvSpPr>
          <p:cNvPr id="8" name="Text 6"/>
          <p:cNvSpPr/>
          <p:nvPr/>
        </p:nvSpPr>
        <p:spPr>
          <a:xfrm>
            <a:off x="5443776" y="3228856"/>
            <a:ext cx="3742730" cy="3266321"/>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405449"/>
                </a:solidFill>
                <a:latin typeface="Nobile" pitchFamily="34" charset="0"/>
                <a:ea typeface="Nobile" pitchFamily="34" charset="-122"/>
                <a:cs typeface="Nobile" pitchFamily="34" charset="-120"/>
              </a:rPr>
              <a:t>Critically examine core concepts and theoretical frameworks (Engel, 1977)</a:t>
            </a:r>
            <a:endParaRPr lang="en-US" sz="1750" dirty="0"/>
          </a:p>
          <a:p>
            <a:pPr marL="342900" indent="-342900" algn="l">
              <a:lnSpc>
                <a:spcPts val="2850"/>
              </a:lnSpc>
              <a:buSzPct val="100000"/>
              <a:buChar char="•"/>
            </a:pPr>
            <a:r>
              <a:rPr lang="en-US" sz="1750" dirty="0">
                <a:solidFill>
                  <a:srgbClr val="405449"/>
                </a:solidFill>
                <a:latin typeface="Nobile" pitchFamily="34" charset="0"/>
                <a:ea typeface="Nobile" pitchFamily="34" charset="-122"/>
                <a:cs typeface="Nobile" pitchFamily="34" charset="-120"/>
              </a:rPr>
              <a:t>Evaluate UK policy initiatives and their effectiveness (NHS England, 2014)</a:t>
            </a:r>
            <a:endParaRPr lang="en-US" sz="1750" dirty="0"/>
          </a:p>
          <a:p>
            <a:pPr marL="342900" indent="-342900" algn="l">
              <a:lnSpc>
                <a:spcPts val="2850"/>
              </a:lnSpc>
              <a:buSzPct val="100000"/>
              <a:buChar char="•"/>
            </a:pPr>
            <a:r>
              <a:rPr lang="en-US" sz="1750" dirty="0">
                <a:solidFill>
                  <a:srgbClr val="405449"/>
                </a:solidFill>
                <a:latin typeface="Nobile" pitchFamily="34" charset="0"/>
                <a:ea typeface="Nobile" pitchFamily="34" charset="-122"/>
                <a:cs typeface="Nobile" pitchFamily="34" charset="-120"/>
              </a:rPr>
              <a:t>Assess challenges in equity, access, and implementation (Hart, 1971)</a:t>
            </a:r>
            <a:endParaRPr lang="en-US" sz="1750" dirty="0"/>
          </a:p>
        </p:txBody>
      </p:sp>
      <p:sp>
        <p:nvSpPr>
          <p:cNvPr id="9" name="Shape 7"/>
          <p:cNvSpPr/>
          <p:nvPr/>
        </p:nvSpPr>
        <p:spPr>
          <a:xfrm>
            <a:off x="9640133" y="2511623"/>
            <a:ext cx="4196358" cy="4368760"/>
          </a:xfrm>
          <a:prstGeom prst="roundRect">
            <a:avLst>
              <a:gd name="adj" fmla="val 4865"/>
            </a:avLst>
          </a:prstGeom>
          <a:solidFill>
            <a:srgbClr val="E8F3E8"/>
          </a:solidFill>
          <a:ln/>
        </p:spPr>
        <p:txBody>
          <a:bodyPr/>
          <a:lstStyle/>
          <a:p>
            <a:endParaRPr lang="en-GB"/>
          </a:p>
        </p:txBody>
      </p:sp>
      <p:sp>
        <p:nvSpPr>
          <p:cNvPr id="10" name="Text 8"/>
          <p:cNvSpPr/>
          <p:nvPr/>
        </p:nvSpPr>
        <p:spPr>
          <a:xfrm>
            <a:off x="9866948" y="2738437"/>
            <a:ext cx="2835235" cy="354330"/>
          </a:xfrm>
          <a:prstGeom prst="rect">
            <a:avLst/>
          </a:prstGeom>
          <a:noFill/>
          <a:ln/>
        </p:spPr>
        <p:txBody>
          <a:bodyPr wrap="none" lIns="0" tIns="0" rIns="0" bIns="0" rtlCol="0" anchor="t"/>
          <a:lstStyle/>
          <a:p>
            <a:pPr marL="0" indent="0" algn="l">
              <a:lnSpc>
                <a:spcPts val="2750"/>
              </a:lnSpc>
              <a:buNone/>
            </a:pPr>
            <a:r>
              <a:rPr lang="en-US" sz="2200" b="1" dirty="0">
                <a:solidFill>
                  <a:srgbClr val="405449"/>
                </a:solidFill>
                <a:latin typeface="Fraunces Extra Bold" pitchFamily="34" charset="0"/>
                <a:ea typeface="Fraunces Extra Bold" pitchFamily="34" charset="-122"/>
                <a:cs typeface="Fraunces Extra Bold" pitchFamily="34" charset="-120"/>
              </a:rPr>
              <a:t>Significance</a:t>
            </a:r>
            <a:endParaRPr lang="en-US" sz="2200" dirty="0"/>
          </a:p>
        </p:txBody>
      </p:sp>
      <p:sp>
        <p:nvSpPr>
          <p:cNvPr id="11" name="Text 9"/>
          <p:cNvSpPr/>
          <p:nvPr/>
        </p:nvSpPr>
        <p:spPr>
          <a:xfrm>
            <a:off x="9866948" y="3228856"/>
            <a:ext cx="3742730" cy="2540318"/>
          </a:xfrm>
          <a:prstGeom prst="rect">
            <a:avLst/>
          </a:prstGeom>
          <a:noFill/>
          <a:ln/>
        </p:spPr>
        <p:txBody>
          <a:bodyPr wrap="square" lIns="0" tIns="0" rIns="0" bIns="0" rtlCol="0" anchor="t"/>
          <a:lstStyle/>
          <a:p>
            <a:pPr marL="0" indent="0" algn="l">
              <a:lnSpc>
                <a:spcPts val="2850"/>
              </a:lnSpc>
              <a:buNone/>
            </a:pPr>
            <a:r>
              <a:rPr lang="en-US" sz="1750" dirty="0">
                <a:solidFill>
                  <a:srgbClr val="405449"/>
                </a:solidFill>
                <a:latin typeface="Nobile" pitchFamily="34" charset="0"/>
                <a:ea typeface="Nobile" pitchFamily="34" charset="-122"/>
                <a:cs typeface="Nobile" pitchFamily="34" charset="-120"/>
              </a:rPr>
              <a:t>Essential for healthcare professionals to deliver person-centred, sustainable care that addresses complex population needs while ensuring long-term health system viability (Borrell-Carrió et00a0al., 2004).</a:t>
            </a:r>
            <a:endParaRPr lang="en-US" sz="175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Shape 0"/>
          <p:cNvSpPr/>
          <p:nvPr/>
        </p:nvSpPr>
        <p:spPr>
          <a:xfrm>
            <a:off x="793790" y="1280636"/>
            <a:ext cx="1499235" cy="426244"/>
          </a:xfrm>
          <a:prstGeom prst="roundRect">
            <a:avLst>
              <a:gd name="adj" fmla="val 38315"/>
            </a:avLst>
          </a:prstGeom>
          <a:solidFill>
            <a:srgbClr val="DDEEE0"/>
          </a:solidFill>
          <a:ln/>
        </p:spPr>
        <p:txBody>
          <a:bodyPr/>
          <a:lstStyle/>
          <a:p>
            <a:endParaRPr lang="en-GB"/>
          </a:p>
        </p:txBody>
      </p:sp>
      <p:sp>
        <p:nvSpPr>
          <p:cNvPr id="3" name="Text 1"/>
          <p:cNvSpPr/>
          <p:nvPr/>
        </p:nvSpPr>
        <p:spPr>
          <a:xfrm>
            <a:off x="929878" y="1348621"/>
            <a:ext cx="1227058" cy="290274"/>
          </a:xfrm>
          <a:prstGeom prst="rect">
            <a:avLst/>
          </a:prstGeom>
          <a:noFill/>
          <a:ln/>
        </p:spPr>
        <p:txBody>
          <a:bodyPr wrap="none" lIns="0" tIns="0" rIns="0" bIns="0" rtlCol="0" anchor="t"/>
          <a:lstStyle/>
          <a:p>
            <a:pPr marL="0" indent="0" algn="l">
              <a:lnSpc>
                <a:spcPts val="2250"/>
              </a:lnSpc>
              <a:buNone/>
            </a:pPr>
            <a:r>
              <a:rPr lang="en-US" sz="1400" dirty="0">
                <a:solidFill>
                  <a:srgbClr val="405449"/>
                </a:solidFill>
                <a:latin typeface="Nobile" pitchFamily="34" charset="0"/>
                <a:ea typeface="Nobile" pitchFamily="34" charset="-122"/>
                <a:cs typeface="Nobile" pitchFamily="34" charset="-120"/>
              </a:rPr>
              <a:t>FOUNDATION</a:t>
            </a:r>
            <a:endParaRPr lang="en-US" sz="1400" dirty="0"/>
          </a:p>
        </p:txBody>
      </p:sp>
      <p:sp>
        <p:nvSpPr>
          <p:cNvPr id="4" name="Text 2"/>
          <p:cNvSpPr/>
          <p:nvPr/>
        </p:nvSpPr>
        <p:spPr>
          <a:xfrm>
            <a:off x="793790" y="1797606"/>
            <a:ext cx="6784777" cy="708779"/>
          </a:xfrm>
          <a:prstGeom prst="rect">
            <a:avLst/>
          </a:prstGeom>
          <a:noFill/>
          <a:ln/>
        </p:spPr>
        <p:txBody>
          <a:bodyPr wrap="none" lIns="0" tIns="0" rIns="0" bIns="0" rtlCol="0" anchor="t"/>
          <a:lstStyle/>
          <a:p>
            <a:pPr marL="0" indent="0" algn="l">
              <a:lnSpc>
                <a:spcPts val="5550"/>
              </a:lnSpc>
              <a:buNone/>
            </a:pPr>
            <a:r>
              <a:rPr lang="en-US" sz="4450" b="1" dirty="0">
                <a:solidFill>
                  <a:srgbClr val="3B4540"/>
                </a:solidFill>
                <a:latin typeface="Fraunces Extra Bold" pitchFamily="34" charset="0"/>
                <a:ea typeface="Fraunces Extra Bold" pitchFamily="34" charset="-122"/>
                <a:cs typeface="Fraunces Extra Bold" pitchFamily="34" charset="-120"/>
              </a:rPr>
              <a:t>Defining Core Concepts</a:t>
            </a:r>
            <a:endParaRPr lang="en-US" sz="4450" dirty="0"/>
          </a:p>
        </p:txBody>
      </p:sp>
      <p:sp>
        <p:nvSpPr>
          <p:cNvPr id="5" name="Shape 3"/>
          <p:cNvSpPr/>
          <p:nvPr/>
        </p:nvSpPr>
        <p:spPr>
          <a:xfrm>
            <a:off x="793790" y="2846546"/>
            <a:ext cx="4196358" cy="3484364"/>
          </a:xfrm>
          <a:prstGeom prst="roundRect">
            <a:avLst>
              <a:gd name="adj" fmla="val 5859"/>
            </a:avLst>
          </a:prstGeom>
          <a:solidFill>
            <a:srgbClr val="E8F3E8"/>
          </a:solidFill>
          <a:ln/>
        </p:spPr>
        <p:txBody>
          <a:bodyPr/>
          <a:lstStyle/>
          <a:p>
            <a:endParaRPr lang="en-GB"/>
          </a:p>
        </p:txBody>
      </p:sp>
      <p:sp>
        <p:nvSpPr>
          <p:cNvPr id="6" name="Text 4"/>
          <p:cNvSpPr/>
          <p:nvPr/>
        </p:nvSpPr>
        <p:spPr>
          <a:xfrm>
            <a:off x="1020604" y="3073360"/>
            <a:ext cx="2835235" cy="354330"/>
          </a:xfrm>
          <a:prstGeom prst="rect">
            <a:avLst/>
          </a:prstGeom>
          <a:noFill/>
          <a:ln/>
        </p:spPr>
        <p:txBody>
          <a:bodyPr wrap="none" lIns="0" tIns="0" rIns="0" bIns="0" rtlCol="0" anchor="t"/>
          <a:lstStyle/>
          <a:p>
            <a:pPr marL="0" indent="0" algn="l">
              <a:lnSpc>
                <a:spcPts val="2750"/>
              </a:lnSpc>
              <a:buNone/>
            </a:pPr>
            <a:r>
              <a:rPr lang="en-US" sz="2200" b="1" dirty="0">
                <a:solidFill>
                  <a:srgbClr val="405449"/>
                </a:solidFill>
                <a:latin typeface="Fraunces Extra Bold" pitchFamily="34" charset="0"/>
                <a:ea typeface="Fraunces Extra Bold" pitchFamily="34" charset="-122"/>
                <a:cs typeface="Fraunces Extra Bold" pitchFamily="34" charset="-120"/>
              </a:rPr>
              <a:t>Health</a:t>
            </a:r>
            <a:endParaRPr lang="en-US" sz="2200" dirty="0"/>
          </a:p>
        </p:txBody>
      </p:sp>
      <p:sp>
        <p:nvSpPr>
          <p:cNvPr id="7" name="Text 5"/>
          <p:cNvSpPr/>
          <p:nvPr/>
        </p:nvSpPr>
        <p:spPr>
          <a:xfrm>
            <a:off x="1020604" y="3563779"/>
            <a:ext cx="3742730" cy="2540318"/>
          </a:xfrm>
          <a:prstGeom prst="rect">
            <a:avLst/>
          </a:prstGeom>
          <a:noFill/>
          <a:ln/>
        </p:spPr>
        <p:txBody>
          <a:bodyPr wrap="square" lIns="0" tIns="0" rIns="0" bIns="0" rtlCol="0" anchor="t"/>
          <a:lstStyle/>
          <a:p>
            <a:pPr marL="0" indent="0" algn="l">
              <a:lnSpc>
                <a:spcPts val="2850"/>
              </a:lnSpc>
              <a:buNone/>
            </a:pPr>
            <a:r>
              <a:rPr lang="en-US" sz="1750" dirty="0">
                <a:solidFill>
                  <a:srgbClr val="405449"/>
                </a:solidFill>
                <a:latin typeface="Nobile" pitchFamily="34" charset="0"/>
                <a:ea typeface="Nobile" pitchFamily="34" charset="-122"/>
                <a:cs typeface="Nobile" pitchFamily="34" charset="-120"/>
              </a:rPr>
              <a:t>Physical, mental, and social well-being extending beyond the absence of disease (WHO, 2020). This holistic definition contrasts with the traditional biomedical model which focused solely on disease absence.</a:t>
            </a:r>
            <a:endParaRPr lang="en-US" sz="1750" dirty="0"/>
          </a:p>
        </p:txBody>
      </p:sp>
      <p:sp>
        <p:nvSpPr>
          <p:cNvPr id="8" name="Shape 6"/>
          <p:cNvSpPr/>
          <p:nvPr/>
        </p:nvSpPr>
        <p:spPr>
          <a:xfrm>
            <a:off x="5216962" y="2846546"/>
            <a:ext cx="4196358" cy="3484364"/>
          </a:xfrm>
          <a:prstGeom prst="roundRect">
            <a:avLst>
              <a:gd name="adj" fmla="val 5859"/>
            </a:avLst>
          </a:prstGeom>
          <a:solidFill>
            <a:srgbClr val="E8F3E8"/>
          </a:solidFill>
          <a:ln/>
        </p:spPr>
        <p:txBody>
          <a:bodyPr/>
          <a:lstStyle/>
          <a:p>
            <a:endParaRPr lang="en-GB"/>
          </a:p>
        </p:txBody>
      </p:sp>
      <p:sp>
        <p:nvSpPr>
          <p:cNvPr id="9" name="Text 7"/>
          <p:cNvSpPr/>
          <p:nvPr/>
        </p:nvSpPr>
        <p:spPr>
          <a:xfrm>
            <a:off x="5443776" y="3073360"/>
            <a:ext cx="2835235" cy="354330"/>
          </a:xfrm>
          <a:prstGeom prst="rect">
            <a:avLst/>
          </a:prstGeom>
          <a:noFill/>
          <a:ln/>
        </p:spPr>
        <p:txBody>
          <a:bodyPr wrap="none" lIns="0" tIns="0" rIns="0" bIns="0" rtlCol="0" anchor="t"/>
          <a:lstStyle/>
          <a:p>
            <a:pPr marL="0" indent="0" algn="l">
              <a:lnSpc>
                <a:spcPts val="2750"/>
              </a:lnSpc>
              <a:buNone/>
            </a:pPr>
            <a:r>
              <a:rPr lang="en-US" sz="2200" b="1" dirty="0">
                <a:solidFill>
                  <a:srgbClr val="405449"/>
                </a:solidFill>
                <a:latin typeface="Fraunces Extra Bold" pitchFamily="34" charset="0"/>
                <a:ea typeface="Fraunces Extra Bold" pitchFamily="34" charset="-122"/>
                <a:cs typeface="Fraunces Extra Bold" pitchFamily="34" charset="-120"/>
              </a:rPr>
              <a:t>Wellbeing</a:t>
            </a:r>
            <a:endParaRPr lang="en-US" sz="2200" dirty="0"/>
          </a:p>
        </p:txBody>
      </p:sp>
      <p:sp>
        <p:nvSpPr>
          <p:cNvPr id="10" name="Text 8"/>
          <p:cNvSpPr/>
          <p:nvPr/>
        </p:nvSpPr>
        <p:spPr>
          <a:xfrm>
            <a:off x="5443776" y="3563779"/>
            <a:ext cx="3742730" cy="2540318"/>
          </a:xfrm>
          <a:prstGeom prst="rect">
            <a:avLst/>
          </a:prstGeom>
          <a:noFill/>
          <a:ln/>
        </p:spPr>
        <p:txBody>
          <a:bodyPr wrap="square" lIns="0" tIns="0" rIns="0" bIns="0" rtlCol="0" anchor="t"/>
          <a:lstStyle/>
          <a:p>
            <a:pPr marL="0" indent="0" algn="l">
              <a:lnSpc>
                <a:spcPts val="2850"/>
              </a:lnSpc>
              <a:buNone/>
            </a:pPr>
            <a:r>
              <a:rPr lang="en-US" sz="1750" dirty="0">
                <a:solidFill>
                  <a:srgbClr val="405449"/>
                </a:solidFill>
                <a:latin typeface="Nobile" pitchFamily="34" charset="0"/>
                <a:ea typeface="Nobile" pitchFamily="34" charset="-122"/>
                <a:cs typeface="Nobile" pitchFamily="34" charset="-120"/>
              </a:rPr>
              <a:t>Holistic approach encompassing physical, mental, emotional, and social health dimensions (Dodge et al., 2012). This multidimensional concept has evolved from earlier, narrower psychological definitions.</a:t>
            </a:r>
            <a:endParaRPr lang="en-US" sz="1750" dirty="0"/>
          </a:p>
        </p:txBody>
      </p:sp>
      <p:sp>
        <p:nvSpPr>
          <p:cNvPr id="11" name="Shape 9"/>
          <p:cNvSpPr/>
          <p:nvPr/>
        </p:nvSpPr>
        <p:spPr>
          <a:xfrm>
            <a:off x="9640133" y="2846546"/>
            <a:ext cx="4196358" cy="3484364"/>
          </a:xfrm>
          <a:prstGeom prst="roundRect">
            <a:avLst>
              <a:gd name="adj" fmla="val 5859"/>
            </a:avLst>
          </a:prstGeom>
          <a:solidFill>
            <a:srgbClr val="E8F3E8"/>
          </a:solidFill>
          <a:ln/>
        </p:spPr>
        <p:txBody>
          <a:bodyPr/>
          <a:lstStyle/>
          <a:p>
            <a:endParaRPr lang="en-GB"/>
          </a:p>
        </p:txBody>
      </p:sp>
      <p:sp>
        <p:nvSpPr>
          <p:cNvPr id="12" name="Text 10"/>
          <p:cNvSpPr/>
          <p:nvPr/>
        </p:nvSpPr>
        <p:spPr>
          <a:xfrm>
            <a:off x="9866948" y="3073360"/>
            <a:ext cx="3664863" cy="354330"/>
          </a:xfrm>
          <a:prstGeom prst="rect">
            <a:avLst/>
          </a:prstGeom>
          <a:noFill/>
          <a:ln/>
        </p:spPr>
        <p:txBody>
          <a:bodyPr wrap="none" lIns="0" tIns="0" rIns="0" bIns="0" rtlCol="0" anchor="t"/>
          <a:lstStyle/>
          <a:p>
            <a:pPr marL="0" indent="0" algn="l">
              <a:lnSpc>
                <a:spcPts val="2750"/>
              </a:lnSpc>
              <a:buNone/>
            </a:pPr>
            <a:r>
              <a:rPr lang="en-US" sz="2200" b="1" dirty="0">
                <a:solidFill>
                  <a:srgbClr val="405449"/>
                </a:solidFill>
                <a:latin typeface="Fraunces Extra Bold" pitchFamily="34" charset="0"/>
                <a:ea typeface="Fraunces Extra Bold" pitchFamily="34" charset="-122"/>
                <a:cs typeface="Fraunces Extra Bold" pitchFamily="34" charset="-120"/>
              </a:rPr>
              <a:t>Sustainable Development</a:t>
            </a:r>
            <a:endParaRPr lang="en-US" sz="2200" dirty="0"/>
          </a:p>
        </p:txBody>
      </p:sp>
      <p:sp>
        <p:nvSpPr>
          <p:cNvPr id="13" name="Text 11"/>
          <p:cNvSpPr/>
          <p:nvPr/>
        </p:nvSpPr>
        <p:spPr>
          <a:xfrm>
            <a:off x="9866948" y="3563779"/>
            <a:ext cx="3742730" cy="2540318"/>
          </a:xfrm>
          <a:prstGeom prst="rect">
            <a:avLst/>
          </a:prstGeom>
          <a:noFill/>
          <a:ln/>
        </p:spPr>
        <p:txBody>
          <a:bodyPr wrap="square" lIns="0" tIns="0" rIns="0" bIns="0" rtlCol="0" anchor="t"/>
          <a:lstStyle/>
          <a:p>
            <a:pPr marL="0" indent="0" algn="l">
              <a:lnSpc>
                <a:spcPts val="2850"/>
              </a:lnSpc>
              <a:buNone/>
            </a:pPr>
            <a:r>
              <a:rPr lang="en-US" sz="1750" dirty="0">
                <a:solidFill>
                  <a:srgbClr val="405449"/>
                </a:solidFill>
                <a:latin typeface="Nobile" pitchFamily="34" charset="0"/>
                <a:ea typeface="Nobile" pitchFamily="34" charset="-122"/>
                <a:cs typeface="Nobile" pitchFamily="34" charset="-120"/>
              </a:rPr>
              <a:t>Meeting present needs without compromising the ability of future generations to meet theirs (Brundtland Commission, 1987). This framework challenges short-term healthcare planning approaches.</a:t>
            </a:r>
            <a:endParaRPr lang="en-US" sz="1750" dirty="0"/>
          </a:p>
        </p:txBody>
      </p:sp>
      <p:sp>
        <p:nvSpPr>
          <p:cNvPr id="14" name="Text 12"/>
          <p:cNvSpPr/>
          <p:nvPr/>
        </p:nvSpPr>
        <p:spPr>
          <a:xfrm>
            <a:off x="793790" y="6586061"/>
            <a:ext cx="13042821" cy="362903"/>
          </a:xfrm>
          <a:prstGeom prst="rect">
            <a:avLst/>
          </a:prstGeom>
          <a:noFill/>
          <a:ln/>
        </p:spPr>
        <p:txBody>
          <a:bodyPr wrap="none" lIns="0" tIns="0" rIns="0" bIns="0" rtlCol="0" anchor="t"/>
          <a:lstStyle/>
          <a:p>
            <a:pPr marL="0" indent="0" algn="l">
              <a:lnSpc>
                <a:spcPts val="2850"/>
              </a:lnSpc>
              <a:buNone/>
            </a:pPr>
            <a:r>
              <a:rPr lang="en-US" sz="1750" dirty="0">
                <a:solidFill>
                  <a:srgbClr val="405449"/>
                </a:solidFill>
                <a:latin typeface="Nobile" pitchFamily="34" charset="0"/>
                <a:ea typeface="Nobile" pitchFamily="34" charset="-122"/>
                <a:cs typeface="Nobile" pitchFamily="34" charset="-120"/>
              </a:rPr>
              <a:t>These interconnected concepts represent a paradigm shift from traditional healthcare models (Marmot et al., 2020).</a:t>
            </a:r>
            <a:endParaRPr lang="en-US" sz="175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677228" y="1104900"/>
            <a:ext cx="10598110" cy="604599"/>
          </a:xfrm>
          <a:prstGeom prst="rect">
            <a:avLst/>
          </a:prstGeom>
          <a:noFill/>
          <a:ln/>
        </p:spPr>
        <p:txBody>
          <a:bodyPr wrap="none" lIns="0" tIns="0" rIns="0" bIns="0" rtlCol="0" anchor="t"/>
          <a:lstStyle/>
          <a:p>
            <a:pPr marL="0" indent="0" algn="l">
              <a:lnSpc>
                <a:spcPts val="4750"/>
              </a:lnSpc>
              <a:buNone/>
            </a:pPr>
            <a:r>
              <a:rPr lang="en-US" sz="3800" b="1" dirty="0">
                <a:solidFill>
                  <a:srgbClr val="3B4540"/>
                </a:solidFill>
                <a:latin typeface="Fraunces Extra Bold" pitchFamily="34" charset="0"/>
                <a:ea typeface="Fraunces Extra Bold" pitchFamily="34" charset="-122"/>
                <a:cs typeface="Fraunces Extra Bold" pitchFamily="34" charset="-120"/>
              </a:rPr>
              <a:t>Growing Importance in Modern Healthcare</a:t>
            </a:r>
            <a:endParaRPr lang="en-US" sz="3800" dirty="0"/>
          </a:p>
        </p:txBody>
      </p:sp>
      <p:pic>
        <p:nvPicPr>
          <p:cNvPr id="3" name="Image 0" descr="preencoded.png"/>
          <p:cNvPicPr>
            <a:picLocks noChangeAspect="1"/>
          </p:cNvPicPr>
          <p:nvPr/>
        </p:nvPicPr>
        <p:blipFill>
          <a:blip r:embed="rId3"/>
          <a:stretch>
            <a:fillRect/>
          </a:stretch>
        </p:blipFill>
        <p:spPr>
          <a:xfrm>
            <a:off x="677228" y="2142649"/>
            <a:ext cx="8464153" cy="4796314"/>
          </a:xfrm>
          <a:prstGeom prst="rect">
            <a:avLst/>
          </a:prstGeom>
        </p:spPr>
      </p:pic>
      <p:sp>
        <p:nvSpPr>
          <p:cNvPr id="4" name="Text 1"/>
          <p:cNvSpPr/>
          <p:nvPr/>
        </p:nvSpPr>
        <p:spPr>
          <a:xfrm>
            <a:off x="9620964" y="2384584"/>
            <a:ext cx="4339709" cy="860465"/>
          </a:xfrm>
          <a:prstGeom prst="rect">
            <a:avLst/>
          </a:prstGeom>
          <a:noFill/>
          <a:ln/>
        </p:spPr>
        <p:txBody>
          <a:bodyPr wrap="square" lIns="0" tIns="0" rIns="0" bIns="0" rtlCol="0" anchor="t"/>
          <a:lstStyle/>
          <a:p>
            <a:pPr marL="0" indent="0" algn="l">
              <a:lnSpc>
                <a:spcPts val="2250"/>
              </a:lnSpc>
              <a:buNone/>
            </a:pPr>
            <a:r>
              <a:rPr lang="en-US" sz="1500" dirty="0">
                <a:solidFill>
                  <a:srgbClr val="405449"/>
                </a:solidFill>
                <a:latin typeface="Nobile" pitchFamily="34" charset="0"/>
                <a:ea typeface="Nobile" pitchFamily="34" charset="-122"/>
                <a:cs typeface="Nobile" pitchFamily="34" charset="-120"/>
              </a:rPr>
              <a:t>These concepts have become central to contemporary healthcare policies and practices globally (Marmot et al., 2020).</a:t>
            </a:r>
            <a:endParaRPr lang="en-US" sz="1500" dirty="0"/>
          </a:p>
        </p:txBody>
      </p:sp>
      <p:sp>
        <p:nvSpPr>
          <p:cNvPr id="5" name="Text 2"/>
          <p:cNvSpPr/>
          <p:nvPr/>
        </p:nvSpPr>
        <p:spPr>
          <a:xfrm>
            <a:off x="9620964" y="3393519"/>
            <a:ext cx="4339709" cy="2007751"/>
          </a:xfrm>
          <a:prstGeom prst="rect">
            <a:avLst/>
          </a:prstGeom>
          <a:noFill/>
          <a:ln/>
        </p:spPr>
        <p:txBody>
          <a:bodyPr wrap="square" lIns="0" tIns="0" rIns="0" bIns="0" rtlCol="0" anchor="t"/>
          <a:lstStyle/>
          <a:p>
            <a:pPr marL="0" indent="0" algn="l">
              <a:lnSpc>
                <a:spcPts val="2250"/>
              </a:lnSpc>
              <a:buNone/>
            </a:pPr>
            <a:r>
              <a:rPr lang="en-US" sz="1500" dirty="0">
                <a:solidFill>
                  <a:srgbClr val="405449"/>
                </a:solidFill>
                <a:latin typeface="Nobile" pitchFamily="34" charset="0"/>
                <a:ea typeface="Nobile" pitchFamily="34" charset="-122"/>
                <a:cs typeface="Nobile" pitchFamily="34" charset="-120"/>
              </a:rPr>
              <a:t>The WHO's Sustainable Development Goals emphasise integrated approaches to health that consider environmental, social, and economic factors in service delivery. However, critics argue that implementation remains inconsistent across healthcare systems (Haines and Ebi, 2019).</a:t>
            </a:r>
            <a:endParaRPr lang="en-US" sz="1500" dirty="0"/>
          </a:p>
        </p:txBody>
      </p:sp>
      <p:sp>
        <p:nvSpPr>
          <p:cNvPr id="6" name="Text 3"/>
          <p:cNvSpPr/>
          <p:nvPr/>
        </p:nvSpPr>
        <p:spPr>
          <a:xfrm>
            <a:off x="9620964" y="5549741"/>
            <a:ext cx="4339709" cy="1147286"/>
          </a:xfrm>
          <a:prstGeom prst="rect">
            <a:avLst/>
          </a:prstGeom>
          <a:noFill/>
          <a:ln/>
        </p:spPr>
        <p:txBody>
          <a:bodyPr wrap="square" lIns="0" tIns="0" rIns="0" bIns="0" rtlCol="0" anchor="t"/>
          <a:lstStyle/>
          <a:p>
            <a:pPr marL="0" indent="0" algn="l">
              <a:lnSpc>
                <a:spcPts val="2250"/>
              </a:lnSpc>
              <a:buNone/>
            </a:pPr>
            <a:r>
              <a:rPr lang="en-US" sz="1500" dirty="0">
                <a:solidFill>
                  <a:srgbClr val="405449"/>
                </a:solidFill>
                <a:latin typeface="Nobile" pitchFamily="34" charset="0"/>
                <a:ea typeface="Nobile" pitchFamily="34" charset="-122"/>
                <a:cs typeface="Nobile" pitchFamily="34" charset="-120"/>
              </a:rPr>
              <a:t>The UK's integration of SDGs into health policy has been described as 'fragmented' compared to Scandinavian models (Kickbusch and Nutbeam, 2017).</a:t>
            </a:r>
            <a:endParaRPr lang="en-US" sz="150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Shape 0"/>
          <p:cNvSpPr/>
          <p:nvPr/>
        </p:nvSpPr>
        <p:spPr>
          <a:xfrm>
            <a:off x="750689" y="590074"/>
            <a:ext cx="1466374" cy="410766"/>
          </a:xfrm>
          <a:prstGeom prst="roundRect">
            <a:avLst>
              <a:gd name="adj" fmla="val 37597"/>
            </a:avLst>
          </a:prstGeom>
          <a:noFill/>
          <a:ln w="7620">
            <a:solidFill>
              <a:srgbClr val="438951"/>
            </a:solidFill>
            <a:prstDash val="solid"/>
          </a:ln>
        </p:spPr>
        <p:txBody>
          <a:bodyPr/>
          <a:lstStyle/>
          <a:p>
            <a:endParaRPr lang="en-GB"/>
          </a:p>
        </p:txBody>
      </p:sp>
      <p:sp>
        <p:nvSpPr>
          <p:cNvPr id="3" name="Text 1"/>
          <p:cNvSpPr/>
          <p:nvPr/>
        </p:nvSpPr>
        <p:spPr>
          <a:xfrm>
            <a:off x="886897" y="661988"/>
            <a:ext cx="1193959" cy="266938"/>
          </a:xfrm>
          <a:prstGeom prst="rect">
            <a:avLst/>
          </a:prstGeom>
          <a:noFill/>
          <a:ln/>
        </p:spPr>
        <p:txBody>
          <a:bodyPr wrap="none" lIns="0" tIns="0" rIns="0" bIns="0" rtlCol="0" anchor="t"/>
          <a:lstStyle/>
          <a:p>
            <a:pPr marL="0" indent="0" algn="l">
              <a:lnSpc>
                <a:spcPts val="2100"/>
              </a:lnSpc>
              <a:buNone/>
            </a:pPr>
            <a:r>
              <a:rPr lang="en-US" sz="1350" dirty="0">
                <a:solidFill>
                  <a:srgbClr val="438951"/>
                </a:solidFill>
                <a:latin typeface="Nobile" pitchFamily="34" charset="0"/>
                <a:ea typeface="Nobile" pitchFamily="34" charset="-122"/>
                <a:cs typeface="Nobile" pitchFamily="34" charset="-120"/>
              </a:rPr>
              <a:t>INTEGRATION</a:t>
            </a:r>
            <a:endParaRPr lang="en-US" sz="1350" dirty="0"/>
          </a:p>
        </p:txBody>
      </p:sp>
      <p:sp>
        <p:nvSpPr>
          <p:cNvPr id="4" name="Text 2"/>
          <p:cNvSpPr/>
          <p:nvPr/>
        </p:nvSpPr>
        <p:spPr>
          <a:xfrm>
            <a:off x="750689" y="1081921"/>
            <a:ext cx="11482507" cy="670322"/>
          </a:xfrm>
          <a:prstGeom prst="rect">
            <a:avLst/>
          </a:prstGeom>
          <a:noFill/>
          <a:ln/>
        </p:spPr>
        <p:txBody>
          <a:bodyPr wrap="none" lIns="0" tIns="0" rIns="0" bIns="0" rtlCol="0" anchor="t"/>
          <a:lstStyle/>
          <a:p>
            <a:pPr marL="0" indent="0" algn="l">
              <a:lnSpc>
                <a:spcPts val="5250"/>
              </a:lnSpc>
              <a:buNone/>
            </a:pPr>
            <a:r>
              <a:rPr lang="en-US" sz="4200" b="1" dirty="0">
                <a:solidFill>
                  <a:srgbClr val="3B4540"/>
                </a:solidFill>
                <a:latin typeface="Fraunces Extra Bold" pitchFamily="34" charset="0"/>
                <a:ea typeface="Fraunces Extra Bold" pitchFamily="34" charset="-122"/>
                <a:cs typeface="Fraunces Extra Bold" pitchFamily="34" charset="-120"/>
              </a:rPr>
              <a:t>Holistic Health and Wellbeing Approaches</a:t>
            </a:r>
            <a:endParaRPr lang="en-US" sz="4200" dirty="0"/>
          </a:p>
        </p:txBody>
      </p:sp>
      <p:pic>
        <p:nvPicPr>
          <p:cNvPr id="5" name="Image 0" descr="preencoded.png"/>
          <p:cNvPicPr>
            <a:picLocks noChangeAspect="1"/>
          </p:cNvPicPr>
          <p:nvPr/>
        </p:nvPicPr>
        <p:blipFill>
          <a:blip r:embed="rId3"/>
          <a:stretch>
            <a:fillRect/>
          </a:stretch>
        </p:blipFill>
        <p:spPr>
          <a:xfrm>
            <a:off x="750689" y="2056448"/>
            <a:ext cx="3733800" cy="2307550"/>
          </a:xfrm>
          <a:prstGeom prst="rect">
            <a:avLst/>
          </a:prstGeom>
        </p:spPr>
      </p:pic>
      <p:sp>
        <p:nvSpPr>
          <p:cNvPr id="6" name="Text 3"/>
          <p:cNvSpPr/>
          <p:nvPr/>
        </p:nvSpPr>
        <p:spPr>
          <a:xfrm>
            <a:off x="750689" y="4617482"/>
            <a:ext cx="3034903" cy="335161"/>
          </a:xfrm>
          <a:prstGeom prst="rect">
            <a:avLst/>
          </a:prstGeom>
          <a:noFill/>
          <a:ln/>
        </p:spPr>
        <p:txBody>
          <a:bodyPr wrap="none" lIns="0" tIns="0" rIns="0" bIns="0" rtlCol="0" anchor="t"/>
          <a:lstStyle/>
          <a:p>
            <a:pPr marL="0" indent="0" algn="l">
              <a:lnSpc>
                <a:spcPts val="2600"/>
              </a:lnSpc>
              <a:buNone/>
            </a:pPr>
            <a:r>
              <a:rPr lang="en-US" sz="2100" b="1" dirty="0">
                <a:solidFill>
                  <a:srgbClr val="405449"/>
                </a:solidFill>
                <a:latin typeface="Fraunces Extra Bold" pitchFamily="34" charset="0"/>
                <a:ea typeface="Fraunces Extra Bold" pitchFamily="34" charset="-122"/>
                <a:cs typeface="Fraunces Extra Bold" pitchFamily="34" charset="-120"/>
              </a:rPr>
              <a:t>Integrated Healthcare</a:t>
            </a:r>
            <a:endParaRPr lang="en-US" sz="2100" dirty="0"/>
          </a:p>
        </p:txBody>
      </p:sp>
      <p:sp>
        <p:nvSpPr>
          <p:cNvPr id="7" name="Text 4"/>
          <p:cNvSpPr/>
          <p:nvPr/>
        </p:nvSpPr>
        <p:spPr>
          <a:xfrm>
            <a:off x="750689" y="5074325"/>
            <a:ext cx="6437709" cy="1669256"/>
          </a:xfrm>
          <a:prstGeom prst="rect">
            <a:avLst/>
          </a:prstGeom>
          <a:noFill/>
          <a:ln/>
        </p:spPr>
        <p:txBody>
          <a:bodyPr wrap="square" lIns="0" tIns="0" rIns="0" bIns="0" rtlCol="0" anchor="t"/>
          <a:lstStyle/>
          <a:p>
            <a:pPr marL="0" indent="0" algn="l">
              <a:lnSpc>
                <a:spcPts val="2600"/>
              </a:lnSpc>
              <a:buNone/>
            </a:pPr>
            <a:r>
              <a:rPr lang="en-US" sz="1650" dirty="0">
                <a:solidFill>
                  <a:srgbClr val="405449"/>
                </a:solidFill>
                <a:latin typeface="Nobile" pitchFamily="34" charset="0"/>
                <a:ea typeface="Nobile" pitchFamily="34" charset="-122"/>
                <a:cs typeface="Nobile" pitchFamily="34" charset="-120"/>
              </a:rPr>
              <a:t>Holistic health and wellbeing approaches are increasingly integrated into healthcare delivery systems (Wade and Halligan, 2017). This shift reflects recognition that physical health cannot be separated from mental, emotional, and social wellbeing (Borrell-Carrió et al., 2004).</a:t>
            </a:r>
            <a:endParaRPr lang="en-US" sz="1650" dirty="0"/>
          </a:p>
        </p:txBody>
      </p:sp>
      <p:pic>
        <p:nvPicPr>
          <p:cNvPr id="8" name="Image 1" descr="preencoded.png"/>
          <p:cNvPicPr>
            <a:picLocks noChangeAspect="1"/>
          </p:cNvPicPr>
          <p:nvPr/>
        </p:nvPicPr>
        <p:blipFill>
          <a:blip r:embed="rId4"/>
          <a:stretch>
            <a:fillRect/>
          </a:stretch>
        </p:blipFill>
        <p:spPr>
          <a:xfrm>
            <a:off x="7441883" y="2056448"/>
            <a:ext cx="3733919" cy="2307669"/>
          </a:xfrm>
          <a:prstGeom prst="rect">
            <a:avLst/>
          </a:prstGeom>
        </p:spPr>
      </p:pic>
      <p:sp>
        <p:nvSpPr>
          <p:cNvPr id="9" name="Text 5"/>
          <p:cNvSpPr/>
          <p:nvPr/>
        </p:nvSpPr>
        <p:spPr>
          <a:xfrm>
            <a:off x="7441883" y="4617601"/>
            <a:ext cx="2681049" cy="335161"/>
          </a:xfrm>
          <a:prstGeom prst="rect">
            <a:avLst/>
          </a:prstGeom>
          <a:noFill/>
          <a:ln/>
        </p:spPr>
        <p:txBody>
          <a:bodyPr wrap="none" lIns="0" tIns="0" rIns="0" bIns="0" rtlCol="0" anchor="t"/>
          <a:lstStyle/>
          <a:p>
            <a:pPr marL="0" indent="0" algn="l">
              <a:lnSpc>
                <a:spcPts val="2600"/>
              </a:lnSpc>
              <a:buNone/>
            </a:pPr>
            <a:r>
              <a:rPr lang="en-US" sz="2100" b="1" dirty="0">
                <a:solidFill>
                  <a:srgbClr val="405449"/>
                </a:solidFill>
                <a:latin typeface="Fraunces Extra Bold" pitchFamily="34" charset="0"/>
                <a:ea typeface="Fraunces Extra Bold" pitchFamily="34" charset="-122"/>
                <a:cs typeface="Fraunces Extra Bold" pitchFamily="34" charset="-120"/>
              </a:rPr>
              <a:t>Policy Frameworks</a:t>
            </a:r>
            <a:endParaRPr lang="en-US" sz="2100" dirty="0"/>
          </a:p>
        </p:txBody>
      </p:sp>
      <p:sp>
        <p:nvSpPr>
          <p:cNvPr id="10" name="Text 6"/>
          <p:cNvSpPr/>
          <p:nvPr/>
        </p:nvSpPr>
        <p:spPr>
          <a:xfrm>
            <a:off x="7441883" y="5074444"/>
            <a:ext cx="6437828" cy="1669256"/>
          </a:xfrm>
          <a:prstGeom prst="rect">
            <a:avLst/>
          </a:prstGeom>
          <a:noFill/>
          <a:ln/>
        </p:spPr>
        <p:txBody>
          <a:bodyPr wrap="square" lIns="0" tIns="0" rIns="0" bIns="0" rtlCol="0" anchor="t"/>
          <a:lstStyle/>
          <a:p>
            <a:pPr marL="0" indent="0" algn="l">
              <a:lnSpc>
                <a:spcPts val="2600"/>
              </a:lnSpc>
              <a:buNone/>
            </a:pPr>
            <a:r>
              <a:rPr lang="en-US" sz="1650" dirty="0">
                <a:solidFill>
                  <a:srgbClr val="405449"/>
                </a:solidFill>
                <a:latin typeface="Nobile" pitchFamily="34" charset="0"/>
                <a:ea typeface="Nobile" pitchFamily="34" charset="-122"/>
                <a:cs typeface="Nobile" pitchFamily="34" charset="-120"/>
              </a:rPr>
              <a:t>Sustainable Development frameworks like WHO's 'Health in All Policies' guide implementation (Kickbusch and Nutbeam, 2017). These frameworks emphasise cross-sectoral collaboration to address health determinants beyond traditional healthcare settings (WHO, 2020).</a:t>
            </a:r>
            <a:endParaRPr lang="en-US" sz="1650" dirty="0"/>
          </a:p>
        </p:txBody>
      </p:sp>
      <p:sp>
        <p:nvSpPr>
          <p:cNvPr id="11" name="Text 7"/>
          <p:cNvSpPr/>
          <p:nvPr/>
        </p:nvSpPr>
        <p:spPr>
          <a:xfrm>
            <a:off x="750689" y="6971824"/>
            <a:ext cx="13129022" cy="667703"/>
          </a:xfrm>
          <a:prstGeom prst="rect">
            <a:avLst/>
          </a:prstGeom>
          <a:noFill/>
          <a:ln/>
        </p:spPr>
        <p:txBody>
          <a:bodyPr wrap="square" lIns="0" tIns="0" rIns="0" bIns="0" rtlCol="0" anchor="t"/>
          <a:lstStyle/>
          <a:p>
            <a:pPr marL="0" indent="0" algn="l">
              <a:lnSpc>
                <a:spcPts val="2600"/>
              </a:lnSpc>
              <a:buNone/>
            </a:pPr>
            <a:r>
              <a:rPr lang="en-US" sz="1650" dirty="0">
                <a:solidFill>
                  <a:srgbClr val="405449"/>
                </a:solidFill>
                <a:latin typeface="Nobile" pitchFamily="34" charset="0"/>
                <a:ea typeface="Nobile" pitchFamily="34" charset="-122"/>
                <a:cs typeface="Nobile" pitchFamily="34" charset="-120"/>
              </a:rPr>
              <a:t>Together, these integrated approaches represent a fundamental shift from reactive, disease-focused care to proactive, prevention-oriented health systems that prioritise long-term population wellbeing (Marmot, 2010).</a:t>
            </a:r>
            <a:endParaRPr lang="en-US" sz="165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1722715" y="456248"/>
            <a:ext cx="10881122" cy="506611"/>
          </a:xfrm>
          <a:prstGeom prst="rect">
            <a:avLst/>
          </a:prstGeom>
          <a:noFill/>
          <a:ln/>
        </p:spPr>
        <p:txBody>
          <a:bodyPr wrap="none" lIns="0" tIns="0" rIns="0" bIns="0" rtlCol="0" anchor="t"/>
          <a:lstStyle/>
          <a:p>
            <a:pPr marL="0" indent="0" algn="l">
              <a:lnSpc>
                <a:spcPts val="3950"/>
              </a:lnSpc>
              <a:buNone/>
            </a:pPr>
            <a:r>
              <a:rPr lang="en-US" sz="3150" b="1" dirty="0">
                <a:solidFill>
                  <a:srgbClr val="3B4540"/>
                </a:solidFill>
                <a:latin typeface="Fraunces Extra Bold" pitchFamily="34" charset="0"/>
                <a:ea typeface="Fraunces Extra Bold" pitchFamily="34" charset="-122"/>
                <a:cs typeface="Fraunces Extra Bold" pitchFamily="34" charset="-120"/>
              </a:rPr>
              <a:t>Theoretical Perspectives: The Biopsychosocial Model</a:t>
            </a:r>
            <a:endParaRPr lang="en-US" sz="3150" dirty="0"/>
          </a:p>
        </p:txBody>
      </p:sp>
      <p:pic>
        <p:nvPicPr>
          <p:cNvPr id="3" name="Image 0" descr="preencoded.png"/>
          <p:cNvPicPr>
            <a:picLocks noChangeAspect="1"/>
          </p:cNvPicPr>
          <p:nvPr/>
        </p:nvPicPr>
        <p:blipFill>
          <a:blip r:embed="rId3"/>
          <a:stretch>
            <a:fillRect/>
          </a:stretch>
        </p:blipFill>
        <p:spPr>
          <a:xfrm>
            <a:off x="1889641" y="1266825"/>
            <a:ext cx="6797754" cy="6376273"/>
          </a:xfrm>
          <a:prstGeom prst="rect">
            <a:avLst/>
          </a:prstGeom>
        </p:spPr>
      </p:pic>
      <p:sp>
        <p:nvSpPr>
          <p:cNvPr id="4" name="Text 1"/>
          <p:cNvSpPr/>
          <p:nvPr/>
        </p:nvSpPr>
        <p:spPr>
          <a:xfrm>
            <a:off x="4268859" y="2328971"/>
            <a:ext cx="2039320" cy="254915"/>
          </a:xfrm>
          <a:prstGeom prst="rect">
            <a:avLst/>
          </a:prstGeom>
          <a:noFill/>
          <a:ln/>
        </p:spPr>
        <p:txBody>
          <a:bodyPr wrap="none" lIns="0" tIns="0" rIns="0" bIns="0" rtlCol="0" anchor="t"/>
          <a:lstStyle/>
          <a:p>
            <a:pPr marL="0" indent="0" algn="ctr">
              <a:lnSpc>
                <a:spcPts val="2000"/>
              </a:lnSpc>
              <a:buNone/>
            </a:pPr>
            <a:r>
              <a:rPr lang="en-US" sz="2400" b="1" dirty="0">
                <a:solidFill>
                  <a:srgbClr val="FFFFFF"/>
                </a:solidFill>
                <a:latin typeface="Fraunces Extra Bold" pitchFamily="34" charset="0"/>
                <a:ea typeface="Fraunces Extra Bold" pitchFamily="34" charset="-122"/>
                <a:cs typeface="Fraunces Extra Bold" pitchFamily="34" charset="-120"/>
              </a:rPr>
              <a:t>Psychological</a:t>
            </a:r>
            <a:endParaRPr lang="en-US" sz="2400" dirty="0"/>
          </a:p>
        </p:txBody>
      </p:sp>
      <p:sp>
        <p:nvSpPr>
          <p:cNvPr id="5" name="Text 2"/>
          <p:cNvSpPr/>
          <p:nvPr/>
        </p:nvSpPr>
        <p:spPr>
          <a:xfrm>
            <a:off x="2229539" y="5897780"/>
            <a:ext cx="2039320" cy="254915"/>
          </a:xfrm>
          <a:prstGeom prst="rect">
            <a:avLst/>
          </a:prstGeom>
          <a:noFill/>
          <a:ln/>
        </p:spPr>
        <p:txBody>
          <a:bodyPr wrap="none" lIns="0" tIns="0" rIns="0" bIns="0" rtlCol="0" anchor="t"/>
          <a:lstStyle/>
          <a:p>
            <a:pPr marL="0" indent="0" algn="ctr">
              <a:lnSpc>
                <a:spcPts val="2000"/>
              </a:lnSpc>
              <a:buNone/>
            </a:pPr>
            <a:r>
              <a:rPr lang="en-US" sz="2400" b="1" dirty="0">
                <a:solidFill>
                  <a:srgbClr val="FFFFFF"/>
                </a:solidFill>
                <a:latin typeface="Fraunces Extra Bold" pitchFamily="34" charset="0"/>
                <a:ea typeface="Fraunces Extra Bold" pitchFamily="34" charset="-122"/>
                <a:cs typeface="Fraunces Extra Bold" pitchFamily="34" charset="-120"/>
              </a:rPr>
              <a:t>Biological</a:t>
            </a:r>
            <a:endParaRPr lang="en-US" sz="2400" dirty="0"/>
          </a:p>
        </p:txBody>
      </p:sp>
      <p:sp>
        <p:nvSpPr>
          <p:cNvPr id="6" name="Text 3"/>
          <p:cNvSpPr/>
          <p:nvPr/>
        </p:nvSpPr>
        <p:spPr>
          <a:xfrm>
            <a:off x="6308178" y="5897780"/>
            <a:ext cx="2039320" cy="254915"/>
          </a:xfrm>
          <a:prstGeom prst="rect">
            <a:avLst/>
          </a:prstGeom>
          <a:noFill/>
          <a:ln/>
        </p:spPr>
        <p:txBody>
          <a:bodyPr wrap="none" lIns="0" tIns="0" rIns="0" bIns="0" rtlCol="0" anchor="t"/>
          <a:lstStyle/>
          <a:p>
            <a:pPr marL="0" indent="0" algn="ctr">
              <a:lnSpc>
                <a:spcPts val="2000"/>
              </a:lnSpc>
              <a:buNone/>
            </a:pPr>
            <a:r>
              <a:rPr lang="en-US" sz="2400" b="1" dirty="0">
                <a:solidFill>
                  <a:srgbClr val="FFFFFF"/>
                </a:solidFill>
                <a:latin typeface="Fraunces Extra Bold" pitchFamily="34" charset="0"/>
                <a:ea typeface="Fraunces Extra Bold" pitchFamily="34" charset="-122"/>
                <a:cs typeface="Fraunces Extra Bold" pitchFamily="34" charset="-120"/>
              </a:rPr>
              <a:t>Social</a:t>
            </a:r>
            <a:endParaRPr lang="en-US" sz="2400" dirty="0"/>
          </a:p>
        </p:txBody>
      </p:sp>
      <p:sp>
        <p:nvSpPr>
          <p:cNvPr id="7" name="Text 4"/>
          <p:cNvSpPr/>
          <p:nvPr/>
        </p:nvSpPr>
        <p:spPr>
          <a:xfrm>
            <a:off x="3374956" y="3943432"/>
            <a:ext cx="1362945" cy="254916"/>
          </a:xfrm>
          <a:prstGeom prst="rect">
            <a:avLst/>
          </a:prstGeom>
          <a:noFill/>
          <a:ln/>
        </p:spPr>
        <p:txBody>
          <a:bodyPr wrap="none" lIns="0" tIns="0" rIns="0" bIns="0" rtlCol="0" anchor="t"/>
          <a:lstStyle/>
          <a:p>
            <a:pPr marL="0" indent="0" algn="ctr">
              <a:lnSpc>
                <a:spcPts val="2000"/>
              </a:lnSpc>
              <a:buNone/>
            </a:pPr>
            <a:r>
              <a:rPr lang="en-US" sz="2400" b="1" dirty="0">
                <a:solidFill>
                  <a:srgbClr val="FFFFFF"/>
                </a:solidFill>
                <a:latin typeface="Fraunces Extra Bold" pitchFamily="34" charset="0"/>
                <a:ea typeface="Fraunces Extra Bold" pitchFamily="34" charset="-122"/>
                <a:cs typeface="Fraunces Extra Bold" pitchFamily="34" charset="-120"/>
              </a:rPr>
              <a:t>Mind–Body</a:t>
            </a:r>
            <a:endParaRPr lang="en-US" sz="2400" dirty="0"/>
          </a:p>
        </p:txBody>
      </p:sp>
      <p:sp>
        <p:nvSpPr>
          <p:cNvPr id="8" name="Text 5"/>
          <p:cNvSpPr/>
          <p:nvPr/>
        </p:nvSpPr>
        <p:spPr>
          <a:xfrm>
            <a:off x="5839134" y="3943432"/>
            <a:ext cx="1362946" cy="254916"/>
          </a:xfrm>
          <a:prstGeom prst="rect">
            <a:avLst/>
          </a:prstGeom>
          <a:noFill/>
          <a:ln/>
        </p:spPr>
        <p:txBody>
          <a:bodyPr wrap="none" lIns="0" tIns="0" rIns="0" bIns="0" rtlCol="0" anchor="t"/>
          <a:lstStyle/>
          <a:p>
            <a:pPr marL="0" indent="0" algn="ctr">
              <a:lnSpc>
                <a:spcPts val="2000"/>
              </a:lnSpc>
              <a:buNone/>
            </a:pPr>
            <a:r>
              <a:rPr lang="en-US" sz="2400" b="1" dirty="0">
                <a:solidFill>
                  <a:srgbClr val="FFFFFF"/>
                </a:solidFill>
                <a:latin typeface="Fraunces Extra Bold" pitchFamily="34" charset="0"/>
                <a:ea typeface="Fraunces Extra Bold" pitchFamily="34" charset="-122"/>
                <a:cs typeface="Fraunces Extra Bold" pitchFamily="34" charset="-120"/>
              </a:rPr>
              <a:t>Psychosocial</a:t>
            </a:r>
            <a:endParaRPr lang="en-US" sz="2400" dirty="0"/>
          </a:p>
        </p:txBody>
      </p:sp>
      <p:sp>
        <p:nvSpPr>
          <p:cNvPr id="9" name="Text 6"/>
          <p:cNvSpPr/>
          <p:nvPr/>
        </p:nvSpPr>
        <p:spPr>
          <a:xfrm>
            <a:off x="4761928" y="5833763"/>
            <a:ext cx="1063835" cy="955643"/>
          </a:xfrm>
          <a:prstGeom prst="rect">
            <a:avLst/>
          </a:prstGeom>
          <a:noFill/>
          <a:ln/>
        </p:spPr>
        <p:txBody>
          <a:bodyPr wrap="square" lIns="0" tIns="0" rIns="0" bIns="0" rtlCol="0" anchor="t"/>
          <a:lstStyle/>
          <a:p>
            <a:pPr marL="0" indent="0" algn="ctr">
              <a:lnSpc>
                <a:spcPts val="2000"/>
              </a:lnSpc>
              <a:buNone/>
            </a:pPr>
            <a:r>
              <a:rPr lang="en-US" b="1" dirty="0">
                <a:solidFill>
                  <a:srgbClr val="FFFFFF"/>
                </a:solidFill>
                <a:latin typeface="Fraunces Extra Bold" pitchFamily="34" charset="0"/>
                <a:ea typeface="Fraunces Extra Bold" pitchFamily="34" charset="-122"/>
                <a:cs typeface="Fraunces Extra Bold" pitchFamily="34" charset="-120"/>
              </a:rPr>
              <a:t>Social</a:t>
            </a:r>
            <a:r>
              <a:rPr lang="en-US" sz="2400" b="1" dirty="0">
                <a:solidFill>
                  <a:srgbClr val="FFFFFF"/>
                </a:solidFill>
                <a:latin typeface="Fraunces Extra Bold" pitchFamily="34" charset="0"/>
                <a:ea typeface="Fraunces Extra Bold" pitchFamily="34" charset="-122"/>
                <a:cs typeface="Fraunces Extra Bold" pitchFamily="34" charset="-120"/>
              </a:rPr>
              <a:t> </a:t>
            </a:r>
            <a:r>
              <a:rPr lang="en-US" b="1" dirty="0">
                <a:solidFill>
                  <a:srgbClr val="FFFFFF"/>
                </a:solidFill>
                <a:latin typeface="Fraunces Extra Bold" pitchFamily="34" charset="0"/>
                <a:ea typeface="Fraunces Extra Bold" pitchFamily="34" charset="-122"/>
                <a:cs typeface="Fraunces Extra Bold" pitchFamily="34" charset="-120"/>
              </a:rPr>
              <a:t>Biology</a:t>
            </a:r>
            <a:endParaRPr lang="en-US" sz="2400" dirty="0"/>
          </a:p>
        </p:txBody>
      </p:sp>
      <p:sp>
        <p:nvSpPr>
          <p:cNvPr id="10" name="Text 7"/>
          <p:cNvSpPr/>
          <p:nvPr/>
        </p:nvSpPr>
        <p:spPr>
          <a:xfrm>
            <a:off x="4775299" y="4368291"/>
            <a:ext cx="1063835" cy="892202"/>
          </a:xfrm>
          <a:prstGeom prst="rect">
            <a:avLst/>
          </a:prstGeom>
          <a:noFill/>
          <a:ln/>
        </p:spPr>
        <p:txBody>
          <a:bodyPr wrap="square" lIns="0" tIns="0" rIns="0" bIns="0" rtlCol="0" anchor="t"/>
          <a:lstStyle/>
          <a:p>
            <a:pPr marL="0" indent="0" algn="ctr">
              <a:lnSpc>
                <a:spcPts val="2000"/>
              </a:lnSpc>
              <a:buNone/>
            </a:pPr>
            <a:r>
              <a:rPr lang="en-US" sz="1600" b="1" dirty="0">
                <a:solidFill>
                  <a:srgbClr val="FFFFFF"/>
                </a:solidFill>
                <a:latin typeface="Fraunces Extra Bold" pitchFamily="34" charset="0"/>
                <a:ea typeface="Fraunces Extra Bold" pitchFamily="34" charset="-122"/>
                <a:cs typeface="Fraunces Extra Bold" pitchFamily="34" charset="-120"/>
              </a:rPr>
              <a:t>Health</a:t>
            </a:r>
            <a:r>
              <a:rPr lang="en-US" b="1" dirty="0">
                <a:solidFill>
                  <a:srgbClr val="FFFFFF"/>
                </a:solidFill>
                <a:latin typeface="Fraunces Extra Bold" pitchFamily="34" charset="0"/>
                <a:ea typeface="Fraunces Extra Bold" pitchFamily="34" charset="-122"/>
                <a:cs typeface="Fraunces Extra Bold" pitchFamily="34" charset="-120"/>
              </a:rPr>
              <a:t> Outcomes</a:t>
            </a:r>
            <a:endParaRPr lang="en-US" dirty="0"/>
          </a:p>
        </p:txBody>
      </p:sp>
      <p:sp>
        <p:nvSpPr>
          <p:cNvPr id="11" name="Shape 8"/>
          <p:cNvSpPr/>
          <p:nvPr/>
        </p:nvSpPr>
        <p:spPr>
          <a:xfrm>
            <a:off x="9140785" y="1136570"/>
            <a:ext cx="3891201" cy="6833537"/>
          </a:xfrm>
          <a:prstGeom prst="roundRect">
            <a:avLst>
              <a:gd name="adj" fmla="val 5999"/>
            </a:avLst>
          </a:prstGeom>
          <a:solidFill>
            <a:srgbClr val="438951"/>
          </a:solidFill>
          <a:ln/>
        </p:spPr>
        <p:txBody>
          <a:bodyPr/>
          <a:lstStyle/>
          <a:p>
            <a:endParaRPr lang="en-GB" sz="2800" dirty="0"/>
          </a:p>
        </p:txBody>
      </p:sp>
      <p:sp>
        <p:nvSpPr>
          <p:cNvPr id="12" name="Text 9"/>
          <p:cNvSpPr/>
          <p:nvPr/>
        </p:nvSpPr>
        <p:spPr>
          <a:xfrm>
            <a:off x="9302829" y="1625799"/>
            <a:ext cx="2688788" cy="253246"/>
          </a:xfrm>
          <a:prstGeom prst="rect">
            <a:avLst/>
          </a:prstGeom>
          <a:noFill/>
          <a:ln/>
        </p:spPr>
        <p:txBody>
          <a:bodyPr wrap="none" lIns="0" tIns="0" rIns="0" bIns="0" rtlCol="0" anchor="t"/>
          <a:lstStyle/>
          <a:p>
            <a:pPr marL="0" indent="0" algn="l">
              <a:lnSpc>
                <a:spcPts val="1950"/>
              </a:lnSpc>
              <a:buNone/>
            </a:pPr>
            <a:r>
              <a:rPr lang="en-US" sz="2000" b="1" dirty="0">
                <a:solidFill>
                  <a:srgbClr val="000000"/>
                </a:solidFill>
                <a:latin typeface="Fraunces Extra Bold" pitchFamily="34" charset="0"/>
                <a:ea typeface="Fraunces Extra Bold" pitchFamily="34" charset="-122"/>
                <a:cs typeface="Fraunces Extra Bold" pitchFamily="34" charset="-120"/>
              </a:rPr>
              <a:t>Integrated Understanding</a:t>
            </a:r>
            <a:endParaRPr lang="en-US" sz="2000" dirty="0"/>
          </a:p>
        </p:txBody>
      </p:sp>
      <p:sp>
        <p:nvSpPr>
          <p:cNvPr id="13" name="Text 10"/>
          <p:cNvSpPr/>
          <p:nvPr/>
        </p:nvSpPr>
        <p:spPr>
          <a:xfrm>
            <a:off x="9283056" y="1986082"/>
            <a:ext cx="3567113" cy="888682"/>
          </a:xfrm>
          <a:prstGeom prst="rect">
            <a:avLst/>
          </a:prstGeom>
          <a:noFill/>
          <a:ln/>
        </p:spPr>
        <p:txBody>
          <a:bodyPr wrap="square" lIns="0" tIns="0" rIns="0" bIns="0" rtlCol="0" anchor="t"/>
          <a:lstStyle/>
          <a:p>
            <a:pPr marL="0" indent="0" algn="l">
              <a:lnSpc>
                <a:spcPts val="1750"/>
              </a:lnSpc>
              <a:buNone/>
            </a:pPr>
            <a:r>
              <a:rPr lang="en-US" dirty="0">
                <a:solidFill>
                  <a:srgbClr val="000000"/>
                </a:solidFill>
                <a:latin typeface="Nobile" pitchFamily="34" charset="0"/>
                <a:ea typeface="Nobile" pitchFamily="34" charset="-122"/>
                <a:cs typeface="Nobile" pitchFamily="34" charset="-120"/>
              </a:rPr>
              <a:t>his model recognises that health cannot be understood through a single lens but requires consideration of multiple interacting factors (Engel, 1977).</a:t>
            </a:r>
            <a:endParaRPr lang="en-US" dirty="0"/>
          </a:p>
        </p:txBody>
      </p:sp>
      <p:sp>
        <p:nvSpPr>
          <p:cNvPr id="14" name="Text 11"/>
          <p:cNvSpPr/>
          <p:nvPr/>
        </p:nvSpPr>
        <p:spPr>
          <a:xfrm>
            <a:off x="9302829" y="3566279"/>
            <a:ext cx="3567113" cy="888682"/>
          </a:xfrm>
          <a:prstGeom prst="rect">
            <a:avLst/>
          </a:prstGeom>
          <a:noFill/>
          <a:ln/>
        </p:spPr>
        <p:txBody>
          <a:bodyPr wrap="square" lIns="0" tIns="0" rIns="0" bIns="0" rtlCol="0" anchor="t"/>
          <a:lstStyle/>
          <a:p>
            <a:pPr marL="0" indent="0" algn="l">
              <a:lnSpc>
                <a:spcPts val="1750"/>
              </a:lnSpc>
              <a:buNone/>
            </a:pPr>
            <a:r>
              <a:rPr lang="en-US" dirty="0">
                <a:solidFill>
                  <a:srgbClr val="000000"/>
                </a:solidFill>
                <a:latin typeface="Nobile" pitchFamily="34" charset="0"/>
                <a:ea typeface="Nobile" pitchFamily="34" charset="-122"/>
                <a:cs typeface="Nobile" pitchFamily="34" charset="-120"/>
              </a:rPr>
              <a:t>It informs person-centred care approaches that address the whole individual rather than isolated symptoms (Wade and Halligan, 2017).</a:t>
            </a:r>
            <a:endParaRPr lang="en-US" dirty="0"/>
          </a:p>
        </p:txBody>
      </p:sp>
      <p:sp>
        <p:nvSpPr>
          <p:cNvPr id="15" name="Text 12"/>
          <p:cNvSpPr/>
          <p:nvPr/>
        </p:nvSpPr>
        <p:spPr>
          <a:xfrm>
            <a:off x="9283055" y="4954969"/>
            <a:ext cx="3567113" cy="1555194"/>
          </a:xfrm>
          <a:prstGeom prst="rect">
            <a:avLst/>
          </a:prstGeom>
          <a:noFill/>
          <a:ln/>
        </p:spPr>
        <p:txBody>
          <a:bodyPr wrap="square" lIns="0" tIns="0" rIns="0" bIns="0" rtlCol="0" anchor="t"/>
          <a:lstStyle/>
          <a:p>
            <a:pPr marL="0" indent="0" algn="l">
              <a:lnSpc>
                <a:spcPts val="1750"/>
              </a:lnSpc>
              <a:buNone/>
            </a:pPr>
            <a:r>
              <a:rPr lang="en-US" b="1" dirty="0">
                <a:solidFill>
                  <a:srgbClr val="000000"/>
                </a:solidFill>
                <a:latin typeface="Nobile" pitchFamily="34" charset="0"/>
                <a:ea typeface="Nobile" pitchFamily="34" charset="-122"/>
                <a:cs typeface="Nobile" pitchFamily="34" charset="-120"/>
              </a:rPr>
              <a:t>Strengths:</a:t>
            </a:r>
            <a:r>
              <a:rPr lang="en-US" dirty="0">
                <a:solidFill>
                  <a:srgbClr val="000000"/>
                </a:solidFill>
                <a:latin typeface="Nobile" pitchFamily="34" charset="0"/>
                <a:ea typeface="Nobile" pitchFamily="34" charset="-122"/>
                <a:cs typeface="Nobile" pitchFamily="34" charset="-120"/>
              </a:rPr>
              <a:t> Provides comprehensive understanding; reduces reductionism; supports integrated care (Borrell-Carrió et al., 2004). </a:t>
            </a:r>
          </a:p>
          <a:p>
            <a:pPr marL="0" indent="0" algn="l">
              <a:lnSpc>
                <a:spcPts val="1750"/>
              </a:lnSpc>
              <a:buNone/>
            </a:pPr>
            <a:endParaRPr lang="en-US" dirty="0">
              <a:solidFill>
                <a:srgbClr val="000000"/>
              </a:solidFill>
              <a:latin typeface="Nobile" pitchFamily="34" charset="0"/>
              <a:ea typeface="Nobile" pitchFamily="34" charset="-122"/>
              <a:cs typeface="Nobile" pitchFamily="34" charset="-120"/>
            </a:endParaRPr>
          </a:p>
          <a:p>
            <a:pPr marL="0" indent="0" algn="l">
              <a:lnSpc>
                <a:spcPts val="1750"/>
              </a:lnSpc>
              <a:buNone/>
            </a:pPr>
            <a:r>
              <a:rPr lang="en-US" b="1" dirty="0">
                <a:solidFill>
                  <a:srgbClr val="000000"/>
                </a:solidFill>
                <a:latin typeface="Nobile" pitchFamily="34" charset="0"/>
                <a:ea typeface="Nobile" pitchFamily="34" charset="-122"/>
                <a:cs typeface="Nobile" pitchFamily="34" charset="-120"/>
              </a:rPr>
              <a:t>Limitations:</a:t>
            </a:r>
            <a:r>
              <a:rPr lang="en-US" dirty="0">
                <a:solidFill>
                  <a:srgbClr val="000000"/>
                </a:solidFill>
                <a:latin typeface="Nobile" pitchFamily="34" charset="0"/>
                <a:ea typeface="Nobile" pitchFamily="34" charset="-122"/>
                <a:cs typeface="Nobile" pitchFamily="34" charset="-120"/>
              </a:rPr>
              <a:t> Can be difficult to operationalise in practice; requires significant resources and training; may lack specificity for certain conditions (Ghaemi, 2010).</a:t>
            </a:r>
            <a:endParaRPr lang="en-US"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351842"/>
          </a:xfrm>
          <a:prstGeom prst="rect">
            <a:avLst/>
          </a:prstGeom>
        </p:spPr>
      </p:pic>
      <p:sp>
        <p:nvSpPr>
          <p:cNvPr id="3" name="Shape 0"/>
          <p:cNvSpPr/>
          <p:nvPr/>
        </p:nvSpPr>
        <p:spPr>
          <a:xfrm>
            <a:off x="823913" y="3313867"/>
            <a:ext cx="769382" cy="333018"/>
          </a:xfrm>
          <a:prstGeom prst="roundRect">
            <a:avLst>
              <a:gd name="adj" fmla="val 40679"/>
            </a:avLst>
          </a:prstGeom>
          <a:solidFill>
            <a:srgbClr val="DDEEE0"/>
          </a:solidFill>
          <a:ln/>
        </p:spPr>
        <p:txBody>
          <a:bodyPr/>
          <a:lstStyle/>
          <a:p>
            <a:endParaRPr lang="en-GB"/>
          </a:p>
        </p:txBody>
      </p:sp>
      <p:sp>
        <p:nvSpPr>
          <p:cNvPr id="4" name="Text 1"/>
          <p:cNvSpPr/>
          <p:nvPr/>
        </p:nvSpPr>
        <p:spPr>
          <a:xfrm>
            <a:off x="936784" y="3370302"/>
            <a:ext cx="543639" cy="220147"/>
          </a:xfrm>
          <a:prstGeom prst="rect">
            <a:avLst/>
          </a:prstGeom>
          <a:noFill/>
          <a:ln/>
        </p:spPr>
        <p:txBody>
          <a:bodyPr wrap="none" lIns="0" tIns="0" rIns="0" bIns="0" rtlCol="0" anchor="t"/>
          <a:lstStyle/>
          <a:p>
            <a:pPr marL="0" indent="0" algn="l">
              <a:lnSpc>
                <a:spcPts val="1700"/>
              </a:lnSpc>
              <a:buNone/>
            </a:pPr>
            <a:r>
              <a:rPr lang="en-US" sz="1150" dirty="0">
                <a:solidFill>
                  <a:srgbClr val="405449"/>
                </a:solidFill>
                <a:latin typeface="Nobile" pitchFamily="34" charset="0"/>
                <a:ea typeface="Nobile" pitchFamily="34" charset="-122"/>
                <a:cs typeface="Nobile" pitchFamily="34" charset="-120"/>
              </a:rPr>
              <a:t>POLICY</a:t>
            </a:r>
            <a:endParaRPr lang="en-US" sz="1150" dirty="0"/>
          </a:p>
        </p:txBody>
      </p:sp>
      <p:sp>
        <p:nvSpPr>
          <p:cNvPr id="5" name="Text 2"/>
          <p:cNvSpPr/>
          <p:nvPr/>
        </p:nvSpPr>
        <p:spPr>
          <a:xfrm>
            <a:off x="823913" y="3709273"/>
            <a:ext cx="8084463" cy="587931"/>
          </a:xfrm>
          <a:prstGeom prst="rect">
            <a:avLst/>
          </a:prstGeom>
          <a:noFill/>
          <a:ln/>
        </p:spPr>
        <p:txBody>
          <a:bodyPr wrap="none" lIns="0" tIns="0" rIns="0" bIns="0" rtlCol="0" anchor="t"/>
          <a:lstStyle/>
          <a:p>
            <a:pPr marL="0" indent="0" algn="l">
              <a:lnSpc>
                <a:spcPts val="4600"/>
              </a:lnSpc>
              <a:buNone/>
            </a:pPr>
            <a:r>
              <a:rPr lang="en-US" sz="3700" b="1" dirty="0">
                <a:solidFill>
                  <a:srgbClr val="3B4540"/>
                </a:solidFill>
                <a:latin typeface="Fraunces Extra Bold" pitchFamily="34" charset="0"/>
                <a:ea typeface="Fraunces Extra Bold" pitchFamily="34" charset="-122"/>
                <a:cs typeface="Fraunces Extra Bold" pitchFamily="34" charset="-120"/>
              </a:rPr>
              <a:t>Policy and Governance Landscape</a:t>
            </a:r>
            <a:endParaRPr lang="en-US" sz="3700" dirty="0"/>
          </a:p>
        </p:txBody>
      </p:sp>
      <p:sp>
        <p:nvSpPr>
          <p:cNvPr id="6" name="Shape 3"/>
          <p:cNvSpPr/>
          <p:nvPr/>
        </p:nvSpPr>
        <p:spPr>
          <a:xfrm>
            <a:off x="823913" y="4531281"/>
            <a:ext cx="6413182" cy="2736294"/>
          </a:xfrm>
          <a:prstGeom prst="roundRect">
            <a:avLst>
              <a:gd name="adj" fmla="val 4010"/>
            </a:avLst>
          </a:prstGeom>
          <a:solidFill>
            <a:srgbClr val="FAFFFA"/>
          </a:solidFill>
          <a:ln w="22860">
            <a:solidFill>
              <a:srgbClr val="CED9CE"/>
            </a:solidFill>
            <a:prstDash val="solid"/>
          </a:ln>
        </p:spPr>
        <p:txBody>
          <a:bodyPr/>
          <a:lstStyle/>
          <a:p>
            <a:endParaRPr lang="en-GB"/>
          </a:p>
        </p:txBody>
      </p:sp>
      <p:sp>
        <p:nvSpPr>
          <p:cNvPr id="7" name="Shape 4"/>
          <p:cNvSpPr/>
          <p:nvPr/>
        </p:nvSpPr>
        <p:spPr>
          <a:xfrm>
            <a:off x="801053" y="4531281"/>
            <a:ext cx="91440" cy="2736294"/>
          </a:xfrm>
          <a:prstGeom prst="roundRect">
            <a:avLst>
              <a:gd name="adj" fmla="val 185189"/>
            </a:avLst>
          </a:prstGeom>
          <a:solidFill>
            <a:srgbClr val="438951"/>
          </a:solidFill>
          <a:ln/>
        </p:spPr>
        <p:txBody>
          <a:bodyPr/>
          <a:lstStyle/>
          <a:p>
            <a:endParaRPr lang="en-GB"/>
          </a:p>
        </p:txBody>
      </p:sp>
      <p:sp>
        <p:nvSpPr>
          <p:cNvPr id="8" name="Text 5"/>
          <p:cNvSpPr/>
          <p:nvPr/>
        </p:nvSpPr>
        <p:spPr>
          <a:xfrm>
            <a:off x="1103471" y="4742259"/>
            <a:ext cx="2351842" cy="293846"/>
          </a:xfrm>
          <a:prstGeom prst="rect">
            <a:avLst/>
          </a:prstGeom>
          <a:noFill/>
          <a:ln/>
        </p:spPr>
        <p:txBody>
          <a:bodyPr wrap="none" lIns="0" tIns="0" rIns="0" bIns="0" rtlCol="0" anchor="t"/>
          <a:lstStyle/>
          <a:p>
            <a:pPr marL="0" indent="0" algn="l">
              <a:lnSpc>
                <a:spcPts val="2300"/>
              </a:lnSpc>
              <a:buNone/>
            </a:pPr>
            <a:r>
              <a:rPr lang="en-US" sz="1850" b="1" dirty="0">
                <a:solidFill>
                  <a:srgbClr val="405449"/>
                </a:solidFill>
                <a:latin typeface="Fraunces Extra Bold" pitchFamily="34" charset="0"/>
                <a:ea typeface="Fraunces Extra Bold" pitchFamily="34" charset="-122"/>
                <a:cs typeface="Fraunces Extra Bold" pitchFamily="34" charset="-120"/>
              </a:rPr>
              <a:t>Supportive Policies</a:t>
            </a:r>
            <a:endParaRPr lang="en-US" sz="1850" dirty="0"/>
          </a:p>
        </p:txBody>
      </p:sp>
      <p:sp>
        <p:nvSpPr>
          <p:cNvPr id="9" name="Text 6"/>
          <p:cNvSpPr/>
          <p:nvPr/>
        </p:nvSpPr>
        <p:spPr>
          <a:xfrm>
            <a:off x="1103471" y="5129689"/>
            <a:ext cx="5922645" cy="1651635"/>
          </a:xfrm>
          <a:prstGeom prst="rect">
            <a:avLst/>
          </a:prstGeom>
          <a:noFill/>
          <a:ln/>
        </p:spPr>
        <p:txBody>
          <a:bodyPr wrap="square" lIns="0" tIns="0" rIns="0" bIns="0" rtlCol="0" anchor="t"/>
          <a:lstStyle/>
          <a:p>
            <a:pPr marL="0" indent="0" algn="l">
              <a:lnSpc>
                <a:spcPts val="2150"/>
              </a:lnSpc>
              <a:buNone/>
            </a:pPr>
            <a:r>
              <a:rPr lang="en-US" sz="1450" dirty="0">
                <a:solidFill>
                  <a:srgbClr val="405449"/>
                </a:solidFill>
                <a:latin typeface="Nobile" pitchFamily="34" charset="0"/>
                <a:ea typeface="Nobile" pitchFamily="34" charset="-122"/>
                <a:cs typeface="Nobile" pitchFamily="34" charset="-120"/>
              </a:rPr>
              <a:t>Policies increasingly support holistic health through preventive care initiatives and mental health programmes (NHS England, 2014). Examples include NHS England's Five Year Forward View (NHS England, 2014) and Wales' Well-being of Future Generations Act 2015, which legally embeds sustainable development in public services (Welsh Government, 2015).</a:t>
            </a:r>
            <a:endParaRPr lang="en-US" sz="1450" dirty="0"/>
          </a:p>
        </p:txBody>
      </p:sp>
      <p:sp>
        <p:nvSpPr>
          <p:cNvPr id="10" name="Shape 7"/>
          <p:cNvSpPr/>
          <p:nvPr/>
        </p:nvSpPr>
        <p:spPr>
          <a:xfrm>
            <a:off x="7393067" y="4531281"/>
            <a:ext cx="6413302" cy="2736294"/>
          </a:xfrm>
          <a:prstGeom prst="roundRect">
            <a:avLst>
              <a:gd name="adj" fmla="val 4010"/>
            </a:avLst>
          </a:prstGeom>
          <a:solidFill>
            <a:srgbClr val="FAFFFA"/>
          </a:solidFill>
          <a:ln w="22860">
            <a:solidFill>
              <a:srgbClr val="CED9CE"/>
            </a:solidFill>
            <a:prstDash val="solid"/>
          </a:ln>
        </p:spPr>
        <p:txBody>
          <a:bodyPr/>
          <a:lstStyle/>
          <a:p>
            <a:endParaRPr lang="en-GB"/>
          </a:p>
        </p:txBody>
      </p:sp>
      <p:sp>
        <p:nvSpPr>
          <p:cNvPr id="11" name="Shape 8"/>
          <p:cNvSpPr/>
          <p:nvPr/>
        </p:nvSpPr>
        <p:spPr>
          <a:xfrm>
            <a:off x="7370207" y="4531281"/>
            <a:ext cx="91440" cy="2736294"/>
          </a:xfrm>
          <a:prstGeom prst="roundRect">
            <a:avLst>
              <a:gd name="adj" fmla="val 185189"/>
            </a:avLst>
          </a:prstGeom>
          <a:solidFill>
            <a:srgbClr val="438951"/>
          </a:solidFill>
          <a:ln/>
        </p:spPr>
        <p:txBody>
          <a:bodyPr/>
          <a:lstStyle/>
          <a:p>
            <a:endParaRPr lang="en-GB"/>
          </a:p>
        </p:txBody>
      </p:sp>
      <p:sp>
        <p:nvSpPr>
          <p:cNvPr id="12" name="Text 9"/>
          <p:cNvSpPr/>
          <p:nvPr/>
        </p:nvSpPr>
        <p:spPr>
          <a:xfrm>
            <a:off x="7672626" y="4742259"/>
            <a:ext cx="3304223" cy="293846"/>
          </a:xfrm>
          <a:prstGeom prst="rect">
            <a:avLst/>
          </a:prstGeom>
          <a:noFill/>
          <a:ln/>
        </p:spPr>
        <p:txBody>
          <a:bodyPr wrap="none" lIns="0" tIns="0" rIns="0" bIns="0" rtlCol="0" anchor="t"/>
          <a:lstStyle/>
          <a:p>
            <a:pPr marL="0" indent="0" algn="l">
              <a:lnSpc>
                <a:spcPts val="2300"/>
              </a:lnSpc>
              <a:buNone/>
            </a:pPr>
            <a:r>
              <a:rPr lang="en-US" sz="1850" b="1" dirty="0">
                <a:solidFill>
                  <a:srgbClr val="405449"/>
                </a:solidFill>
                <a:latin typeface="Fraunces Extra Bold" pitchFamily="34" charset="0"/>
                <a:ea typeface="Fraunces Extra Bold" pitchFamily="34" charset="-122"/>
                <a:cs typeface="Fraunces Extra Bold" pitchFamily="34" charset="-120"/>
              </a:rPr>
              <a:t>Implementation Challenges</a:t>
            </a:r>
            <a:endParaRPr lang="en-US" sz="1850" dirty="0"/>
          </a:p>
        </p:txBody>
      </p:sp>
      <p:sp>
        <p:nvSpPr>
          <p:cNvPr id="13" name="Text 10"/>
          <p:cNvSpPr/>
          <p:nvPr/>
        </p:nvSpPr>
        <p:spPr>
          <a:xfrm>
            <a:off x="7672626" y="5129689"/>
            <a:ext cx="5922764" cy="1926907"/>
          </a:xfrm>
          <a:prstGeom prst="rect">
            <a:avLst/>
          </a:prstGeom>
          <a:noFill/>
          <a:ln/>
        </p:spPr>
        <p:txBody>
          <a:bodyPr wrap="square" lIns="0" tIns="0" rIns="0" bIns="0" rtlCol="0" anchor="t"/>
          <a:lstStyle/>
          <a:p>
            <a:pPr marL="0" indent="0" algn="l">
              <a:lnSpc>
                <a:spcPts val="2150"/>
              </a:lnSpc>
              <a:buNone/>
            </a:pPr>
            <a:r>
              <a:rPr lang="en-US" sz="1450" dirty="0">
                <a:solidFill>
                  <a:srgbClr val="405449"/>
                </a:solidFill>
                <a:latin typeface="Nobile" pitchFamily="34" charset="0"/>
                <a:ea typeface="Nobile" pitchFamily="34" charset="-122"/>
                <a:cs typeface="Nobile" pitchFamily="34" charset="-120"/>
              </a:rPr>
              <a:t>Regulatory barriers and funding constraints present significant obstacles to full integration of sustainable development principles. The NHS faces particular challenges with fragmented commissioning structures and short-term budget cycles that conflict with long-term sustainability goals (The King's Fund, 2020). Austerity measures since 2010 have further constrained preventive health investments (The King's Fund, 2020).</a:t>
            </a:r>
            <a:endParaRPr lang="en-US" sz="145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1273969" y="1080730"/>
            <a:ext cx="6380202" cy="547211"/>
          </a:xfrm>
          <a:prstGeom prst="rect">
            <a:avLst/>
          </a:prstGeom>
          <a:noFill/>
          <a:ln/>
        </p:spPr>
        <p:txBody>
          <a:bodyPr wrap="none" lIns="0" tIns="0" rIns="0" bIns="0" rtlCol="0" anchor="t"/>
          <a:lstStyle/>
          <a:p>
            <a:pPr marL="0" indent="0" algn="l">
              <a:lnSpc>
                <a:spcPts val="4300"/>
              </a:lnSpc>
              <a:buNone/>
            </a:pPr>
            <a:r>
              <a:rPr lang="en-US" sz="3400" b="1" dirty="0">
                <a:solidFill>
                  <a:srgbClr val="3B4540"/>
                </a:solidFill>
                <a:latin typeface="Fraunces Extra Bold" pitchFamily="34" charset="0"/>
                <a:ea typeface="Fraunces Extra Bold" pitchFamily="34" charset="-122"/>
                <a:cs typeface="Fraunces Extra Bold" pitchFamily="34" charset="-120"/>
              </a:rPr>
              <a:t>Service Delivery Innovations</a:t>
            </a:r>
            <a:endParaRPr lang="en-US" sz="3400" dirty="0"/>
          </a:p>
        </p:txBody>
      </p:sp>
      <p:sp>
        <p:nvSpPr>
          <p:cNvPr id="3" name="Text 1"/>
          <p:cNvSpPr/>
          <p:nvPr/>
        </p:nvSpPr>
        <p:spPr>
          <a:xfrm>
            <a:off x="1273969" y="2293620"/>
            <a:ext cx="2248376" cy="273487"/>
          </a:xfrm>
          <a:prstGeom prst="rect">
            <a:avLst/>
          </a:prstGeom>
          <a:noFill/>
          <a:ln/>
        </p:spPr>
        <p:txBody>
          <a:bodyPr wrap="none" lIns="0" tIns="0" rIns="0" bIns="0" rtlCol="0" anchor="t"/>
          <a:lstStyle/>
          <a:p>
            <a:pPr marL="0" indent="0" algn="l">
              <a:lnSpc>
                <a:spcPts val="2150"/>
              </a:lnSpc>
              <a:buNone/>
            </a:pPr>
            <a:r>
              <a:rPr lang="en-US" sz="1700" b="1" dirty="0">
                <a:solidFill>
                  <a:srgbClr val="3B4540"/>
                </a:solidFill>
                <a:latin typeface="Fraunces Extra Bold" pitchFamily="34" charset="0"/>
                <a:ea typeface="Fraunces Extra Bold" pitchFamily="34" charset="-122"/>
                <a:cs typeface="Fraunces Extra Bold" pitchFamily="34" charset="-120"/>
              </a:rPr>
              <a:t>Modern Approaches</a:t>
            </a:r>
            <a:endParaRPr lang="en-US" sz="1700" dirty="0"/>
          </a:p>
        </p:txBody>
      </p:sp>
      <p:sp>
        <p:nvSpPr>
          <p:cNvPr id="4" name="Text 2"/>
          <p:cNvSpPr/>
          <p:nvPr/>
        </p:nvSpPr>
        <p:spPr>
          <a:xfrm>
            <a:off x="1273969" y="2702242"/>
            <a:ext cx="3951089" cy="992981"/>
          </a:xfrm>
          <a:prstGeom prst="rect">
            <a:avLst/>
          </a:prstGeom>
          <a:noFill/>
          <a:ln/>
        </p:spPr>
        <p:txBody>
          <a:bodyPr wrap="square" lIns="0" tIns="0" rIns="0" bIns="0" rtlCol="0" anchor="t"/>
          <a:lstStyle/>
          <a:p>
            <a:pPr marL="0" indent="0" algn="l">
              <a:lnSpc>
                <a:spcPts val="1950"/>
              </a:lnSpc>
              <a:buNone/>
            </a:pPr>
            <a:r>
              <a:rPr lang="en-US" sz="1350" dirty="0">
                <a:solidFill>
                  <a:srgbClr val="405449"/>
                </a:solidFill>
                <a:latin typeface="Nobile" pitchFamily="34" charset="0"/>
                <a:ea typeface="Nobile" pitchFamily="34" charset="-122"/>
                <a:cs typeface="Nobile" pitchFamily="34" charset="-120"/>
              </a:rPr>
              <a:t>Healthcare services are evolving to integrate wellness programmes, telehealth technologies, and community health initiatives (NHS England, 2014).</a:t>
            </a:r>
            <a:endParaRPr lang="en-US" sz="1350" dirty="0"/>
          </a:p>
        </p:txBody>
      </p:sp>
      <p:sp>
        <p:nvSpPr>
          <p:cNvPr id="5" name="Text 3"/>
          <p:cNvSpPr/>
          <p:nvPr/>
        </p:nvSpPr>
        <p:spPr>
          <a:xfrm>
            <a:off x="1273969" y="3816787"/>
            <a:ext cx="3951089" cy="2234208"/>
          </a:xfrm>
          <a:prstGeom prst="rect">
            <a:avLst/>
          </a:prstGeom>
          <a:noFill/>
          <a:ln/>
        </p:spPr>
        <p:txBody>
          <a:bodyPr wrap="square" lIns="0" tIns="0" rIns="0" bIns="0" rtlCol="0" anchor="t"/>
          <a:lstStyle/>
          <a:p>
            <a:pPr marL="0" indent="0" algn="l">
              <a:lnSpc>
                <a:spcPts val="1950"/>
              </a:lnSpc>
              <a:buNone/>
            </a:pPr>
            <a:r>
              <a:rPr lang="en-US" sz="1350" b="1" dirty="0">
                <a:solidFill>
                  <a:srgbClr val="405449"/>
                </a:solidFill>
                <a:latin typeface="Nobile" pitchFamily="34" charset="0"/>
                <a:ea typeface="Nobile" pitchFamily="34" charset="-122"/>
                <a:cs typeface="Nobile" pitchFamily="34" charset="-120"/>
              </a:rPr>
              <a:t>UK Case Example:</a:t>
            </a:r>
            <a:r>
              <a:rPr lang="en-US" sz="1350" dirty="0">
                <a:solidFill>
                  <a:srgbClr val="405449"/>
                </a:solidFill>
                <a:latin typeface="Nobile" pitchFamily="34" charset="0"/>
                <a:ea typeface="Nobile" pitchFamily="34" charset="-122"/>
                <a:cs typeface="Nobile" pitchFamily="34" charset="-120"/>
              </a:rPr>
              <a:t> The Bromley by Bow Centre in East London integrates health, social care, and community services under one roof, demonstrating effective holistic care delivery (Kimberlee, 2013). </a:t>
            </a:r>
            <a:r>
              <a:rPr lang="en-US" sz="1350" b="1" dirty="0">
                <a:solidFill>
                  <a:srgbClr val="405449"/>
                </a:solidFill>
                <a:latin typeface="Nobile" pitchFamily="34" charset="0"/>
                <a:ea typeface="Nobile" pitchFamily="34" charset="-122"/>
                <a:cs typeface="Nobile" pitchFamily="34" charset="-120"/>
              </a:rPr>
              <a:t>Evaluation:</a:t>
            </a:r>
            <a:r>
              <a:rPr lang="en-US" sz="1350" dirty="0">
                <a:solidFill>
                  <a:srgbClr val="405449"/>
                </a:solidFill>
                <a:latin typeface="Nobile" pitchFamily="34" charset="0"/>
                <a:ea typeface="Nobile" pitchFamily="34" charset="-122"/>
                <a:cs typeface="Nobile" pitchFamily="34" charset="-120"/>
              </a:rPr>
              <a:t> While patient satisfaction increased by 30% and GP visits reduced by 20%, scalability remains challenging due to funding dependencies and local context specificity (Dayson et al., 2020).</a:t>
            </a:r>
            <a:endParaRPr lang="en-US" sz="1350" dirty="0"/>
          </a:p>
        </p:txBody>
      </p:sp>
      <p:pic>
        <p:nvPicPr>
          <p:cNvPr id="6" name="Image 0" descr="preencoded.png"/>
          <p:cNvPicPr>
            <a:picLocks noChangeAspect="1"/>
          </p:cNvPicPr>
          <p:nvPr/>
        </p:nvPicPr>
        <p:blipFill>
          <a:blip r:embed="rId3"/>
          <a:stretch>
            <a:fillRect/>
          </a:stretch>
        </p:blipFill>
        <p:spPr>
          <a:xfrm>
            <a:off x="5659874" y="1982748"/>
            <a:ext cx="7703939" cy="4365546"/>
          </a:xfrm>
          <a:prstGeom prst="rect">
            <a:avLst/>
          </a:prstGeom>
        </p:spPr>
      </p:pic>
      <p:sp>
        <p:nvSpPr>
          <p:cNvPr id="7" name="Text 4"/>
          <p:cNvSpPr/>
          <p:nvPr/>
        </p:nvSpPr>
        <p:spPr>
          <a:xfrm>
            <a:off x="1273969" y="6652379"/>
            <a:ext cx="12082343" cy="496491"/>
          </a:xfrm>
          <a:prstGeom prst="rect">
            <a:avLst/>
          </a:prstGeom>
          <a:noFill/>
          <a:ln/>
        </p:spPr>
        <p:txBody>
          <a:bodyPr wrap="square" lIns="0" tIns="0" rIns="0" bIns="0" rtlCol="0" anchor="t"/>
          <a:lstStyle/>
          <a:p>
            <a:pPr marL="0" indent="0" algn="l">
              <a:lnSpc>
                <a:spcPts val="1950"/>
              </a:lnSpc>
              <a:buNone/>
            </a:pPr>
            <a:r>
              <a:rPr lang="en-US" sz="1350" dirty="0">
                <a:solidFill>
                  <a:srgbClr val="405449"/>
                </a:solidFill>
                <a:latin typeface="Nobile" pitchFamily="34" charset="0"/>
                <a:ea typeface="Nobile" pitchFamily="34" charset="-122"/>
                <a:cs typeface="Nobile" pitchFamily="34" charset="-120"/>
              </a:rPr>
              <a:t>Telehealth adoption accelerated during COVID-19, but digital exclusion affects 11% of UK adults, particularly elderly and disadvantaged groups (Ofcom, 2021).</a:t>
            </a:r>
            <a:endParaRPr lang="en-US" sz="135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Shape 0"/>
          <p:cNvSpPr/>
          <p:nvPr/>
        </p:nvSpPr>
        <p:spPr>
          <a:xfrm>
            <a:off x="745569" y="1014413"/>
            <a:ext cx="1610678" cy="407075"/>
          </a:xfrm>
          <a:prstGeom prst="roundRect">
            <a:avLst>
              <a:gd name="adj" fmla="val 37677"/>
            </a:avLst>
          </a:prstGeom>
          <a:noFill/>
          <a:ln w="7620">
            <a:solidFill>
              <a:srgbClr val="438951"/>
            </a:solidFill>
            <a:prstDash val="solid"/>
          </a:ln>
        </p:spPr>
        <p:txBody>
          <a:bodyPr/>
          <a:lstStyle/>
          <a:p>
            <a:endParaRPr lang="en-GB"/>
          </a:p>
        </p:txBody>
      </p:sp>
      <p:sp>
        <p:nvSpPr>
          <p:cNvPr id="3" name="Text 1"/>
          <p:cNvSpPr/>
          <p:nvPr/>
        </p:nvSpPr>
        <p:spPr>
          <a:xfrm>
            <a:off x="880943" y="1085850"/>
            <a:ext cx="1339929" cy="264200"/>
          </a:xfrm>
          <a:prstGeom prst="rect">
            <a:avLst/>
          </a:prstGeom>
          <a:noFill/>
          <a:ln/>
        </p:spPr>
        <p:txBody>
          <a:bodyPr wrap="none" lIns="0" tIns="0" rIns="0" bIns="0" rtlCol="0" anchor="t"/>
          <a:lstStyle/>
          <a:p>
            <a:pPr marL="0" indent="0" algn="l">
              <a:lnSpc>
                <a:spcPts val="2050"/>
              </a:lnSpc>
              <a:buNone/>
            </a:pPr>
            <a:r>
              <a:rPr lang="en-US" sz="1300" dirty="0">
                <a:solidFill>
                  <a:srgbClr val="438951"/>
                </a:solidFill>
                <a:latin typeface="Nobile" pitchFamily="34" charset="0"/>
                <a:ea typeface="Nobile" pitchFamily="34" charset="-122"/>
                <a:cs typeface="Nobile" pitchFamily="34" charset="-120"/>
              </a:rPr>
              <a:t>PUBLIC HEALTH</a:t>
            </a:r>
            <a:endParaRPr lang="en-US" sz="1300" dirty="0"/>
          </a:p>
        </p:txBody>
      </p:sp>
      <p:sp>
        <p:nvSpPr>
          <p:cNvPr id="4" name="Text 2"/>
          <p:cNvSpPr/>
          <p:nvPr/>
        </p:nvSpPr>
        <p:spPr>
          <a:xfrm>
            <a:off x="745569" y="1501497"/>
            <a:ext cx="6599992" cy="665678"/>
          </a:xfrm>
          <a:prstGeom prst="rect">
            <a:avLst/>
          </a:prstGeom>
          <a:noFill/>
          <a:ln/>
        </p:spPr>
        <p:txBody>
          <a:bodyPr wrap="none" lIns="0" tIns="0" rIns="0" bIns="0" rtlCol="0" anchor="t"/>
          <a:lstStyle/>
          <a:p>
            <a:pPr marL="0" indent="0" algn="l">
              <a:lnSpc>
                <a:spcPts val="5200"/>
              </a:lnSpc>
              <a:buNone/>
            </a:pPr>
            <a:r>
              <a:rPr lang="en-US" sz="4150" b="1" dirty="0">
                <a:solidFill>
                  <a:srgbClr val="3B4540"/>
                </a:solidFill>
                <a:latin typeface="Fraunces Extra Bold" pitchFamily="34" charset="0"/>
                <a:ea typeface="Fraunces Extra Bold" pitchFamily="34" charset="-122"/>
                <a:cs typeface="Fraunces Extra Bold" pitchFamily="34" charset="-120"/>
              </a:rPr>
              <a:t>Public Health Initiatives</a:t>
            </a:r>
            <a:endParaRPr lang="en-US" sz="4150" dirty="0"/>
          </a:p>
        </p:txBody>
      </p:sp>
      <p:pic>
        <p:nvPicPr>
          <p:cNvPr id="5" name="Image 0" descr="preencoded.png"/>
          <p:cNvPicPr>
            <a:picLocks noChangeAspect="1"/>
          </p:cNvPicPr>
          <p:nvPr/>
        </p:nvPicPr>
        <p:blipFill>
          <a:blip r:embed="rId3"/>
          <a:stretch>
            <a:fillRect/>
          </a:stretch>
        </p:blipFill>
        <p:spPr>
          <a:xfrm>
            <a:off x="745569" y="2467213"/>
            <a:ext cx="2320052" cy="2320052"/>
          </a:xfrm>
          <a:prstGeom prst="rect">
            <a:avLst/>
          </a:prstGeom>
        </p:spPr>
      </p:pic>
      <p:sp>
        <p:nvSpPr>
          <p:cNvPr id="6" name="Text 3"/>
          <p:cNvSpPr/>
          <p:nvPr/>
        </p:nvSpPr>
        <p:spPr>
          <a:xfrm>
            <a:off x="3315653" y="2467213"/>
            <a:ext cx="2709624" cy="332780"/>
          </a:xfrm>
          <a:prstGeom prst="rect">
            <a:avLst/>
          </a:prstGeom>
          <a:noFill/>
          <a:ln/>
        </p:spPr>
        <p:txBody>
          <a:bodyPr wrap="none" lIns="0" tIns="0" rIns="0" bIns="0" rtlCol="0" anchor="t"/>
          <a:lstStyle/>
          <a:p>
            <a:pPr marL="0" indent="0" algn="l">
              <a:lnSpc>
                <a:spcPts val="2600"/>
              </a:lnSpc>
              <a:buNone/>
            </a:pPr>
            <a:r>
              <a:rPr lang="en-US" sz="2050" b="1" dirty="0">
                <a:solidFill>
                  <a:srgbClr val="405449"/>
                </a:solidFill>
                <a:latin typeface="Fraunces Extra Bold" pitchFamily="34" charset="0"/>
                <a:ea typeface="Fraunces Extra Bold" pitchFamily="34" charset="-122"/>
                <a:cs typeface="Fraunces Extra Bold" pitchFamily="34" charset="-120"/>
              </a:rPr>
              <a:t>Lifestyle Promotion</a:t>
            </a:r>
            <a:endParaRPr lang="en-US" sz="2050" dirty="0"/>
          </a:p>
        </p:txBody>
      </p:sp>
      <p:sp>
        <p:nvSpPr>
          <p:cNvPr id="7" name="Text 4"/>
          <p:cNvSpPr/>
          <p:nvPr/>
        </p:nvSpPr>
        <p:spPr>
          <a:xfrm>
            <a:off x="3315653" y="2920008"/>
            <a:ext cx="3874532" cy="1982391"/>
          </a:xfrm>
          <a:prstGeom prst="rect">
            <a:avLst/>
          </a:prstGeom>
          <a:noFill/>
          <a:ln/>
        </p:spPr>
        <p:txBody>
          <a:bodyPr wrap="square" lIns="0" tIns="0" rIns="0" bIns="0" rtlCol="0" anchor="t"/>
          <a:lstStyle/>
          <a:p>
            <a:pPr marL="0" indent="0" algn="l">
              <a:lnSpc>
                <a:spcPts val="2600"/>
              </a:lnSpc>
              <a:buNone/>
            </a:pPr>
            <a:r>
              <a:rPr lang="en-US" sz="1650" dirty="0">
                <a:solidFill>
                  <a:srgbClr val="405449"/>
                </a:solidFill>
                <a:latin typeface="Nobile" pitchFamily="34" charset="0"/>
                <a:ea typeface="Nobile" pitchFamily="34" charset="-122"/>
                <a:cs typeface="Nobile" pitchFamily="34" charset="-120"/>
              </a:rPr>
              <a:t>Public health campaigns promote healthy lifestyles and supportive environments. UK examples include Change4Life and Public Health England's One You campaign (PHE, 2016).</a:t>
            </a:r>
            <a:endParaRPr lang="en-US" sz="1650" dirty="0"/>
          </a:p>
        </p:txBody>
      </p:sp>
      <p:pic>
        <p:nvPicPr>
          <p:cNvPr id="8" name="Image 1" descr="preencoded.png"/>
          <p:cNvPicPr>
            <a:picLocks noChangeAspect="1"/>
          </p:cNvPicPr>
          <p:nvPr/>
        </p:nvPicPr>
        <p:blipFill>
          <a:blip r:embed="rId4"/>
          <a:stretch>
            <a:fillRect/>
          </a:stretch>
        </p:blipFill>
        <p:spPr>
          <a:xfrm>
            <a:off x="7440216" y="2467213"/>
            <a:ext cx="2320052" cy="2320052"/>
          </a:xfrm>
          <a:prstGeom prst="rect">
            <a:avLst/>
          </a:prstGeom>
        </p:spPr>
      </p:pic>
      <p:sp>
        <p:nvSpPr>
          <p:cNvPr id="9" name="Text 5"/>
          <p:cNvSpPr/>
          <p:nvPr/>
        </p:nvSpPr>
        <p:spPr>
          <a:xfrm>
            <a:off x="10010299" y="2467213"/>
            <a:ext cx="2662714" cy="332780"/>
          </a:xfrm>
          <a:prstGeom prst="rect">
            <a:avLst/>
          </a:prstGeom>
          <a:noFill/>
          <a:ln/>
        </p:spPr>
        <p:txBody>
          <a:bodyPr wrap="none" lIns="0" tIns="0" rIns="0" bIns="0" rtlCol="0" anchor="t"/>
          <a:lstStyle/>
          <a:p>
            <a:pPr marL="0" indent="0" algn="l">
              <a:lnSpc>
                <a:spcPts val="2600"/>
              </a:lnSpc>
              <a:buNone/>
            </a:pPr>
            <a:r>
              <a:rPr lang="en-US" sz="2050" b="1" dirty="0">
                <a:solidFill>
                  <a:srgbClr val="405449"/>
                </a:solidFill>
                <a:latin typeface="Fraunces Extra Bold" pitchFamily="34" charset="0"/>
                <a:ea typeface="Fraunces Extra Bold" pitchFamily="34" charset="-122"/>
                <a:cs typeface="Fraunces Extra Bold" pitchFamily="34" charset="-120"/>
              </a:rPr>
              <a:t>Societal Impact</a:t>
            </a:r>
            <a:endParaRPr lang="en-US" sz="2050" dirty="0"/>
          </a:p>
        </p:txBody>
      </p:sp>
      <p:sp>
        <p:nvSpPr>
          <p:cNvPr id="10" name="Text 6"/>
          <p:cNvSpPr/>
          <p:nvPr/>
        </p:nvSpPr>
        <p:spPr>
          <a:xfrm>
            <a:off x="10010299" y="2920008"/>
            <a:ext cx="3874532" cy="4295180"/>
          </a:xfrm>
          <a:prstGeom prst="rect">
            <a:avLst/>
          </a:prstGeom>
          <a:noFill/>
          <a:ln/>
        </p:spPr>
        <p:txBody>
          <a:bodyPr wrap="square" lIns="0" tIns="0" rIns="0" bIns="0" rtlCol="0" anchor="t"/>
          <a:lstStyle/>
          <a:p>
            <a:pPr marL="0" indent="0" algn="l">
              <a:lnSpc>
                <a:spcPts val="2600"/>
              </a:lnSpc>
              <a:buNone/>
            </a:pPr>
            <a:r>
              <a:rPr lang="en-US" sz="1650" dirty="0">
                <a:solidFill>
                  <a:srgbClr val="405449"/>
                </a:solidFill>
                <a:latin typeface="Nobile" pitchFamily="34" charset="0"/>
                <a:ea typeface="Nobile" pitchFamily="34" charset="-122"/>
                <a:cs typeface="Nobile" pitchFamily="34" charset="-120"/>
              </a:rPr>
              <a:t>These initiatives significantly influence societal wellbeing and health outcomes (Baum and Fisher, 2014). However, evidence shows mixed effectiveness: while awareness increases, behaviour change remains limited, particularly in deprived communities where structural barriers persist (Adams et al., 2016). Critics argue these campaigns place responsibility on individuals rather than addressing systemic inequalities (Marmot, 2010).</a:t>
            </a:r>
            <a:endParaRPr lang="en-US" sz="165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1031438" y="1264801"/>
            <a:ext cx="6780490" cy="569119"/>
          </a:xfrm>
          <a:prstGeom prst="rect">
            <a:avLst/>
          </a:prstGeom>
          <a:noFill/>
          <a:ln/>
        </p:spPr>
        <p:txBody>
          <a:bodyPr wrap="none" lIns="0" tIns="0" rIns="0" bIns="0" rtlCol="0" anchor="t"/>
          <a:lstStyle/>
          <a:p>
            <a:pPr marL="0" indent="0" algn="l">
              <a:lnSpc>
                <a:spcPts val="4450"/>
              </a:lnSpc>
              <a:buNone/>
            </a:pPr>
            <a:r>
              <a:rPr lang="en-US" sz="3550" b="1" dirty="0">
                <a:solidFill>
                  <a:srgbClr val="3B4540"/>
                </a:solidFill>
                <a:latin typeface="Fraunces Extra Bold" pitchFamily="34" charset="0"/>
                <a:ea typeface="Fraunces Extra Bold" pitchFamily="34" charset="-122"/>
                <a:cs typeface="Fraunces Extra Bold" pitchFamily="34" charset="-120"/>
              </a:rPr>
              <a:t>Equity and Access Challenges</a:t>
            </a:r>
            <a:endParaRPr lang="en-US" sz="3550" dirty="0"/>
          </a:p>
        </p:txBody>
      </p:sp>
      <p:sp>
        <p:nvSpPr>
          <p:cNvPr id="3" name="Text 1"/>
          <p:cNvSpPr/>
          <p:nvPr/>
        </p:nvSpPr>
        <p:spPr>
          <a:xfrm>
            <a:off x="1031438" y="3664625"/>
            <a:ext cx="2939296" cy="601028"/>
          </a:xfrm>
          <a:prstGeom prst="rect">
            <a:avLst/>
          </a:prstGeom>
          <a:noFill/>
          <a:ln/>
        </p:spPr>
        <p:txBody>
          <a:bodyPr wrap="none" lIns="0" tIns="0" rIns="0" bIns="0" rtlCol="0" anchor="t"/>
          <a:lstStyle/>
          <a:p>
            <a:pPr marL="0" indent="0" algn="ctr">
              <a:lnSpc>
                <a:spcPts val="4700"/>
              </a:lnSpc>
              <a:buNone/>
            </a:pPr>
            <a:r>
              <a:rPr lang="en-US" sz="4700" b="1" dirty="0">
                <a:solidFill>
                  <a:srgbClr val="405449"/>
                </a:solidFill>
                <a:latin typeface="Fraunces Extra Bold" pitchFamily="34" charset="0"/>
                <a:ea typeface="Fraunces Extra Bold" pitchFamily="34" charset="-122"/>
                <a:cs typeface="Fraunces Extra Bold" pitchFamily="34" charset="-120"/>
              </a:rPr>
              <a:t>9.5</a:t>
            </a:r>
            <a:endParaRPr lang="en-US" sz="4700" dirty="0"/>
          </a:p>
        </p:txBody>
      </p:sp>
      <p:sp>
        <p:nvSpPr>
          <p:cNvPr id="4" name="Text 2"/>
          <p:cNvSpPr/>
          <p:nvPr/>
        </p:nvSpPr>
        <p:spPr>
          <a:xfrm>
            <a:off x="1031438" y="4466273"/>
            <a:ext cx="2939296" cy="569119"/>
          </a:xfrm>
          <a:prstGeom prst="rect">
            <a:avLst/>
          </a:prstGeom>
          <a:noFill/>
          <a:ln/>
        </p:spPr>
        <p:txBody>
          <a:bodyPr wrap="square" lIns="0" tIns="0" rIns="0" bIns="0" rtlCol="0" anchor="t"/>
          <a:lstStyle/>
          <a:p>
            <a:pPr marL="0" indent="0" algn="ctr">
              <a:lnSpc>
                <a:spcPts val="2200"/>
              </a:lnSpc>
              <a:buNone/>
            </a:pPr>
            <a:r>
              <a:rPr lang="en-US" sz="1750" b="1" dirty="0">
                <a:solidFill>
                  <a:srgbClr val="405449"/>
                </a:solidFill>
                <a:latin typeface="Fraunces Extra Bold" pitchFamily="34" charset="0"/>
                <a:ea typeface="Fraunces Extra Bold" pitchFamily="34" charset="-122"/>
                <a:cs typeface="Fraunces Extra Bold" pitchFamily="34" charset="-120"/>
              </a:rPr>
              <a:t>Years life expectancy gap for men</a:t>
            </a:r>
            <a:endParaRPr lang="en-US" sz="1750" dirty="0"/>
          </a:p>
        </p:txBody>
      </p:sp>
      <p:sp>
        <p:nvSpPr>
          <p:cNvPr id="5" name="Text 3"/>
          <p:cNvSpPr/>
          <p:nvPr/>
        </p:nvSpPr>
        <p:spPr>
          <a:xfrm>
            <a:off x="1031438" y="5181600"/>
            <a:ext cx="2939296" cy="262652"/>
          </a:xfrm>
          <a:prstGeom prst="rect">
            <a:avLst/>
          </a:prstGeom>
          <a:noFill/>
          <a:ln/>
        </p:spPr>
        <p:txBody>
          <a:bodyPr wrap="none" lIns="0" tIns="0" rIns="0" bIns="0" rtlCol="0" anchor="t"/>
          <a:lstStyle/>
          <a:p>
            <a:pPr marL="0" indent="0" algn="ctr">
              <a:lnSpc>
                <a:spcPts val="2050"/>
              </a:lnSpc>
              <a:buNone/>
            </a:pPr>
            <a:r>
              <a:rPr lang="en-US" sz="1400" dirty="0">
                <a:solidFill>
                  <a:srgbClr val="405449"/>
                </a:solidFill>
                <a:latin typeface="Nobile" pitchFamily="34" charset="0"/>
                <a:ea typeface="Nobile" pitchFamily="34" charset="-122"/>
                <a:cs typeface="Nobile" pitchFamily="34" charset="-120"/>
              </a:rPr>
              <a:t>(ONS, 2021)</a:t>
            </a:r>
            <a:endParaRPr lang="en-US" sz="1400" dirty="0"/>
          </a:p>
        </p:txBody>
      </p:sp>
      <p:sp>
        <p:nvSpPr>
          <p:cNvPr id="6" name="Text 4"/>
          <p:cNvSpPr/>
          <p:nvPr/>
        </p:nvSpPr>
        <p:spPr>
          <a:xfrm>
            <a:off x="4153495" y="3664625"/>
            <a:ext cx="2939415" cy="601028"/>
          </a:xfrm>
          <a:prstGeom prst="rect">
            <a:avLst/>
          </a:prstGeom>
          <a:noFill/>
          <a:ln/>
        </p:spPr>
        <p:txBody>
          <a:bodyPr wrap="none" lIns="0" tIns="0" rIns="0" bIns="0" rtlCol="0" anchor="t"/>
          <a:lstStyle/>
          <a:p>
            <a:pPr marL="0" indent="0" algn="ctr">
              <a:lnSpc>
                <a:spcPts val="4700"/>
              </a:lnSpc>
              <a:buNone/>
            </a:pPr>
            <a:r>
              <a:rPr lang="en-US" sz="4700" b="1" dirty="0">
                <a:solidFill>
                  <a:srgbClr val="405449"/>
                </a:solidFill>
                <a:latin typeface="Fraunces Extra Bold" pitchFamily="34" charset="0"/>
                <a:ea typeface="Fraunces Extra Bold" pitchFamily="34" charset="-122"/>
                <a:cs typeface="Fraunces Extra Bold" pitchFamily="34" charset="-120"/>
              </a:rPr>
              <a:t>7.7</a:t>
            </a:r>
            <a:endParaRPr lang="en-US" sz="4700" dirty="0"/>
          </a:p>
        </p:txBody>
      </p:sp>
      <p:sp>
        <p:nvSpPr>
          <p:cNvPr id="7" name="Text 5"/>
          <p:cNvSpPr/>
          <p:nvPr/>
        </p:nvSpPr>
        <p:spPr>
          <a:xfrm>
            <a:off x="4153495" y="4466273"/>
            <a:ext cx="2939415" cy="569119"/>
          </a:xfrm>
          <a:prstGeom prst="rect">
            <a:avLst/>
          </a:prstGeom>
          <a:noFill/>
          <a:ln/>
        </p:spPr>
        <p:txBody>
          <a:bodyPr wrap="square" lIns="0" tIns="0" rIns="0" bIns="0" rtlCol="0" anchor="t"/>
          <a:lstStyle/>
          <a:p>
            <a:pPr marL="0" indent="0" algn="ctr">
              <a:lnSpc>
                <a:spcPts val="2200"/>
              </a:lnSpc>
              <a:buNone/>
            </a:pPr>
            <a:r>
              <a:rPr lang="en-US" sz="1750" b="1" dirty="0">
                <a:solidFill>
                  <a:srgbClr val="405449"/>
                </a:solidFill>
                <a:latin typeface="Fraunces Extra Bold" pitchFamily="34" charset="0"/>
                <a:ea typeface="Fraunces Extra Bold" pitchFamily="34" charset="-122"/>
                <a:cs typeface="Fraunces Extra Bold" pitchFamily="34" charset="-120"/>
              </a:rPr>
              <a:t>Years life expectancy gap for women</a:t>
            </a:r>
            <a:endParaRPr lang="en-US" sz="1750" dirty="0"/>
          </a:p>
        </p:txBody>
      </p:sp>
      <p:sp>
        <p:nvSpPr>
          <p:cNvPr id="8" name="Text 6"/>
          <p:cNvSpPr/>
          <p:nvPr/>
        </p:nvSpPr>
        <p:spPr>
          <a:xfrm>
            <a:off x="4153495" y="5181600"/>
            <a:ext cx="2939415" cy="262652"/>
          </a:xfrm>
          <a:prstGeom prst="rect">
            <a:avLst/>
          </a:prstGeom>
          <a:noFill/>
          <a:ln/>
        </p:spPr>
        <p:txBody>
          <a:bodyPr wrap="none" lIns="0" tIns="0" rIns="0" bIns="0" rtlCol="0" anchor="t"/>
          <a:lstStyle/>
          <a:p>
            <a:pPr marL="0" indent="0" algn="ctr">
              <a:lnSpc>
                <a:spcPts val="2050"/>
              </a:lnSpc>
              <a:buNone/>
            </a:pPr>
            <a:r>
              <a:rPr lang="en-US" sz="1400" dirty="0">
                <a:solidFill>
                  <a:srgbClr val="405449"/>
                </a:solidFill>
                <a:latin typeface="Nobile" pitchFamily="34" charset="0"/>
                <a:ea typeface="Nobile" pitchFamily="34" charset="-122"/>
                <a:cs typeface="Nobile" pitchFamily="34" charset="-120"/>
              </a:rPr>
              <a:t>(ONS, 2021)</a:t>
            </a:r>
            <a:endParaRPr lang="en-US" sz="1400" dirty="0"/>
          </a:p>
        </p:txBody>
      </p:sp>
      <p:sp>
        <p:nvSpPr>
          <p:cNvPr id="9" name="Text 7"/>
          <p:cNvSpPr/>
          <p:nvPr/>
        </p:nvSpPr>
        <p:spPr>
          <a:xfrm>
            <a:off x="7544872" y="2199442"/>
            <a:ext cx="2748915" cy="284559"/>
          </a:xfrm>
          <a:prstGeom prst="rect">
            <a:avLst/>
          </a:prstGeom>
          <a:noFill/>
          <a:ln/>
        </p:spPr>
        <p:txBody>
          <a:bodyPr wrap="none" lIns="0" tIns="0" rIns="0" bIns="0" rtlCol="0" anchor="t"/>
          <a:lstStyle/>
          <a:p>
            <a:pPr marL="0" indent="0" algn="l">
              <a:lnSpc>
                <a:spcPts val="2200"/>
              </a:lnSpc>
              <a:buNone/>
            </a:pPr>
            <a:r>
              <a:rPr lang="en-US" sz="1750" b="1" dirty="0">
                <a:solidFill>
                  <a:srgbClr val="3B4540"/>
                </a:solidFill>
                <a:latin typeface="Fraunces Extra Bold" pitchFamily="34" charset="0"/>
                <a:ea typeface="Fraunces Extra Bold" pitchFamily="34" charset="-122"/>
                <a:cs typeface="Fraunces Extra Bold" pitchFamily="34" charset="-120"/>
              </a:rPr>
              <a:t>Addressing Inequalities</a:t>
            </a:r>
            <a:endParaRPr lang="en-US" sz="1750" dirty="0"/>
          </a:p>
        </p:txBody>
      </p:sp>
      <p:sp>
        <p:nvSpPr>
          <p:cNvPr id="10" name="Text 8"/>
          <p:cNvSpPr/>
          <p:nvPr/>
        </p:nvSpPr>
        <p:spPr>
          <a:xfrm>
            <a:off x="7544872" y="2630210"/>
            <a:ext cx="6061472" cy="1575911"/>
          </a:xfrm>
          <a:prstGeom prst="rect">
            <a:avLst/>
          </a:prstGeom>
          <a:noFill/>
          <a:ln/>
        </p:spPr>
        <p:txBody>
          <a:bodyPr wrap="square" lIns="0" tIns="0" rIns="0" bIns="0" rtlCol="0" anchor="t"/>
          <a:lstStyle/>
          <a:p>
            <a:pPr marL="0" indent="0" algn="l">
              <a:lnSpc>
                <a:spcPts val="2050"/>
              </a:lnSpc>
              <a:buNone/>
            </a:pPr>
            <a:r>
              <a:rPr lang="en-US" sz="1400" dirty="0">
                <a:solidFill>
                  <a:srgbClr val="405449"/>
                </a:solidFill>
                <a:latin typeface="Nobile" pitchFamily="34" charset="0"/>
                <a:ea typeface="Nobile" pitchFamily="34" charset="-122"/>
                <a:cs typeface="Nobile" pitchFamily="34" charset="-120"/>
              </a:rPr>
              <a:t>Significant disparities persist in healthcare access and quality across different populations. In the UK, life expectancy gaps between the most and least deprived areas reach 9.5 years for men and 7.7 years for women (ONS, 2021). Ethnic minorities face disproportionate barriers to accessing mental health services (NHS Race and Health Observatory, 2022).</a:t>
            </a:r>
            <a:endParaRPr lang="en-US" sz="1400" dirty="0"/>
          </a:p>
        </p:txBody>
      </p:sp>
      <p:sp>
        <p:nvSpPr>
          <p:cNvPr id="11" name="Text 9"/>
          <p:cNvSpPr/>
          <p:nvPr/>
        </p:nvSpPr>
        <p:spPr>
          <a:xfrm>
            <a:off x="7544872" y="4337685"/>
            <a:ext cx="6061472" cy="787956"/>
          </a:xfrm>
          <a:prstGeom prst="rect">
            <a:avLst/>
          </a:prstGeom>
          <a:noFill/>
          <a:ln/>
        </p:spPr>
        <p:txBody>
          <a:bodyPr wrap="square" lIns="0" tIns="0" rIns="0" bIns="0" rtlCol="0" anchor="t"/>
          <a:lstStyle/>
          <a:p>
            <a:pPr marL="0" indent="0" algn="l">
              <a:lnSpc>
                <a:spcPts val="2050"/>
              </a:lnSpc>
              <a:buNone/>
            </a:pPr>
            <a:r>
              <a:rPr lang="en-US" sz="1400" dirty="0">
                <a:solidFill>
                  <a:srgbClr val="405449"/>
                </a:solidFill>
                <a:latin typeface="Nobile" pitchFamily="34" charset="0"/>
                <a:ea typeface="Nobile" pitchFamily="34" charset="-122"/>
                <a:cs typeface="Nobile" pitchFamily="34" charset="-120"/>
              </a:rPr>
              <a:t>Initiatives such as universal healthcare systems and targeted interventions aim to reduce these inequalities and ensure equitable access to holistic health services (NHS England, 2023; Marmot, 2010).</a:t>
            </a:r>
            <a:endParaRPr lang="en-US" sz="1400" dirty="0"/>
          </a:p>
        </p:txBody>
      </p:sp>
      <p:sp>
        <p:nvSpPr>
          <p:cNvPr id="12" name="Text 10"/>
          <p:cNvSpPr/>
          <p:nvPr/>
        </p:nvSpPr>
        <p:spPr>
          <a:xfrm>
            <a:off x="7544872" y="5257205"/>
            <a:ext cx="6061472" cy="1575911"/>
          </a:xfrm>
          <a:prstGeom prst="rect">
            <a:avLst/>
          </a:prstGeom>
          <a:noFill/>
          <a:ln/>
        </p:spPr>
        <p:txBody>
          <a:bodyPr wrap="square" lIns="0" tIns="0" rIns="0" bIns="0" rtlCol="0" anchor="t"/>
          <a:lstStyle/>
          <a:p>
            <a:pPr marL="0" indent="0" algn="l">
              <a:lnSpc>
                <a:spcPts val="2050"/>
              </a:lnSpc>
              <a:buNone/>
            </a:pPr>
            <a:r>
              <a:rPr lang="en-US" sz="1400" b="1" dirty="0">
                <a:solidFill>
                  <a:srgbClr val="405449"/>
                </a:solidFill>
                <a:latin typeface="Nobile" pitchFamily="34" charset="0"/>
                <a:ea typeface="Nobile" pitchFamily="34" charset="-122"/>
                <a:cs typeface="Nobile" pitchFamily="34" charset="-120"/>
              </a:rPr>
              <a:t>Critical Evaluation:</a:t>
            </a:r>
            <a:r>
              <a:rPr lang="en-US" sz="1400" dirty="0">
                <a:solidFill>
                  <a:srgbClr val="405449"/>
                </a:solidFill>
                <a:latin typeface="Nobile" pitchFamily="34" charset="0"/>
                <a:ea typeface="Nobile" pitchFamily="34" charset="-122"/>
                <a:cs typeface="Nobile" pitchFamily="34" charset="-120"/>
              </a:rPr>
              <a:t> While the NHS provides universal coverage, the 'inverse care law' persists—those with greatest health needs often receive poorest care (Hart, 1971; Cookson et al., 2017). Recent targeted interventions like Health Inequalities Improvement Dashboards show promise but require sustained funding and political commitment (NHS England, 2023).</a:t>
            </a:r>
            <a:endParaRPr lang="en-US" sz="140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835235"/>
          </a:xfrm>
          <a:prstGeom prst="rect">
            <a:avLst/>
          </a:prstGeom>
        </p:spPr>
      </p:pic>
      <p:sp>
        <p:nvSpPr>
          <p:cNvPr id="3" name="Text 0"/>
          <p:cNvSpPr/>
          <p:nvPr/>
        </p:nvSpPr>
        <p:spPr>
          <a:xfrm>
            <a:off x="793790" y="3687247"/>
            <a:ext cx="5670590" cy="708779"/>
          </a:xfrm>
          <a:prstGeom prst="rect">
            <a:avLst/>
          </a:prstGeom>
          <a:noFill/>
          <a:ln/>
        </p:spPr>
        <p:txBody>
          <a:bodyPr wrap="none" lIns="0" tIns="0" rIns="0" bIns="0" rtlCol="0" anchor="t"/>
          <a:lstStyle/>
          <a:p>
            <a:pPr marL="0" indent="0" algn="l">
              <a:lnSpc>
                <a:spcPts val="5550"/>
              </a:lnSpc>
              <a:buNone/>
            </a:pPr>
            <a:r>
              <a:rPr lang="en-US" sz="4450" b="1" dirty="0">
                <a:solidFill>
                  <a:srgbClr val="3B4540"/>
                </a:solidFill>
                <a:latin typeface="Fraunces Extra Bold" pitchFamily="34" charset="0"/>
                <a:ea typeface="Fraunces Extra Bold" pitchFamily="34" charset="-122"/>
                <a:cs typeface="Fraunces Extra Bold" pitchFamily="34" charset="-120"/>
              </a:rPr>
              <a:t>Key Takeaways</a:t>
            </a:r>
            <a:endParaRPr lang="en-US" sz="4450" dirty="0"/>
          </a:p>
        </p:txBody>
      </p:sp>
      <p:sp>
        <p:nvSpPr>
          <p:cNvPr id="4" name="Text 1"/>
          <p:cNvSpPr/>
          <p:nvPr/>
        </p:nvSpPr>
        <p:spPr>
          <a:xfrm>
            <a:off x="793790" y="4736187"/>
            <a:ext cx="226814" cy="283488"/>
          </a:xfrm>
          <a:prstGeom prst="rect">
            <a:avLst/>
          </a:prstGeom>
          <a:noFill/>
          <a:ln/>
        </p:spPr>
        <p:txBody>
          <a:bodyPr wrap="none" lIns="0" tIns="0" rIns="0" bIns="0" rtlCol="0" anchor="t"/>
          <a:lstStyle/>
          <a:p>
            <a:pPr marL="0" indent="0" algn="l">
              <a:lnSpc>
                <a:spcPts val="2850"/>
              </a:lnSpc>
              <a:buNone/>
            </a:pPr>
            <a:r>
              <a:rPr lang="en-US" sz="1750" dirty="0">
                <a:solidFill>
                  <a:srgbClr val="405449"/>
                </a:solidFill>
                <a:latin typeface="Fraunces Light" pitchFamily="34" charset="0"/>
                <a:ea typeface="Fraunces Light" pitchFamily="34" charset="-122"/>
                <a:cs typeface="Fraunces Light" pitchFamily="34" charset="-120"/>
              </a:rPr>
              <a:t>01</a:t>
            </a:r>
            <a:endParaRPr lang="en-US" sz="1750" dirty="0"/>
          </a:p>
        </p:txBody>
      </p:sp>
      <p:sp>
        <p:nvSpPr>
          <p:cNvPr id="5" name="Shape 2"/>
          <p:cNvSpPr/>
          <p:nvPr/>
        </p:nvSpPr>
        <p:spPr>
          <a:xfrm>
            <a:off x="793790" y="5091232"/>
            <a:ext cx="4196358" cy="30480"/>
          </a:xfrm>
          <a:prstGeom prst="rect">
            <a:avLst/>
          </a:prstGeom>
          <a:solidFill>
            <a:srgbClr val="438951"/>
          </a:solidFill>
          <a:ln/>
        </p:spPr>
        <p:txBody>
          <a:bodyPr/>
          <a:lstStyle/>
          <a:p>
            <a:endParaRPr lang="en-GB"/>
          </a:p>
        </p:txBody>
      </p:sp>
      <p:sp>
        <p:nvSpPr>
          <p:cNvPr id="6" name="Text 3"/>
          <p:cNvSpPr/>
          <p:nvPr/>
        </p:nvSpPr>
        <p:spPr>
          <a:xfrm>
            <a:off x="793790" y="5265539"/>
            <a:ext cx="3340656" cy="354330"/>
          </a:xfrm>
          <a:prstGeom prst="rect">
            <a:avLst/>
          </a:prstGeom>
          <a:noFill/>
          <a:ln/>
        </p:spPr>
        <p:txBody>
          <a:bodyPr wrap="none" lIns="0" tIns="0" rIns="0" bIns="0" rtlCol="0" anchor="t"/>
          <a:lstStyle/>
          <a:p>
            <a:pPr marL="0" indent="0" algn="l">
              <a:lnSpc>
                <a:spcPts val="2750"/>
              </a:lnSpc>
              <a:buNone/>
            </a:pPr>
            <a:r>
              <a:rPr lang="en-US" sz="2200" b="1" dirty="0">
                <a:solidFill>
                  <a:srgbClr val="405449"/>
                </a:solidFill>
                <a:latin typeface="Fraunces Extra Bold" pitchFamily="34" charset="0"/>
                <a:ea typeface="Fraunces Extra Bold" pitchFamily="34" charset="-122"/>
                <a:cs typeface="Fraunces Extra Bold" pitchFamily="34" charset="-120"/>
              </a:rPr>
              <a:t>Integration is Essential</a:t>
            </a:r>
            <a:endParaRPr lang="en-US" sz="2200" dirty="0"/>
          </a:p>
        </p:txBody>
      </p:sp>
      <p:sp>
        <p:nvSpPr>
          <p:cNvPr id="7" name="Text 4"/>
          <p:cNvSpPr/>
          <p:nvPr/>
        </p:nvSpPr>
        <p:spPr>
          <a:xfrm>
            <a:off x="793790" y="5755958"/>
            <a:ext cx="4196358" cy="1451610"/>
          </a:xfrm>
          <a:prstGeom prst="rect">
            <a:avLst/>
          </a:prstGeom>
          <a:noFill/>
          <a:ln/>
        </p:spPr>
        <p:txBody>
          <a:bodyPr wrap="square" lIns="0" tIns="0" rIns="0" bIns="0" rtlCol="0" anchor="t"/>
          <a:lstStyle/>
          <a:p>
            <a:pPr marL="0" indent="0" algn="l">
              <a:lnSpc>
                <a:spcPts val="2850"/>
              </a:lnSpc>
              <a:buNone/>
            </a:pPr>
            <a:r>
              <a:rPr lang="en-US" sz="1750" dirty="0">
                <a:solidFill>
                  <a:srgbClr val="405449"/>
                </a:solidFill>
                <a:latin typeface="Nobile" pitchFamily="34" charset="0"/>
                <a:ea typeface="Nobile" pitchFamily="34" charset="-122"/>
                <a:cs typeface="Nobile" pitchFamily="34" charset="-120"/>
              </a:rPr>
              <a:t>Health, wellbeing, and sustainable development must be integrated for effective healthcare delivery (Marmot et al., 2020).</a:t>
            </a:r>
            <a:endParaRPr lang="en-US" sz="1750" dirty="0"/>
          </a:p>
        </p:txBody>
      </p:sp>
      <p:sp>
        <p:nvSpPr>
          <p:cNvPr id="8" name="Text 5"/>
          <p:cNvSpPr/>
          <p:nvPr/>
        </p:nvSpPr>
        <p:spPr>
          <a:xfrm>
            <a:off x="5216962" y="4736187"/>
            <a:ext cx="226814" cy="283488"/>
          </a:xfrm>
          <a:prstGeom prst="rect">
            <a:avLst/>
          </a:prstGeom>
          <a:noFill/>
          <a:ln/>
        </p:spPr>
        <p:txBody>
          <a:bodyPr wrap="none" lIns="0" tIns="0" rIns="0" bIns="0" rtlCol="0" anchor="t"/>
          <a:lstStyle/>
          <a:p>
            <a:pPr marL="0" indent="0" algn="l">
              <a:lnSpc>
                <a:spcPts val="2850"/>
              </a:lnSpc>
              <a:buNone/>
            </a:pPr>
            <a:r>
              <a:rPr lang="en-US" sz="1750" dirty="0">
                <a:solidFill>
                  <a:srgbClr val="405449"/>
                </a:solidFill>
                <a:latin typeface="Fraunces Light" pitchFamily="34" charset="0"/>
                <a:ea typeface="Fraunces Light" pitchFamily="34" charset="-122"/>
                <a:cs typeface="Fraunces Light" pitchFamily="34" charset="-120"/>
              </a:rPr>
              <a:t>02</a:t>
            </a:r>
            <a:endParaRPr lang="en-US" sz="1750" dirty="0"/>
          </a:p>
        </p:txBody>
      </p:sp>
      <p:sp>
        <p:nvSpPr>
          <p:cNvPr id="9" name="Shape 6"/>
          <p:cNvSpPr/>
          <p:nvPr/>
        </p:nvSpPr>
        <p:spPr>
          <a:xfrm>
            <a:off x="5216962" y="5091232"/>
            <a:ext cx="4196358" cy="30480"/>
          </a:xfrm>
          <a:prstGeom prst="rect">
            <a:avLst/>
          </a:prstGeom>
          <a:solidFill>
            <a:srgbClr val="438951"/>
          </a:solidFill>
          <a:ln/>
        </p:spPr>
        <p:txBody>
          <a:bodyPr/>
          <a:lstStyle/>
          <a:p>
            <a:endParaRPr lang="en-GB"/>
          </a:p>
        </p:txBody>
      </p:sp>
      <p:sp>
        <p:nvSpPr>
          <p:cNvPr id="10" name="Text 7"/>
          <p:cNvSpPr/>
          <p:nvPr/>
        </p:nvSpPr>
        <p:spPr>
          <a:xfrm>
            <a:off x="5216962" y="5265539"/>
            <a:ext cx="3090148" cy="354330"/>
          </a:xfrm>
          <a:prstGeom prst="rect">
            <a:avLst/>
          </a:prstGeom>
          <a:noFill/>
          <a:ln/>
        </p:spPr>
        <p:txBody>
          <a:bodyPr wrap="none" lIns="0" tIns="0" rIns="0" bIns="0" rtlCol="0" anchor="t"/>
          <a:lstStyle/>
          <a:p>
            <a:pPr marL="0" indent="0" algn="l">
              <a:lnSpc>
                <a:spcPts val="2750"/>
              </a:lnSpc>
              <a:buNone/>
            </a:pPr>
            <a:r>
              <a:rPr lang="en-US" sz="2200" b="1" dirty="0">
                <a:solidFill>
                  <a:srgbClr val="405449"/>
                </a:solidFill>
                <a:latin typeface="Fraunces Extra Bold" pitchFamily="34" charset="0"/>
                <a:ea typeface="Fraunces Extra Bold" pitchFamily="34" charset="-122"/>
                <a:cs typeface="Fraunces Extra Bold" pitchFamily="34" charset="-120"/>
              </a:rPr>
              <a:t>Holistic Models Work</a:t>
            </a:r>
            <a:endParaRPr lang="en-US" sz="2200" dirty="0"/>
          </a:p>
        </p:txBody>
      </p:sp>
      <p:sp>
        <p:nvSpPr>
          <p:cNvPr id="11" name="Text 8"/>
          <p:cNvSpPr/>
          <p:nvPr/>
        </p:nvSpPr>
        <p:spPr>
          <a:xfrm>
            <a:off x="5216962" y="5755958"/>
            <a:ext cx="4196358" cy="1451610"/>
          </a:xfrm>
          <a:prstGeom prst="rect">
            <a:avLst/>
          </a:prstGeom>
          <a:noFill/>
          <a:ln/>
        </p:spPr>
        <p:txBody>
          <a:bodyPr wrap="square" lIns="0" tIns="0" rIns="0" bIns="0" rtlCol="0" anchor="t"/>
          <a:lstStyle/>
          <a:p>
            <a:pPr marL="0" indent="0" algn="l">
              <a:lnSpc>
                <a:spcPts val="2850"/>
              </a:lnSpc>
              <a:buNone/>
            </a:pPr>
            <a:r>
              <a:rPr lang="en-US" sz="1750" dirty="0">
                <a:solidFill>
                  <a:srgbClr val="405449"/>
                </a:solidFill>
                <a:latin typeface="Nobile" pitchFamily="34" charset="0"/>
                <a:ea typeface="Nobile" pitchFamily="34" charset="-122"/>
                <a:cs typeface="Nobile" pitchFamily="34" charset="-120"/>
              </a:rPr>
              <a:t>Biopsychosocial approaches and policy frameworks like 'Health in All Policies' guide best practice (Kickbusch and Nutbeam, 2017).</a:t>
            </a:r>
            <a:endParaRPr lang="en-US" sz="1750" dirty="0"/>
          </a:p>
        </p:txBody>
      </p:sp>
      <p:sp>
        <p:nvSpPr>
          <p:cNvPr id="12" name="Text 9"/>
          <p:cNvSpPr/>
          <p:nvPr/>
        </p:nvSpPr>
        <p:spPr>
          <a:xfrm>
            <a:off x="9640133" y="4736187"/>
            <a:ext cx="226814" cy="283488"/>
          </a:xfrm>
          <a:prstGeom prst="rect">
            <a:avLst/>
          </a:prstGeom>
          <a:noFill/>
          <a:ln/>
        </p:spPr>
        <p:txBody>
          <a:bodyPr wrap="none" lIns="0" tIns="0" rIns="0" bIns="0" rtlCol="0" anchor="t"/>
          <a:lstStyle/>
          <a:p>
            <a:pPr marL="0" indent="0" algn="l">
              <a:lnSpc>
                <a:spcPts val="2850"/>
              </a:lnSpc>
              <a:buNone/>
            </a:pPr>
            <a:r>
              <a:rPr lang="en-US" sz="1750" dirty="0">
                <a:solidFill>
                  <a:srgbClr val="405449"/>
                </a:solidFill>
                <a:latin typeface="Fraunces Light" pitchFamily="34" charset="0"/>
                <a:ea typeface="Fraunces Light" pitchFamily="34" charset="-122"/>
                <a:cs typeface="Fraunces Light" pitchFamily="34" charset="-120"/>
              </a:rPr>
              <a:t>03</a:t>
            </a:r>
            <a:endParaRPr lang="en-US" sz="1750" dirty="0"/>
          </a:p>
        </p:txBody>
      </p:sp>
      <p:sp>
        <p:nvSpPr>
          <p:cNvPr id="13" name="Shape 10"/>
          <p:cNvSpPr/>
          <p:nvPr/>
        </p:nvSpPr>
        <p:spPr>
          <a:xfrm>
            <a:off x="9640133" y="5091232"/>
            <a:ext cx="4196358" cy="30480"/>
          </a:xfrm>
          <a:prstGeom prst="rect">
            <a:avLst/>
          </a:prstGeom>
          <a:solidFill>
            <a:srgbClr val="438951"/>
          </a:solidFill>
          <a:ln/>
        </p:spPr>
        <p:txBody>
          <a:bodyPr/>
          <a:lstStyle/>
          <a:p>
            <a:endParaRPr lang="en-GB"/>
          </a:p>
        </p:txBody>
      </p:sp>
      <p:sp>
        <p:nvSpPr>
          <p:cNvPr id="14" name="Text 11"/>
          <p:cNvSpPr/>
          <p:nvPr/>
        </p:nvSpPr>
        <p:spPr>
          <a:xfrm>
            <a:off x="9640133" y="5265539"/>
            <a:ext cx="2835235" cy="354330"/>
          </a:xfrm>
          <a:prstGeom prst="rect">
            <a:avLst/>
          </a:prstGeom>
          <a:noFill/>
          <a:ln/>
        </p:spPr>
        <p:txBody>
          <a:bodyPr wrap="none" lIns="0" tIns="0" rIns="0" bIns="0" rtlCol="0" anchor="t"/>
          <a:lstStyle/>
          <a:p>
            <a:pPr marL="0" indent="0" algn="l">
              <a:lnSpc>
                <a:spcPts val="2750"/>
              </a:lnSpc>
              <a:buNone/>
            </a:pPr>
            <a:r>
              <a:rPr lang="en-US" sz="2200" b="1" dirty="0">
                <a:solidFill>
                  <a:srgbClr val="405449"/>
                </a:solidFill>
                <a:latin typeface="Fraunces Extra Bold" pitchFamily="34" charset="0"/>
                <a:ea typeface="Fraunces Extra Bold" pitchFamily="34" charset="-122"/>
                <a:cs typeface="Fraunces Extra Bold" pitchFamily="34" charset="-120"/>
              </a:rPr>
              <a:t>Challenges Remain</a:t>
            </a:r>
            <a:endParaRPr lang="en-US" sz="2200" dirty="0"/>
          </a:p>
        </p:txBody>
      </p:sp>
      <p:sp>
        <p:nvSpPr>
          <p:cNvPr id="15" name="Text 12"/>
          <p:cNvSpPr/>
          <p:nvPr/>
        </p:nvSpPr>
        <p:spPr>
          <a:xfrm>
            <a:off x="9640133" y="5755958"/>
            <a:ext cx="4196358" cy="1451610"/>
          </a:xfrm>
          <a:prstGeom prst="rect">
            <a:avLst/>
          </a:prstGeom>
          <a:noFill/>
          <a:ln/>
        </p:spPr>
        <p:txBody>
          <a:bodyPr wrap="square" lIns="0" tIns="0" rIns="0" bIns="0" rtlCol="0" anchor="t"/>
          <a:lstStyle/>
          <a:p>
            <a:pPr marL="0" indent="0" algn="l">
              <a:lnSpc>
                <a:spcPts val="2850"/>
              </a:lnSpc>
              <a:buNone/>
            </a:pPr>
            <a:r>
              <a:rPr lang="en-US" sz="1750" dirty="0">
                <a:solidFill>
                  <a:srgbClr val="405449"/>
                </a:solidFill>
                <a:latin typeface="Nobile" pitchFamily="34" charset="0"/>
                <a:ea typeface="Nobile" pitchFamily="34" charset="-122"/>
                <a:cs typeface="Nobile" pitchFamily="34" charset="-120"/>
              </a:rPr>
              <a:t>Regulatory barriers, funding constraints, and equity issues require ongoing attention and innovative solutions (The King's Fund, 2020).</a:t>
            </a:r>
            <a:endParaRPr lang="en-US" sz="175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Shape 0"/>
          <p:cNvSpPr/>
          <p:nvPr/>
        </p:nvSpPr>
        <p:spPr>
          <a:xfrm>
            <a:off x="701040" y="1018937"/>
            <a:ext cx="1923693" cy="376595"/>
          </a:xfrm>
          <a:prstGeom prst="roundRect">
            <a:avLst>
              <a:gd name="adj" fmla="val 38296"/>
            </a:avLst>
          </a:prstGeom>
          <a:noFill/>
          <a:ln w="7620">
            <a:solidFill>
              <a:srgbClr val="438951"/>
            </a:solidFill>
            <a:prstDash val="solid"/>
          </a:ln>
        </p:spPr>
        <p:txBody>
          <a:bodyPr/>
          <a:lstStyle/>
          <a:p>
            <a:endParaRPr lang="en-GB"/>
          </a:p>
        </p:txBody>
      </p:sp>
      <p:sp>
        <p:nvSpPr>
          <p:cNvPr id="3" name="Text 1"/>
          <p:cNvSpPr/>
          <p:nvPr/>
        </p:nvSpPr>
        <p:spPr>
          <a:xfrm>
            <a:off x="828794" y="1086564"/>
            <a:ext cx="1668185" cy="241340"/>
          </a:xfrm>
          <a:prstGeom prst="rect">
            <a:avLst/>
          </a:prstGeom>
          <a:noFill/>
          <a:ln/>
        </p:spPr>
        <p:txBody>
          <a:bodyPr wrap="none" lIns="0" tIns="0" rIns="0" bIns="0" rtlCol="0" anchor="t"/>
          <a:lstStyle/>
          <a:p>
            <a:pPr marL="0" indent="0" algn="l">
              <a:lnSpc>
                <a:spcPts val="1900"/>
              </a:lnSpc>
              <a:buNone/>
            </a:pPr>
            <a:r>
              <a:rPr lang="en-US" sz="1250" dirty="0">
                <a:solidFill>
                  <a:srgbClr val="438951"/>
                </a:solidFill>
                <a:latin typeface="Nobile" pitchFamily="34" charset="0"/>
                <a:ea typeface="Nobile" pitchFamily="34" charset="-122"/>
                <a:cs typeface="Nobile" pitchFamily="34" charset="-120"/>
              </a:rPr>
              <a:t>RECOMMENDATIONS</a:t>
            </a:r>
            <a:endParaRPr lang="en-US" sz="1250" dirty="0"/>
          </a:p>
        </p:txBody>
      </p:sp>
      <p:sp>
        <p:nvSpPr>
          <p:cNvPr id="4" name="Text 2"/>
          <p:cNvSpPr/>
          <p:nvPr/>
        </p:nvSpPr>
        <p:spPr>
          <a:xfrm>
            <a:off x="701040" y="1466255"/>
            <a:ext cx="7910632" cy="625912"/>
          </a:xfrm>
          <a:prstGeom prst="rect">
            <a:avLst/>
          </a:prstGeom>
          <a:noFill/>
          <a:ln/>
        </p:spPr>
        <p:txBody>
          <a:bodyPr wrap="none" lIns="0" tIns="0" rIns="0" bIns="0" rtlCol="0" anchor="t"/>
          <a:lstStyle/>
          <a:p>
            <a:pPr marL="0" indent="0" algn="l">
              <a:lnSpc>
                <a:spcPts val="4900"/>
              </a:lnSpc>
              <a:buNone/>
            </a:pPr>
            <a:r>
              <a:rPr lang="en-US" sz="3900" b="1" dirty="0">
                <a:solidFill>
                  <a:srgbClr val="3B4540"/>
                </a:solidFill>
                <a:latin typeface="Fraunces Extra Bold" pitchFamily="34" charset="0"/>
                <a:ea typeface="Fraunces Extra Bold" pitchFamily="34" charset="-122"/>
                <a:cs typeface="Fraunces Extra Bold" pitchFamily="34" charset="-120"/>
              </a:rPr>
              <a:t>Recommendations for Practice</a:t>
            </a:r>
            <a:endParaRPr lang="en-US" sz="3900" dirty="0"/>
          </a:p>
        </p:txBody>
      </p:sp>
      <p:sp>
        <p:nvSpPr>
          <p:cNvPr id="5" name="Text 3"/>
          <p:cNvSpPr/>
          <p:nvPr/>
        </p:nvSpPr>
        <p:spPr>
          <a:xfrm>
            <a:off x="701040" y="2357438"/>
            <a:ext cx="200263" cy="250269"/>
          </a:xfrm>
          <a:prstGeom prst="rect">
            <a:avLst/>
          </a:prstGeom>
          <a:noFill/>
          <a:ln/>
        </p:spPr>
        <p:txBody>
          <a:bodyPr wrap="none" lIns="0" tIns="0" rIns="0" bIns="0" rtlCol="0" anchor="t"/>
          <a:lstStyle/>
          <a:p>
            <a:pPr marL="0" indent="0" algn="l">
              <a:lnSpc>
                <a:spcPts val="2350"/>
              </a:lnSpc>
              <a:buNone/>
            </a:pPr>
            <a:r>
              <a:rPr lang="en-US" sz="1550" dirty="0">
                <a:solidFill>
                  <a:srgbClr val="405449"/>
                </a:solidFill>
                <a:latin typeface="Fraunces Light" pitchFamily="34" charset="0"/>
                <a:ea typeface="Fraunces Light" pitchFamily="34" charset="-122"/>
                <a:cs typeface="Fraunces Light" pitchFamily="34" charset="-120"/>
              </a:rPr>
              <a:t>01</a:t>
            </a:r>
            <a:endParaRPr lang="en-US" sz="1550" dirty="0"/>
          </a:p>
        </p:txBody>
      </p:sp>
      <p:sp>
        <p:nvSpPr>
          <p:cNvPr id="6" name="Shape 4"/>
          <p:cNvSpPr/>
          <p:nvPr/>
        </p:nvSpPr>
        <p:spPr>
          <a:xfrm>
            <a:off x="701040" y="2674858"/>
            <a:ext cx="6525697" cy="22860"/>
          </a:xfrm>
          <a:prstGeom prst="rect">
            <a:avLst/>
          </a:prstGeom>
          <a:solidFill>
            <a:srgbClr val="438951"/>
          </a:solidFill>
          <a:ln/>
        </p:spPr>
        <p:txBody>
          <a:bodyPr/>
          <a:lstStyle/>
          <a:p>
            <a:endParaRPr lang="en-GB"/>
          </a:p>
        </p:txBody>
      </p:sp>
      <p:sp>
        <p:nvSpPr>
          <p:cNvPr id="7" name="Text 5"/>
          <p:cNvSpPr/>
          <p:nvPr/>
        </p:nvSpPr>
        <p:spPr>
          <a:xfrm>
            <a:off x="701040" y="2820710"/>
            <a:ext cx="3939897" cy="312896"/>
          </a:xfrm>
          <a:prstGeom prst="rect">
            <a:avLst/>
          </a:prstGeom>
          <a:noFill/>
          <a:ln/>
        </p:spPr>
        <p:txBody>
          <a:bodyPr wrap="none" lIns="0" tIns="0" rIns="0" bIns="0" rtlCol="0" anchor="t"/>
          <a:lstStyle/>
          <a:p>
            <a:pPr marL="0" indent="0" algn="l">
              <a:lnSpc>
                <a:spcPts val="2450"/>
              </a:lnSpc>
              <a:buNone/>
            </a:pPr>
            <a:r>
              <a:rPr lang="en-US" sz="1950" b="1" dirty="0">
                <a:solidFill>
                  <a:srgbClr val="405449"/>
                </a:solidFill>
                <a:latin typeface="Fraunces Extra Bold" pitchFamily="34" charset="0"/>
                <a:ea typeface="Fraunces Extra Bold" pitchFamily="34" charset="-122"/>
                <a:cs typeface="Fraunces Extra Bold" pitchFamily="34" charset="-120"/>
              </a:rPr>
              <a:t>Strengthen Service Integration</a:t>
            </a:r>
            <a:endParaRPr lang="en-US" sz="1950" dirty="0"/>
          </a:p>
        </p:txBody>
      </p:sp>
      <p:sp>
        <p:nvSpPr>
          <p:cNvPr id="8" name="Text 6"/>
          <p:cNvSpPr/>
          <p:nvPr/>
        </p:nvSpPr>
        <p:spPr>
          <a:xfrm>
            <a:off x="701040" y="3239691"/>
            <a:ext cx="6525697" cy="904756"/>
          </a:xfrm>
          <a:prstGeom prst="rect">
            <a:avLst/>
          </a:prstGeom>
          <a:noFill/>
          <a:ln/>
        </p:spPr>
        <p:txBody>
          <a:bodyPr wrap="square" lIns="0" tIns="0" rIns="0" bIns="0" rtlCol="0" anchor="t"/>
          <a:lstStyle/>
          <a:p>
            <a:pPr marL="0" indent="0" algn="l">
              <a:lnSpc>
                <a:spcPts val="2350"/>
              </a:lnSpc>
              <a:buNone/>
            </a:pPr>
            <a:r>
              <a:rPr lang="en-US" sz="1550" dirty="0">
                <a:solidFill>
                  <a:srgbClr val="405449"/>
                </a:solidFill>
                <a:latin typeface="Nobile" pitchFamily="34" charset="0"/>
                <a:ea typeface="Nobile" pitchFamily="34" charset="-122"/>
                <a:cs typeface="Nobile" pitchFamily="34" charset="-120"/>
              </a:rPr>
              <a:t>Enhance collaboration between health, social care, and community services through integrated care systems and shared governance structures (NHS England, 2014).</a:t>
            </a:r>
            <a:endParaRPr lang="en-US" sz="1550" dirty="0"/>
          </a:p>
        </p:txBody>
      </p:sp>
      <p:sp>
        <p:nvSpPr>
          <p:cNvPr id="9" name="Text 7"/>
          <p:cNvSpPr/>
          <p:nvPr/>
        </p:nvSpPr>
        <p:spPr>
          <a:xfrm>
            <a:off x="7403544" y="2357438"/>
            <a:ext cx="200263" cy="250269"/>
          </a:xfrm>
          <a:prstGeom prst="rect">
            <a:avLst/>
          </a:prstGeom>
          <a:noFill/>
          <a:ln/>
        </p:spPr>
        <p:txBody>
          <a:bodyPr wrap="none" lIns="0" tIns="0" rIns="0" bIns="0" rtlCol="0" anchor="t"/>
          <a:lstStyle/>
          <a:p>
            <a:pPr marL="0" indent="0" algn="l">
              <a:lnSpc>
                <a:spcPts val="2350"/>
              </a:lnSpc>
              <a:buNone/>
            </a:pPr>
            <a:r>
              <a:rPr lang="en-US" sz="1550" dirty="0">
                <a:solidFill>
                  <a:srgbClr val="405449"/>
                </a:solidFill>
                <a:latin typeface="Fraunces Light" pitchFamily="34" charset="0"/>
                <a:ea typeface="Fraunces Light" pitchFamily="34" charset="-122"/>
                <a:cs typeface="Fraunces Light" pitchFamily="34" charset="-120"/>
              </a:rPr>
              <a:t>02</a:t>
            </a:r>
            <a:endParaRPr lang="en-US" sz="1550" dirty="0"/>
          </a:p>
        </p:txBody>
      </p:sp>
      <p:sp>
        <p:nvSpPr>
          <p:cNvPr id="10" name="Shape 8"/>
          <p:cNvSpPr/>
          <p:nvPr/>
        </p:nvSpPr>
        <p:spPr>
          <a:xfrm>
            <a:off x="7403544" y="2674858"/>
            <a:ext cx="6525816" cy="22860"/>
          </a:xfrm>
          <a:prstGeom prst="rect">
            <a:avLst/>
          </a:prstGeom>
          <a:solidFill>
            <a:srgbClr val="438951"/>
          </a:solidFill>
          <a:ln/>
        </p:spPr>
        <p:txBody>
          <a:bodyPr/>
          <a:lstStyle/>
          <a:p>
            <a:endParaRPr lang="en-GB"/>
          </a:p>
        </p:txBody>
      </p:sp>
      <p:sp>
        <p:nvSpPr>
          <p:cNvPr id="11" name="Text 9"/>
          <p:cNvSpPr/>
          <p:nvPr/>
        </p:nvSpPr>
        <p:spPr>
          <a:xfrm>
            <a:off x="7403544" y="2820710"/>
            <a:ext cx="2575084" cy="312896"/>
          </a:xfrm>
          <a:prstGeom prst="rect">
            <a:avLst/>
          </a:prstGeom>
          <a:noFill/>
          <a:ln/>
        </p:spPr>
        <p:txBody>
          <a:bodyPr wrap="none" lIns="0" tIns="0" rIns="0" bIns="0" rtlCol="0" anchor="t"/>
          <a:lstStyle/>
          <a:p>
            <a:pPr marL="0" indent="0" algn="l">
              <a:lnSpc>
                <a:spcPts val="2450"/>
              </a:lnSpc>
              <a:buNone/>
            </a:pPr>
            <a:r>
              <a:rPr lang="en-US" sz="1950" b="1" dirty="0">
                <a:solidFill>
                  <a:srgbClr val="405449"/>
                </a:solidFill>
                <a:latin typeface="Fraunces Extra Bold" pitchFamily="34" charset="0"/>
                <a:ea typeface="Fraunces Extra Bold" pitchFamily="34" charset="-122"/>
                <a:cs typeface="Fraunces Extra Bold" pitchFamily="34" charset="-120"/>
              </a:rPr>
              <a:t>Invest in Prevention</a:t>
            </a:r>
            <a:endParaRPr lang="en-US" sz="1950" dirty="0"/>
          </a:p>
        </p:txBody>
      </p:sp>
      <p:sp>
        <p:nvSpPr>
          <p:cNvPr id="12" name="Text 10"/>
          <p:cNvSpPr/>
          <p:nvPr/>
        </p:nvSpPr>
        <p:spPr>
          <a:xfrm>
            <a:off x="7403544" y="3239691"/>
            <a:ext cx="6525816" cy="904756"/>
          </a:xfrm>
          <a:prstGeom prst="rect">
            <a:avLst/>
          </a:prstGeom>
          <a:noFill/>
          <a:ln/>
        </p:spPr>
        <p:txBody>
          <a:bodyPr wrap="square" lIns="0" tIns="0" rIns="0" bIns="0" rtlCol="0" anchor="t"/>
          <a:lstStyle/>
          <a:p>
            <a:pPr marL="0" indent="0" algn="l">
              <a:lnSpc>
                <a:spcPts val="2350"/>
              </a:lnSpc>
              <a:buNone/>
            </a:pPr>
            <a:r>
              <a:rPr lang="en-US" sz="1550" dirty="0">
                <a:solidFill>
                  <a:srgbClr val="405449"/>
                </a:solidFill>
                <a:latin typeface="Nobile" pitchFamily="34" charset="0"/>
                <a:ea typeface="Nobile" pitchFamily="34" charset="-122"/>
                <a:cs typeface="Nobile" pitchFamily="34" charset="-120"/>
              </a:rPr>
              <a:t>Prioritise preventive care and address structural determinants of health including housing, education, and employment to reduce long-term healthcare burden (Marmot, 2010).</a:t>
            </a:r>
            <a:endParaRPr lang="en-US" sz="1550" dirty="0"/>
          </a:p>
        </p:txBody>
      </p:sp>
      <p:sp>
        <p:nvSpPr>
          <p:cNvPr id="13" name="Text 11"/>
          <p:cNvSpPr/>
          <p:nvPr/>
        </p:nvSpPr>
        <p:spPr>
          <a:xfrm>
            <a:off x="701040" y="4471392"/>
            <a:ext cx="200263" cy="250269"/>
          </a:xfrm>
          <a:prstGeom prst="rect">
            <a:avLst/>
          </a:prstGeom>
          <a:noFill/>
          <a:ln/>
        </p:spPr>
        <p:txBody>
          <a:bodyPr wrap="none" lIns="0" tIns="0" rIns="0" bIns="0" rtlCol="0" anchor="t"/>
          <a:lstStyle/>
          <a:p>
            <a:pPr marL="0" indent="0" algn="l">
              <a:lnSpc>
                <a:spcPts val="2350"/>
              </a:lnSpc>
              <a:buNone/>
            </a:pPr>
            <a:r>
              <a:rPr lang="en-US" sz="1550" dirty="0">
                <a:solidFill>
                  <a:srgbClr val="405449"/>
                </a:solidFill>
                <a:latin typeface="Fraunces Light" pitchFamily="34" charset="0"/>
                <a:ea typeface="Fraunces Light" pitchFamily="34" charset="-122"/>
                <a:cs typeface="Fraunces Light" pitchFamily="34" charset="-120"/>
              </a:rPr>
              <a:t>03</a:t>
            </a:r>
            <a:endParaRPr lang="en-US" sz="1550" dirty="0"/>
          </a:p>
        </p:txBody>
      </p:sp>
      <p:sp>
        <p:nvSpPr>
          <p:cNvPr id="14" name="Shape 12"/>
          <p:cNvSpPr/>
          <p:nvPr/>
        </p:nvSpPr>
        <p:spPr>
          <a:xfrm>
            <a:off x="701040" y="4788813"/>
            <a:ext cx="6525697" cy="22860"/>
          </a:xfrm>
          <a:prstGeom prst="rect">
            <a:avLst/>
          </a:prstGeom>
          <a:solidFill>
            <a:srgbClr val="438951"/>
          </a:solidFill>
          <a:ln/>
        </p:spPr>
        <p:txBody>
          <a:bodyPr/>
          <a:lstStyle/>
          <a:p>
            <a:endParaRPr lang="en-GB"/>
          </a:p>
        </p:txBody>
      </p:sp>
      <p:sp>
        <p:nvSpPr>
          <p:cNvPr id="15" name="Text 13"/>
          <p:cNvSpPr/>
          <p:nvPr/>
        </p:nvSpPr>
        <p:spPr>
          <a:xfrm>
            <a:off x="701040" y="4934664"/>
            <a:ext cx="2713196" cy="312896"/>
          </a:xfrm>
          <a:prstGeom prst="rect">
            <a:avLst/>
          </a:prstGeom>
          <a:noFill/>
          <a:ln/>
        </p:spPr>
        <p:txBody>
          <a:bodyPr wrap="none" lIns="0" tIns="0" rIns="0" bIns="0" rtlCol="0" anchor="t"/>
          <a:lstStyle/>
          <a:p>
            <a:pPr marL="0" indent="0" algn="l">
              <a:lnSpc>
                <a:spcPts val="2450"/>
              </a:lnSpc>
              <a:buNone/>
            </a:pPr>
            <a:r>
              <a:rPr lang="en-US" sz="1950" b="1" dirty="0">
                <a:solidFill>
                  <a:srgbClr val="405449"/>
                </a:solidFill>
                <a:latin typeface="Fraunces Extra Bold" pitchFamily="34" charset="0"/>
                <a:ea typeface="Fraunces Extra Bold" pitchFamily="34" charset="-122"/>
                <a:cs typeface="Fraunces Extra Bold" pitchFamily="34" charset="-120"/>
              </a:rPr>
              <a:t>Ensure Digital Equity</a:t>
            </a:r>
            <a:endParaRPr lang="en-US" sz="1950" dirty="0"/>
          </a:p>
        </p:txBody>
      </p:sp>
      <p:sp>
        <p:nvSpPr>
          <p:cNvPr id="16" name="Text 14"/>
          <p:cNvSpPr/>
          <p:nvPr/>
        </p:nvSpPr>
        <p:spPr>
          <a:xfrm>
            <a:off x="701040" y="5353645"/>
            <a:ext cx="6525697" cy="904756"/>
          </a:xfrm>
          <a:prstGeom prst="rect">
            <a:avLst/>
          </a:prstGeom>
          <a:noFill/>
          <a:ln/>
        </p:spPr>
        <p:txBody>
          <a:bodyPr wrap="square" lIns="0" tIns="0" rIns="0" bIns="0" rtlCol="0" anchor="t"/>
          <a:lstStyle/>
          <a:p>
            <a:pPr marL="0" indent="0" algn="l">
              <a:lnSpc>
                <a:spcPts val="2350"/>
              </a:lnSpc>
              <a:buNone/>
            </a:pPr>
            <a:r>
              <a:rPr lang="en-US" sz="1550" dirty="0">
                <a:solidFill>
                  <a:srgbClr val="405449"/>
                </a:solidFill>
                <a:latin typeface="Nobile" pitchFamily="34" charset="0"/>
                <a:ea typeface="Nobile" pitchFamily="34" charset="-122"/>
                <a:cs typeface="Nobile" pitchFamily="34" charset="-120"/>
              </a:rPr>
              <a:t>Guarantee equitable access to digital health technologies through targeted support for elderly and disadvantaged populations, addressing the 11% digital exclusion gap (Ofcom, 2021).</a:t>
            </a:r>
            <a:endParaRPr lang="en-US" sz="1550" dirty="0"/>
          </a:p>
        </p:txBody>
      </p:sp>
      <p:sp>
        <p:nvSpPr>
          <p:cNvPr id="17" name="Text 15"/>
          <p:cNvSpPr/>
          <p:nvPr/>
        </p:nvSpPr>
        <p:spPr>
          <a:xfrm>
            <a:off x="7403544" y="4471392"/>
            <a:ext cx="200263" cy="250269"/>
          </a:xfrm>
          <a:prstGeom prst="rect">
            <a:avLst/>
          </a:prstGeom>
          <a:noFill/>
          <a:ln/>
        </p:spPr>
        <p:txBody>
          <a:bodyPr wrap="none" lIns="0" tIns="0" rIns="0" bIns="0" rtlCol="0" anchor="t"/>
          <a:lstStyle/>
          <a:p>
            <a:pPr marL="0" indent="0" algn="l">
              <a:lnSpc>
                <a:spcPts val="2350"/>
              </a:lnSpc>
              <a:buNone/>
            </a:pPr>
            <a:r>
              <a:rPr lang="en-US" sz="1550" dirty="0">
                <a:solidFill>
                  <a:srgbClr val="405449"/>
                </a:solidFill>
                <a:latin typeface="Fraunces Light" pitchFamily="34" charset="0"/>
                <a:ea typeface="Fraunces Light" pitchFamily="34" charset="-122"/>
                <a:cs typeface="Fraunces Light" pitchFamily="34" charset="-120"/>
              </a:rPr>
              <a:t>04</a:t>
            </a:r>
            <a:endParaRPr lang="en-US" sz="1550" dirty="0"/>
          </a:p>
        </p:txBody>
      </p:sp>
      <p:sp>
        <p:nvSpPr>
          <p:cNvPr id="18" name="Shape 16"/>
          <p:cNvSpPr/>
          <p:nvPr/>
        </p:nvSpPr>
        <p:spPr>
          <a:xfrm>
            <a:off x="7403544" y="4788813"/>
            <a:ext cx="6525816" cy="22860"/>
          </a:xfrm>
          <a:prstGeom prst="rect">
            <a:avLst/>
          </a:prstGeom>
          <a:solidFill>
            <a:srgbClr val="438951"/>
          </a:solidFill>
          <a:ln/>
        </p:spPr>
        <p:txBody>
          <a:bodyPr/>
          <a:lstStyle/>
          <a:p>
            <a:endParaRPr lang="en-GB"/>
          </a:p>
        </p:txBody>
      </p:sp>
      <p:sp>
        <p:nvSpPr>
          <p:cNvPr id="19" name="Text 17"/>
          <p:cNvSpPr/>
          <p:nvPr/>
        </p:nvSpPr>
        <p:spPr>
          <a:xfrm>
            <a:off x="7403544" y="4934664"/>
            <a:ext cx="3926205" cy="312896"/>
          </a:xfrm>
          <a:prstGeom prst="rect">
            <a:avLst/>
          </a:prstGeom>
          <a:noFill/>
          <a:ln/>
        </p:spPr>
        <p:txBody>
          <a:bodyPr wrap="none" lIns="0" tIns="0" rIns="0" bIns="0" rtlCol="0" anchor="t"/>
          <a:lstStyle/>
          <a:p>
            <a:pPr marL="0" indent="0" algn="l">
              <a:lnSpc>
                <a:spcPts val="2450"/>
              </a:lnSpc>
              <a:buNone/>
            </a:pPr>
            <a:r>
              <a:rPr lang="en-US" sz="1950" b="1" dirty="0">
                <a:solidFill>
                  <a:srgbClr val="405449"/>
                </a:solidFill>
                <a:latin typeface="Fraunces Extra Bold" pitchFamily="34" charset="0"/>
                <a:ea typeface="Fraunces Extra Bold" pitchFamily="34" charset="-122"/>
                <a:cs typeface="Fraunces Extra Bold" pitchFamily="34" charset="-120"/>
              </a:rPr>
              <a:t>Commit to Long-Term Funding</a:t>
            </a:r>
            <a:endParaRPr lang="en-US" sz="1950" dirty="0"/>
          </a:p>
        </p:txBody>
      </p:sp>
      <p:sp>
        <p:nvSpPr>
          <p:cNvPr id="20" name="Text 18"/>
          <p:cNvSpPr/>
          <p:nvPr/>
        </p:nvSpPr>
        <p:spPr>
          <a:xfrm>
            <a:off x="7403544" y="5353645"/>
            <a:ext cx="6525816" cy="904756"/>
          </a:xfrm>
          <a:prstGeom prst="rect">
            <a:avLst/>
          </a:prstGeom>
          <a:noFill/>
          <a:ln/>
        </p:spPr>
        <p:txBody>
          <a:bodyPr wrap="square" lIns="0" tIns="0" rIns="0" bIns="0" rtlCol="0" anchor="t"/>
          <a:lstStyle/>
          <a:p>
            <a:pPr marL="0" indent="0" algn="l">
              <a:lnSpc>
                <a:spcPts val="2350"/>
              </a:lnSpc>
              <a:buNone/>
            </a:pPr>
            <a:r>
              <a:rPr lang="en-US" sz="1550" dirty="0">
                <a:solidFill>
                  <a:srgbClr val="405449"/>
                </a:solidFill>
                <a:latin typeface="Nobile" pitchFamily="34" charset="0"/>
                <a:ea typeface="Nobile" pitchFamily="34" charset="-122"/>
                <a:cs typeface="Nobile" pitchFamily="34" charset="-120"/>
              </a:rPr>
              <a:t>Maintain sustained political and financial commitment to sustainable development goals, moving beyond short-term budget cycles to enable transformational change (The King's Fund, 2020).</a:t>
            </a:r>
            <a:endParaRPr lang="en-US" sz="1550" dirty="0"/>
          </a:p>
        </p:txBody>
      </p:sp>
      <p:sp>
        <p:nvSpPr>
          <p:cNvPr id="21" name="Text 19"/>
          <p:cNvSpPr/>
          <p:nvPr/>
        </p:nvSpPr>
        <p:spPr>
          <a:xfrm>
            <a:off x="701040" y="6607492"/>
            <a:ext cx="13228320" cy="603171"/>
          </a:xfrm>
          <a:prstGeom prst="rect">
            <a:avLst/>
          </a:prstGeom>
          <a:noFill/>
          <a:ln/>
        </p:spPr>
        <p:txBody>
          <a:bodyPr wrap="square" lIns="0" tIns="0" rIns="0" bIns="0" rtlCol="0" anchor="t"/>
          <a:lstStyle/>
          <a:p>
            <a:pPr marL="0" indent="0" algn="l">
              <a:lnSpc>
                <a:spcPts val="2350"/>
              </a:lnSpc>
              <a:buNone/>
            </a:pPr>
            <a:r>
              <a:rPr lang="en-US" sz="1550" dirty="0">
                <a:solidFill>
                  <a:srgbClr val="405449"/>
                </a:solidFill>
                <a:latin typeface="Nobile" pitchFamily="34" charset="0"/>
                <a:ea typeface="Nobile" pitchFamily="34" charset="-122"/>
                <a:cs typeface="Nobile" pitchFamily="34" charset="-120"/>
              </a:rPr>
              <a:t>Implementation of these recommendations requires cross-sector collaboration, political will, and sustained investment in holistic, person-centred care models (Marmot et al., 2020).</a:t>
            </a:r>
            <a:endParaRPr lang="en-US" sz="155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803910" y="1212771"/>
            <a:ext cx="4718209" cy="589717"/>
          </a:xfrm>
          <a:prstGeom prst="rect">
            <a:avLst/>
          </a:prstGeom>
          <a:noFill/>
          <a:ln/>
        </p:spPr>
        <p:txBody>
          <a:bodyPr wrap="none" lIns="0" tIns="0" rIns="0" bIns="0" rtlCol="0" anchor="t"/>
          <a:lstStyle/>
          <a:p>
            <a:pPr marL="0" indent="0" algn="l">
              <a:lnSpc>
                <a:spcPts val="4600"/>
              </a:lnSpc>
              <a:buNone/>
            </a:pPr>
            <a:r>
              <a:rPr lang="en-US" sz="3700" b="1" dirty="0">
                <a:solidFill>
                  <a:srgbClr val="3B4540"/>
                </a:solidFill>
                <a:latin typeface="Fraunces Extra Bold" pitchFamily="34" charset="0"/>
                <a:ea typeface="Fraunces Extra Bold" pitchFamily="34" charset="-122"/>
                <a:cs typeface="Fraunces Extra Bold" pitchFamily="34" charset="-120"/>
              </a:rPr>
              <a:t>Conclusion</a:t>
            </a:r>
            <a:endParaRPr lang="en-US" sz="3700" dirty="0"/>
          </a:p>
        </p:txBody>
      </p:sp>
      <p:sp>
        <p:nvSpPr>
          <p:cNvPr id="3" name="Text 1"/>
          <p:cNvSpPr/>
          <p:nvPr/>
        </p:nvSpPr>
        <p:spPr>
          <a:xfrm>
            <a:off x="803910" y="1865233"/>
            <a:ext cx="2830949" cy="353854"/>
          </a:xfrm>
          <a:prstGeom prst="rect">
            <a:avLst/>
          </a:prstGeom>
          <a:noFill/>
          <a:ln/>
        </p:spPr>
        <p:txBody>
          <a:bodyPr wrap="none" lIns="0" tIns="0" rIns="0" bIns="0" rtlCol="0" anchor="t"/>
          <a:lstStyle/>
          <a:p>
            <a:pPr marL="0" indent="0" algn="l">
              <a:lnSpc>
                <a:spcPts val="2750"/>
              </a:lnSpc>
              <a:buNone/>
            </a:pPr>
            <a:r>
              <a:rPr lang="en-US" sz="2200" b="1" dirty="0">
                <a:solidFill>
                  <a:srgbClr val="3B4540"/>
                </a:solidFill>
                <a:latin typeface="Fraunces Extra Bold" pitchFamily="34" charset="0"/>
                <a:ea typeface="Fraunces Extra Bold" pitchFamily="34" charset="-122"/>
                <a:cs typeface="Fraunces Extra Bold" pitchFamily="34" charset="-120"/>
              </a:rPr>
              <a:t>Key Findings</a:t>
            </a:r>
            <a:endParaRPr lang="en-US" sz="2200" dirty="0"/>
          </a:p>
        </p:txBody>
      </p:sp>
      <p:sp>
        <p:nvSpPr>
          <p:cNvPr id="4" name="Text 2"/>
          <p:cNvSpPr/>
          <p:nvPr/>
        </p:nvSpPr>
        <p:spPr>
          <a:xfrm>
            <a:off x="803910" y="2454593"/>
            <a:ext cx="13022461" cy="553164"/>
          </a:xfrm>
          <a:prstGeom prst="rect">
            <a:avLst/>
          </a:prstGeom>
          <a:noFill/>
          <a:ln/>
        </p:spPr>
        <p:txBody>
          <a:bodyPr wrap="square" lIns="0" tIns="0" rIns="0" bIns="0" rtlCol="0" anchor="t"/>
          <a:lstStyle/>
          <a:p>
            <a:pPr marL="0" indent="0" algn="l">
              <a:lnSpc>
                <a:spcPts val="2150"/>
              </a:lnSpc>
              <a:buNone/>
            </a:pPr>
            <a:r>
              <a:rPr lang="en-US" sz="1450" dirty="0">
                <a:solidFill>
                  <a:srgbClr val="405449"/>
                </a:solidFill>
                <a:latin typeface="Nobile" pitchFamily="34" charset="0"/>
                <a:ea typeface="Nobile" pitchFamily="34" charset="-122"/>
                <a:cs typeface="Nobile" pitchFamily="34" charset="-120"/>
              </a:rPr>
              <a:t>The integration of health, wellbeing, and sustainable development is essential for 21st-century healthcare delivery (Marmot et al., 2020). Evidence shows significant progress alongside persistent challenges in UK health and social care sectors (NHS England, 2023).</a:t>
            </a:r>
            <a:endParaRPr lang="en-US" sz="1450" dirty="0"/>
          </a:p>
        </p:txBody>
      </p:sp>
      <p:sp>
        <p:nvSpPr>
          <p:cNvPr id="5" name="Text 3"/>
          <p:cNvSpPr/>
          <p:nvPr/>
        </p:nvSpPr>
        <p:spPr>
          <a:xfrm>
            <a:off x="803910" y="3243263"/>
            <a:ext cx="2830949" cy="353854"/>
          </a:xfrm>
          <a:prstGeom prst="rect">
            <a:avLst/>
          </a:prstGeom>
          <a:noFill/>
          <a:ln/>
        </p:spPr>
        <p:txBody>
          <a:bodyPr wrap="none" lIns="0" tIns="0" rIns="0" bIns="0" rtlCol="0" anchor="t"/>
          <a:lstStyle/>
          <a:p>
            <a:pPr marL="0" indent="0" algn="l">
              <a:lnSpc>
                <a:spcPts val="2750"/>
              </a:lnSpc>
              <a:buNone/>
            </a:pPr>
            <a:r>
              <a:rPr lang="en-US" sz="2200" b="1" dirty="0">
                <a:solidFill>
                  <a:srgbClr val="3B4540"/>
                </a:solidFill>
                <a:latin typeface="Fraunces Extra Bold" pitchFamily="34" charset="0"/>
                <a:ea typeface="Fraunces Extra Bold" pitchFamily="34" charset="-122"/>
                <a:cs typeface="Fraunces Extra Bold" pitchFamily="34" charset="-120"/>
              </a:rPr>
              <a:t>Critical Insights</a:t>
            </a:r>
            <a:endParaRPr lang="en-US" sz="2200" dirty="0"/>
          </a:p>
        </p:txBody>
      </p:sp>
      <p:sp>
        <p:nvSpPr>
          <p:cNvPr id="6" name="Shape 4"/>
          <p:cNvSpPr/>
          <p:nvPr/>
        </p:nvSpPr>
        <p:spPr>
          <a:xfrm>
            <a:off x="803910" y="3832622"/>
            <a:ext cx="3137892" cy="1806059"/>
          </a:xfrm>
          <a:prstGeom prst="roundRect">
            <a:avLst>
              <a:gd name="adj" fmla="val 9405"/>
            </a:avLst>
          </a:prstGeom>
          <a:solidFill>
            <a:srgbClr val="FAFFFA"/>
          </a:solidFill>
          <a:ln w="22860">
            <a:solidFill>
              <a:srgbClr val="CED9CE"/>
            </a:solidFill>
            <a:prstDash val="solid"/>
          </a:ln>
        </p:spPr>
        <p:txBody>
          <a:bodyPr/>
          <a:lstStyle/>
          <a:p>
            <a:endParaRPr lang="en-GB"/>
          </a:p>
        </p:txBody>
      </p:sp>
      <p:sp>
        <p:nvSpPr>
          <p:cNvPr id="7" name="Text 5"/>
          <p:cNvSpPr/>
          <p:nvPr/>
        </p:nvSpPr>
        <p:spPr>
          <a:xfrm>
            <a:off x="1015484" y="4044196"/>
            <a:ext cx="2714744" cy="1382911"/>
          </a:xfrm>
          <a:prstGeom prst="rect">
            <a:avLst/>
          </a:prstGeom>
          <a:noFill/>
          <a:ln/>
        </p:spPr>
        <p:txBody>
          <a:bodyPr wrap="square" lIns="0" tIns="0" rIns="0" bIns="0" rtlCol="0" anchor="t"/>
          <a:lstStyle/>
          <a:p>
            <a:pPr marL="0" indent="0" algn="l">
              <a:lnSpc>
                <a:spcPts val="2150"/>
              </a:lnSpc>
              <a:buNone/>
            </a:pPr>
            <a:r>
              <a:rPr lang="en-US" sz="1450" dirty="0">
                <a:solidFill>
                  <a:srgbClr val="405449"/>
                </a:solidFill>
                <a:latin typeface="Nobile" pitchFamily="34" charset="0"/>
                <a:ea typeface="Nobile" pitchFamily="34" charset="-122"/>
                <a:cs typeface="Nobile" pitchFamily="34" charset="-120"/>
              </a:rPr>
              <a:t>Biopsychosocial model provides comprehensive approaches but requires adequate resources (Borrell-Carrió et al., 2004).</a:t>
            </a:r>
            <a:endParaRPr lang="en-US" sz="1450" dirty="0"/>
          </a:p>
        </p:txBody>
      </p:sp>
      <p:sp>
        <p:nvSpPr>
          <p:cNvPr id="8" name="Shape 6"/>
          <p:cNvSpPr/>
          <p:nvPr/>
        </p:nvSpPr>
        <p:spPr>
          <a:xfrm>
            <a:off x="4098727" y="3832622"/>
            <a:ext cx="3137892" cy="1806059"/>
          </a:xfrm>
          <a:prstGeom prst="roundRect">
            <a:avLst>
              <a:gd name="adj" fmla="val 9405"/>
            </a:avLst>
          </a:prstGeom>
          <a:solidFill>
            <a:srgbClr val="FAFFFA"/>
          </a:solidFill>
          <a:ln w="22860">
            <a:solidFill>
              <a:srgbClr val="CED9CE"/>
            </a:solidFill>
            <a:prstDash val="solid"/>
          </a:ln>
        </p:spPr>
        <p:txBody>
          <a:bodyPr/>
          <a:lstStyle/>
          <a:p>
            <a:endParaRPr lang="en-GB"/>
          </a:p>
        </p:txBody>
      </p:sp>
      <p:sp>
        <p:nvSpPr>
          <p:cNvPr id="9" name="Text 7"/>
          <p:cNvSpPr/>
          <p:nvPr/>
        </p:nvSpPr>
        <p:spPr>
          <a:xfrm>
            <a:off x="4310301" y="4044196"/>
            <a:ext cx="2714744" cy="1382911"/>
          </a:xfrm>
          <a:prstGeom prst="rect">
            <a:avLst/>
          </a:prstGeom>
          <a:noFill/>
          <a:ln/>
        </p:spPr>
        <p:txBody>
          <a:bodyPr wrap="square" lIns="0" tIns="0" rIns="0" bIns="0" rtlCol="0" anchor="t"/>
          <a:lstStyle/>
          <a:p>
            <a:pPr marL="0" indent="0" algn="l">
              <a:lnSpc>
                <a:spcPts val="2150"/>
              </a:lnSpc>
              <a:buNone/>
            </a:pPr>
            <a:r>
              <a:rPr lang="en-US" sz="1450" dirty="0">
                <a:solidFill>
                  <a:srgbClr val="405449"/>
                </a:solidFill>
                <a:latin typeface="Nobile" pitchFamily="34" charset="0"/>
                <a:ea typeface="Nobile" pitchFamily="34" charset="-122"/>
                <a:cs typeface="Nobile" pitchFamily="34" charset="-120"/>
              </a:rPr>
              <a:t>Policy initiatives show promise yet face fragmented commissioning and funding barriers (The King's Fund, 2020).</a:t>
            </a:r>
            <a:endParaRPr lang="en-US" sz="1450" dirty="0"/>
          </a:p>
        </p:txBody>
      </p:sp>
      <p:sp>
        <p:nvSpPr>
          <p:cNvPr id="10" name="Shape 8"/>
          <p:cNvSpPr/>
          <p:nvPr/>
        </p:nvSpPr>
        <p:spPr>
          <a:xfrm>
            <a:off x="7393543" y="3832622"/>
            <a:ext cx="3137892" cy="1806059"/>
          </a:xfrm>
          <a:prstGeom prst="roundRect">
            <a:avLst>
              <a:gd name="adj" fmla="val 9405"/>
            </a:avLst>
          </a:prstGeom>
          <a:solidFill>
            <a:srgbClr val="FAFFFA"/>
          </a:solidFill>
          <a:ln w="22860">
            <a:solidFill>
              <a:srgbClr val="CED9CE"/>
            </a:solidFill>
            <a:prstDash val="solid"/>
          </a:ln>
        </p:spPr>
        <p:txBody>
          <a:bodyPr/>
          <a:lstStyle/>
          <a:p>
            <a:endParaRPr lang="en-GB"/>
          </a:p>
        </p:txBody>
      </p:sp>
      <p:sp>
        <p:nvSpPr>
          <p:cNvPr id="11" name="Text 9"/>
          <p:cNvSpPr/>
          <p:nvPr/>
        </p:nvSpPr>
        <p:spPr>
          <a:xfrm>
            <a:off x="7605117" y="4044196"/>
            <a:ext cx="2714744" cy="1382911"/>
          </a:xfrm>
          <a:prstGeom prst="rect">
            <a:avLst/>
          </a:prstGeom>
          <a:noFill/>
          <a:ln/>
        </p:spPr>
        <p:txBody>
          <a:bodyPr wrap="square" lIns="0" tIns="0" rIns="0" bIns="0" rtlCol="0" anchor="t"/>
          <a:lstStyle/>
          <a:p>
            <a:pPr marL="0" indent="0" algn="l">
              <a:lnSpc>
                <a:spcPts val="2150"/>
              </a:lnSpc>
              <a:buNone/>
            </a:pPr>
            <a:r>
              <a:rPr lang="en-US" sz="1450" dirty="0">
                <a:solidFill>
                  <a:srgbClr val="405449"/>
                </a:solidFill>
                <a:latin typeface="Nobile" pitchFamily="34" charset="0"/>
                <a:ea typeface="Nobile" pitchFamily="34" charset="-122"/>
                <a:cs typeface="Nobile" pitchFamily="34" charset="-120"/>
              </a:rPr>
              <a:t>Service innovations demonstrate improvements but scalability remains challenging (Dayson et al., 2020).</a:t>
            </a:r>
            <a:endParaRPr lang="en-US" sz="1450" dirty="0"/>
          </a:p>
        </p:txBody>
      </p:sp>
      <p:sp>
        <p:nvSpPr>
          <p:cNvPr id="12" name="Shape 10"/>
          <p:cNvSpPr/>
          <p:nvPr/>
        </p:nvSpPr>
        <p:spPr>
          <a:xfrm>
            <a:off x="10688360" y="3832622"/>
            <a:ext cx="3138011" cy="1806059"/>
          </a:xfrm>
          <a:prstGeom prst="roundRect">
            <a:avLst>
              <a:gd name="adj" fmla="val 9405"/>
            </a:avLst>
          </a:prstGeom>
          <a:solidFill>
            <a:srgbClr val="FAFFFA"/>
          </a:solidFill>
          <a:ln w="22860">
            <a:solidFill>
              <a:srgbClr val="CED9CE"/>
            </a:solidFill>
            <a:prstDash val="solid"/>
          </a:ln>
        </p:spPr>
        <p:txBody>
          <a:bodyPr/>
          <a:lstStyle/>
          <a:p>
            <a:endParaRPr lang="en-GB"/>
          </a:p>
        </p:txBody>
      </p:sp>
      <p:sp>
        <p:nvSpPr>
          <p:cNvPr id="13" name="Text 11"/>
          <p:cNvSpPr/>
          <p:nvPr/>
        </p:nvSpPr>
        <p:spPr>
          <a:xfrm>
            <a:off x="10899934" y="4044196"/>
            <a:ext cx="2714863" cy="1106329"/>
          </a:xfrm>
          <a:prstGeom prst="rect">
            <a:avLst/>
          </a:prstGeom>
          <a:noFill/>
          <a:ln/>
        </p:spPr>
        <p:txBody>
          <a:bodyPr wrap="square" lIns="0" tIns="0" rIns="0" bIns="0" rtlCol="0" anchor="t"/>
          <a:lstStyle/>
          <a:p>
            <a:pPr marL="0" indent="0" algn="l">
              <a:lnSpc>
                <a:spcPts val="2150"/>
              </a:lnSpc>
              <a:buNone/>
            </a:pPr>
            <a:r>
              <a:rPr lang="en-US" sz="1450" dirty="0">
                <a:solidFill>
                  <a:srgbClr val="405449"/>
                </a:solidFill>
                <a:latin typeface="Nobile" pitchFamily="34" charset="0"/>
                <a:ea typeface="Nobile" pitchFamily="34" charset="-122"/>
                <a:cs typeface="Nobile" pitchFamily="34" charset="-120"/>
              </a:rPr>
              <a:t>Health inequalities persist despite universal coverage, requiring sustained commitment (Hart, 1971).</a:t>
            </a:r>
            <a:endParaRPr lang="en-US" sz="1450" dirty="0"/>
          </a:p>
        </p:txBody>
      </p:sp>
      <p:sp>
        <p:nvSpPr>
          <p:cNvPr id="14" name="Text 12"/>
          <p:cNvSpPr/>
          <p:nvPr/>
        </p:nvSpPr>
        <p:spPr>
          <a:xfrm>
            <a:off x="803910" y="5874187"/>
            <a:ext cx="2830949" cy="353854"/>
          </a:xfrm>
          <a:prstGeom prst="rect">
            <a:avLst/>
          </a:prstGeom>
          <a:noFill/>
          <a:ln/>
        </p:spPr>
        <p:txBody>
          <a:bodyPr wrap="none" lIns="0" tIns="0" rIns="0" bIns="0" rtlCol="0" anchor="t"/>
          <a:lstStyle/>
          <a:p>
            <a:pPr marL="0" indent="0" algn="l">
              <a:lnSpc>
                <a:spcPts val="2750"/>
              </a:lnSpc>
              <a:buNone/>
            </a:pPr>
            <a:r>
              <a:rPr lang="en-US" sz="2200" b="1" dirty="0">
                <a:solidFill>
                  <a:srgbClr val="3B4540"/>
                </a:solidFill>
                <a:latin typeface="Fraunces Extra Bold" pitchFamily="34" charset="0"/>
                <a:ea typeface="Fraunces Extra Bold" pitchFamily="34" charset="-122"/>
                <a:cs typeface="Fraunces Extra Bold" pitchFamily="34" charset="-120"/>
              </a:rPr>
              <a:t>Future Directions</a:t>
            </a:r>
            <a:endParaRPr lang="en-US" sz="2200" dirty="0"/>
          </a:p>
        </p:txBody>
      </p:sp>
      <p:sp>
        <p:nvSpPr>
          <p:cNvPr id="15" name="Text 13"/>
          <p:cNvSpPr/>
          <p:nvPr/>
        </p:nvSpPr>
        <p:spPr>
          <a:xfrm>
            <a:off x="803910" y="6463546"/>
            <a:ext cx="13022461" cy="553164"/>
          </a:xfrm>
          <a:prstGeom prst="rect">
            <a:avLst/>
          </a:prstGeom>
          <a:noFill/>
          <a:ln/>
        </p:spPr>
        <p:txBody>
          <a:bodyPr wrap="square" lIns="0" tIns="0" rIns="0" bIns="0" rtlCol="0" anchor="t"/>
          <a:lstStyle/>
          <a:p>
            <a:pPr marL="0" indent="0" algn="l">
              <a:lnSpc>
                <a:spcPts val="2150"/>
              </a:lnSpc>
              <a:buNone/>
            </a:pPr>
            <a:r>
              <a:rPr lang="en-US" sz="1450" dirty="0">
                <a:solidFill>
                  <a:srgbClr val="405449"/>
                </a:solidFill>
                <a:latin typeface="Nobile" pitchFamily="34" charset="0"/>
                <a:ea typeface="Nobile" pitchFamily="34" charset="-122"/>
                <a:cs typeface="Nobile" pitchFamily="34" charset="-120"/>
              </a:rPr>
              <a:t>Continued research, policy development, and cross-sector collaboration are essential to achieve integrated, equitable, and sustainable healthcare systems for current and future generations (Kickbusch and Nutbeam, 2017).</a:t>
            </a:r>
            <a:endParaRPr lang="en-US" sz="145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399757" y="483091"/>
            <a:ext cx="2835235" cy="354330"/>
          </a:xfrm>
          <a:prstGeom prst="rect">
            <a:avLst/>
          </a:prstGeom>
          <a:noFill/>
          <a:ln/>
        </p:spPr>
        <p:txBody>
          <a:bodyPr wrap="none" lIns="0" tIns="0" rIns="0" bIns="0" rtlCol="0" anchor="t"/>
          <a:lstStyle/>
          <a:p>
            <a:pPr marL="0" indent="0" algn="l">
              <a:lnSpc>
                <a:spcPts val="2750"/>
              </a:lnSpc>
              <a:buNone/>
            </a:pPr>
            <a:r>
              <a:rPr lang="en-US" sz="3600" b="1" dirty="0">
                <a:solidFill>
                  <a:srgbClr val="3B4540"/>
                </a:solidFill>
                <a:latin typeface="Fraunces Extra Bold" pitchFamily="34" charset="0"/>
                <a:ea typeface="Fraunces Extra Bold" pitchFamily="34" charset="-122"/>
                <a:cs typeface="Fraunces Extra Bold" pitchFamily="34" charset="-120"/>
              </a:rPr>
              <a:t>References</a:t>
            </a:r>
            <a:endParaRPr lang="en-US" sz="3600" dirty="0"/>
          </a:p>
        </p:txBody>
      </p:sp>
      <p:sp>
        <p:nvSpPr>
          <p:cNvPr id="3" name="Text 1"/>
          <p:cNvSpPr/>
          <p:nvPr/>
        </p:nvSpPr>
        <p:spPr>
          <a:xfrm>
            <a:off x="399757" y="1221917"/>
            <a:ext cx="13958793" cy="6890578"/>
          </a:xfrm>
          <a:prstGeom prst="rect">
            <a:avLst/>
          </a:prstGeom>
          <a:noFill/>
          <a:ln/>
        </p:spPr>
        <p:txBody>
          <a:bodyPr wrap="square" lIns="0" tIns="0" rIns="0" bIns="0" rtlCol="0" anchor="t"/>
          <a:lstStyle/>
          <a:p>
            <a:pPr marL="171450" indent="-171450">
              <a:buFont typeface="Arial" panose="020B0604020202020204" pitchFamily="34" charset="0"/>
              <a:buChar char="•"/>
            </a:pPr>
            <a:r>
              <a:rPr lang="en-GB" sz="1700" dirty="0"/>
              <a:t>Borrell-</a:t>
            </a:r>
            <a:r>
              <a:rPr lang="en-GB" sz="1700" dirty="0" err="1"/>
              <a:t>Carrió</a:t>
            </a:r>
            <a:r>
              <a:rPr lang="en-GB" sz="1700" dirty="0"/>
              <a:t>, F., Suchman, A.L. and Epstein, R.M. (2004) ‘The biopsychosocial model 25 years later’, </a:t>
            </a:r>
            <a:r>
              <a:rPr lang="en-GB" sz="1700" i="1" dirty="0"/>
              <a:t>Annals of Family Medicine</a:t>
            </a:r>
            <a:r>
              <a:rPr lang="en-GB" sz="1700" dirty="0"/>
              <a:t>, 2(6), pp. 576–582.</a:t>
            </a:r>
          </a:p>
          <a:p>
            <a:pPr marL="171450" indent="-171450">
              <a:buFont typeface="Arial" panose="020B0604020202020204" pitchFamily="34" charset="0"/>
              <a:buChar char="•"/>
            </a:pPr>
            <a:r>
              <a:rPr lang="en-GB" sz="1700" dirty="0"/>
              <a:t>Brundtland Commission (1987) </a:t>
            </a:r>
            <a:r>
              <a:rPr lang="en-GB" sz="1700" i="1" dirty="0"/>
              <a:t>Our Common Future</a:t>
            </a:r>
            <a:r>
              <a:rPr lang="en-GB" sz="1700" dirty="0"/>
              <a:t>. Oxford: Oxford University Press.</a:t>
            </a:r>
          </a:p>
          <a:p>
            <a:pPr marL="171450" indent="-171450">
              <a:buFont typeface="Arial" panose="020B0604020202020204" pitchFamily="34" charset="0"/>
              <a:buChar char="•"/>
            </a:pPr>
            <a:r>
              <a:rPr lang="en-GB" sz="1700" dirty="0"/>
              <a:t>Cookson, R., Propper, C., Asaria, M. and Raine, R. (2017) ‘Socioeconomic inequalities in health care in England’, </a:t>
            </a:r>
            <a:r>
              <a:rPr lang="en-GB" sz="1700" i="1" dirty="0"/>
              <a:t>Fiscal Studies</a:t>
            </a:r>
            <a:r>
              <a:rPr lang="en-GB" sz="1700" dirty="0"/>
              <a:t>, 37(3–4), pp. 371–403.</a:t>
            </a:r>
          </a:p>
          <a:p>
            <a:pPr marL="171450" indent="-171450">
              <a:buFont typeface="Arial" panose="020B0604020202020204" pitchFamily="34" charset="0"/>
              <a:buChar char="•"/>
            </a:pPr>
            <a:r>
              <a:rPr lang="en-GB" sz="1700" dirty="0"/>
              <a:t>Dayson, C., Bashir, N. and Pearson, S. (2020) ‘From social innovation to social impact: Lessons from the diffusion of a community-centred approach to health and wellbeing’, </a:t>
            </a:r>
            <a:r>
              <a:rPr lang="en-GB" sz="1700" i="1" dirty="0"/>
              <a:t>Social Policy &amp; Administration</a:t>
            </a:r>
            <a:r>
              <a:rPr lang="en-GB" sz="1700" dirty="0"/>
              <a:t>, 54(7), pp. 1073–1091.</a:t>
            </a:r>
          </a:p>
          <a:p>
            <a:pPr marL="171450" indent="-171450">
              <a:buFont typeface="Arial" panose="020B0604020202020204" pitchFamily="34" charset="0"/>
              <a:buChar char="•"/>
            </a:pPr>
            <a:r>
              <a:rPr lang="en-GB" sz="1700" dirty="0"/>
              <a:t>Dodge, R., Daly, A., Huyton, J. and Sanders, L. (2012) ‘The challenge of defining wellbeing’, </a:t>
            </a:r>
            <a:r>
              <a:rPr lang="en-GB" sz="1700" i="1" dirty="0"/>
              <a:t>International Journal of Wellbeing</a:t>
            </a:r>
            <a:r>
              <a:rPr lang="en-GB" sz="1700" dirty="0"/>
              <a:t>, 2(3), pp. 222–235.</a:t>
            </a:r>
          </a:p>
          <a:p>
            <a:pPr marL="171450" indent="-171450">
              <a:buFont typeface="Arial" panose="020B0604020202020204" pitchFamily="34" charset="0"/>
              <a:buChar char="•"/>
            </a:pPr>
            <a:r>
              <a:rPr lang="en-GB" sz="1700" dirty="0"/>
              <a:t>Engel, G.L. (1977) ‘The need for a new medical model: A challenge for biomedicine’, </a:t>
            </a:r>
            <a:r>
              <a:rPr lang="en-GB" sz="1700" i="1" dirty="0"/>
              <a:t>Science</a:t>
            </a:r>
            <a:r>
              <a:rPr lang="en-GB" sz="1700" dirty="0"/>
              <a:t>, 196(4286), pp. 129–136.</a:t>
            </a:r>
          </a:p>
          <a:p>
            <a:pPr marL="171450" indent="-171450">
              <a:buFont typeface="Arial" panose="020B0604020202020204" pitchFamily="34" charset="0"/>
              <a:buChar char="•"/>
            </a:pPr>
            <a:r>
              <a:rPr lang="en-GB" sz="1700" dirty="0"/>
              <a:t>Ghaemi, S.N. (2010) ‘The rise and fall of the biopsychosocial model’, </a:t>
            </a:r>
            <a:r>
              <a:rPr lang="en-GB" sz="1700" i="1" dirty="0"/>
              <a:t>British Journal of Psychiatry</a:t>
            </a:r>
            <a:r>
              <a:rPr lang="en-GB" sz="1700" dirty="0"/>
              <a:t>, 195(1), pp. 3–4.</a:t>
            </a:r>
          </a:p>
          <a:p>
            <a:pPr marL="171450" indent="-171450">
              <a:buFont typeface="Arial" panose="020B0604020202020204" pitchFamily="34" charset="0"/>
              <a:buChar char="•"/>
            </a:pPr>
            <a:r>
              <a:rPr lang="en-GB" sz="1700" dirty="0"/>
              <a:t>Haines, A. and Ebi, K. (2019) ‘The imperative for climate action to protect health’, </a:t>
            </a:r>
            <a:r>
              <a:rPr lang="en-GB" sz="1700" i="1" dirty="0"/>
              <a:t>New England Journal of Medicine</a:t>
            </a:r>
            <a:r>
              <a:rPr lang="en-GB" sz="1700" dirty="0"/>
              <a:t>, 380(3), pp. 263–273.</a:t>
            </a:r>
          </a:p>
          <a:p>
            <a:pPr marL="171450" indent="-171450">
              <a:buFont typeface="Arial" panose="020B0604020202020204" pitchFamily="34" charset="0"/>
              <a:buChar char="•"/>
            </a:pPr>
            <a:r>
              <a:rPr lang="en-GB" sz="1700" dirty="0"/>
              <a:t>Hart, J.T. (1971) ‘The inverse care law’, </a:t>
            </a:r>
            <a:r>
              <a:rPr lang="en-GB" sz="1700" i="1" dirty="0"/>
              <a:t>The Lancet</a:t>
            </a:r>
            <a:r>
              <a:rPr lang="en-GB" sz="1700" dirty="0"/>
              <a:t>, 297(7696), pp. 405–412.</a:t>
            </a:r>
          </a:p>
          <a:p>
            <a:pPr marL="171450" indent="-171450">
              <a:buFont typeface="Arial" panose="020B0604020202020204" pitchFamily="34" charset="0"/>
              <a:buChar char="•"/>
            </a:pPr>
            <a:r>
              <a:rPr lang="en-GB" sz="1700" dirty="0"/>
              <a:t>Kickbusch, I. and </a:t>
            </a:r>
            <a:r>
              <a:rPr lang="en-GB" sz="1700" dirty="0" err="1"/>
              <a:t>Nutbeam</a:t>
            </a:r>
            <a:r>
              <a:rPr lang="en-GB" sz="1700" dirty="0"/>
              <a:t>, D. (2017) ‘A watershed for health promotion: The Shanghai Conference’, </a:t>
            </a:r>
            <a:r>
              <a:rPr lang="en-GB" sz="1700" i="1" dirty="0"/>
              <a:t>Health Promotion International</a:t>
            </a:r>
            <a:r>
              <a:rPr lang="en-GB" sz="1700" dirty="0"/>
              <a:t>, 32(1), pp. 2–6.</a:t>
            </a:r>
          </a:p>
          <a:p>
            <a:pPr marL="171450" indent="-171450">
              <a:buFont typeface="Arial" panose="020B0604020202020204" pitchFamily="34" charset="0"/>
              <a:buChar char="•"/>
            </a:pPr>
            <a:r>
              <a:rPr lang="en-GB" sz="1700" dirty="0"/>
              <a:t>Kimberlee, R. (2013) </a:t>
            </a:r>
            <a:r>
              <a:rPr lang="en-GB" sz="1700" i="1" dirty="0"/>
              <a:t>Developing a social prescribing approach for Bristol</a:t>
            </a:r>
            <a:r>
              <a:rPr lang="en-GB" sz="1700" dirty="0"/>
              <a:t>. Project Report. Bristol: University of the West of England.</a:t>
            </a:r>
          </a:p>
          <a:p>
            <a:pPr marL="171450" indent="-171450">
              <a:buFont typeface="Arial" panose="020B0604020202020204" pitchFamily="34" charset="0"/>
              <a:buChar char="•"/>
            </a:pPr>
            <a:r>
              <a:rPr lang="en-GB" sz="1700" dirty="0"/>
              <a:t>Marmot, M. (2010) </a:t>
            </a:r>
            <a:r>
              <a:rPr lang="en-GB" sz="1700" i="1" dirty="0"/>
              <a:t>Fair Society, Healthy Lives: The Marmot Review</a:t>
            </a:r>
            <a:r>
              <a:rPr lang="en-GB" sz="1700" dirty="0"/>
              <a:t>. London: UCL Institute of Health Equity.</a:t>
            </a:r>
          </a:p>
          <a:p>
            <a:pPr marL="171450" indent="-171450">
              <a:buFont typeface="Arial" panose="020B0604020202020204" pitchFamily="34" charset="0"/>
              <a:buChar char="•"/>
            </a:pPr>
            <a:r>
              <a:rPr lang="en-GB" sz="1700" dirty="0"/>
              <a:t>Marmot, M., Allen, J., Boyce, T., Goldblatt, P. and Morrison, J. (2020) </a:t>
            </a:r>
            <a:r>
              <a:rPr lang="en-GB" sz="1700" i="1" dirty="0"/>
              <a:t>Health Equity in England: The Marmot Review 10 Years On</a:t>
            </a:r>
            <a:r>
              <a:rPr lang="en-GB" sz="1700" dirty="0"/>
              <a:t>. London: Institute of Health Equity.</a:t>
            </a:r>
          </a:p>
          <a:p>
            <a:pPr marL="171450" indent="-171450">
              <a:buFont typeface="Arial" panose="020B0604020202020204" pitchFamily="34" charset="0"/>
              <a:buChar char="•"/>
            </a:pPr>
            <a:r>
              <a:rPr lang="en-GB" sz="1700" dirty="0"/>
              <a:t>NHS England (2014) </a:t>
            </a:r>
            <a:r>
              <a:rPr lang="en-GB" sz="1700" i="1" dirty="0"/>
              <a:t>Five Year Forward View</a:t>
            </a:r>
            <a:r>
              <a:rPr lang="en-GB" sz="1700" dirty="0"/>
              <a:t>. London: NHS England.</a:t>
            </a:r>
          </a:p>
          <a:p>
            <a:pPr marL="171450" indent="-171450">
              <a:buFont typeface="Arial" panose="020B0604020202020204" pitchFamily="34" charset="0"/>
              <a:buChar char="•"/>
            </a:pPr>
            <a:r>
              <a:rPr lang="en-GB" sz="1700" dirty="0"/>
              <a:t>NHS England (2023) </a:t>
            </a:r>
            <a:r>
              <a:rPr lang="en-GB" sz="1700" i="1" dirty="0"/>
              <a:t>Core20PLUS5: An approach to reducing health inequalities</a:t>
            </a:r>
            <a:r>
              <a:rPr lang="en-GB" sz="1700" dirty="0"/>
              <a:t>. Available at: </a:t>
            </a:r>
            <a:r>
              <a:rPr lang="en-GB" sz="1700" dirty="0">
                <a:hlinkClick r:id="rId3"/>
              </a:rPr>
              <a:t>https://www.england.nhs.uk/about/equality/equality-hub/national-healthcare-inequalities-improvement-programme/core20plus5/</a:t>
            </a:r>
            <a:r>
              <a:rPr lang="en-GB" sz="1700" dirty="0"/>
              <a:t> (</a:t>
            </a:r>
            <a:r>
              <a:rPr lang="en-GB" sz="1700"/>
              <a:t>Accessed:[add date).</a:t>
            </a:r>
            <a:endParaRPr lang="en-GB" sz="1700" dirty="0"/>
          </a:p>
          <a:p>
            <a:pPr marL="171450" indent="-171450">
              <a:buFont typeface="Arial" panose="020B0604020202020204" pitchFamily="34" charset="0"/>
              <a:buChar char="•"/>
            </a:pPr>
            <a:r>
              <a:rPr lang="en-GB" sz="1700" dirty="0"/>
              <a:t>NHS Race and Health Observatory (2022) </a:t>
            </a:r>
            <a:r>
              <a:rPr lang="en-GB" sz="1700" i="1" dirty="0"/>
              <a:t>Ethnic Inequalities in Healthcare: A Rapid Evidence Review</a:t>
            </a:r>
            <a:r>
              <a:rPr lang="en-GB" sz="1700" dirty="0"/>
              <a:t>. London: NHS Race and Health Observatory.</a:t>
            </a:r>
          </a:p>
          <a:p>
            <a:pPr marL="171450" indent="-171450">
              <a:buFont typeface="Arial" panose="020B0604020202020204" pitchFamily="34" charset="0"/>
              <a:buChar char="•"/>
            </a:pPr>
            <a:r>
              <a:rPr lang="en-GB" sz="1700" dirty="0"/>
              <a:t>Office for National Statistics (ONS) (2021) </a:t>
            </a:r>
            <a:r>
              <a:rPr lang="en-GB" sz="1700" i="1" dirty="0"/>
              <a:t>Health state life expectancies by national deprivation deciles, England: 2017 to 2019</a:t>
            </a:r>
            <a:r>
              <a:rPr lang="en-GB" sz="1700" dirty="0"/>
              <a:t>. Newport: ONS.</a:t>
            </a:r>
          </a:p>
          <a:p>
            <a:pPr marL="171450" indent="-171450">
              <a:buFont typeface="Arial" panose="020B0604020202020204" pitchFamily="34" charset="0"/>
              <a:buChar char="•"/>
            </a:pPr>
            <a:r>
              <a:rPr lang="en-GB" sz="1700" dirty="0"/>
              <a:t>Ofcom (2021) </a:t>
            </a:r>
            <a:r>
              <a:rPr lang="en-GB" sz="1700" i="1" dirty="0"/>
              <a:t>Adults’ Media Use and Attitudes Report 2021</a:t>
            </a:r>
            <a:r>
              <a:rPr lang="en-GB" sz="1700" dirty="0"/>
              <a:t>. London: Ofcom.</a:t>
            </a:r>
          </a:p>
          <a:p>
            <a:pPr marL="171450" indent="-171450">
              <a:buFont typeface="Arial" panose="020B0604020202020204" pitchFamily="34" charset="0"/>
              <a:buChar char="•"/>
            </a:pPr>
            <a:r>
              <a:rPr lang="en-GB" sz="1700" dirty="0"/>
              <a:t>The King’s Fund (2020) </a:t>
            </a:r>
            <a:r>
              <a:rPr lang="en-GB" sz="1700" i="1" dirty="0"/>
              <a:t>The NHS budget and how it has changed</a:t>
            </a:r>
            <a:r>
              <a:rPr lang="en-GB" sz="1700" dirty="0"/>
              <a:t>. London: The King’s Fund.</a:t>
            </a:r>
          </a:p>
          <a:p>
            <a:pPr marL="171450" indent="-171450">
              <a:buFont typeface="Arial" panose="020B0604020202020204" pitchFamily="34" charset="0"/>
              <a:buChar char="•"/>
            </a:pPr>
            <a:r>
              <a:rPr lang="en-GB" sz="1700" dirty="0"/>
              <a:t>United Nations (UN) (2015) </a:t>
            </a:r>
            <a:r>
              <a:rPr lang="en-GB" sz="1700" i="1" dirty="0"/>
              <a:t>Transforming our world: The 2030 agenda for sustainable development</a:t>
            </a:r>
            <a:r>
              <a:rPr lang="en-GB" sz="1700" dirty="0"/>
              <a:t>. New York: UN.</a:t>
            </a:r>
          </a:p>
          <a:p>
            <a:pPr marL="171450" indent="-171450">
              <a:buFont typeface="Arial" panose="020B0604020202020204" pitchFamily="34" charset="0"/>
              <a:buChar char="•"/>
            </a:pPr>
            <a:r>
              <a:rPr lang="en-GB" sz="1700" dirty="0"/>
              <a:t>Wade, D.T. and Halligan, P.W. (2017) ‘The biopsychosocial model of illness: A model whose time has come’, </a:t>
            </a:r>
            <a:r>
              <a:rPr lang="en-GB" sz="1700" i="1" dirty="0"/>
              <a:t>Clinical Rehabilitation</a:t>
            </a:r>
            <a:r>
              <a:rPr lang="en-GB" sz="1700" dirty="0"/>
              <a:t>, 31(8), pp. 995–1004.</a:t>
            </a:r>
          </a:p>
          <a:p>
            <a:pPr marL="171450" indent="-171450">
              <a:buFont typeface="Arial" panose="020B0604020202020204" pitchFamily="34" charset="0"/>
              <a:buChar char="•"/>
            </a:pPr>
            <a:r>
              <a:rPr lang="en-GB" sz="1700" dirty="0"/>
              <a:t>Welsh Government (2015) </a:t>
            </a:r>
            <a:r>
              <a:rPr lang="en-GB" sz="1700" i="1" dirty="0"/>
              <a:t>Well-being of Future Generations (Wales) Act 2015</a:t>
            </a:r>
            <a:r>
              <a:rPr lang="en-GB" sz="1700" dirty="0"/>
              <a:t>. Cardiff: Welsh Government.</a:t>
            </a:r>
          </a:p>
          <a:p>
            <a:pPr marL="171450" indent="-171450">
              <a:buFont typeface="Arial" panose="020B0604020202020204" pitchFamily="34" charset="0"/>
              <a:buChar char="•"/>
            </a:pPr>
            <a:r>
              <a:rPr lang="en-GB" sz="1700" dirty="0"/>
              <a:t>World Health Organization (WHO) (2020) </a:t>
            </a:r>
            <a:r>
              <a:rPr lang="en-GB" sz="1700" i="1" dirty="0"/>
              <a:t>Constitution of the World Health Organization</a:t>
            </a:r>
            <a:r>
              <a:rPr lang="en-GB" sz="1700" dirty="0"/>
              <a:t>. Geneva: WHO.</a:t>
            </a:r>
          </a:p>
          <a:p>
            <a:pPr marL="171450" indent="-171450" algn="l">
              <a:lnSpc>
                <a:spcPts val="1050"/>
              </a:lnSpc>
              <a:buSzPct val="100000"/>
              <a:buFont typeface="Arial" panose="020B0604020202020204" pitchFamily="34" charset="0"/>
              <a:buChar char="•"/>
            </a:pPr>
            <a:endParaRPr lang="en-US" sz="1700"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TotalTime>
  <Words>2264</Words>
  <Application>Microsoft Office PowerPoint</Application>
  <PresentationFormat>Custom</PresentationFormat>
  <Paragraphs>166</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Fraunces Extra Bold</vt:lpstr>
      <vt:lpstr>Fraunces Light</vt:lpstr>
      <vt:lpstr>Nobile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niculina butnaru</cp:lastModifiedBy>
  <cp:revision>5</cp:revision>
  <dcterms:created xsi:type="dcterms:W3CDTF">2026-02-08T22:28:13Z</dcterms:created>
  <dcterms:modified xsi:type="dcterms:W3CDTF">2026-02-13T17:06:12Z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1171627</vt:lpwstr>
  </property>
  <property fmtid="{D5CDD505-2E9C-101B-9397-08002B2CF9AE}" pid="3" name="NXPowerLiteSettings">
    <vt:lpwstr>F7C0031C027800</vt:lpwstr>
  </property>
  <property fmtid="{D5CDD505-2E9C-101B-9397-08002B2CF9AE}" pid="4" name="NXPowerLiteVersion">
    <vt:lpwstr>D10.3.2</vt:lpwstr>
  </property>
</Properties>
</file>