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59" r:id="rId5"/>
    <p:sldId id="260" r:id="rId6"/>
    <p:sldId id="261" r:id="rId7"/>
    <p:sldId id="262" r:id="rId8"/>
    <p:sldId id="263" r:id="rId9"/>
    <p:sldId id="265" r:id="rId10"/>
    <p:sldId id="264" r:id="rId11"/>
    <p:sldId id="270" r:id="rId12"/>
    <p:sldId id="266" r:id="rId13"/>
    <p:sldId id="271" r:id="rId14"/>
    <p:sldId id="267" r:id="rId15"/>
    <p:sldId id="268" r:id="rId16"/>
    <p:sldId id="269"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7670" autoAdjust="0"/>
  </p:normalViewPr>
  <p:slideViewPr>
    <p:cSldViewPr>
      <p:cViewPr varScale="1">
        <p:scale>
          <a:sx n="72" d="100"/>
          <a:sy n="72" d="100"/>
        </p:scale>
        <p:origin x="-1326" y="-9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Times New Roman" pitchFamily="18" charset="0"/>
              </a:defRPr>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Times New Roman" pitchFamily="18" charset="0"/>
              </a:defRPr>
            </a:lvl1pPr>
          </a:lstStyle>
          <a:p>
            <a:fld id="{E37D2326-E39A-4932-A61F-0DAC05A8AB0F}" type="datetimeFigureOut">
              <a:rPr lang="en-US" smtClean="0"/>
              <a:pPr/>
              <a:t>4/10/2020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Times New Roman" pitchFamily="18" charset="0"/>
              </a:defRPr>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atin typeface="Times New Roman" pitchFamily="18" charset="0"/>
              </a:defRPr>
            </a:lvl1pPr>
          </a:lstStyle>
          <a:p>
            <a:fld id="{71458EBD-C79C-4D2D-8ECF-C9BCAFE0541C}" type="slidenum">
              <a:rPr lang="en-US" smtClean="0"/>
              <a:pPr/>
              <a:t>‹#›</a:t>
            </a:fld>
            <a:endParaRPr lang="en-US" dirty="0"/>
          </a:p>
        </p:txBody>
      </p:sp>
    </p:spTree>
    <p:extLst>
      <p:ext uri="{BB962C8B-B14F-4D97-AF65-F5344CB8AC3E}">
        <p14:creationId xmlns:p14="http://schemas.microsoft.com/office/powerpoint/2010/main" val="38626473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Times New Roman" pitchFamily="18" charset="0"/>
        <a:ea typeface="+mn-ea"/>
        <a:cs typeface="+mn-cs"/>
      </a:defRPr>
    </a:lvl1pPr>
    <a:lvl2pPr marL="457200" algn="l" defTabSz="914400" rtl="0" eaLnBrk="1" latinLnBrk="0" hangingPunct="1">
      <a:defRPr sz="1200" kern="1200">
        <a:solidFill>
          <a:schemeClr val="tx1"/>
        </a:solidFill>
        <a:latin typeface="Times New Roman" pitchFamily="18" charset="0"/>
        <a:ea typeface="+mn-ea"/>
        <a:cs typeface="+mn-cs"/>
      </a:defRPr>
    </a:lvl2pPr>
    <a:lvl3pPr marL="914400" algn="l" defTabSz="914400" rtl="0" eaLnBrk="1" latinLnBrk="0" hangingPunct="1">
      <a:defRPr sz="1200" kern="1200">
        <a:solidFill>
          <a:schemeClr val="tx1"/>
        </a:solidFill>
        <a:latin typeface="Times New Roman" pitchFamily="18" charset="0"/>
        <a:ea typeface="+mn-ea"/>
        <a:cs typeface="+mn-cs"/>
      </a:defRPr>
    </a:lvl3pPr>
    <a:lvl4pPr marL="1371600" algn="l" defTabSz="914400" rtl="0" eaLnBrk="1" latinLnBrk="0" hangingPunct="1">
      <a:defRPr sz="1200" kern="1200">
        <a:solidFill>
          <a:schemeClr val="tx1"/>
        </a:solidFill>
        <a:latin typeface="Times New Roman" pitchFamily="18" charset="0"/>
        <a:ea typeface="+mn-ea"/>
        <a:cs typeface="+mn-cs"/>
      </a:defRPr>
    </a:lvl4pPr>
    <a:lvl5pPr marL="1828800" algn="l" defTabSz="914400" rtl="0" eaLnBrk="1" latinLnBrk="0" hangingPunct="1">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ea typeface="+mn-ea"/>
                <a:cs typeface="+mn-cs"/>
              </a:rPr>
              <a:t>In ASDA, the customer relationship management team will also be responsible in the same case. There are some benefits for developing and operating CRM ethics and quality but there are also some drawbacks. CRM, ethics and quality of the company will be discussed in the study. The development process, benefits and operating process will also be mentioned in the study. </a:t>
            </a:r>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i="1" kern="1200" dirty="0" smtClean="0">
                <a:solidFill>
                  <a:schemeClr val="tx1"/>
                </a:solidFill>
                <a:ea typeface="+mn-ea"/>
                <a:cs typeface="+mn-cs"/>
              </a:rPr>
              <a:t>IDIC </a:t>
            </a:r>
            <a:r>
              <a:rPr lang="en-US" sz="1200" kern="1200" dirty="0" smtClean="0">
                <a:solidFill>
                  <a:schemeClr val="tx1"/>
                </a:solidFill>
                <a:ea typeface="+mn-ea"/>
                <a:cs typeface="+mn-cs"/>
              </a:rPr>
              <a:t>- This is the model to implement the CRM for an organization such as ASDA. There are four steps in the model that implement the CRM such as identity, customize, interact and differentiate. The company TESCO also follows the same model for business development activities. In the case of identity, the information about the customer needs to be collected by the team. </a:t>
            </a:r>
          </a:p>
          <a:p>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a typeface="+mn-ea"/>
                <a:cs typeface="+mn-cs"/>
              </a:rPr>
              <a:t>Ethics are the rules and the regulations that need to be followed by all the companies. This is mainly followed by the CRM team for keeping the reputation of the company to a standard level. Some ethical considerations need to be followed by the company CRM team. The ethics need to be maintained in several parts of the CRM activities such as collecting customer data, Storing CRM data, using and disposing of the data. The companies such as ASDA and TESCO need to maintain the ethical privacy of the customer information.</a:t>
            </a:r>
          </a:p>
          <a:p>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ea typeface="+mn-ea"/>
                <a:cs typeface="+mn-cs"/>
              </a:rPr>
              <a:t>This CRM model also helps the company for increasing the quality of the products and the services The Company can maintain the standard quality level or by the customer review the quality can be decided. Customer experience is the factor that helps the company to improve the structural and organizational factors.</a:t>
            </a:r>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u="none" strike="noStrike" kern="1200" dirty="0" smtClean="0">
                <a:solidFill>
                  <a:schemeClr val="tx1"/>
                </a:solidFill>
                <a:ea typeface="+mn-ea"/>
                <a:cs typeface="+mn-cs"/>
              </a:rPr>
              <a:t>CRM also helps the company for creating a better marketing strategy. Marketing strategy is performed in the step after analyzing the customer data. After knowing the customer reaction, the planning will be easier for the marketing department of ASDA.</a:t>
            </a:r>
          </a:p>
          <a:p>
            <a:r>
              <a:rPr lang="en-US" sz="1200" kern="1200" dirty="0" smtClean="0">
                <a:solidFill>
                  <a:schemeClr val="tx1"/>
                </a:solidFill>
                <a:ea typeface="+mn-ea"/>
                <a:cs typeface="+mn-cs"/>
              </a:rPr>
              <a:t>CRM helps a company to serve the customers a better service. This process serves the customers with a better service with efficiency</a:t>
            </a:r>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ea typeface="+mn-ea"/>
                <a:cs typeface="+mn-cs"/>
              </a:rPr>
              <a:t>Technical support is one of the issues regarding CRM systems. Lack of technical support sometimes hampers the workforce of the company such as ASDA, TESCO and ICELAND. Third-party access in a system increases the risk factor of a company such as ASDA. In other companies such as TESCO and ICELAND, the third party access in CRM also causes the risk of the customer data</a:t>
            </a:r>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ea typeface="+mn-ea"/>
                <a:cs typeface="+mn-cs"/>
              </a:rPr>
              <a:t>This company has good communication with their customers and takes feedback from them to develop their weak points. The main approach of this company is based on the strategies covered by the developers of the company and the stakeholders to provide well services means effective, continuous services to their customers around all over the UK and make excellent relationships with them. Another aim is to have knowledge about the market and the cross-sell products and also the delivering processes</a:t>
            </a:r>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none" strike="noStrike" kern="1200" dirty="0" smtClean="0">
                <a:solidFill>
                  <a:schemeClr val="tx1"/>
                </a:solidFill>
                <a:ea typeface="+mn-ea"/>
                <a:cs typeface="+mn-cs"/>
              </a:rPr>
              <a:t>: </a:t>
            </a:r>
            <a:r>
              <a:rPr lang="en-US" sz="1200" u="none" strike="noStrike" kern="1200" dirty="0" smtClean="0">
                <a:solidFill>
                  <a:schemeClr val="tx1"/>
                </a:solidFill>
                <a:ea typeface="+mn-ea"/>
                <a:cs typeface="+mn-cs"/>
              </a:rPr>
              <a:t> this company has long term goals, and that is mainly based on the 100 per cent sustainable recycled and packaged product along with anaerobic digestion of the operational waste. They even try to reduce food wastage. These things can help in the development of the company position.  </a:t>
            </a:r>
          </a:p>
          <a:p>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ea typeface="+mn-ea"/>
                <a:cs typeface="+mn-cs"/>
              </a:rPr>
              <a:t>These ethical boundaries are based in the section of anti-corruption activities and anti-money cleaning and decreasing biases in the workplace. This boundaries also covered by the authority of this company to ensure they work for the unprivileged community and by this; the world can be better day by day.  This company also confirmed the safety regarding the environment and the health around all over the world. This is the way of maintaining the ethics of the company called ASDA</a:t>
            </a:r>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smtClean="0">
                <a:solidFill>
                  <a:schemeClr val="tx1"/>
                </a:solidFill>
                <a:ea typeface="+mn-ea"/>
                <a:cs typeface="+mn-cs"/>
              </a:rPr>
              <a:t>: </a:t>
            </a:r>
            <a:r>
              <a:rPr lang="en-US" sz="1200" kern="1200" dirty="0" smtClean="0">
                <a:solidFill>
                  <a:schemeClr val="tx1"/>
                </a:solidFill>
                <a:ea typeface="+mn-ea"/>
                <a:cs typeface="+mn-cs"/>
              </a:rPr>
              <a:t>this company has to face controversy regarding selling the horsemeat in the place of fresh meat, and for that, the company has lost their customers </a:t>
            </a:r>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sz="1200" u="none" strike="noStrike" kern="1200" dirty="0" smtClean="0">
                <a:solidFill>
                  <a:schemeClr val="tx1"/>
                </a:solidFill>
                <a:ea typeface="+mn-ea"/>
                <a:cs typeface="+mn-cs"/>
              </a:rPr>
              <a:t>The ASDA company can observe in the section of the cost in delivering the products to the customers by the suppliers with the affordable prices.</a:t>
            </a:r>
          </a:p>
          <a:p>
            <a:r>
              <a:rPr lang="en-US" sz="1200" kern="1200" dirty="0" smtClean="0">
                <a:solidFill>
                  <a:schemeClr val="tx1"/>
                </a:solidFill>
                <a:ea typeface="+mn-ea"/>
                <a:cs typeface="+mn-cs"/>
              </a:rPr>
              <a:t>This company can improvise in the section ethics and the authentic interaction between all the business partners of the company and other employees and also the customers based on their combined dependency</a:t>
            </a:r>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dirty="0" smtClean="0"/>
              <a:t>This company always tries to maintain their ethics and also being susceptible to the environment</a:t>
            </a:r>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14</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2BC639D-C44A-4E80-891D-BF058EFBAFF8}" type="datetimeFigureOut">
              <a:rPr lang="en-US" smtClean="0"/>
              <a:pPr/>
              <a:t>4/10/2020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087EB7-95A4-4298-9B0E-56CEBA5B121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2BC639D-C44A-4E80-891D-BF058EFBAFF8}" type="datetimeFigureOut">
              <a:rPr lang="en-US" smtClean="0"/>
              <a:pPr/>
              <a:t>4/10/2020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087EB7-95A4-4298-9B0E-56CEBA5B1215}"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2BC639D-C44A-4E80-891D-BF058EFBAFF8}" type="datetimeFigureOut">
              <a:rPr lang="en-US" smtClean="0"/>
              <a:pPr/>
              <a:t>4/10/2020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087EB7-95A4-4298-9B0E-56CEBA5B1215}"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2BC639D-C44A-4E80-891D-BF058EFBAFF8}" type="datetimeFigureOut">
              <a:rPr lang="en-US" smtClean="0"/>
              <a:pPr/>
              <a:t>4/10/2020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087EB7-95A4-4298-9B0E-56CEBA5B1215}"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2BC639D-C44A-4E80-891D-BF058EFBAFF8}" type="datetimeFigureOut">
              <a:rPr lang="en-US" smtClean="0"/>
              <a:pPr/>
              <a:t>4/10/2020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E087EB7-95A4-4298-9B0E-56CEBA5B1215}"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2BC639D-C44A-4E80-891D-BF058EFBAFF8}" type="datetimeFigureOut">
              <a:rPr lang="en-US" smtClean="0"/>
              <a:pPr/>
              <a:t>4/10/2020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E087EB7-95A4-4298-9B0E-56CEBA5B1215}"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BC639D-C44A-4E80-891D-BF058EFBAFF8}" type="datetimeFigureOut">
              <a:rPr lang="en-US" smtClean="0"/>
              <a:pPr/>
              <a:t>4/10/2020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E087EB7-95A4-4298-9B0E-56CEBA5B121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2BC639D-C44A-4E80-891D-BF058EFBAFF8}" type="datetimeFigureOut">
              <a:rPr lang="en-US" smtClean="0"/>
              <a:pPr/>
              <a:t>4/10/2020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087EB7-95A4-4298-9B0E-56CEBA5B1215}"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2BC639D-C44A-4E80-891D-BF058EFBAFF8}" type="datetimeFigureOut">
              <a:rPr lang="en-US" smtClean="0"/>
              <a:pPr/>
              <a:t>4/10/2020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087EB7-95A4-4298-9B0E-56CEBA5B1215}"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2BC639D-C44A-4E80-891D-BF058EFBAFF8}" type="datetimeFigureOut">
              <a:rPr lang="en-US" smtClean="0"/>
              <a:pPr/>
              <a:t>4/10/2020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087EB7-95A4-4298-9B0E-56CEBA5B121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2BC639D-C44A-4E80-891D-BF058EFBAFF8}" type="datetimeFigureOut">
              <a:rPr lang="en-US" smtClean="0"/>
              <a:pPr/>
              <a:t>4/10/2020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087EB7-95A4-4298-9B0E-56CEBA5B1215}"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BC639D-C44A-4E80-891D-BF058EFBAFF8}" type="datetimeFigureOut">
              <a:rPr lang="en-US" smtClean="0"/>
              <a:pPr/>
              <a:t>4/10/2020</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087EB7-95A4-4298-9B0E-56CEBA5B1215}"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repository.cam.ac.uk/bitstream/handle/1810/280207/PDF_Proof.pdf?sequence=1" TargetMode="External"/><Relationship Id="rId2" Type="http://schemas.openxmlformats.org/officeDocument/2006/relationships/hyperlink" Target="https://journals.sagepub.com/doi/pdf/10.1509/jim.17.0091" TargetMode="External"/><Relationship Id="rId1" Type="http://schemas.openxmlformats.org/officeDocument/2006/relationships/slideLayout" Target="../slideLayouts/slideLayout2.xml"/><Relationship Id="rId4" Type="http://schemas.openxmlformats.org/officeDocument/2006/relationships/hyperlink" Target="https://www.researchgate.net/profile/Tingting_Zhang41/publication/298731585_Towards_a_unified_customer_experience_in_online_shopping_environments/links/5a5e3e3e0f7e9b4f783ba4a6/Towards-a-unified-customer-experience-in-online-shopping-environments.pdf"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990600"/>
            <a:ext cx="7772400" cy="1470025"/>
          </a:xfrm>
        </p:spPr>
        <p:txBody>
          <a:bodyPr>
            <a:normAutofit fontScale="90000"/>
          </a:bodyPr>
          <a:lstStyle/>
          <a:p>
            <a:r>
              <a:rPr lang="en-US" b="1" dirty="0"/>
              <a:t>UNDERSTANDING AND ENGAGING IN CUSTOMER </a:t>
            </a:r>
            <a:r>
              <a:rPr lang="en-US" b="1" dirty="0" smtClean="0"/>
              <a:t>EXPERIENCE</a:t>
            </a:r>
            <a:br>
              <a:rPr lang="en-US" b="1" dirty="0" smtClean="0"/>
            </a:br>
            <a:r>
              <a:rPr lang="en-US" b="1" dirty="0" smtClean="0"/>
              <a:t>BMSK5003</a:t>
            </a:r>
            <a:r>
              <a:rPr lang="en-US" dirty="0"/>
              <a:t/>
            </a:r>
            <a:br>
              <a:rPr lang="en-US" dirty="0"/>
            </a:br>
            <a:endParaRPr lang="en-US" dirty="0"/>
          </a:p>
        </p:txBody>
      </p:sp>
      <p:sp>
        <p:nvSpPr>
          <p:cNvPr id="3" name="Rectangle 2"/>
          <p:cNvSpPr/>
          <p:nvPr/>
        </p:nvSpPr>
        <p:spPr>
          <a:xfrm>
            <a:off x="2199862" y="2828836"/>
            <a:ext cx="4572000" cy="1200329"/>
          </a:xfrm>
          <a:prstGeom prst="rect">
            <a:avLst/>
          </a:prstGeom>
        </p:spPr>
        <p:txBody>
          <a:bodyPr>
            <a:spAutoFit/>
          </a:bodyPr>
          <a:lstStyle/>
          <a:p>
            <a:r>
              <a:rPr lang="en-GB" dirty="0" smtClean="0"/>
              <a:t>Student Name:  </a:t>
            </a:r>
            <a:r>
              <a:rPr lang="en-GB" dirty="0" err="1" smtClean="0"/>
              <a:t>Mustafizur</a:t>
            </a:r>
            <a:r>
              <a:rPr lang="en-GB" dirty="0" smtClean="0"/>
              <a:t> </a:t>
            </a:r>
            <a:r>
              <a:rPr lang="en-GB" dirty="0" err="1" smtClean="0"/>
              <a:t>Rahman</a:t>
            </a:r>
            <a:endParaRPr lang="en-GB" dirty="0"/>
          </a:p>
          <a:p>
            <a:r>
              <a:rPr lang="en-GB" dirty="0"/>
              <a:t>Teacher Name:  Mr </a:t>
            </a:r>
            <a:r>
              <a:rPr lang="en-GB" dirty="0" err="1"/>
              <a:t>Vajira</a:t>
            </a:r>
            <a:r>
              <a:rPr lang="en-GB" dirty="0"/>
              <a:t> </a:t>
            </a:r>
            <a:r>
              <a:rPr lang="en-GB" dirty="0" err="1"/>
              <a:t>Balasuriya</a:t>
            </a:r>
            <a:endParaRPr lang="en-GB" dirty="0"/>
          </a:p>
          <a:p>
            <a:r>
              <a:rPr lang="en-GB" dirty="0"/>
              <a:t>Student ID: 1711957</a:t>
            </a:r>
          </a:p>
          <a:p>
            <a:r>
              <a:rPr lang="en-GB" dirty="0"/>
              <a:t>Group: 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t>Introduction </a:t>
            </a:r>
            <a:endParaRPr lang="en-US" sz="4000" dirty="0"/>
          </a:p>
        </p:txBody>
      </p:sp>
      <p:sp>
        <p:nvSpPr>
          <p:cNvPr id="3" name="Content Placeholder 2"/>
          <p:cNvSpPr>
            <a:spLocks noGrp="1"/>
          </p:cNvSpPr>
          <p:nvPr>
            <p:ph idx="1"/>
          </p:nvPr>
        </p:nvSpPr>
        <p:spPr>
          <a:xfrm>
            <a:off x="457200" y="1600200"/>
            <a:ext cx="4114800" cy="4525963"/>
          </a:xfrm>
        </p:spPr>
        <p:txBody>
          <a:bodyPr>
            <a:normAutofit/>
          </a:bodyPr>
          <a:lstStyle/>
          <a:p>
            <a:pPr algn="just">
              <a:lnSpc>
                <a:spcPct val="150000"/>
              </a:lnSpc>
            </a:pPr>
            <a:r>
              <a:rPr lang="en-US" sz="1600" dirty="0" smtClean="0"/>
              <a:t> </a:t>
            </a:r>
            <a:r>
              <a:rPr lang="en-US" sz="1600" dirty="0"/>
              <a:t>The retail industry is one of them, which is performing in the field in a better way. </a:t>
            </a:r>
            <a:endParaRPr lang="en-US" sz="1600" dirty="0" smtClean="0"/>
          </a:p>
          <a:p>
            <a:pPr algn="just">
              <a:lnSpc>
                <a:spcPct val="150000"/>
              </a:lnSpc>
            </a:pPr>
            <a:r>
              <a:rPr lang="en-US" sz="1600" dirty="0" smtClean="0"/>
              <a:t>There </a:t>
            </a:r>
            <a:r>
              <a:rPr lang="en-US" sz="1600" dirty="0"/>
              <a:t>are a lot of retail industries that are present in the world as well as in the UK</a:t>
            </a:r>
            <a:r>
              <a:rPr lang="en-US" sz="1600" dirty="0" smtClean="0"/>
              <a:t>.</a:t>
            </a:r>
          </a:p>
          <a:p>
            <a:pPr algn="just">
              <a:lnSpc>
                <a:spcPct val="150000"/>
              </a:lnSpc>
            </a:pPr>
            <a:r>
              <a:rPr lang="en-US" sz="1600" dirty="0" smtClean="0"/>
              <a:t> </a:t>
            </a:r>
            <a:r>
              <a:rPr lang="en-US" sz="1600" dirty="0"/>
              <a:t>ASDA is a retail industry in the UK, which is performing differently. In the competitors such as TESCO and ICELAND in the UK, these companies are also successfully running the business</a:t>
            </a:r>
          </a:p>
        </p:txBody>
      </p:sp>
      <p:sp>
        <p:nvSpPr>
          <p:cNvPr id="21506" name="AutoShape 2" descr="Image result for CRM ASD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latin typeface="Times New Roman" pitchFamily="18" charset="0"/>
            </a:endParaRPr>
          </a:p>
        </p:txBody>
      </p:sp>
      <p:pic>
        <p:nvPicPr>
          <p:cNvPr id="21508" name="Picture 4" descr="D:\manash\feb\17\PerfectView-What-is-CRM.png"/>
          <p:cNvPicPr>
            <a:picLocks noChangeAspect="1" noChangeArrowheads="1"/>
          </p:cNvPicPr>
          <p:nvPr/>
        </p:nvPicPr>
        <p:blipFill>
          <a:blip r:embed="rId3" cstate="print"/>
          <a:srcRect/>
          <a:stretch>
            <a:fillRect/>
          </a:stretch>
        </p:blipFill>
        <p:spPr bwMode="auto">
          <a:xfrm>
            <a:off x="4953000" y="1752600"/>
            <a:ext cx="3657600" cy="3895725"/>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Customer relationship management  </a:t>
            </a:r>
            <a:endParaRPr lang="en-US" dirty="0"/>
          </a:p>
        </p:txBody>
      </p:sp>
      <p:sp>
        <p:nvSpPr>
          <p:cNvPr id="3" name="Content Placeholder 2"/>
          <p:cNvSpPr>
            <a:spLocks noGrp="1"/>
          </p:cNvSpPr>
          <p:nvPr>
            <p:ph idx="1"/>
          </p:nvPr>
        </p:nvSpPr>
        <p:spPr>
          <a:xfrm>
            <a:off x="457200" y="1600200"/>
            <a:ext cx="4191000" cy="4525963"/>
          </a:xfrm>
        </p:spPr>
        <p:txBody>
          <a:bodyPr>
            <a:normAutofit/>
          </a:bodyPr>
          <a:lstStyle/>
          <a:p>
            <a:pPr algn="just">
              <a:lnSpc>
                <a:spcPct val="200000"/>
              </a:lnSpc>
            </a:pPr>
            <a:r>
              <a:rPr lang="en-US" sz="1600" b="1" i="1" dirty="0"/>
              <a:t>CRM -</a:t>
            </a:r>
            <a:r>
              <a:rPr lang="en-US" sz="1600" dirty="0"/>
              <a:t>Customer relationship management is the system, which helps companies such as ASDA for better business relationships</a:t>
            </a:r>
            <a:r>
              <a:rPr lang="en-US" sz="1600" dirty="0" smtClean="0"/>
              <a:t>.</a:t>
            </a:r>
          </a:p>
          <a:p>
            <a:pPr algn="just">
              <a:lnSpc>
                <a:spcPct val="200000"/>
              </a:lnSpc>
            </a:pPr>
            <a:r>
              <a:rPr lang="en-US" sz="1600" dirty="0" smtClean="0"/>
              <a:t> </a:t>
            </a:r>
            <a:r>
              <a:rPr lang="en-US" sz="1600" dirty="0"/>
              <a:t>CRM helps a company for better relationships with customers to increase the </a:t>
            </a:r>
            <a:r>
              <a:rPr lang="en-US" sz="1600" dirty="0" smtClean="0"/>
              <a:t>profit.</a:t>
            </a:r>
          </a:p>
          <a:p>
            <a:pPr algn="just">
              <a:lnSpc>
                <a:spcPct val="200000"/>
              </a:lnSpc>
            </a:pPr>
            <a:endParaRPr lang="en-US" dirty="0"/>
          </a:p>
        </p:txBody>
      </p:sp>
      <p:pic>
        <p:nvPicPr>
          <p:cNvPr id="20482" name="Picture 2" descr="Image result for CRM"/>
          <p:cNvPicPr>
            <a:picLocks noChangeAspect="1" noChangeArrowheads="1"/>
          </p:cNvPicPr>
          <p:nvPr/>
        </p:nvPicPr>
        <p:blipFill>
          <a:blip r:embed="rId3" cstate="print"/>
          <a:srcRect/>
          <a:stretch>
            <a:fillRect/>
          </a:stretch>
        </p:blipFill>
        <p:spPr bwMode="auto">
          <a:xfrm>
            <a:off x="4724400" y="1676400"/>
            <a:ext cx="3962398" cy="4245428"/>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smtClean="0"/>
              <a:t>Contd</a:t>
            </a:r>
            <a:r>
              <a:rPr lang="en-US" b="1" dirty="0" smtClean="0"/>
              <a:t>…</a:t>
            </a:r>
            <a:endParaRPr lang="en-US" b="1" dirty="0"/>
          </a:p>
        </p:txBody>
      </p:sp>
      <p:sp>
        <p:nvSpPr>
          <p:cNvPr id="3" name="Content Placeholder 2"/>
          <p:cNvSpPr>
            <a:spLocks noGrp="1"/>
          </p:cNvSpPr>
          <p:nvPr>
            <p:ph idx="1"/>
          </p:nvPr>
        </p:nvSpPr>
        <p:spPr>
          <a:xfrm>
            <a:off x="457200" y="1600200"/>
            <a:ext cx="4800600" cy="4525963"/>
          </a:xfrm>
        </p:spPr>
        <p:txBody>
          <a:bodyPr>
            <a:noAutofit/>
          </a:bodyPr>
          <a:lstStyle/>
          <a:p>
            <a:pPr lvl="0" algn="just"/>
            <a:r>
              <a:rPr lang="en-US" sz="1600" dirty="0" smtClean="0"/>
              <a:t>The sensitive information such as credit card number, details of the cards, which have been gathered from survey processes needs to be maintained in a proper manner</a:t>
            </a:r>
          </a:p>
          <a:p>
            <a:pPr lvl="0" algn="just"/>
            <a:r>
              <a:rPr lang="en-US" sz="1600" dirty="0" smtClean="0"/>
              <a:t>The data which has been gathered from customers need to be stored securely in the company system. The system needs to be protected well to maintain the privacy of the data. The system needs to be mapped in such a way, which can easily erase the data if the customer needs to do so.</a:t>
            </a:r>
          </a:p>
          <a:p>
            <a:pPr lvl="0" algn="just"/>
            <a:r>
              <a:rPr lang="en-US" sz="1600" dirty="0" smtClean="0"/>
              <a:t>The data using techniques also need to be completed properly to maintain privacy. In this process, the data need to be used a little and the maximum privacy factor is maintained (Gupta et al. 2018). </a:t>
            </a:r>
          </a:p>
          <a:p>
            <a:pPr lvl="0" algn="just"/>
            <a:r>
              <a:rPr lang="en-US" sz="1600" dirty="0" smtClean="0"/>
              <a:t>At the time of using customer information, the customer needs to be consulted for security purposes. </a:t>
            </a:r>
          </a:p>
          <a:p>
            <a:pPr algn="just"/>
            <a:endParaRPr lang="en-US" sz="1600" dirty="0"/>
          </a:p>
        </p:txBody>
      </p:sp>
      <p:sp>
        <p:nvSpPr>
          <p:cNvPr id="19458" name="AutoShape 2" descr="Image result for CRM ethic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latin typeface="Times New Roman" pitchFamily="18" charset="0"/>
            </a:endParaRPr>
          </a:p>
        </p:txBody>
      </p:sp>
      <p:sp>
        <p:nvSpPr>
          <p:cNvPr id="19460" name="AutoShape 4" descr="Image result for CRM ethic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latin typeface="Times New Roman" pitchFamily="18" charset="0"/>
            </a:endParaRPr>
          </a:p>
        </p:txBody>
      </p:sp>
      <p:pic>
        <p:nvPicPr>
          <p:cNvPr id="19461" name="Picture 5" descr="D:\manash\feb\17\internet-of-things-iot-100739823-large.jpg"/>
          <p:cNvPicPr>
            <a:picLocks noChangeAspect="1" noChangeArrowheads="1"/>
          </p:cNvPicPr>
          <p:nvPr/>
        </p:nvPicPr>
        <p:blipFill>
          <a:blip r:embed="rId3" cstate="print"/>
          <a:srcRect/>
          <a:stretch>
            <a:fillRect/>
          </a:stretch>
        </p:blipFill>
        <p:spPr bwMode="auto">
          <a:xfrm>
            <a:off x="5486400" y="1981200"/>
            <a:ext cx="3429000" cy="37338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smtClean="0"/>
              <a:t>Contd</a:t>
            </a:r>
            <a:r>
              <a:rPr lang="en-US" b="1" dirty="0" smtClean="0"/>
              <a:t>…</a:t>
            </a:r>
            <a:endParaRPr lang="en-US" b="1" dirty="0"/>
          </a:p>
        </p:txBody>
      </p:sp>
      <p:sp>
        <p:nvSpPr>
          <p:cNvPr id="3" name="Content Placeholder 2"/>
          <p:cNvSpPr>
            <a:spLocks noGrp="1"/>
          </p:cNvSpPr>
          <p:nvPr>
            <p:ph idx="1"/>
          </p:nvPr>
        </p:nvSpPr>
        <p:spPr>
          <a:xfrm>
            <a:off x="457200" y="1600200"/>
            <a:ext cx="3962400" cy="4525963"/>
          </a:xfrm>
        </p:spPr>
        <p:txBody>
          <a:bodyPr>
            <a:normAutofit/>
          </a:bodyPr>
          <a:lstStyle/>
          <a:p>
            <a:pPr algn="just">
              <a:lnSpc>
                <a:spcPct val="150000"/>
              </a:lnSpc>
            </a:pPr>
            <a:r>
              <a:rPr lang="en-US" sz="1600" dirty="0"/>
              <a:t>Quality is the factor that helps the company such as ASDA and ICELAND serve the customer with a better and quality service</a:t>
            </a:r>
            <a:r>
              <a:rPr lang="en-US" sz="1600" dirty="0" smtClean="0"/>
              <a:t>.</a:t>
            </a:r>
          </a:p>
          <a:p>
            <a:pPr algn="just">
              <a:lnSpc>
                <a:spcPct val="150000"/>
              </a:lnSpc>
            </a:pPr>
            <a:r>
              <a:rPr lang="en-US" sz="1600" dirty="0" smtClean="0"/>
              <a:t> </a:t>
            </a:r>
            <a:r>
              <a:rPr lang="en-US" sz="1600" dirty="0"/>
              <a:t>The product qualities are also settled by the CRM team</a:t>
            </a:r>
            <a:r>
              <a:rPr lang="en-US" sz="1600" dirty="0" smtClean="0"/>
              <a:t>.</a:t>
            </a:r>
          </a:p>
          <a:p>
            <a:pPr algn="just">
              <a:lnSpc>
                <a:spcPct val="150000"/>
              </a:lnSpc>
            </a:pPr>
            <a:r>
              <a:rPr lang="en-US" sz="1600" dirty="0" smtClean="0"/>
              <a:t> </a:t>
            </a:r>
            <a:r>
              <a:rPr lang="en-US" sz="1600" dirty="0"/>
              <a:t>The management team helps the company to maintain the quality of the products. </a:t>
            </a:r>
            <a:endParaRPr lang="en-US" sz="1600" dirty="0" smtClean="0"/>
          </a:p>
          <a:p>
            <a:pPr algn="just">
              <a:lnSpc>
                <a:spcPct val="150000"/>
              </a:lnSpc>
            </a:pPr>
            <a:r>
              <a:rPr lang="en-US" sz="1600" dirty="0" smtClean="0"/>
              <a:t>The </a:t>
            </a:r>
            <a:r>
              <a:rPr lang="en-US" sz="1600" dirty="0"/>
              <a:t>quality control in a company is decided by two types. </a:t>
            </a:r>
          </a:p>
        </p:txBody>
      </p:sp>
      <p:pic>
        <p:nvPicPr>
          <p:cNvPr id="18434" name="Picture 2" descr="Image result for CRM Quality model"/>
          <p:cNvPicPr>
            <a:picLocks noChangeAspect="1" noChangeArrowheads="1"/>
          </p:cNvPicPr>
          <p:nvPr/>
        </p:nvPicPr>
        <p:blipFill>
          <a:blip r:embed="rId3" cstate="print"/>
          <a:srcRect/>
          <a:stretch>
            <a:fillRect/>
          </a:stretch>
        </p:blipFill>
        <p:spPr bwMode="auto">
          <a:xfrm>
            <a:off x="4724400" y="1828800"/>
            <a:ext cx="4124325" cy="41910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57200"/>
            <a:ext cx="6781800" cy="1143000"/>
          </a:xfrm>
        </p:spPr>
        <p:txBody>
          <a:bodyPr>
            <a:normAutofit/>
          </a:bodyPr>
          <a:lstStyle/>
          <a:p>
            <a:r>
              <a:rPr lang="en-US" sz="4000" b="1" dirty="0"/>
              <a:t>SWOT analysis</a:t>
            </a:r>
          </a:p>
        </p:txBody>
      </p:sp>
      <p:sp>
        <p:nvSpPr>
          <p:cNvPr id="3" name="Content Placeholder 2"/>
          <p:cNvSpPr>
            <a:spLocks noGrp="1"/>
          </p:cNvSpPr>
          <p:nvPr>
            <p:ph idx="1"/>
          </p:nvPr>
        </p:nvSpPr>
        <p:spPr>
          <a:xfrm>
            <a:off x="381000" y="1219200"/>
            <a:ext cx="5715000" cy="5334000"/>
          </a:xfrm>
        </p:spPr>
        <p:txBody>
          <a:bodyPr>
            <a:noAutofit/>
          </a:bodyPr>
          <a:lstStyle/>
          <a:p>
            <a:pPr marL="0" lvl="0" indent="0" algn="just">
              <a:lnSpc>
                <a:spcPct val="120000"/>
              </a:lnSpc>
              <a:buNone/>
            </a:pPr>
            <a:endParaRPr lang="en-US" sz="1600" b="1" dirty="0" smtClean="0"/>
          </a:p>
          <a:p>
            <a:pPr lvl="0" algn="just">
              <a:lnSpc>
                <a:spcPct val="120000"/>
              </a:lnSpc>
            </a:pPr>
            <a:r>
              <a:rPr lang="en-US" sz="1600" dirty="0" smtClean="0"/>
              <a:t>Strength.  Better </a:t>
            </a:r>
            <a:r>
              <a:rPr lang="en-US" sz="1600" dirty="0"/>
              <a:t>client relationship - The relationship with the customers are maintained by the CRM. This helps the company to get more knowledge about a customer and help to build a good relationship with them. In the case of profit or sales, this process is the best for the company (Bolton </a:t>
            </a:r>
            <a:r>
              <a:rPr lang="en-US" sz="1600" i="1" dirty="0"/>
              <a:t>et al.</a:t>
            </a:r>
            <a:r>
              <a:rPr lang="en-US" sz="1600" dirty="0"/>
              <a:t> 2018). </a:t>
            </a:r>
          </a:p>
          <a:p>
            <a:pPr lvl="0" algn="just">
              <a:lnSpc>
                <a:spcPct val="120000"/>
              </a:lnSpc>
            </a:pPr>
            <a:r>
              <a:rPr lang="en-US" sz="1600" dirty="0"/>
              <a:t>Improve the ability to cross-sell - the proper need of a customer is the most important thing that needs to be known to the management team. This will help the company for a better sales process.</a:t>
            </a:r>
          </a:p>
          <a:p>
            <a:pPr lvl="0" algn="just">
              <a:lnSpc>
                <a:spcPct val="120000"/>
              </a:lnSpc>
            </a:pPr>
            <a:r>
              <a:rPr lang="en-US" sz="1600" dirty="0"/>
              <a:t>Simplified marketing planning - CRM also helps the company for creating a better marketing strategy. Marketing strategy is performed in the step after analyzing the customer data. After knowing the customer reaction, the planning will be easier for the marketing department of ASDA.</a:t>
            </a:r>
          </a:p>
          <a:p>
            <a:pPr algn="just">
              <a:lnSpc>
                <a:spcPct val="120000"/>
              </a:lnSpc>
            </a:pPr>
            <a:endParaRPr lang="en-US" sz="1400" dirty="0"/>
          </a:p>
        </p:txBody>
      </p:sp>
      <p:pic>
        <p:nvPicPr>
          <p:cNvPr id="17410" name="Picture 2" descr="Image result for CRM benifits"/>
          <p:cNvPicPr>
            <a:picLocks noChangeAspect="1" noChangeArrowheads="1"/>
          </p:cNvPicPr>
          <p:nvPr/>
        </p:nvPicPr>
        <p:blipFill>
          <a:blip r:embed="rId3" cstate="print"/>
          <a:srcRect/>
          <a:stretch>
            <a:fillRect/>
          </a:stretch>
        </p:blipFill>
        <p:spPr bwMode="auto">
          <a:xfrm>
            <a:off x="6248400" y="1752600"/>
            <a:ext cx="2705100" cy="411480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Contd…</a:t>
            </a:r>
            <a:endParaRPr lang="en-US" b="1" dirty="0"/>
          </a:p>
        </p:txBody>
      </p:sp>
      <p:sp>
        <p:nvSpPr>
          <p:cNvPr id="3" name="Content Placeholder 2"/>
          <p:cNvSpPr>
            <a:spLocks noGrp="1"/>
          </p:cNvSpPr>
          <p:nvPr>
            <p:ph idx="1"/>
          </p:nvPr>
        </p:nvSpPr>
        <p:spPr>
          <a:xfrm>
            <a:off x="304800" y="1295400"/>
            <a:ext cx="5791200" cy="5181600"/>
          </a:xfrm>
        </p:spPr>
        <p:txBody>
          <a:bodyPr>
            <a:noAutofit/>
          </a:bodyPr>
          <a:lstStyle/>
          <a:p>
            <a:pPr lvl="0" algn="just">
              <a:lnSpc>
                <a:spcPct val="170000"/>
              </a:lnSpc>
            </a:pPr>
            <a:r>
              <a:rPr lang="en-US" sz="1600" dirty="0" smtClean="0"/>
              <a:t>Weakness.  Losses </a:t>
            </a:r>
            <a:r>
              <a:rPr lang="en-US" sz="1600" dirty="0"/>
              <a:t>in the record - Record loss are one of the main drawbacks of using a CRM system. In the systemic architecture of the company CRM, the data set can be lost. Thus, CRM is not the proper system to use (Bilgihan </a:t>
            </a:r>
            <a:r>
              <a:rPr lang="en-US" sz="1600" i="1" dirty="0"/>
              <a:t>et al.</a:t>
            </a:r>
            <a:r>
              <a:rPr lang="en-US" sz="1600" dirty="0"/>
              <a:t> 2016).</a:t>
            </a:r>
          </a:p>
          <a:p>
            <a:pPr lvl="0" algn="just">
              <a:lnSpc>
                <a:spcPct val="170000"/>
              </a:lnSpc>
            </a:pPr>
            <a:r>
              <a:rPr lang="en-US" sz="1600" dirty="0" err="1" smtClean="0"/>
              <a:t>Oppurtunity</a:t>
            </a:r>
            <a:r>
              <a:rPr lang="en-US" sz="1600" dirty="0" smtClean="0"/>
              <a:t>. Eliminate </a:t>
            </a:r>
            <a:r>
              <a:rPr lang="en-US" sz="1600" dirty="0"/>
              <a:t>human element - Eliminating the human elements are another drawback for using CRM software. The automated system response sometimes lowers the total revenue of the company which can impact the total financial structure of the company.</a:t>
            </a:r>
          </a:p>
          <a:p>
            <a:pPr lvl="0" algn="just">
              <a:lnSpc>
                <a:spcPct val="170000"/>
              </a:lnSpc>
            </a:pPr>
            <a:r>
              <a:rPr lang="en-US" sz="1600" dirty="0" smtClean="0"/>
              <a:t>Treats.  Security </a:t>
            </a:r>
            <a:r>
              <a:rPr lang="en-US" sz="1600" dirty="0"/>
              <a:t>issue - In the automatic system, risks are always a great issue. In CRM software the risk factors are very high. Lack of security can break the ethical representation of ASDA. </a:t>
            </a:r>
          </a:p>
          <a:p>
            <a:pPr algn="just">
              <a:lnSpc>
                <a:spcPct val="170000"/>
              </a:lnSpc>
            </a:pPr>
            <a:endParaRPr lang="en-US" sz="1600" dirty="0"/>
          </a:p>
        </p:txBody>
      </p:sp>
      <p:sp>
        <p:nvSpPr>
          <p:cNvPr id="16386" name="AutoShape 2" descr="Image result for CRM drawback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latin typeface="Times New Roman" pitchFamily="18" charset="0"/>
            </a:endParaRPr>
          </a:p>
        </p:txBody>
      </p:sp>
      <p:pic>
        <p:nvPicPr>
          <p:cNvPr id="16388" name="Picture 4" descr="Image result for CRM drawbacks"/>
          <p:cNvPicPr>
            <a:picLocks noChangeAspect="1" noChangeArrowheads="1"/>
          </p:cNvPicPr>
          <p:nvPr/>
        </p:nvPicPr>
        <p:blipFill>
          <a:blip r:embed="rId3" cstate="print"/>
          <a:srcRect/>
          <a:stretch>
            <a:fillRect/>
          </a:stretch>
        </p:blipFill>
        <p:spPr bwMode="auto">
          <a:xfrm>
            <a:off x="6239510" y="1524000"/>
            <a:ext cx="2675890" cy="32766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924800" cy="1143000"/>
          </a:xfrm>
        </p:spPr>
        <p:txBody>
          <a:bodyPr>
            <a:normAutofit/>
          </a:bodyPr>
          <a:lstStyle/>
          <a:p>
            <a:r>
              <a:rPr lang="en-US" sz="4000" b="1" dirty="0" err="1" smtClean="0"/>
              <a:t>Contd</a:t>
            </a:r>
            <a:r>
              <a:rPr lang="en-US" sz="4000" b="1" smtClean="0"/>
              <a:t>…</a:t>
            </a:r>
            <a:endParaRPr lang="en-US" sz="4000" b="1" dirty="0"/>
          </a:p>
        </p:txBody>
      </p:sp>
      <p:sp>
        <p:nvSpPr>
          <p:cNvPr id="3" name="Content Placeholder 2"/>
          <p:cNvSpPr>
            <a:spLocks noGrp="1"/>
          </p:cNvSpPr>
          <p:nvPr>
            <p:ph idx="1"/>
          </p:nvPr>
        </p:nvSpPr>
        <p:spPr>
          <a:xfrm>
            <a:off x="457200" y="1371600"/>
            <a:ext cx="4953000" cy="4754563"/>
          </a:xfrm>
        </p:spPr>
        <p:txBody>
          <a:bodyPr>
            <a:noAutofit/>
          </a:bodyPr>
          <a:lstStyle/>
          <a:p>
            <a:pPr algn="just">
              <a:lnSpc>
                <a:spcPct val="150000"/>
              </a:lnSpc>
            </a:pPr>
            <a:r>
              <a:rPr lang="en-US" sz="1600" dirty="0"/>
              <a:t>CRM (Customer relationship management) helps the company to manage the customers and the department of marketing (Buttle and Maklan, 2015</a:t>
            </a:r>
            <a:r>
              <a:rPr lang="en-US" sz="1600" dirty="0" smtClean="0"/>
              <a:t>).</a:t>
            </a:r>
          </a:p>
          <a:p>
            <a:pPr algn="just">
              <a:lnSpc>
                <a:spcPct val="150000"/>
              </a:lnSpc>
            </a:pPr>
            <a:r>
              <a:rPr lang="en-US" sz="1600" dirty="0" smtClean="0"/>
              <a:t> </a:t>
            </a:r>
            <a:r>
              <a:rPr lang="en-US" sz="1600" dirty="0"/>
              <a:t>The main aim of this software is to gain huge management approval for the overview and strategies of collecting the customer's data.</a:t>
            </a:r>
          </a:p>
          <a:p>
            <a:pPr algn="just">
              <a:lnSpc>
                <a:spcPct val="150000"/>
              </a:lnSpc>
            </a:pPr>
            <a:r>
              <a:rPr lang="en-US" sz="1600" dirty="0"/>
              <a:t>ASDA is a retail shop located in the UK, and it is based on the services of the grocery and non-food materials to their customers</a:t>
            </a:r>
            <a:r>
              <a:rPr lang="en-US" sz="1600" dirty="0" smtClean="0"/>
              <a:t>.</a:t>
            </a:r>
          </a:p>
          <a:p>
            <a:pPr algn="just">
              <a:lnSpc>
                <a:spcPct val="150000"/>
              </a:lnSpc>
            </a:pPr>
            <a:r>
              <a:rPr lang="en-US" sz="1600" dirty="0" smtClean="0"/>
              <a:t>Strength.  </a:t>
            </a:r>
            <a:r>
              <a:rPr lang="en-US" sz="1600" dirty="0"/>
              <a:t>This company has several stores, and they provide a wide range of products, and they provide the services by multiple delivery sections such as telephone, internet, interactive TV and also via the sores.</a:t>
            </a:r>
          </a:p>
          <a:p>
            <a:pPr algn="just">
              <a:lnSpc>
                <a:spcPct val="150000"/>
              </a:lnSpc>
            </a:pPr>
            <a:endParaRPr lang="en-US" sz="1600" dirty="0"/>
          </a:p>
        </p:txBody>
      </p:sp>
      <p:pic>
        <p:nvPicPr>
          <p:cNvPr id="15362" name="Picture 2" descr="Image result for CRM quality system"/>
          <p:cNvPicPr>
            <a:picLocks noChangeAspect="1" noChangeArrowheads="1"/>
          </p:cNvPicPr>
          <p:nvPr/>
        </p:nvPicPr>
        <p:blipFill>
          <a:blip r:embed="rId3" cstate="print"/>
          <a:srcRect/>
          <a:stretch>
            <a:fillRect/>
          </a:stretch>
        </p:blipFill>
        <p:spPr bwMode="auto">
          <a:xfrm>
            <a:off x="5715000" y="1676400"/>
            <a:ext cx="3200400" cy="449580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04800"/>
            <a:ext cx="5334000" cy="1143000"/>
          </a:xfrm>
        </p:spPr>
        <p:txBody>
          <a:bodyPr>
            <a:normAutofit/>
          </a:bodyPr>
          <a:lstStyle/>
          <a:p>
            <a:r>
              <a:rPr lang="en-US" sz="4000" b="1" dirty="0" err="1"/>
              <a:t>Contd</a:t>
            </a:r>
            <a:r>
              <a:rPr lang="en-US" sz="4000" b="1" dirty="0"/>
              <a:t>…</a:t>
            </a:r>
          </a:p>
        </p:txBody>
      </p:sp>
      <p:sp>
        <p:nvSpPr>
          <p:cNvPr id="3" name="Content Placeholder 2"/>
          <p:cNvSpPr>
            <a:spLocks noGrp="1"/>
          </p:cNvSpPr>
          <p:nvPr>
            <p:ph idx="1"/>
          </p:nvPr>
        </p:nvSpPr>
        <p:spPr>
          <a:xfrm>
            <a:off x="457200" y="1600200"/>
            <a:ext cx="4114800" cy="4525963"/>
          </a:xfrm>
        </p:spPr>
        <p:txBody>
          <a:bodyPr>
            <a:normAutofit/>
          </a:bodyPr>
          <a:lstStyle/>
          <a:p>
            <a:pPr lvl="0" algn="just">
              <a:lnSpc>
                <a:spcPct val="200000"/>
              </a:lnSpc>
            </a:pPr>
            <a:r>
              <a:rPr lang="en-US" sz="1600" b="1" dirty="0"/>
              <a:t>Huge productivity: </a:t>
            </a:r>
            <a:r>
              <a:rPr lang="en-US" sz="1600" dirty="0"/>
              <a:t>ASDA companies have a huge number of products in the market, such as </a:t>
            </a:r>
            <a:r>
              <a:rPr lang="en-US" sz="1600" dirty="0" err="1"/>
              <a:t>Asda</a:t>
            </a:r>
            <a:r>
              <a:rPr lang="en-US" sz="1600" dirty="0"/>
              <a:t> Mobile, George Clothing, </a:t>
            </a:r>
            <a:r>
              <a:rPr lang="en-US" sz="1600" dirty="0" err="1"/>
              <a:t>Asda</a:t>
            </a:r>
            <a:r>
              <a:rPr lang="en-US" sz="1600" dirty="0"/>
              <a:t> Money.</a:t>
            </a:r>
          </a:p>
          <a:p>
            <a:pPr lvl="0" algn="just">
              <a:lnSpc>
                <a:spcPct val="200000"/>
              </a:lnSpc>
            </a:pPr>
            <a:r>
              <a:rPr lang="en-US" sz="1600" b="1" dirty="0"/>
              <a:t>To You Parcel Services: </a:t>
            </a:r>
            <a:r>
              <a:rPr lang="en-US" sz="1600" dirty="0"/>
              <a:t> this company provides you with parcel service with its huge distribution network. </a:t>
            </a:r>
          </a:p>
          <a:p>
            <a:pPr algn="just">
              <a:lnSpc>
                <a:spcPct val="200000"/>
              </a:lnSpc>
            </a:pPr>
            <a:endParaRPr lang="en-US" sz="2400" dirty="0"/>
          </a:p>
        </p:txBody>
      </p:sp>
      <p:sp>
        <p:nvSpPr>
          <p:cNvPr id="13314" name="AutoShape 2" descr="Image result for CRM swot analysi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latin typeface="Times New Roman" pitchFamily="18" charset="0"/>
            </a:endParaRPr>
          </a:p>
        </p:txBody>
      </p:sp>
      <p:sp>
        <p:nvSpPr>
          <p:cNvPr id="13316" name="AutoShape 4" descr="Image result for CRM swot analysi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latin typeface="Times New Roman" pitchFamily="18" charset="0"/>
            </a:endParaRPr>
          </a:p>
        </p:txBody>
      </p:sp>
      <p:sp>
        <p:nvSpPr>
          <p:cNvPr id="13319" name="AutoShape 7" descr="Image result for CRM of ASD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3320" name="Picture 8" descr="D:\manash\feb\17\asda2.jpg"/>
          <p:cNvPicPr>
            <a:picLocks noChangeAspect="1" noChangeArrowheads="1"/>
          </p:cNvPicPr>
          <p:nvPr/>
        </p:nvPicPr>
        <p:blipFill>
          <a:blip r:embed="rId3" cstate="print"/>
          <a:srcRect/>
          <a:stretch>
            <a:fillRect/>
          </a:stretch>
        </p:blipFill>
        <p:spPr bwMode="auto">
          <a:xfrm>
            <a:off x="5410200" y="1752600"/>
            <a:ext cx="3124200" cy="34290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04800"/>
            <a:ext cx="5029200" cy="1143000"/>
          </a:xfrm>
        </p:spPr>
        <p:txBody>
          <a:bodyPr/>
          <a:lstStyle/>
          <a:p>
            <a:r>
              <a:rPr lang="en-US" b="1" dirty="0"/>
              <a:t>Ethics </a:t>
            </a:r>
          </a:p>
        </p:txBody>
      </p:sp>
      <p:sp>
        <p:nvSpPr>
          <p:cNvPr id="3" name="Content Placeholder 2"/>
          <p:cNvSpPr>
            <a:spLocks noGrp="1"/>
          </p:cNvSpPr>
          <p:nvPr>
            <p:ph idx="1"/>
          </p:nvPr>
        </p:nvSpPr>
        <p:spPr>
          <a:xfrm>
            <a:off x="457200" y="1600200"/>
            <a:ext cx="4495800" cy="4525963"/>
          </a:xfrm>
        </p:spPr>
        <p:txBody>
          <a:bodyPr>
            <a:normAutofit lnSpcReduction="10000"/>
          </a:bodyPr>
          <a:lstStyle/>
          <a:p>
            <a:pPr algn="just">
              <a:lnSpc>
                <a:spcPct val="150000"/>
              </a:lnSpc>
            </a:pPr>
            <a:r>
              <a:rPr lang="en-US" sz="1600" dirty="0"/>
              <a:t>Ethics in the field of the business is necessary, and without ethics principles, the company has to face so many issues regarding the business</a:t>
            </a:r>
            <a:r>
              <a:rPr lang="en-US" sz="1600" dirty="0" smtClean="0"/>
              <a:t>.</a:t>
            </a:r>
          </a:p>
          <a:p>
            <a:pPr algn="just">
              <a:lnSpc>
                <a:spcPct val="150000"/>
              </a:lnSpc>
            </a:pPr>
            <a:r>
              <a:rPr lang="en-US" sz="1600" dirty="0" smtClean="0"/>
              <a:t> </a:t>
            </a:r>
            <a:r>
              <a:rPr lang="en-US" sz="1600" dirty="0"/>
              <a:t>If the company does not maintain their ethics in the business, the organization has to fail in getting the trust of the customers</a:t>
            </a:r>
            <a:r>
              <a:rPr lang="en-US" sz="1600" dirty="0" smtClean="0"/>
              <a:t>.</a:t>
            </a:r>
          </a:p>
          <a:p>
            <a:pPr algn="just">
              <a:lnSpc>
                <a:spcPct val="150000"/>
              </a:lnSpc>
            </a:pPr>
            <a:r>
              <a:rPr lang="en-US" sz="1600" dirty="0" smtClean="0"/>
              <a:t> </a:t>
            </a:r>
            <a:r>
              <a:rPr lang="en-US" sz="1600" dirty="0"/>
              <a:t>It goes beyond the legal requirement and consists of how the organizations come up with their strategies and how to deal with their suppliers and maintain the relationship between the customers (</a:t>
            </a:r>
            <a:r>
              <a:rPr lang="en-US" sz="1600" dirty="0" err="1"/>
              <a:t>Reichheld</a:t>
            </a:r>
            <a:r>
              <a:rPr lang="en-US" sz="1600" dirty="0"/>
              <a:t> and Frederick, 2001). </a:t>
            </a:r>
          </a:p>
        </p:txBody>
      </p:sp>
      <p:sp>
        <p:nvSpPr>
          <p:cNvPr id="14338" name="AutoShape 2" descr="Image result for CRM quality model od ASD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latin typeface="Times New Roman" pitchFamily="18" charset="0"/>
            </a:endParaRPr>
          </a:p>
        </p:txBody>
      </p:sp>
      <p:pic>
        <p:nvPicPr>
          <p:cNvPr id="14340" name="Picture 4" descr="Image result for CRM quality model od ASDA"/>
          <p:cNvPicPr>
            <a:picLocks noChangeAspect="1" noChangeArrowheads="1"/>
          </p:cNvPicPr>
          <p:nvPr/>
        </p:nvPicPr>
        <p:blipFill>
          <a:blip r:embed="rId3" cstate="print"/>
          <a:srcRect/>
          <a:stretch>
            <a:fillRect/>
          </a:stretch>
        </p:blipFill>
        <p:spPr bwMode="auto">
          <a:xfrm>
            <a:off x="5334000" y="1752600"/>
            <a:ext cx="3429000" cy="381000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Times New Roman" pitchFamily="18" charset="0"/>
                <a:cs typeface="Times New Roman" pitchFamily="18" charset="0"/>
              </a:rPr>
              <a:t>Contd…</a:t>
            </a: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495800" cy="4525963"/>
          </a:xfrm>
        </p:spPr>
        <p:txBody>
          <a:bodyPr>
            <a:normAutofit lnSpcReduction="10000"/>
          </a:bodyPr>
          <a:lstStyle/>
          <a:p>
            <a:pPr lvl="0" algn="just">
              <a:lnSpc>
                <a:spcPct val="150000"/>
              </a:lnSpc>
            </a:pPr>
            <a:r>
              <a:rPr lang="en-US" sz="1600" b="1" dirty="0">
                <a:latin typeface="Times New Roman" pitchFamily="18" charset="0"/>
                <a:cs typeface="Times New Roman" pitchFamily="18" charset="0"/>
              </a:rPr>
              <a:t>Limitation in the global presence: </a:t>
            </a:r>
            <a:r>
              <a:rPr lang="en-US" sz="1600" dirty="0">
                <a:latin typeface="Times New Roman" pitchFamily="18" charset="0"/>
                <a:cs typeface="Times New Roman" pitchFamily="18" charset="0"/>
              </a:rPr>
              <a:t> this company has a few global presences as compared to their rival companies. </a:t>
            </a:r>
          </a:p>
          <a:p>
            <a:pPr lvl="0" algn="just">
              <a:lnSpc>
                <a:spcPct val="150000"/>
              </a:lnSpc>
            </a:pPr>
            <a:r>
              <a:rPr lang="en-US" sz="1600" b="1" dirty="0">
                <a:latin typeface="Times New Roman" pitchFamily="18" charset="0"/>
                <a:cs typeface="Times New Roman" pitchFamily="18" charset="0"/>
              </a:rPr>
              <a:t>Price-fixing: </a:t>
            </a:r>
            <a:r>
              <a:rPr lang="en-US" sz="1600" dirty="0">
                <a:latin typeface="Times New Roman" pitchFamily="18" charset="0"/>
                <a:cs typeface="Times New Roman" pitchFamily="18" charset="0"/>
              </a:rPr>
              <a:t>this company has to face difficulties for price-fixing on the dairy products, and they have to lose a huge number of customers.</a:t>
            </a:r>
          </a:p>
          <a:p>
            <a:pPr lvl="0" algn="just">
              <a:lnSpc>
                <a:spcPct val="150000"/>
              </a:lnSpc>
            </a:pPr>
            <a:r>
              <a:rPr lang="en-US" sz="1600" b="1" dirty="0">
                <a:latin typeface="Times New Roman" pitchFamily="18" charset="0"/>
                <a:cs typeface="Times New Roman" pitchFamily="18" charset="0"/>
              </a:rPr>
              <a:t>False Advertising:</a:t>
            </a:r>
            <a:r>
              <a:rPr lang="en-US" sz="1600" dirty="0">
                <a:latin typeface="Times New Roman" pitchFamily="18" charset="0"/>
                <a:cs typeface="Times New Roman" pitchFamily="18" charset="0"/>
              </a:rPr>
              <a:t> this thing also became a difficulty for this company at one time, and the advertisements were about providing the lower price of their products as compared to any other supermarkets. </a:t>
            </a:r>
          </a:p>
          <a:p>
            <a:pPr algn="just">
              <a:lnSpc>
                <a:spcPct val="150000"/>
              </a:lnSpc>
            </a:pPr>
            <a:endParaRPr lang="en-US" sz="1600" dirty="0">
              <a:latin typeface="Times New Roman" pitchFamily="18" charset="0"/>
              <a:cs typeface="Times New Roman" pitchFamily="18" charset="0"/>
            </a:endParaRPr>
          </a:p>
        </p:txBody>
      </p:sp>
      <p:pic>
        <p:nvPicPr>
          <p:cNvPr id="30723" name="Picture 3"/>
          <p:cNvPicPr>
            <a:picLocks noChangeAspect="1" noChangeArrowheads="1"/>
          </p:cNvPicPr>
          <p:nvPr/>
        </p:nvPicPr>
        <p:blipFill>
          <a:blip r:embed="rId3" cstate="print"/>
          <a:srcRect/>
          <a:stretch>
            <a:fillRect/>
          </a:stretch>
        </p:blipFill>
        <p:spPr bwMode="auto">
          <a:xfrm>
            <a:off x="5562600" y="2057400"/>
            <a:ext cx="3305536" cy="373380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Contd…</a:t>
            </a:r>
            <a:endParaRPr lang="en-US" b="1" dirty="0"/>
          </a:p>
        </p:txBody>
      </p:sp>
      <p:sp>
        <p:nvSpPr>
          <p:cNvPr id="3" name="Content Placeholder 2"/>
          <p:cNvSpPr>
            <a:spLocks noGrp="1"/>
          </p:cNvSpPr>
          <p:nvPr>
            <p:ph idx="1"/>
          </p:nvPr>
        </p:nvSpPr>
        <p:spPr>
          <a:xfrm>
            <a:off x="228600" y="1646237"/>
            <a:ext cx="5181600" cy="4906963"/>
          </a:xfrm>
        </p:spPr>
        <p:txBody>
          <a:bodyPr>
            <a:noAutofit/>
          </a:bodyPr>
          <a:lstStyle/>
          <a:p>
            <a:pPr lvl="0" algn="just">
              <a:lnSpc>
                <a:spcPct val="150000"/>
              </a:lnSpc>
            </a:pPr>
            <a:r>
              <a:rPr lang="en-US" sz="1600" dirty="0" smtClean="0"/>
              <a:t>The company has to think about how they can provide more efficient delivery of the product to the customers by better treating the suppliers and the coworkers of the company. Only providing the commitment by the word is not enough, providing the services as per the commitment to the customers is needed.</a:t>
            </a:r>
          </a:p>
          <a:p>
            <a:pPr lvl="0" algn="just">
              <a:lnSpc>
                <a:spcPct val="150000"/>
              </a:lnSpc>
            </a:pPr>
            <a:r>
              <a:rPr lang="en-US" sz="1600" dirty="0" smtClean="0"/>
              <a:t>There has to be environmental consciousness and for that reducing the impact of water usage and enhancing the recycling and waste management processes.</a:t>
            </a:r>
          </a:p>
          <a:p>
            <a:pPr lvl="0" algn="just">
              <a:lnSpc>
                <a:spcPct val="150000"/>
              </a:lnSpc>
            </a:pPr>
            <a:r>
              <a:rPr lang="en-US" sz="1600" dirty="0" smtClean="0"/>
              <a:t>There is a need for better accountability to the customers and also enhance the involvement of the community and the effort in introducing the concerns of the staff.</a:t>
            </a:r>
          </a:p>
          <a:p>
            <a:pPr algn="just">
              <a:lnSpc>
                <a:spcPct val="150000"/>
              </a:lnSpc>
            </a:pPr>
            <a:endParaRPr lang="en-US" sz="1600" dirty="0"/>
          </a:p>
        </p:txBody>
      </p:sp>
      <p:sp>
        <p:nvSpPr>
          <p:cNvPr id="12290" name="AutoShape 2" descr="Image result for CRM Recome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latin typeface="Times New Roman" pitchFamily="18" charset="0"/>
            </a:endParaRPr>
          </a:p>
        </p:txBody>
      </p:sp>
      <p:pic>
        <p:nvPicPr>
          <p:cNvPr id="12291" name="Picture 3" descr="D:\manash\feb\17\Blog-019-Main-article-image-1380x828.jpg"/>
          <p:cNvPicPr>
            <a:picLocks noChangeAspect="1" noChangeArrowheads="1"/>
          </p:cNvPicPr>
          <p:nvPr/>
        </p:nvPicPr>
        <p:blipFill>
          <a:blip r:embed="rId3" cstate="print"/>
          <a:srcRect/>
          <a:stretch>
            <a:fillRect/>
          </a:stretch>
        </p:blipFill>
        <p:spPr bwMode="auto">
          <a:xfrm>
            <a:off x="5638800" y="2209800"/>
            <a:ext cx="3124200" cy="3429000"/>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cs typeface="Arial" pitchFamily="34" charset="0"/>
              </a:rPr>
              <a:t>Sustainability</a:t>
            </a:r>
          </a:p>
        </p:txBody>
      </p:sp>
      <p:sp>
        <p:nvSpPr>
          <p:cNvPr id="3" name="Content Placeholder 2"/>
          <p:cNvSpPr>
            <a:spLocks noGrp="1"/>
          </p:cNvSpPr>
          <p:nvPr>
            <p:ph idx="1"/>
          </p:nvPr>
        </p:nvSpPr>
        <p:spPr/>
        <p:txBody>
          <a:bodyPr/>
          <a:lstStyle/>
          <a:p>
            <a:pPr marL="0" indent="0" algn="just">
              <a:buNone/>
            </a:pPr>
            <a:endParaRPr lang="en-GB" dirty="0" smtClean="0"/>
          </a:p>
          <a:p>
            <a:pPr marL="0" indent="0" algn="just">
              <a:lnSpc>
                <a:spcPct val="150000"/>
              </a:lnSpc>
              <a:buNone/>
            </a:pPr>
            <a:r>
              <a:rPr lang="en-GB" sz="1600" dirty="0" smtClean="0">
                <a:cs typeface="Arial" pitchFamily="34" charset="0"/>
              </a:rPr>
              <a:t>Suggests </a:t>
            </a:r>
            <a:r>
              <a:rPr lang="en-GB" sz="1600" dirty="0">
                <a:cs typeface="Arial" pitchFamily="34" charset="0"/>
              </a:rPr>
              <a:t>an organisation like </a:t>
            </a:r>
            <a:r>
              <a:rPr lang="en-GB" sz="1600" dirty="0" err="1" smtClean="0">
                <a:cs typeface="Arial" pitchFamily="34" charset="0"/>
              </a:rPr>
              <a:t>Asda</a:t>
            </a:r>
            <a:r>
              <a:rPr lang="en-GB" sz="1600" dirty="0" smtClean="0">
                <a:cs typeface="Arial" pitchFamily="34" charset="0"/>
              </a:rPr>
              <a:t> </a:t>
            </a:r>
            <a:r>
              <a:rPr lang="en-GB" sz="1600" dirty="0">
                <a:cs typeface="Arial" pitchFamily="34" charset="0"/>
              </a:rPr>
              <a:t>growth that is not just swift, but also authentic and all-inclusive. Fundamentally, it means appearing to problems that are very vital rather than only those that are serious and are advantageous to the organization in the 'prolonged term' rather than just in the short term</a:t>
            </a:r>
            <a:r>
              <a:rPr lang="en-GB" sz="1600" dirty="0" smtClean="0">
                <a:cs typeface="Arial" pitchFamily="34" charset="0"/>
              </a:rPr>
              <a:t>.</a:t>
            </a:r>
            <a:r>
              <a:rPr lang="en-GB" sz="1600" dirty="0">
                <a:cs typeface="Arial" pitchFamily="34" charset="0"/>
              </a:rPr>
              <a:t> </a:t>
            </a:r>
            <a:r>
              <a:rPr lang="en-GB" sz="1600" dirty="0" smtClean="0">
                <a:cs typeface="Arial" pitchFamily="34" charset="0"/>
              </a:rPr>
              <a:t>       </a:t>
            </a:r>
            <a:endParaRPr lang="en-GB" sz="1600" dirty="0">
              <a:cs typeface="Arial" pitchFamily="34" charset="0"/>
            </a:endParaRP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14800" y="3657601"/>
            <a:ext cx="3429000" cy="2590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545510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smtClean="0"/>
              <a:t>Conclusion</a:t>
            </a:r>
            <a:endParaRPr lang="en-US" b="1" dirty="0"/>
          </a:p>
        </p:txBody>
      </p:sp>
      <p:sp>
        <p:nvSpPr>
          <p:cNvPr id="3" name="Content Placeholder 2"/>
          <p:cNvSpPr>
            <a:spLocks noGrp="1"/>
          </p:cNvSpPr>
          <p:nvPr>
            <p:ph idx="1"/>
          </p:nvPr>
        </p:nvSpPr>
        <p:spPr>
          <a:xfrm>
            <a:off x="457200" y="1600200"/>
            <a:ext cx="4419600" cy="4525963"/>
          </a:xfrm>
        </p:spPr>
        <p:txBody>
          <a:bodyPr>
            <a:noAutofit/>
          </a:bodyPr>
          <a:lstStyle/>
          <a:p>
            <a:pPr algn="just">
              <a:lnSpc>
                <a:spcPct val="150000"/>
              </a:lnSpc>
            </a:pPr>
            <a:r>
              <a:rPr lang="en-US" sz="1600" dirty="0"/>
              <a:t>It can be concluded that in the field of retail business CRM, ethics and sustainability and the quality is really essential and there have some advantages and disadvantages regarding these above-mentioned topics</a:t>
            </a:r>
            <a:r>
              <a:rPr lang="en-US" sz="1600" dirty="0" smtClean="0"/>
              <a:t>.</a:t>
            </a:r>
          </a:p>
          <a:p>
            <a:pPr algn="just">
              <a:lnSpc>
                <a:spcPct val="150000"/>
              </a:lnSpc>
            </a:pPr>
            <a:r>
              <a:rPr lang="en-US" sz="1600" dirty="0" smtClean="0"/>
              <a:t> </a:t>
            </a:r>
            <a:r>
              <a:rPr lang="en-US" sz="1600" dirty="0"/>
              <a:t>ASDA is a retailer company with greater customer communication and customer management and also having greater quality products</a:t>
            </a:r>
            <a:r>
              <a:rPr lang="en-US" sz="1600" dirty="0" smtClean="0"/>
              <a:t>.</a:t>
            </a:r>
          </a:p>
        </p:txBody>
      </p:sp>
      <p:pic>
        <p:nvPicPr>
          <p:cNvPr id="11266" name="Picture 2" descr="Image result for ASDA"/>
          <p:cNvPicPr>
            <a:picLocks noChangeAspect="1" noChangeArrowheads="1"/>
          </p:cNvPicPr>
          <p:nvPr/>
        </p:nvPicPr>
        <p:blipFill>
          <a:blip r:embed="rId3" cstate="print"/>
          <a:srcRect/>
          <a:stretch>
            <a:fillRect/>
          </a:stretch>
        </p:blipFill>
        <p:spPr bwMode="auto">
          <a:xfrm>
            <a:off x="5181600" y="2133600"/>
            <a:ext cx="3533146" cy="3352800"/>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Reference list</a:t>
            </a:r>
            <a:endParaRPr lang="en-US" b="1" dirty="0"/>
          </a:p>
        </p:txBody>
      </p:sp>
      <p:sp>
        <p:nvSpPr>
          <p:cNvPr id="3" name="Content Placeholder 2"/>
          <p:cNvSpPr>
            <a:spLocks noGrp="1"/>
          </p:cNvSpPr>
          <p:nvPr>
            <p:ph idx="1"/>
          </p:nvPr>
        </p:nvSpPr>
        <p:spPr/>
        <p:txBody>
          <a:bodyPr>
            <a:normAutofit/>
          </a:bodyPr>
          <a:lstStyle/>
          <a:p>
            <a:pPr algn="just"/>
            <a:r>
              <a:rPr lang="en-US" sz="1600" dirty="0"/>
              <a:t>Gupta, S., </a:t>
            </a:r>
            <a:r>
              <a:rPr lang="en-US" sz="1600" dirty="0" err="1"/>
              <a:t>Pansari</a:t>
            </a:r>
            <a:r>
              <a:rPr lang="en-US" sz="1600" dirty="0"/>
              <a:t>, A. and Kumar, V., 2018. Global customer engagement. </a:t>
            </a:r>
            <a:r>
              <a:rPr lang="en-US" sz="1600" i="1" dirty="0"/>
              <a:t>Journal of International Marketing</a:t>
            </a:r>
            <a:r>
              <a:rPr lang="en-US" sz="1600" dirty="0"/>
              <a:t>, </a:t>
            </a:r>
            <a:r>
              <a:rPr lang="en-US" sz="1600" i="1" dirty="0"/>
              <a:t>26</a:t>
            </a:r>
            <a:r>
              <a:rPr lang="en-US" sz="1600" dirty="0"/>
              <a:t>(1), pp.4-29. </a:t>
            </a:r>
            <a:r>
              <a:rPr lang="en-US" sz="1600" u="sng" dirty="0">
                <a:hlinkClick r:id="rId2"/>
              </a:rPr>
              <a:t>https://</a:t>
            </a:r>
            <a:r>
              <a:rPr lang="en-US" sz="1600" u="sng" dirty="0" smtClean="0">
                <a:hlinkClick r:id="rId2"/>
              </a:rPr>
              <a:t>journals.sagepub.com/doi/pdf/10.1509/jim.17.0091</a:t>
            </a:r>
            <a:endParaRPr lang="en-US" sz="1600" u="sng" dirty="0" smtClean="0"/>
          </a:p>
          <a:p>
            <a:pPr algn="just"/>
            <a:r>
              <a:rPr lang="en-US" sz="1600" dirty="0"/>
              <a:t>Bolton, R.N., McColl-Kennedy, J.R., Cheung, L., </a:t>
            </a:r>
            <a:r>
              <a:rPr lang="en-US" sz="1600" dirty="0" err="1"/>
              <a:t>Gallan</a:t>
            </a:r>
            <a:r>
              <a:rPr lang="en-US" sz="1600" dirty="0"/>
              <a:t>, A., </a:t>
            </a:r>
            <a:r>
              <a:rPr lang="en-US" sz="1600" dirty="0" err="1"/>
              <a:t>Orsingher</a:t>
            </a:r>
            <a:r>
              <a:rPr lang="en-US" sz="1600" dirty="0"/>
              <a:t>, C., </a:t>
            </a:r>
            <a:r>
              <a:rPr lang="en-US" sz="1600" dirty="0" err="1"/>
              <a:t>Witell</a:t>
            </a:r>
            <a:r>
              <a:rPr lang="en-US" sz="1600" dirty="0"/>
              <a:t>, L. and </a:t>
            </a:r>
            <a:r>
              <a:rPr lang="en-US" sz="1600" dirty="0" err="1"/>
              <a:t>Zaki</a:t>
            </a:r>
            <a:r>
              <a:rPr lang="en-US" sz="1600" dirty="0"/>
              <a:t>, M., 2018. Customer experience challenges: bringing together digital, physical and social realms. </a:t>
            </a:r>
            <a:r>
              <a:rPr lang="en-US" sz="1600" i="1" dirty="0"/>
              <a:t>Journal of Service Management</a:t>
            </a:r>
            <a:r>
              <a:rPr lang="en-US" sz="1600" dirty="0"/>
              <a:t>. </a:t>
            </a:r>
            <a:r>
              <a:rPr lang="en-US" sz="1600" u="sng" dirty="0">
                <a:hlinkClick r:id="rId3"/>
              </a:rPr>
              <a:t>https://</a:t>
            </a:r>
            <a:r>
              <a:rPr lang="en-US" sz="1600" u="sng" dirty="0" smtClean="0">
                <a:hlinkClick r:id="rId3"/>
              </a:rPr>
              <a:t>www.repository.cam.ac.uk/bitstream/handle/1810/280207/PDF_Proof.pdf?sequence=1</a:t>
            </a:r>
            <a:endParaRPr lang="en-US" sz="1600" u="sng" dirty="0" smtClean="0"/>
          </a:p>
          <a:p>
            <a:pPr algn="just"/>
            <a:r>
              <a:rPr lang="en-US" sz="1600" dirty="0"/>
              <a:t>Bilgihan, A., </a:t>
            </a:r>
            <a:r>
              <a:rPr lang="en-US" sz="1600" dirty="0" err="1"/>
              <a:t>Kandampully</a:t>
            </a:r>
            <a:r>
              <a:rPr lang="en-US" sz="1600" dirty="0"/>
              <a:t>, J. and Zhang, T.C., 2016. Towards a unified customer experience in online shopping environments. </a:t>
            </a:r>
            <a:r>
              <a:rPr lang="en-US" sz="1600" i="1" dirty="0"/>
              <a:t>International Journal of Quality and Service Sciences</a:t>
            </a:r>
            <a:r>
              <a:rPr lang="en-US" sz="1600" dirty="0"/>
              <a:t>. </a:t>
            </a:r>
            <a:r>
              <a:rPr lang="en-US" sz="1600" u="sng" dirty="0">
                <a:hlinkClick r:id="rId4"/>
              </a:rPr>
              <a:t>https://</a:t>
            </a:r>
            <a:r>
              <a:rPr lang="en-US" sz="1600" u="sng" dirty="0" smtClean="0">
                <a:hlinkClick r:id="rId4"/>
              </a:rPr>
              <a:t>www.researchgate.net/profile/Tingting_Zhang41/publication/298731585_Towards_a_unified_customer_experience_in_online_shopping_environments/links/5a5e3e3e0f7e9b4f783ba4a6/Towards-a-unified-customer-experience-in-online-shopping-environments.pdf</a:t>
            </a:r>
            <a:endParaRPr lang="en-US" sz="1600" u="sng" dirty="0" smtClean="0"/>
          </a:p>
          <a:p>
            <a:pPr algn="just"/>
            <a:r>
              <a:rPr lang="en-US" sz="1600" dirty="0"/>
              <a:t>Buttle, F. and Maklan, S. (2015). Customer Relationship Management Concept and Technology 3rd. </a:t>
            </a:r>
            <a:r>
              <a:rPr lang="en-US" sz="1600" dirty="0" err="1"/>
              <a:t>Routledge</a:t>
            </a:r>
            <a:r>
              <a:rPr lang="en-US" sz="1600" dirty="0"/>
              <a:t> 711 Third Avenue, New York, NY 10017</a:t>
            </a:r>
            <a:r>
              <a:rPr lang="en-US" sz="1600" dirty="0" smtClean="0"/>
              <a:t>.</a:t>
            </a:r>
            <a:endParaRPr lang="en-US" sz="1600" dirty="0"/>
          </a:p>
          <a:p>
            <a:pPr algn="just"/>
            <a:r>
              <a:rPr lang="en-US" sz="1600" dirty="0" err="1"/>
              <a:t>Reichheld</a:t>
            </a:r>
            <a:r>
              <a:rPr lang="en-US" sz="1600" dirty="0"/>
              <a:t>, Frederick (2001), Loyalty Rules! How Today’s Leaders Build Lasting Relationships, Boston: Harvard Business School Press.</a:t>
            </a:r>
          </a:p>
          <a:p>
            <a:pPr algn="just"/>
            <a:endParaRPr lang="en-US" sz="1600" dirty="0"/>
          </a:p>
          <a:p>
            <a:pPr algn="just"/>
            <a:endParaRPr lang="en-US" sz="1600" dirty="0"/>
          </a:p>
          <a:p>
            <a:pPr algn="just"/>
            <a:endParaRPr lang="en-US" sz="16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a:p>
        </p:txBody>
      </p:sp>
      <p:pic>
        <p:nvPicPr>
          <p:cNvPr id="26626" name="Picture 2" descr="Image result for Thank you"/>
          <p:cNvPicPr>
            <a:picLocks noChangeAspect="1" noChangeArrowheads="1"/>
          </p:cNvPicPr>
          <p:nvPr/>
        </p:nvPicPr>
        <p:blipFill>
          <a:blip r:embed="rId2" cstate="print"/>
          <a:srcRect b="5555"/>
          <a:stretch>
            <a:fillRect/>
          </a:stretch>
        </p:blipFill>
        <p:spPr bwMode="auto">
          <a:xfrm>
            <a:off x="-32657" y="0"/>
            <a:ext cx="9176657" cy="6858000"/>
          </a:xfrm>
          <a:prstGeom prst="rect">
            <a:avLst/>
          </a:prstGeom>
          <a:ln w="228600" cap="sq" cmpd="thickThin">
            <a:solidFill>
              <a:srgbClr val="000000"/>
            </a:solidFill>
            <a:prstDash val="solid"/>
            <a:miter lim="800000"/>
          </a:ln>
          <a:effectLst>
            <a:innerShdw blurRad="76200">
              <a:srgbClr val="000000"/>
            </a:innerShdw>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139</TotalTime>
  <Words>1967</Words>
  <Application>Microsoft Office PowerPoint</Application>
  <PresentationFormat>On-screen Show (4:3)</PresentationFormat>
  <Paragraphs>90</Paragraphs>
  <Slides>16</Slides>
  <Notes>12</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UNDERSTANDING AND ENGAGING IN CUSTOMER EXPERIENCE BMSK5003 </vt:lpstr>
      <vt:lpstr>Introduction </vt:lpstr>
      <vt:lpstr>Customer relationship management  </vt:lpstr>
      <vt:lpstr>Contd…</vt:lpstr>
      <vt:lpstr>Contd…</vt:lpstr>
      <vt:lpstr>SWOT analysis</vt:lpstr>
      <vt:lpstr>Contd…</vt:lpstr>
      <vt:lpstr>Contd…</vt:lpstr>
      <vt:lpstr>Contd…</vt:lpstr>
      <vt:lpstr>Ethics </vt:lpstr>
      <vt:lpstr>Contd…</vt:lpstr>
      <vt:lpstr>Contd…</vt:lpstr>
      <vt:lpstr>Sustainability</vt:lpstr>
      <vt:lpstr>Conclusion</vt:lpstr>
      <vt:lpstr>Reference list</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ENGAGING IN CUSTOMER EXPERIENCE</dc:title>
  <dc:creator>User</dc:creator>
  <cp:lastModifiedBy>Home</cp:lastModifiedBy>
  <cp:revision>35</cp:revision>
  <dcterms:created xsi:type="dcterms:W3CDTF">2020-02-17T10:57:13Z</dcterms:created>
  <dcterms:modified xsi:type="dcterms:W3CDTF">2020-04-10T19:41:57Z</dcterms:modified>
</cp:coreProperties>
</file>