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7" r:id="rId1"/>
  </p:sldMasterIdLst>
  <p:sldIdLst>
    <p:sldId id="256" r:id="rId2"/>
    <p:sldId id="268" r:id="rId3"/>
    <p:sldId id="259" r:id="rId4"/>
    <p:sldId id="258" r:id="rId5"/>
    <p:sldId id="267" r:id="rId6"/>
    <p:sldId id="257" r:id="rId7"/>
    <p:sldId id="269" r:id="rId8"/>
    <p:sldId id="270" r:id="rId9"/>
    <p:sldId id="271" r:id="rId10"/>
    <p:sldId id="272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08"/>
    <p:restoredTop sz="95221"/>
  </p:normalViewPr>
  <p:slideViewPr>
    <p:cSldViewPr snapToGrid="0" snapToObjects="1">
      <p:cViewPr varScale="1">
        <p:scale>
          <a:sx n="97" d="100"/>
          <a:sy n="97" d="100"/>
        </p:scale>
        <p:origin x="62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F1A6E92-DE44-4017-A1A0-3A6626BE71BE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D65B00E-1B07-4969-8922-4069F285635F}">
      <dgm:prSet/>
      <dgm:spPr/>
      <dgm:t>
        <a:bodyPr/>
        <a:lstStyle/>
        <a:p>
          <a:r>
            <a:rPr lang="en-US"/>
            <a:t>To protect against any Pandemic spikes and the disruption of studies</a:t>
          </a:r>
        </a:p>
      </dgm:t>
    </dgm:pt>
    <dgm:pt modelId="{9D4E45D3-B8C7-4C8B-8DAE-1CD0CA56B32E}" type="parTrans" cxnId="{39030262-1DC5-4EF6-9216-82ACB5649FE7}">
      <dgm:prSet/>
      <dgm:spPr/>
      <dgm:t>
        <a:bodyPr/>
        <a:lstStyle/>
        <a:p>
          <a:endParaRPr lang="en-US"/>
        </a:p>
      </dgm:t>
    </dgm:pt>
    <dgm:pt modelId="{67F22EA5-BC46-4B03-BB0A-0E5041BB447D}" type="sibTrans" cxnId="{39030262-1DC5-4EF6-9216-82ACB5649FE7}">
      <dgm:prSet/>
      <dgm:spPr/>
      <dgm:t>
        <a:bodyPr/>
        <a:lstStyle/>
        <a:p>
          <a:endParaRPr lang="en-US"/>
        </a:p>
      </dgm:t>
    </dgm:pt>
    <dgm:pt modelId="{E41B20D0-585A-4EA8-8796-D60F4933DBDE}">
      <dgm:prSet/>
      <dgm:spPr/>
      <dgm:t>
        <a:bodyPr/>
        <a:lstStyle/>
        <a:p>
          <a:r>
            <a:rPr lang="en-US"/>
            <a:t>To ensure a development of core skills</a:t>
          </a:r>
        </a:p>
      </dgm:t>
    </dgm:pt>
    <dgm:pt modelId="{A72314F8-38BE-4D6D-9877-6BE1AE5848AE}" type="parTrans" cxnId="{2AAA8208-0587-43CF-84DF-ADF4F247D486}">
      <dgm:prSet/>
      <dgm:spPr/>
      <dgm:t>
        <a:bodyPr/>
        <a:lstStyle/>
        <a:p>
          <a:endParaRPr lang="en-US"/>
        </a:p>
      </dgm:t>
    </dgm:pt>
    <dgm:pt modelId="{76AD88C9-E43C-45E5-B8A1-2BA366CF81DE}" type="sibTrans" cxnId="{2AAA8208-0587-43CF-84DF-ADF4F247D486}">
      <dgm:prSet/>
      <dgm:spPr/>
      <dgm:t>
        <a:bodyPr/>
        <a:lstStyle/>
        <a:p>
          <a:endParaRPr lang="en-US"/>
        </a:p>
      </dgm:t>
    </dgm:pt>
    <dgm:pt modelId="{51F13433-1263-4B0E-B917-EF58C1BAF0FD}">
      <dgm:prSet/>
      <dgm:spPr/>
      <dgm:t>
        <a:bodyPr/>
        <a:lstStyle/>
        <a:p>
          <a:r>
            <a:rPr lang="en-US" dirty="0"/>
            <a:t>To develop skillsets in order to enhance employability after graduation</a:t>
          </a:r>
        </a:p>
      </dgm:t>
    </dgm:pt>
    <dgm:pt modelId="{8FFFB19B-9B1D-4682-B209-EA9CC4D39B6B}" type="parTrans" cxnId="{11B44961-D105-45F2-A71E-864B82EB8E4E}">
      <dgm:prSet/>
      <dgm:spPr/>
      <dgm:t>
        <a:bodyPr/>
        <a:lstStyle/>
        <a:p>
          <a:endParaRPr lang="en-US"/>
        </a:p>
      </dgm:t>
    </dgm:pt>
    <dgm:pt modelId="{1E01EE6D-F3F5-4997-8784-AF617FB11D87}" type="sibTrans" cxnId="{11B44961-D105-45F2-A71E-864B82EB8E4E}">
      <dgm:prSet/>
      <dgm:spPr/>
      <dgm:t>
        <a:bodyPr/>
        <a:lstStyle/>
        <a:p>
          <a:endParaRPr lang="en-US"/>
        </a:p>
      </dgm:t>
    </dgm:pt>
    <dgm:pt modelId="{3E6F5108-3AD7-41FD-A3B8-0658EBA25AA0}">
      <dgm:prSet/>
      <dgm:spPr/>
      <dgm:t>
        <a:bodyPr/>
        <a:lstStyle/>
        <a:p>
          <a:r>
            <a:rPr lang="en-US"/>
            <a:t>To encourage further collaborations across the University</a:t>
          </a:r>
        </a:p>
      </dgm:t>
    </dgm:pt>
    <dgm:pt modelId="{811B5154-5F59-4077-8121-2B1EF02A7669}" type="parTrans" cxnId="{A157C269-5523-4E2D-8350-D5BF4620180A}">
      <dgm:prSet/>
      <dgm:spPr/>
      <dgm:t>
        <a:bodyPr/>
        <a:lstStyle/>
        <a:p>
          <a:endParaRPr lang="en-US"/>
        </a:p>
      </dgm:t>
    </dgm:pt>
    <dgm:pt modelId="{B2B08821-6DF5-4780-851E-4B1F68765EE4}" type="sibTrans" cxnId="{A157C269-5523-4E2D-8350-D5BF4620180A}">
      <dgm:prSet/>
      <dgm:spPr/>
      <dgm:t>
        <a:bodyPr/>
        <a:lstStyle/>
        <a:p>
          <a:endParaRPr lang="en-US"/>
        </a:p>
      </dgm:t>
    </dgm:pt>
    <dgm:pt modelId="{4B9E8E51-CE4A-0248-9F28-41D960C0E62C}" type="pres">
      <dgm:prSet presAssocID="{7F1A6E92-DE44-4017-A1A0-3A6626BE71BE}" presName="vert0" presStyleCnt="0">
        <dgm:presLayoutVars>
          <dgm:dir/>
          <dgm:animOne val="branch"/>
          <dgm:animLvl val="lvl"/>
        </dgm:presLayoutVars>
      </dgm:prSet>
      <dgm:spPr/>
    </dgm:pt>
    <dgm:pt modelId="{A191DE1D-F9F7-3D40-9A62-94AD8D0E4141}" type="pres">
      <dgm:prSet presAssocID="{AD65B00E-1B07-4969-8922-4069F285635F}" presName="thickLine" presStyleLbl="alignNode1" presStyleIdx="0" presStyleCnt="4"/>
      <dgm:spPr/>
    </dgm:pt>
    <dgm:pt modelId="{7C88537F-83B3-1B48-9B67-52207AC77154}" type="pres">
      <dgm:prSet presAssocID="{AD65B00E-1B07-4969-8922-4069F285635F}" presName="horz1" presStyleCnt="0"/>
      <dgm:spPr/>
    </dgm:pt>
    <dgm:pt modelId="{532B3A3B-A30E-0246-AA16-CF43A5C28A58}" type="pres">
      <dgm:prSet presAssocID="{AD65B00E-1B07-4969-8922-4069F285635F}" presName="tx1" presStyleLbl="revTx" presStyleIdx="0" presStyleCnt="4"/>
      <dgm:spPr/>
    </dgm:pt>
    <dgm:pt modelId="{559C6638-9CA0-DC4C-9DF1-7452C9D38AE7}" type="pres">
      <dgm:prSet presAssocID="{AD65B00E-1B07-4969-8922-4069F285635F}" presName="vert1" presStyleCnt="0"/>
      <dgm:spPr/>
    </dgm:pt>
    <dgm:pt modelId="{F4D74152-EA0C-4D49-88F2-8E9A0798EB57}" type="pres">
      <dgm:prSet presAssocID="{E41B20D0-585A-4EA8-8796-D60F4933DBDE}" presName="thickLine" presStyleLbl="alignNode1" presStyleIdx="1" presStyleCnt="4"/>
      <dgm:spPr/>
    </dgm:pt>
    <dgm:pt modelId="{C525B677-DD3D-A64B-AC94-4F56CDEAACF5}" type="pres">
      <dgm:prSet presAssocID="{E41B20D0-585A-4EA8-8796-D60F4933DBDE}" presName="horz1" presStyleCnt="0"/>
      <dgm:spPr/>
    </dgm:pt>
    <dgm:pt modelId="{7EFDFB18-B02F-254B-A756-9AEBDF5E92FA}" type="pres">
      <dgm:prSet presAssocID="{E41B20D0-585A-4EA8-8796-D60F4933DBDE}" presName="tx1" presStyleLbl="revTx" presStyleIdx="1" presStyleCnt="4"/>
      <dgm:spPr/>
    </dgm:pt>
    <dgm:pt modelId="{8E691405-76DD-A543-96A1-0F4AB2F75D1A}" type="pres">
      <dgm:prSet presAssocID="{E41B20D0-585A-4EA8-8796-D60F4933DBDE}" presName="vert1" presStyleCnt="0"/>
      <dgm:spPr/>
    </dgm:pt>
    <dgm:pt modelId="{6396089B-F27D-E34D-A044-AC471B4FE73C}" type="pres">
      <dgm:prSet presAssocID="{51F13433-1263-4B0E-B917-EF58C1BAF0FD}" presName="thickLine" presStyleLbl="alignNode1" presStyleIdx="2" presStyleCnt="4"/>
      <dgm:spPr/>
    </dgm:pt>
    <dgm:pt modelId="{84AC73FA-5C82-7141-845B-E3616677CD05}" type="pres">
      <dgm:prSet presAssocID="{51F13433-1263-4B0E-B917-EF58C1BAF0FD}" presName="horz1" presStyleCnt="0"/>
      <dgm:spPr/>
    </dgm:pt>
    <dgm:pt modelId="{07BFE758-0ED5-0947-82B5-D1D7A4C261A3}" type="pres">
      <dgm:prSet presAssocID="{51F13433-1263-4B0E-B917-EF58C1BAF0FD}" presName="tx1" presStyleLbl="revTx" presStyleIdx="2" presStyleCnt="4"/>
      <dgm:spPr/>
    </dgm:pt>
    <dgm:pt modelId="{097512AF-84ED-754E-8FF6-D93728F34337}" type="pres">
      <dgm:prSet presAssocID="{51F13433-1263-4B0E-B917-EF58C1BAF0FD}" presName="vert1" presStyleCnt="0"/>
      <dgm:spPr/>
    </dgm:pt>
    <dgm:pt modelId="{0C033131-3A22-594C-A9FF-139BDCE44E98}" type="pres">
      <dgm:prSet presAssocID="{3E6F5108-3AD7-41FD-A3B8-0658EBA25AA0}" presName="thickLine" presStyleLbl="alignNode1" presStyleIdx="3" presStyleCnt="4"/>
      <dgm:spPr/>
    </dgm:pt>
    <dgm:pt modelId="{5AE15CB6-E039-994E-9697-A21BBA645513}" type="pres">
      <dgm:prSet presAssocID="{3E6F5108-3AD7-41FD-A3B8-0658EBA25AA0}" presName="horz1" presStyleCnt="0"/>
      <dgm:spPr/>
    </dgm:pt>
    <dgm:pt modelId="{49A71944-ADBF-7F42-979A-FA3F7ACD5649}" type="pres">
      <dgm:prSet presAssocID="{3E6F5108-3AD7-41FD-A3B8-0658EBA25AA0}" presName="tx1" presStyleLbl="revTx" presStyleIdx="3" presStyleCnt="4"/>
      <dgm:spPr/>
    </dgm:pt>
    <dgm:pt modelId="{06110B58-091E-3B42-B166-2F1C85365C51}" type="pres">
      <dgm:prSet presAssocID="{3E6F5108-3AD7-41FD-A3B8-0658EBA25AA0}" presName="vert1" presStyleCnt="0"/>
      <dgm:spPr/>
    </dgm:pt>
  </dgm:ptLst>
  <dgm:cxnLst>
    <dgm:cxn modelId="{2AAA8208-0587-43CF-84DF-ADF4F247D486}" srcId="{7F1A6E92-DE44-4017-A1A0-3A6626BE71BE}" destId="{E41B20D0-585A-4EA8-8796-D60F4933DBDE}" srcOrd="1" destOrd="0" parTransId="{A72314F8-38BE-4D6D-9877-6BE1AE5848AE}" sibTransId="{76AD88C9-E43C-45E5-B8A1-2BA366CF81DE}"/>
    <dgm:cxn modelId="{1A1ECF36-EBBA-F84B-9237-53E1E2A67A4B}" type="presOf" srcId="{E41B20D0-585A-4EA8-8796-D60F4933DBDE}" destId="{7EFDFB18-B02F-254B-A756-9AEBDF5E92FA}" srcOrd="0" destOrd="0" presId="urn:microsoft.com/office/officeart/2008/layout/LinedList"/>
    <dgm:cxn modelId="{11B44961-D105-45F2-A71E-864B82EB8E4E}" srcId="{7F1A6E92-DE44-4017-A1A0-3A6626BE71BE}" destId="{51F13433-1263-4B0E-B917-EF58C1BAF0FD}" srcOrd="2" destOrd="0" parTransId="{8FFFB19B-9B1D-4682-B209-EA9CC4D39B6B}" sibTransId="{1E01EE6D-F3F5-4997-8784-AF617FB11D87}"/>
    <dgm:cxn modelId="{39030262-1DC5-4EF6-9216-82ACB5649FE7}" srcId="{7F1A6E92-DE44-4017-A1A0-3A6626BE71BE}" destId="{AD65B00E-1B07-4969-8922-4069F285635F}" srcOrd="0" destOrd="0" parTransId="{9D4E45D3-B8C7-4C8B-8DAE-1CD0CA56B32E}" sibTransId="{67F22EA5-BC46-4B03-BB0A-0E5041BB447D}"/>
    <dgm:cxn modelId="{E4BB3063-6EC7-FA47-B979-F14BBD98EF3B}" type="presOf" srcId="{51F13433-1263-4B0E-B917-EF58C1BAF0FD}" destId="{07BFE758-0ED5-0947-82B5-D1D7A4C261A3}" srcOrd="0" destOrd="0" presId="urn:microsoft.com/office/officeart/2008/layout/LinedList"/>
    <dgm:cxn modelId="{A157C269-5523-4E2D-8350-D5BF4620180A}" srcId="{7F1A6E92-DE44-4017-A1A0-3A6626BE71BE}" destId="{3E6F5108-3AD7-41FD-A3B8-0658EBA25AA0}" srcOrd="3" destOrd="0" parTransId="{811B5154-5F59-4077-8121-2B1EF02A7669}" sibTransId="{B2B08821-6DF5-4780-851E-4B1F68765EE4}"/>
    <dgm:cxn modelId="{BAA65F92-9AF4-7346-9C29-59A72BCA0497}" type="presOf" srcId="{3E6F5108-3AD7-41FD-A3B8-0658EBA25AA0}" destId="{49A71944-ADBF-7F42-979A-FA3F7ACD5649}" srcOrd="0" destOrd="0" presId="urn:microsoft.com/office/officeart/2008/layout/LinedList"/>
    <dgm:cxn modelId="{61026AD2-DE6E-054D-92EB-F4CB7C5975E2}" type="presOf" srcId="{7F1A6E92-DE44-4017-A1A0-3A6626BE71BE}" destId="{4B9E8E51-CE4A-0248-9F28-41D960C0E62C}" srcOrd="0" destOrd="0" presId="urn:microsoft.com/office/officeart/2008/layout/LinedList"/>
    <dgm:cxn modelId="{F60B6CE1-57C7-794D-A4AA-8CF831685FA8}" type="presOf" srcId="{AD65B00E-1B07-4969-8922-4069F285635F}" destId="{532B3A3B-A30E-0246-AA16-CF43A5C28A58}" srcOrd="0" destOrd="0" presId="urn:microsoft.com/office/officeart/2008/layout/LinedList"/>
    <dgm:cxn modelId="{4C8CDBAA-81DF-414E-BB30-C362C4B0668D}" type="presParOf" srcId="{4B9E8E51-CE4A-0248-9F28-41D960C0E62C}" destId="{A191DE1D-F9F7-3D40-9A62-94AD8D0E4141}" srcOrd="0" destOrd="0" presId="urn:microsoft.com/office/officeart/2008/layout/LinedList"/>
    <dgm:cxn modelId="{8BF3047C-0552-534C-8376-41C0321DC292}" type="presParOf" srcId="{4B9E8E51-CE4A-0248-9F28-41D960C0E62C}" destId="{7C88537F-83B3-1B48-9B67-52207AC77154}" srcOrd="1" destOrd="0" presId="urn:microsoft.com/office/officeart/2008/layout/LinedList"/>
    <dgm:cxn modelId="{4F8078F0-A347-954D-9BDE-F029EF146878}" type="presParOf" srcId="{7C88537F-83B3-1B48-9B67-52207AC77154}" destId="{532B3A3B-A30E-0246-AA16-CF43A5C28A58}" srcOrd="0" destOrd="0" presId="urn:microsoft.com/office/officeart/2008/layout/LinedList"/>
    <dgm:cxn modelId="{F0AAE4D1-E874-5A4F-8C3F-F5FEF5596B32}" type="presParOf" srcId="{7C88537F-83B3-1B48-9B67-52207AC77154}" destId="{559C6638-9CA0-DC4C-9DF1-7452C9D38AE7}" srcOrd="1" destOrd="0" presId="urn:microsoft.com/office/officeart/2008/layout/LinedList"/>
    <dgm:cxn modelId="{D898CE93-D73E-A14B-BEEE-CE8830298788}" type="presParOf" srcId="{4B9E8E51-CE4A-0248-9F28-41D960C0E62C}" destId="{F4D74152-EA0C-4D49-88F2-8E9A0798EB57}" srcOrd="2" destOrd="0" presId="urn:microsoft.com/office/officeart/2008/layout/LinedList"/>
    <dgm:cxn modelId="{E0482CF5-B57F-F446-9DD6-1B1138085BD0}" type="presParOf" srcId="{4B9E8E51-CE4A-0248-9F28-41D960C0E62C}" destId="{C525B677-DD3D-A64B-AC94-4F56CDEAACF5}" srcOrd="3" destOrd="0" presId="urn:microsoft.com/office/officeart/2008/layout/LinedList"/>
    <dgm:cxn modelId="{C118DB83-8D2E-0D4E-8CE4-47492A9E6DF4}" type="presParOf" srcId="{C525B677-DD3D-A64B-AC94-4F56CDEAACF5}" destId="{7EFDFB18-B02F-254B-A756-9AEBDF5E92FA}" srcOrd="0" destOrd="0" presId="urn:microsoft.com/office/officeart/2008/layout/LinedList"/>
    <dgm:cxn modelId="{0EC5FA55-A4DD-FB4A-A6E5-83A70F9BA08E}" type="presParOf" srcId="{C525B677-DD3D-A64B-AC94-4F56CDEAACF5}" destId="{8E691405-76DD-A543-96A1-0F4AB2F75D1A}" srcOrd="1" destOrd="0" presId="urn:microsoft.com/office/officeart/2008/layout/LinedList"/>
    <dgm:cxn modelId="{4D6397F6-0379-F842-987D-AED30C8E6928}" type="presParOf" srcId="{4B9E8E51-CE4A-0248-9F28-41D960C0E62C}" destId="{6396089B-F27D-E34D-A044-AC471B4FE73C}" srcOrd="4" destOrd="0" presId="urn:microsoft.com/office/officeart/2008/layout/LinedList"/>
    <dgm:cxn modelId="{0BE6F856-628C-8C45-9439-58E7FD6869CC}" type="presParOf" srcId="{4B9E8E51-CE4A-0248-9F28-41D960C0E62C}" destId="{84AC73FA-5C82-7141-845B-E3616677CD05}" srcOrd="5" destOrd="0" presId="urn:microsoft.com/office/officeart/2008/layout/LinedList"/>
    <dgm:cxn modelId="{16E7FFB4-6B3A-7945-A974-F791EFA1FADA}" type="presParOf" srcId="{84AC73FA-5C82-7141-845B-E3616677CD05}" destId="{07BFE758-0ED5-0947-82B5-D1D7A4C261A3}" srcOrd="0" destOrd="0" presId="urn:microsoft.com/office/officeart/2008/layout/LinedList"/>
    <dgm:cxn modelId="{260F107B-5E84-3045-A63D-E31C745908D4}" type="presParOf" srcId="{84AC73FA-5C82-7141-845B-E3616677CD05}" destId="{097512AF-84ED-754E-8FF6-D93728F34337}" srcOrd="1" destOrd="0" presId="urn:microsoft.com/office/officeart/2008/layout/LinedList"/>
    <dgm:cxn modelId="{7C284CD9-0E1A-F043-9E9F-7CACD9369892}" type="presParOf" srcId="{4B9E8E51-CE4A-0248-9F28-41D960C0E62C}" destId="{0C033131-3A22-594C-A9FF-139BDCE44E98}" srcOrd="6" destOrd="0" presId="urn:microsoft.com/office/officeart/2008/layout/LinedList"/>
    <dgm:cxn modelId="{D218BB01-4320-5A4E-BE7F-887FBAF733BD}" type="presParOf" srcId="{4B9E8E51-CE4A-0248-9F28-41D960C0E62C}" destId="{5AE15CB6-E039-994E-9697-A21BBA645513}" srcOrd="7" destOrd="0" presId="urn:microsoft.com/office/officeart/2008/layout/LinedList"/>
    <dgm:cxn modelId="{F7B29A8A-601A-A740-9D41-D364003C57AF}" type="presParOf" srcId="{5AE15CB6-E039-994E-9697-A21BBA645513}" destId="{49A71944-ADBF-7F42-979A-FA3F7ACD5649}" srcOrd="0" destOrd="0" presId="urn:microsoft.com/office/officeart/2008/layout/LinedList"/>
    <dgm:cxn modelId="{2F35575C-9CC8-DD45-895F-D2AC6838A6FA}" type="presParOf" srcId="{5AE15CB6-E039-994E-9697-A21BBA645513}" destId="{06110B58-091E-3B42-B166-2F1C85365C5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0A47115-F94F-4A11-AC62-A336680ED9D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C7B82DE-B938-4942-A269-199D13AD8685}">
      <dgm:prSet/>
      <dgm:spPr/>
      <dgm:t>
        <a:bodyPr/>
        <a:lstStyle/>
        <a:p>
          <a:r>
            <a:rPr lang="en-US" dirty="0"/>
            <a:t>Professional Practice</a:t>
          </a:r>
        </a:p>
      </dgm:t>
    </dgm:pt>
    <dgm:pt modelId="{1D3C8ABF-70D0-4A6E-AA33-B1E09F21717E}" type="parTrans" cxnId="{A70A22C6-2F84-4DAB-80A1-DB3A4A0410D2}">
      <dgm:prSet/>
      <dgm:spPr/>
      <dgm:t>
        <a:bodyPr/>
        <a:lstStyle/>
        <a:p>
          <a:endParaRPr lang="en-US"/>
        </a:p>
      </dgm:t>
    </dgm:pt>
    <dgm:pt modelId="{8212DF82-E22B-41FA-86A7-314F85AEB829}" type="sibTrans" cxnId="{A70A22C6-2F84-4DAB-80A1-DB3A4A0410D2}">
      <dgm:prSet/>
      <dgm:spPr/>
      <dgm:t>
        <a:bodyPr/>
        <a:lstStyle/>
        <a:p>
          <a:endParaRPr lang="en-US"/>
        </a:p>
      </dgm:t>
    </dgm:pt>
    <dgm:pt modelId="{541A4892-DEE3-4FAA-96A3-8EA41A683CB8}">
      <dgm:prSet/>
      <dgm:spPr/>
      <dgm:t>
        <a:bodyPr/>
        <a:lstStyle/>
        <a:p>
          <a:r>
            <a:rPr lang="en-US" dirty="0" err="1"/>
            <a:t>Mainhouse</a:t>
          </a:r>
          <a:r>
            <a:rPr lang="en-US" dirty="0"/>
            <a:t> Theatre</a:t>
          </a:r>
        </a:p>
      </dgm:t>
    </dgm:pt>
    <dgm:pt modelId="{3E0CF6BE-0B75-42E5-B52E-02113268E5CD}" type="parTrans" cxnId="{3295E3D2-2C4F-495B-A7A4-207D092CD71F}">
      <dgm:prSet/>
      <dgm:spPr/>
      <dgm:t>
        <a:bodyPr/>
        <a:lstStyle/>
        <a:p>
          <a:endParaRPr lang="en-US"/>
        </a:p>
      </dgm:t>
    </dgm:pt>
    <dgm:pt modelId="{CDAC5DBA-8094-4616-93F6-D640A176E660}" type="sibTrans" cxnId="{3295E3D2-2C4F-495B-A7A4-207D092CD71F}">
      <dgm:prSet/>
      <dgm:spPr/>
      <dgm:t>
        <a:bodyPr/>
        <a:lstStyle/>
        <a:p>
          <a:endParaRPr lang="en-US"/>
        </a:p>
      </dgm:t>
    </dgm:pt>
    <dgm:pt modelId="{40C61A68-1431-4344-B468-07E44861D6EE}">
      <dgm:prSet/>
      <dgm:spPr/>
      <dgm:t>
        <a:bodyPr/>
        <a:lstStyle/>
        <a:p>
          <a:r>
            <a:rPr lang="en-US" dirty="0"/>
            <a:t>Site Specific/Studio Theatre</a:t>
          </a:r>
        </a:p>
      </dgm:t>
    </dgm:pt>
    <dgm:pt modelId="{29057973-4B0C-42D4-B7F2-8784726106C0}" type="parTrans" cxnId="{E89424AC-4E21-4E79-9B5F-FF9771AB7C5C}">
      <dgm:prSet/>
      <dgm:spPr/>
      <dgm:t>
        <a:bodyPr/>
        <a:lstStyle/>
        <a:p>
          <a:endParaRPr lang="en-US"/>
        </a:p>
      </dgm:t>
    </dgm:pt>
    <dgm:pt modelId="{6DB76BB4-BC54-49CF-967D-7817EFD6100D}" type="sibTrans" cxnId="{E89424AC-4E21-4E79-9B5F-FF9771AB7C5C}">
      <dgm:prSet/>
      <dgm:spPr/>
      <dgm:t>
        <a:bodyPr/>
        <a:lstStyle/>
        <a:p>
          <a:endParaRPr lang="en-US"/>
        </a:p>
      </dgm:t>
    </dgm:pt>
    <dgm:pt modelId="{ACBC9372-5757-429B-97DD-7E29C27AC551}">
      <dgm:prSet/>
      <dgm:spPr/>
      <dgm:t>
        <a:bodyPr/>
        <a:lstStyle/>
        <a:p>
          <a:r>
            <a:rPr lang="en-US" dirty="0"/>
            <a:t>Common Module 1</a:t>
          </a:r>
        </a:p>
      </dgm:t>
    </dgm:pt>
    <dgm:pt modelId="{31174916-1906-445D-AD2B-3CF47B4F2479}" type="parTrans" cxnId="{76685EE2-DE22-450F-BEBD-F1222C0C42E4}">
      <dgm:prSet/>
      <dgm:spPr/>
      <dgm:t>
        <a:bodyPr/>
        <a:lstStyle/>
        <a:p>
          <a:endParaRPr lang="en-US"/>
        </a:p>
      </dgm:t>
    </dgm:pt>
    <dgm:pt modelId="{D8EA6233-7CFA-4278-98DB-4B7A23E7AEFC}" type="sibTrans" cxnId="{76685EE2-DE22-450F-BEBD-F1222C0C42E4}">
      <dgm:prSet/>
      <dgm:spPr/>
      <dgm:t>
        <a:bodyPr/>
        <a:lstStyle/>
        <a:p>
          <a:endParaRPr lang="en-US"/>
        </a:p>
      </dgm:t>
    </dgm:pt>
    <dgm:pt modelId="{FD70C9EC-786B-3C4F-A42A-C8AB67975BEB}" type="pres">
      <dgm:prSet presAssocID="{10A47115-F94F-4A11-AC62-A336680ED9D8}" presName="vert0" presStyleCnt="0">
        <dgm:presLayoutVars>
          <dgm:dir/>
          <dgm:animOne val="branch"/>
          <dgm:animLvl val="lvl"/>
        </dgm:presLayoutVars>
      </dgm:prSet>
      <dgm:spPr/>
    </dgm:pt>
    <dgm:pt modelId="{19A6E9F7-E3A4-A242-A189-EEC51F490FE1}" type="pres">
      <dgm:prSet presAssocID="{EC7B82DE-B938-4942-A269-199D13AD8685}" presName="thickLine" presStyleLbl="alignNode1" presStyleIdx="0" presStyleCnt="4"/>
      <dgm:spPr/>
    </dgm:pt>
    <dgm:pt modelId="{C4F65541-A217-D044-A23F-D43F3D83E483}" type="pres">
      <dgm:prSet presAssocID="{EC7B82DE-B938-4942-A269-199D13AD8685}" presName="horz1" presStyleCnt="0"/>
      <dgm:spPr/>
    </dgm:pt>
    <dgm:pt modelId="{223F341B-8A79-384E-9F47-530FAA006450}" type="pres">
      <dgm:prSet presAssocID="{EC7B82DE-B938-4942-A269-199D13AD8685}" presName="tx1" presStyleLbl="revTx" presStyleIdx="0" presStyleCnt="4"/>
      <dgm:spPr/>
    </dgm:pt>
    <dgm:pt modelId="{DD6E423E-3AF6-6D44-B93F-207DFABF4F8C}" type="pres">
      <dgm:prSet presAssocID="{EC7B82DE-B938-4942-A269-199D13AD8685}" presName="vert1" presStyleCnt="0"/>
      <dgm:spPr/>
    </dgm:pt>
    <dgm:pt modelId="{C5D3B916-C34B-954E-AABF-963C9D3B2CA3}" type="pres">
      <dgm:prSet presAssocID="{541A4892-DEE3-4FAA-96A3-8EA41A683CB8}" presName="thickLine" presStyleLbl="alignNode1" presStyleIdx="1" presStyleCnt="4"/>
      <dgm:spPr/>
    </dgm:pt>
    <dgm:pt modelId="{EF509413-6A6F-824F-8169-03F5B4403E55}" type="pres">
      <dgm:prSet presAssocID="{541A4892-DEE3-4FAA-96A3-8EA41A683CB8}" presName="horz1" presStyleCnt="0"/>
      <dgm:spPr/>
    </dgm:pt>
    <dgm:pt modelId="{B7F6759E-22E7-B04D-A90C-9EC1423F2F9F}" type="pres">
      <dgm:prSet presAssocID="{541A4892-DEE3-4FAA-96A3-8EA41A683CB8}" presName="tx1" presStyleLbl="revTx" presStyleIdx="1" presStyleCnt="4"/>
      <dgm:spPr/>
    </dgm:pt>
    <dgm:pt modelId="{A4451574-04EC-0E4B-A5DA-705620902EAE}" type="pres">
      <dgm:prSet presAssocID="{541A4892-DEE3-4FAA-96A3-8EA41A683CB8}" presName="vert1" presStyleCnt="0"/>
      <dgm:spPr/>
    </dgm:pt>
    <dgm:pt modelId="{6FA941F8-5C2B-054C-AFE7-1476EAE5AE74}" type="pres">
      <dgm:prSet presAssocID="{40C61A68-1431-4344-B468-07E44861D6EE}" presName="thickLine" presStyleLbl="alignNode1" presStyleIdx="2" presStyleCnt="4"/>
      <dgm:spPr/>
    </dgm:pt>
    <dgm:pt modelId="{020A71AB-D739-D946-8C8A-E7AA4F90E73F}" type="pres">
      <dgm:prSet presAssocID="{40C61A68-1431-4344-B468-07E44861D6EE}" presName="horz1" presStyleCnt="0"/>
      <dgm:spPr/>
    </dgm:pt>
    <dgm:pt modelId="{7A2C3342-5D9E-854E-A900-B4966B22E817}" type="pres">
      <dgm:prSet presAssocID="{40C61A68-1431-4344-B468-07E44861D6EE}" presName="tx1" presStyleLbl="revTx" presStyleIdx="2" presStyleCnt="4"/>
      <dgm:spPr/>
    </dgm:pt>
    <dgm:pt modelId="{0E37D1EC-A1FF-9F40-828F-BB8AD159B411}" type="pres">
      <dgm:prSet presAssocID="{40C61A68-1431-4344-B468-07E44861D6EE}" presName="vert1" presStyleCnt="0"/>
      <dgm:spPr/>
    </dgm:pt>
    <dgm:pt modelId="{F532B098-1D75-1E47-BDAE-D4F97AD9B96D}" type="pres">
      <dgm:prSet presAssocID="{ACBC9372-5757-429B-97DD-7E29C27AC551}" presName="thickLine" presStyleLbl="alignNode1" presStyleIdx="3" presStyleCnt="4"/>
      <dgm:spPr/>
    </dgm:pt>
    <dgm:pt modelId="{FE2286DC-81CB-7B48-8E67-B3D66A3BA652}" type="pres">
      <dgm:prSet presAssocID="{ACBC9372-5757-429B-97DD-7E29C27AC551}" presName="horz1" presStyleCnt="0"/>
      <dgm:spPr/>
    </dgm:pt>
    <dgm:pt modelId="{9FAF0BDB-35A5-D041-B81E-BEE4D4E77B28}" type="pres">
      <dgm:prSet presAssocID="{ACBC9372-5757-429B-97DD-7E29C27AC551}" presName="tx1" presStyleLbl="revTx" presStyleIdx="3" presStyleCnt="4"/>
      <dgm:spPr/>
    </dgm:pt>
    <dgm:pt modelId="{94FBE12D-F58D-7F46-ABB5-DEB550DE54DB}" type="pres">
      <dgm:prSet presAssocID="{ACBC9372-5757-429B-97DD-7E29C27AC551}" presName="vert1" presStyleCnt="0"/>
      <dgm:spPr/>
    </dgm:pt>
  </dgm:ptLst>
  <dgm:cxnLst>
    <dgm:cxn modelId="{D1CDF027-2E9E-3245-8BCD-3FE1EA015E09}" type="presOf" srcId="{541A4892-DEE3-4FAA-96A3-8EA41A683CB8}" destId="{B7F6759E-22E7-B04D-A90C-9EC1423F2F9F}" srcOrd="0" destOrd="0" presId="urn:microsoft.com/office/officeart/2008/layout/LinedList"/>
    <dgm:cxn modelId="{0B5C6898-2A7E-254B-BA1F-D63E785FD17B}" type="presOf" srcId="{ACBC9372-5757-429B-97DD-7E29C27AC551}" destId="{9FAF0BDB-35A5-D041-B81E-BEE4D4E77B28}" srcOrd="0" destOrd="0" presId="urn:microsoft.com/office/officeart/2008/layout/LinedList"/>
    <dgm:cxn modelId="{E89424AC-4E21-4E79-9B5F-FF9771AB7C5C}" srcId="{10A47115-F94F-4A11-AC62-A336680ED9D8}" destId="{40C61A68-1431-4344-B468-07E44861D6EE}" srcOrd="2" destOrd="0" parTransId="{29057973-4B0C-42D4-B7F2-8784726106C0}" sibTransId="{6DB76BB4-BC54-49CF-967D-7817EFD6100D}"/>
    <dgm:cxn modelId="{A9BD26AD-AB11-4246-B96C-01288462562C}" type="presOf" srcId="{EC7B82DE-B938-4942-A269-199D13AD8685}" destId="{223F341B-8A79-384E-9F47-530FAA006450}" srcOrd="0" destOrd="0" presId="urn:microsoft.com/office/officeart/2008/layout/LinedList"/>
    <dgm:cxn modelId="{A70A22C6-2F84-4DAB-80A1-DB3A4A0410D2}" srcId="{10A47115-F94F-4A11-AC62-A336680ED9D8}" destId="{EC7B82DE-B938-4942-A269-199D13AD8685}" srcOrd="0" destOrd="0" parTransId="{1D3C8ABF-70D0-4A6E-AA33-B1E09F21717E}" sibTransId="{8212DF82-E22B-41FA-86A7-314F85AEB829}"/>
    <dgm:cxn modelId="{3295E3D2-2C4F-495B-A7A4-207D092CD71F}" srcId="{10A47115-F94F-4A11-AC62-A336680ED9D8}" destId="{541A4892-DEE3-4FAA-96A3-8EA41A683CB8}" srcOrd="1" destOrd="0" parTransId="{3E0CF6BE-0B75-42E5-B52E-02113268E5CD}" sibTransId="{CDAC5DBA-8094-4616-93F6-D640A176E660}"/>
    <dgm:cxn modelId="{5C6273D4-3CB1-554B-A85F-EE553B2EB338}" type="presOf" srcId="{40C61A68-1431-4344-B468-07E44861D6EE}" destId="{7A2C3342-5D9E-854E-A900-B4966B22E817}" srcOrd="0" destOrd="0" presId="urn:microsoft.com/office/officeart/2008/layout/LinedList"/>
    <dgm:cxn modelId="{76685EE2-DE22-450F-BEBD-F1222C0C42E4}" srcId="{10A47115-F94F-4A11-AC62-A336680ED9D8}" destId="{ACBC9372-5757-429B-97DD-7E29C27AC551}" srcOrd="3" destOrd="0" parTransId="{31174916-1906-445D-AD2B-3CF47B4F2479}" sibTransId="{D8EA6233-7CFA-4278-98DB-4B7A23E7AEFC}"/>
    <dgm:cxn modelId="{02E21BF8-99F2-514C-9AFD-A50B62E540BB}" type="presOf" srcId="{10A47115-F94F-4A11-AC62-A336680ED9D8}" destId="{FD70C9EC-786B-3C4F-A42A-C8AB67975BEB}" srcOrd="0" destOrd="0" presId="urn:microsoft.com/office/officeart/2008/layout/LinedList"/>
    <dgm:cxn modelId="{6E20363D-7BB0-6242-8B0E-1B5C06CA6E81}" type="presParOf" srcId="{FD70C9EC-786B-3C4F-A42A-C8AB67975BEB}" destId="{19A6E9F7-E3A4-A242-A189-EEC51F490FE1}" srcOrd="0" destOrd="0" presId="urn:microsoft.com/office/officeart/2008/layout/LinedList"/>
    <dgm:cxn modelId="{FCCF32CE-4F6D-1449-9938-5A0773908341}" type="presParOf" srcId="{FD70C9EC-786B-3C4F-A42A-C8AB67975BEB}" destId="{C4F65541-A217-D044-A23F-D43F3D83E483}" srcOrd="1" destOrd="0" presId="urn:microsoft.com/office/officeart/2008/layout/LinedList"/>
    <dgm:cxn modelId="{FE7EFAA5-C94A-3640-98CF-1187D137EF78}" type="presParOf" srcId="{C4F65541-A217-D044-A23F-D43F3D83E483}" destId="{223F341B-8A79-384E-9F47-530FAA006450}" srcOrd="0" destOrd="0" presId="urn:microsoft.com/office/officeart/2008/layout/LinedList"/>
    <dgm:cxn modelId="{0327EE99-9BE3-D74E-8249-6444BBF09BC0}" type="presParOf" srcId="{C4F65541-A217-D044-A23F-D43F3D83E483}" destId="{DD6E423E-3AF6-6D44-B93F-207DFABF4F8C}" srcOrd="1" destOrd="0" presId="urn:microsoft.com/office/officeart/2008/layout/LinedList"/>
    <dgm:cxn modelId="{1FCEEC76-95AB-3C4B-A167-725DD95ED6B3}" type="presParOf" srcId="{FD70C9EC-786B-3C4F-A42A-C8AB67975BEB}" destId="{C5D3B916-C34B-954E-AABF-963C9D3B2CA3}" srcOrd="2" destOrd="0" presId="urn:microsoft.com/office/officeart/2008/layout/LinedList"/>
    <dgm:cxn modelId="{31449902-F86C-214E-B594-0D267B33EF19}" type="presParOf" srcId="{FD70C9EC-786B-3C4F-A42A-C8AB67975BEB}" destId="{EF509413-6A6F-824F-8169-03F5B4403E55}" srcOrd="3" destOrd="0" presId="urn:microsoft.com/office/officeart/2008/layout/LinedList"/>
    <dgm:cxn modelId="{8C62FC79-4451-604F-AA36-4473915E46AD}" type="presParOf" srcId="{EF509413-6A6F-824F-8169-03F5B4403E55}" destId="{B7F6759E-22E7-B04D-A90C-9EC1423F2F9F}" srcOrd="0" destOrd="0" presId="urn:microsoft.com/office/officeart/2008/layout/LinedList"/>
    <dgm:cxn modelId="{7AF921D2-D2F2-4E46-BA99-108B8615F64E}" type="presParOf" srcId="{EF509413-6A6F-824F-8169-03F5B4403E55}" destId="{A4451574-04EC-0E4B-A5DA-705620902EAE}" srcOrd="1" destOrd="0" presId="urn:microsoft.com/office/officeart/2008/layout/LinedList"/>
    <dgm:cxn modelId="{9033F9A5-87E8-2C49-A97C-13F9ECC3A6D0}" type="presParOf" srcId="{FD70C9EC-786B-3C4F-A42A-C8AB67975BEB}" destId="{6FA941F8-5C2B-054C-AFE7-1476EAE5AE74}" srcOrd="4" destOrd="0" presId="urn:microsoft.com/office/officeart/2008/layout/LinedList"/>
    <dgm:cxn modelId="{28950A7F-2DC1-CF4B-839B-AE482D9B58E2}" type="presParOf" srcId="{FD70C9EC-786B-3C4F-A42A-C8AB67975BEB}" destId="{020A71AB-D739-D946-8C8A-E7AA4F90E73F}" srcOrd="5" destOrd="0" presId="urn:microsoft.com/office/officeart/2008/layout/LinedList"/>
    <dgm:cxn modelId="{D0DB78FC-3663-4245-9159-F0D00B72DD66}" type="presParOf" srcId="{020A71AB-D739-D946-8C8A-E7AA4F90E73F}" destId="{7A2C3342-5D9E-854E-A900-B4966B22E817}" srcOrd="0" destOrd="0" presId="urn:microsoft.com/office/officeart/2008/layout/LinedList"/>
    <dgm:cxn modelId="{9A119C48-E8BB-CC4A-96A8-7DDC48FD5EDB}" type="presParOf" srcId="{020A71AB-D739-D946-8C8A-E7AA4F90E73F}" destId="{0E37D1EC-A1FF-9F40-828F-BB8AD159B411}" srcOrd="1" destOrd="0" presId="urn:microsoft.com/office/officeart/2008/layout/LinedList"/>
    <dgm:cxn modelId="{CE77004E-C515-7C49-BB09-839CA91F03BD}" type="presParOf" srcId="{FD70C9EC-786B-3C4F-A42A-C8AB67975BEB}" destId="{F532B098-1D75-1E47-BDAE-D4F97AD9B96D}" srcOrd="6" destOrd="0" presId="urn:microsoft.com/office/officeart/2008/layout/LinedList"/>
    <dgm:cxn modelId="{521F03E0-7138-484F-9AC6-BD76D3A1712D}" type="presParOf" srcId="{FD70C9EC-786B-3C4F-A42A-C8AB67975BEB}" destId="{FE2286DC-81CB-7B48-8E67-B3D66A3BA652}" srcOrd="7" destOrd="0" presId="urn:microsoft.com/office/officeart/2008/layout/LinedList"/>
    <dgm:cxn modelId="{1662A560-AE43-2740-803A-760A30445E4E}" type="presParOf" srcId="{FE2286DC-81CB-7B48-8E67-B3D66A3BA652}" destId="{9FAF0BDB-35A5-D041-B81E-BEE4D4E77B28}" srcOrd="0" destOrd="0" presId="urn:microsoft.com/office/officeart/2008/layout/LinedList"/>
    <dgm:cxn modelId="{6B0783F1-40C4-974D-BBCC-849DA1007680}" type="presParOf" srcId="{FE2286DC-81CB-7B48-8E67-B3D66A3BA652}" destId="{94FBE12D-F58D-7F46-ABB5-DEB550DE54D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91DE1D-F9F7-3D40-9A62-94AD8D0E4141}">
      <dsp:nvSpPr>
        <dsp:cNvPr id="0" name=""/>
        <dsp:cNvSpPr/>
      </dsp:nvSpPr>
      <dsp:spPr>
        <a:xfrm>
          <a:off x="0" y="0"/>
          <a:ext cx="724014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2B3A3B-A30E-0246-AA16-CF43A5C28A58}">
      <dsp:nvSpPr>
        <dsp:cNvPr id="0" name=""/>
        <dsp:cNvSpPr/>
      </dsp:nvSpPr>
      <dsp:spPr>
        <a:xfrm>
          <a:off x="0" y="0"/>
          <a:ext cx="7240146" cy="1485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To protect against any Pandemic spikes and the disruption of studies</a:t>
          </a:r>
        </a:p>
      </dsp:txBody>
      <dsp:txXfrm>
        <a:off x="0" y="0"/>
        <a:ext cx="7240146" cy="1485900"/>
      </dsp:txXfrm>
    </dsp:sp>
    <dsp:sp modelId="{F4D74152-EA0C-4D49-88F2-8E9A0798EB57}">
      <dsp:nvSpPr>
        <dsp:cNvPr id="0" name=""/>
        <dsp:cNvSpPr/>
      </dsp:nvSpPr>
      <dsp:spPr>
        <a:xfrm>
          <a:off x="0" y="1485900"/>
          <a:ext cx="7240146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FDFB18-B02F-254B-A756-9AEBDF5E92FA}">
      <dsp:nvSpPr>
        <dsp:cNvPr id="0" name=""/>
        <dsp:cNvSpPr/>
      </dsp:nvSpPr>
      <dsp:spPr>
        <a:xfrm>
          <a:off x="0" y="1485900"/>
          <a:ext cx="7240146" cy="1485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To ensure a development of core skills</a:t>
          </a:r>
        </a:p>
      </dsp:txBody>
      <dsp:txXfrm>
        <a:off x="0" y="1485900"/>
        <a:ext cx="7240146" cy="1485900"/>
      </dsp:txXfrm>
    </dsp:sp>
    <dsp:sp modelId="{6396089B-F27D-E34D-A044-AC471B4FE73C}">
      <dsp:nvSpPr>
        <dsp:cNvPr id="0" name=""/>
        <dsp:cNvSpPr/>
      </dsp:nvSpPr>
      <dsp:spPr>
        <a:xfrm>
          <a:off x="0" y="2971800"/>
          <a:ext cx="7240146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BFE758-0ED5-0947-82B5-D1D7A4C261A3}">
      <dsp:nvSpPr>
        <dsp:cNvPr id="0" name=""/>
        <dsp:cNvSpPr/>
      </dsp:nvSpPr>
      <dsp:spPr>
        <a:xfrm>
          <a:off x="0" y="2971800"/>
          <a:ext cx="7240146" cy="1485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To develop skillsets in order to enhance employability after graduation</a:t>
          </a:r>
        </a:p>
      </dsp:txBody>
      <dsp:txXfrm>
        <a:off x="0" y="2971800"/>
        <a:ext cx="7240146" cy="1485900"/>
      </dsp:txXfrm>
    </dsp:sp>
    <dsp:sp modelId="{0C033131-3A22-594C-A9FF-139BDCE44E98}">
      <dsp:nvSpPr>
        <dsp:cNvPr id="0" name=""/>
        <dsp:cNvSpPr/>
      </dsp:nvSpPr>
      <dsp:spPr>
        <a:xfrm>
          <a:off x="0" y="4457699"/>
          <a:ext cx="7240146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A71944-ADBF-7F42-979A-FA3F7ACD5649}">
      <dsp:nvSpPr>
        <dsp:cNvPr id="0" name=""/>
        <dsp:cNvSpPr/>
      </dsp:nvSpPr>
      <dsp:spPr>
        <a:xfrm>
          <a:off x="0" y="4457699"/>
          <a:ext cx="7240146" cy="1485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To encourage further collaborations across the University</a:t>
          </a:r>
        </a:p>
      </dsp:txBody>
      <dsp:txXfrm>
        <a:off x="0" y="4457699"/>
        <a:ext cx="7240146" cy="14859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A6E9F7-E3A4-A242-A189-EEC51F490FE1}">
      <dsp:nvSpPr>
        <dsp:cNvPr id="0" name=""/>
        <dsp:cNvSpPr/>
      </dsp:nvSpPr>
      <dsp:spPr>
        <a:xfrm>
          <a:off x="0" y="0"/>
          <a:ext cx="724014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3F341B-8A79-384E-9F47-530FAA006450}">
      <dsp:nvSpPr>
        <dsp:cNvPr id="0" name=""/>
        <dsp:cNvSpPr/>
      </dsp:nvSpPr>
      <dsp:spPr>
        <a:xfrm>
          <a:off x="0" y="0"/>
          <a:ext cx="7240146" cy="1485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dirty="0"/>
            <a:t>Professional Practice</a:t>
          </a:r>
        </a:p>
      </dsp:txBody>
      <dsp:txXfrm>
        <a:off x="0" y="0"/>
        <a:ext cx="7240146" cy="1485900"/>
      </dsp:txXfrm>
    </dsp:sp>
    <dsp:sp modelId="{C5D3B916-C34B-954E-AABF-963C9D3B2CA3}">
      <dsp:nvSpPr>
        <dsp:cNvPr id="0" name=""/>
        <dsp:cNvSpPr/>
      </dsp:nvSpPr>
      <dsp:spPr>
        <a:xfrm>
          <a:off x="0" y="1485900"/>
          <a:ext cx="7240146" cy="0"/>
        </a:xfrm>
        <a:prstGeom prst="line">
          <a:avLst/>
        </a:prstGeom>
        <a:solidFill>
          <a:schemeClr val="accent2">
            <a:hueOff val="498711"/>
            <a:satOff val="-107"/>
            <a:lumOff val="2288"/>
            <a:alphaOff val="0"/>
          </a:schemeClr>
        </a:solidFill>
        <a:ln w="12700" cap="flat" cmpd="sng" algn="ctr">
          <a:solidFill>
            <a:schemeClr val="accent2">
              <a:hueOff val="498711"/>
              <a:satOff val="-107"/>
              <a:lumOff val="228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F6759E-22E7-B04D-A90C-9EC1423F2F9F}">
      <dsp:nvSpPr>
        <dsp:cNvPr id="0" name=""/>
        <dsp:cNvSpPr/>
      </dsp:nvSpPr>
      <dsp:spPr>
        <a:xfrm>
          <a:off x="0" y="1485900"/>
          <a:ext cx="7240146" cy="1485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dirty="0" err="1"/>
            <a:t>Mainhouse</a:t>
          </a:r>
          <a:r>
            <a:rPr lang="en-US" sz="4300" kern="1200" dirty="0"/>
            <a:t> Theatre</a:t>
          </a:r>
        </a:p>
      </dsp:txBody>
      <dsp:txXfrm>
        <a:off x="0" y="1485900"/>
        <a:ext cx="7240146" cy="1485900"/>
      </dsp:txXfrm>
    </dsp:sp>
    <dsp:sp modelId="{6FA941F8-5C2B-054C-AFE7-1476EAE5AE74}">
      <dsp:nvSpPr>
        <dsp:cNvPr id="0" name=""/>
        <dsp:cNvSpPr/>
      </dsp:nvSpPr>
      <dsp:spPr>
        <a:xfrm>
          <a:off x="0" y="2971800"/>
          <a:ext cx="7240146" cy="0"/>
        </a:xfrm>
        <a:prstGeom prst="line">
          <a:avLst/>
        </a:prstGeom>
        <a:solidFill>
          <a:schemeClr val="accent2">
            <a:hueOff val="997423"/>
            <a:satOff val="-213"/>
            <a:lumOff val="4575"/>
            <a:alphaOff val="0"/>
          </a:schemeClr>
        </a:solidFill>
        <a:ln w="12700" cap="flat" cmpd="sng" algn="ctr">
          <a:solidFill>
            <a:schemeClr val="accent2">
              <a:hueOff val="997423"/>
              <a:satOff val="-213"/>
              <a:lumOff val="45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2C3342-5D9E-854E-A900-B4966B22E817}">
      <dsp:nvSpPr>
        <dsp:cNvPr id="0" name=""/>
        <dsp:cNvSpPr/>
      </dsp:nvSpPr>
      <dsp:spPr>
        <a:xfrm>
          <a:off x="0" y="2971800"/>
          <a:ext cx="7240146" cy="1485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dirty="0"/>
            <a:t>Site Specific/Studio Theatre</a:t>
          </a:r>
        </a:p>
      </dsp:txBody>
      <dsp:txXfrm>
        <a:off x="0" y="2971800"/>
        <a:ext cx="7240146" cy="1485900"/>
      </dsp:txXfrm>
    </dsp:sp>
    <dsp:sp modelId="{F532B098-1D75-1E47-BDAE-D4F97AD9B96D}">
      <dsp:nvSpPr>
        <dsp:cNvPr id="0" name=""/>
        <dsp:cNvSpPr/>
      </dsp:nvSpPr>
      <dsp:spPr>
        <a:xfrm>
          <a:off x="0" y="4457699"/>
          <a:ext cx="7240146" cy="0"/>
        </a:xfrm>
        <a:prstGeom prst="line">
          <a:avLst/>
        </a:prstGeom>
        <a:solidFill>
          <a:schemeClr val="accent2">
            <a:hueOff val="1496134"/>
            <a:satOff val="-320"/>
            <a:lumOff val="6863"/>
            <a:alphaOff val="0"/>
          </a:schemeClr>
        </a:solidFill>
        <a:ln w="12700" cap="flat" cmpd="sng" algn="ctr">
          <a:solidFill>
            <a:schemeClr val="accent2">
              <a:hueOff val="1496134"/>
              <a:satOff val="-320"/>
              <a:lumOff val="68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AF0BDB-35A5-D041-B81E-BEE4D4E77B28}">
      <dsp:nvSpPr>
        <dsp:cNvPr id="0" name=""/>
        <dsp:cNvSpPr/>
      </dsp:nvSpPr>
      <dsp:spPr>
        <a:xfrm>
          <a:off x="0" y="4457699"/>
          <a:ext cx="7240146" cy="1485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dirty="0"/>
            <a:t>Common Module 1</a:t>
          </a:r>
        </a:p>
      </dsp:txBody>
      <dsp:txXfrm>
        <a:off x="0" y="4457699"/>
        <a:ext cx="7240146" cy="14859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736A0-9F24-45BF-B389-F6478DB45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28700"/>
            <a:ext cx="9144000" cy="2481263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4000" spc="7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D85EF-076F-4C35-862A-BAFF685DD6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4376"/>
            <a:ext cx="9144000" cy="1433423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b="1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221EC-BF54-4DDD-8900-F2027CDAD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213A3-10E9-421F-81BE-56E0786AB515}" type="datetime2">
              <a:rPr lang="en-US" smtClean="0"/>
              <a:t>Tuesday, July 14, 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5AB69-7069-48FB-8925-F2BA84129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9C32A-F7A5-4E3B-A28F-09C82341E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605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E99D7-1EE5-4262-9359-A0E2B7331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3080"/>
            <a:ext cx="10240903" cy="12334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DA1C5-272A-45C2-A11A-E7769A27D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14939"/>
            <a:ext cx="10240903" cy="395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3DA15-1EAB-4524-9BB7-8A7DA82A2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2B50C-7EEE-46CD-BAF7-BBC4026D959A}" type="datetime2">
              <a:rPr lang="en-US" smtClean="0"/>
              <a:t>Tuesday, July 14, 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B93B9-7818-489D-AFFB-B6EAD27FF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28D36-894E-4FCB-B8BB-84DE89949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70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964F1-5687-421F-B3DF-BA3C8DADC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930" y="1709738"/>
            <a:ext cx="9966519" cy="2852737"/>
          </a:xfrm>
        </p:spPr>
        <p:txBody>
          <a:bodyPr anchor="b">
            <a:normAutofit/>
          </a:bodyPr>
          <a:lstStyle>
            <a:lvl1pPr>
              <a:defRPr sz="4400" spc="7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DBB876-5FD9-4964-BD37-6F05DAEBE325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380930" y="4976327"/>
            <a:ext cx="9966520" cy="1113323"/>
          </a:xfrm>
        </p:spPr>
        <p:txBody>
          <a:bodyPr>
            <a:normAutofit/>
          </a:bodyPr>
          <a:lstStyle>
            <a:lvl1pPr marL="0" indent="0">
              <a:buNone/>
              <a:defRPr sz="12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EA80A-FCDD-4009-9A1F-8B5481786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211C4-AE09-4254-A5E3-6DA9B099C971}" type="datetime2">
              <a:rPr lang="en-US" smtClean="0"/>
              <a:t>Tuesday, July 14, 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A3422-56D9-4942-BC63-831AED91F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4B42A-AC2C-4FD8-AD0D-BECDD3846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666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FDAF1-8359-4A0F-91B3-03E77C67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1E3D3-6B33-4CA0-B06B-A8BB05CAB3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996141"/>
            <a:ext cx="4975746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9C334-815D-47FD-A9B5-E871E28641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975F2-7A90-4820-B90F-D28E31A35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742C3-E082-4760-93B2-E209268DD00C}" type="datetime2">
              <a:rPr lang="en-US" smtClean="0"/>
              <a:t>Tuesday, July 14, 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3CFAD5-8AF8-4610-8324-85AA062E2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808CC8-C46E-4A10-8A83-7A251067E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27084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E82B8-F9D9-4F53-A4A6-F12EB5F12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490" y="457200"/>
            <a:ext cx="9986898" cy="1233488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070CA-85E9-47C7-8564-FFA1AE34B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8490" y="1681163"/>
            <a:ext cx="462908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38D4B1-41B3-4BF5-9076-A16984A81F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68490" y="2505075"/>
            <a:ext cx="462908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6A38DC-A016-4CFD-AC19-F24A9E0620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4816" y="1681163"/>
            <a:ext cx="501057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F930FA-8C00-42AB-B2D1-FE4E4BDB3C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4814" y="2505075"/>
            <a:ext cx="5010573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8B698E-FAE5-4F2C-AE0E-4FD281E8F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FC950-F824-48B9-B984-CAEE265865E5}" type="datetime2">
              <a:rPr lang="en-US" smtClean="0"/>
              <a:t>Tuesday, July 14, 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C4BB6C-CAA4-4EA8-8EA1-65ADE056F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BB6A12-0532-47CA-B070-232141CC1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244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08FA1-831E-4AD6-B0D1-BA85E67A5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457200"/>
            <a:ext cx="9982199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E94142-C469-4B0E-8C01-C64BA28F5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E3A0F-68E7-4D17-BB84-ED1BA4F6AC6B}" type="datetime2">
              <a:rPr lang="en-US" smtClean="0"/>
              <a:t>Tuesday, July 14, 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AFCE6-5C7E-438F-8D4A-21E155681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ACFD88-63EA-427F-978C-B7844D1A5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331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82A4F0-76A5-4852-982B-32B3B6857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7BC4F-EDA1-4BA2-BFF3-FE5B31CCB58B}" type="datetime2">
              <a:rPr lang="en-US" smtClean="0"/>
              <a:t>Tuesday, July 14, 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50CFAE-4BEB-4272-A2E6-FDD9D6A0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3B71B7-74B7-4CF1-8FE0-F4863CD7D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1141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432BE-C4E5-4F12-AB53-EBEF2B76B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755" y="457200"/>
            <a:ext cx="3932237" cy="192143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E7F57-4ABF-4BA4-A892-38857A02F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130" y="987425"/>
            <a:ext cx="5707257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2E444-E5BD-443F-AB83-84D7CE0AB7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18755" y="2799184"/>
            <a:ext cx="3932237" cy="306980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1998A4-FD2F-4126-99C5-E2063AE02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E694C-1394-4838-A564-7380835C2E77}" type="datetime2">
              <a:rPr lang="en-US" smtClean="0"/>
              <a:t>Tuesday, July 14, 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6457D3-F808-4DB2-9C9C-B185E71F2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31BC9B-21D1-4D2D-B02E-C887A02CA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72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43EC2-2D8C-4E8D-8CC7-967648014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681135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66AF89-5FBD-43DD-958D-A5C608AE2E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834742" y="858417"/>
            <a:ext cx="5520645" cy="500263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0A545-2CE6-48C4-A725-EF68A3F1B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8966" y="2281335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4466B2-6FE6-4352-BBF9-84BCD946C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84B19-1A00-4EDB-8425-E1827A377364}" type="datetime2">
              <a:rPr lang="en-US" smtClean="0"/>
              <a:t>Tuesday, July 14, 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991BC-29A5-4182-BD83-9D99D2889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C1C78F-6633-4604-8832-8E9D2DC76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1644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A997B-D473-47DE-8B7B-22AB6F31E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526035-4B81-4537-A22D-92C2E0DBB6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2A44D-F637-4017-BAA2-77756A386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DABC0-2199-478F-BA77-33A651B6CB89}" type="datetime2">
              <a:rPr lang="en-US" smtClean="0"/>
              <a:t>Tuesday, July 14, 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1DCE6-ED7D-417C-ABD4-41D61570F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AAF19A-FDAE-446A-A6B6-128F7F96A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361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96D838-45E9-4D61-AA4E-92A32B579F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457199"/>
            <a:ext cx="2628900" cy="5719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3183D0-4392-4364-8A2D-C47A2AF7A8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57199"/>
            <a:ext cx="7734300" cy="5719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A36C9-28D5-4820-84F1-E4B9F4E50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230C6-DF61-47F4-B8C5-1B70E884BF06}" type="datetime2">
              <a:rPr lang="en-US" smtClean="0"/>
              <a:t>Tuesday, July 14, 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7EDC8-558D-4646-86D9-A5424CF2A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B7537-E67A-411A-BBA4-061521D3D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554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</a:extLst>
          </p:cNvPr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</a:extLst>
          </p:cNvPr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478F2F-4F04-4604-9005-BF0CB1142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61666"/>
            <a:ext cx="9810376" cy="1659404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A17D2-52AF-4B40-80A8-3E0DB855F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810376" cy="385781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2E0AA-D5B3-4BCF-BA69-209D9B335A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10076A27-8146-4F75-9851-A83577C6FD8A}" type="datetime2">
              <a:rPr lang="en-US" smtClean="0"/>
              <a:t>Tuesday, July 14, 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A637-D86F-4FA1-985D-2D82456511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2FA4D-A931-46BA-B767-29A6FD5AAD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bg1"/>
                </a:solidFill>
              </a:defRPr>
            </a:lvl1pPr>
          </a:lstStyle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038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6" r:id="rId6"/>
    <p:sldLayoutId id="2147483681" r:id="rId7"/>
    <p:sldLayoutId id="2147483682" r:id="rId8"/>
    <p:sldLayoutId id="2147483683" r:id="rId9"/>
    <p:sldLayoutId id="2147483685" r:id="rId10"/>
    <p:sldLayoutId id="2147483684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D896123-1B32-4CB1-B2ED-E34BBC26B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D1035008-CD61-4299-B75D-14E197977F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1145F121-7DB3-4C20-B960-333CE2967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3666683"/>
            <a:ext cx="12188952" cy="3191317"/>
          </a:xfrm>
          <a:prstGeom prst="rect">
            <a:avLst/>
          </a:prstGeom>
          <a:gradFill>
            <a:gsLst>
              <a:gs pos="42000">
                <a:schemeClr val="tx1">
                  <a:alpha val="23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6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C8FE0D-FF13-F544-9FB0-CD47A80C26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28701"/>
            <a:ext cx="9144000" cy="385027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Level 6 – 2020/21</a:t>
            </a: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BA Acting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BA Theatre Design and Production</a:t>
            </a:r>
          </a:p>
        </p:txBody>
      </p:sp>
    </p:spTree>
    <p:extLst>
      <p:ext uri="{BB962C8B-B14F-4D97-AF65-F5344CB8AC3E}">
        <p14:creationId xmlns:p14="http://schemas.microsoft.com/office/powerpoint/2010/main" val="3873733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DB93D3-64DE-B849-8CB9-071CFF2595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236" y="286601"/>
            <a:ext cx="5929422" cy="1852976"/>
          </a:xfrm>
        </p:spPr>
        <p:txBody>
          <a:bodyPr>
            <a:normAutofit/>
          </a:bodyPr>
          <a:lstStyle/>
          <a:p>
            <a:r>
              <a:rPr lang="en-US" sz="4000"/>
              <a:t>University Wide Changes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77164-A518-8A49-9B54-B254F28FA7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0237" y="2621381"/>
            <a:ext cx="5929422" cy="332221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1800" dirty="0"/>
              <a:t>Each year group will undertake 40 credits that are Common Modules.  </a:t>
            </a:r>
          </a:p>
          <a:p>
            <a:pPr marL="0" indent="0" algn="ctr">
              <a:buNone/>
            </a:pPr>
            <a:r>
              <a:rPr lang="en-US" sz="1800" dirty="0"/>
              <a:t>These Modules with be the same across the entire university.</a:t>
            </a:r>
          </a:p>
          <a:p>
            <a:pPr marL="0" indent="0" algn="ctr">
              <a:buNone/>
            </a:pPr>
            <a:r>
              <a:rPr lang="en-US" sz="1800" dirty="0"/>
              <a:t>They will be online modules.</a:t>
            </a:r>
          </a:p>
          <a:p>
            <a:endParaRPr lang="en-US" sz="18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1707E60-CEC9-4661-AA82-69242EB4B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chemeClr val="accent5"/>
              </a:gs>
              <a:gs pos="100000">
                <a:schemeClr val="accent2">
                  <a:lumMod val="60000"/>
                  <a:lumOff val="40000"/>
                  <a:alpha val="59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F035CD8-AE30-4146-96F2-036B0CE5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300" y="6406115"/>
            <a:ext cx="4076698" cy="464399"/>
          </a:xfrm>
          <a:prstGeom prst="rect">
            <a:avLst/>
          </a:prstGeom>
          <a:gradFill>
            <a:gsLst>
              <a:gs pos="19000">
                <a:schemeClr val="accent6">
                  <a:lumMod val="75000"/>
                  <a:alpha val="61000"/>
                </a:schemeClr>
              </a:gs>
              <a:gs pos="99000">
                <a:schemeClr val="accent6">
                  <a:alpha val="87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AB7669-7911-4D31-A230-EC28630792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295" r="41627" b="-1"/>
          <a:stretch/>
        </p:blipFill>
        <p:spPr>
          <a:xfrm>
            <a:off x="8115300" y="-12515"/>
            <a:ext cx="4076700" cy="6418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3877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0BF4A1-714C-419E-A19F-578DE93BE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91A9BD-D57F-4941-931F-40597AB3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54DB264-9467-4730-B9E9-C9A97DD66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90128" y="3609527"/>
            <a:ext cx="2458347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B097F88-2120-47B4-B891-5B28F66BB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4227" y="1757079"/>
            <a:ext cx="3900088" cy="4178958"/>
          </a:xfrm>
          <a:custGeom>
            <a:avLst/>
            <a:gdLst>
              <a:gd name="connsiteX0" fmla="*/ 2431956 w 3900088"/>
              <a:gd name="connsiteY0" fmla="*/ 93939 h 4178958"/>
              <a:gd name="connsiteX1" fmla="*/ 3900088 w 3900088"/>
              <a:gd name="connsiteY1" fmla="*/ 2089479 h 4178958"/>
              <a:gd name="connsiteX2" fmla="*/ 1810609 w 3900088"/>
              <a:gd name="connsiteY2" fmla="*/ 4178958 h 4178958"/>
              <a:gd name="connsiteX3" fmla="*/ 77980 w 3900088"/>
              <a:gd name="connsiteY3" fmla="*/ 3257727 h 4178958"/>
              <a:gd name="connsiteX4" fmla="*/ 0 w 3900088"/>
              <a:gd name="connsiteY4" fmla="*/ 3129367 h 4178958"/>
              <a:gd name="connsiteX5" fmla="*/ 831517 w 3900088"/>
              <a:gd name="connsiteY5" fmla="*/ 244059 h 4178958"/>
              <a:gd name="connsiteX6" fmla="*/ 997290 w 3900088"/>
              <a:gd name="connsiteY6" fmla="*/ 164202 h 4178958"/>
              <a:gd name="connsiteX7" fmla="*/ 1810609 w 3900088"/>
              <a:gd name="connsiteY7" fmla="*/ 0 h 4178958"/>
              <a:gd name="connsiteX8" fmla="*/ 2431956 w 3900088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088" h="4178958">
                <a:moveTo>
                  <a:pt x="2431956" y="93939"/>
                </a:moveTo>
                <a:cubicBezTo>
                  <a:pt x="3282517" y="358491"/>
                  <a:pt x="3900088" y="1151865"/>
                  <a:pt x="3900088" y="2089479"/>
                </a:cubicBezTo>
                <a:cubicBezTo>
                  <a:pt x="3900088" y="3243466"/>
                  <a:pt x="2964596" y="4178958"/>
                  <a:pt x="1810609" y="4178958"/>
                </a:cubicBezTo>
                <a:cubicBezTo>
                  <a:pt x="1089367" y="4178958"/>
                  <a:pt x="453475" y="3813531"/>
                  <a:pt x="77980" y="3257727"/>
                </a:cubicBezTo>
                <a:lnTo>
                  <a:pt x="0" y="3129367"/>
                </a:lnTo>
                <a:lnTo>
                  <a:pt x="831517" y="244059"/>
                </a:lnTo>
                <a:lnTo>
                  <a:pt x="997290" y="164202"/>
                </a:lnTo>
                <a:cubicBezTo>
                  <a:pt x="1247271" y="58468"/>
                  <a:pt x="1522112" y="0"/>
                  <a:pt x="1810609" y="0"/>
                </a:cubicBezTo>
                <a:cubicBezTo>
                  <a:pt x="2026982" y="0"/>
                  <a:pt x="2235673" y="32888"/>
                  <a:pt x="2431956" y="93939"/>
                </a:cubicBezTo>
                <a:close/>
              </a:path>
            </a:pathLst>
          </a:custGeom>
          <a:gradFill>
            <a:gsLst>
              <a:gs pos="36000">
                <a:schemeClr val="accent6">
                  <a:lumMod val="60000"/>
                  <a:lumOff val="40000"/>
                  <a:alpha val="6000"/>
                </a:schemeClr>
              </a:gs>
              <a:gs pos="100000">
                <a:schemeClr val="accent6">
                  <a:alpha val="2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F9338F5-05AB-4DC5-BD1C-1A9F26C38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50099" y="411154"/>
            <a:ext cx="4395601" cy="3581400"/>
          </a:xfrm>
          <a:prstGeom prst="rect">
            <a:avLst/>
          </a:prstGeom>
          <a:gradFill>
            <a:gsLst>
              <a:gs pos="0">
                <a:schemeClr val="accent5">
                  <a:alpha val="29000"/>
                </a:schemeClr>
              </a:gs>
              <a:gs pos="100000">
                <a:schemeClr val="accent4"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5A4385-3717-E14B-BE1D-3E9B74D8A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68280"/>
            <a:ext cx="3390645" cy="3363597"/>
          </a:xfrm>
        </p:spPr>
        <p:txBody>
          <a:bodyPr>
            <a:normAutofit/>
          </a:bodyPr>
          <a:lstStyle/>
          <a:p>
            <a:pPr algn="r"/>
            <a:r>
              <a:rPr lang="en-US" sz="3200">
                <a:solidFill>
                  <a:schemeClr val="bg1"/>
                </a:solidFill>
              </a:rPr>
              <a:t>Why?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FF4C701-75EA-4DC3-8D29-33B0822FEB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4838652"/>
              </p:ext>
            </p:extLst>
          </p:nvPr>
        </p:nvGraphicFramePr>
        <p:xfrm>
          <a:off x="4494654" y="457200"/>
          <a:ext cx="7240146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721885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C5CC17-FF17-43CF-B073-D9051465D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EBE2DDC-0D14-44E6-A1AB-2EEC095074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09318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72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8543D98-0AA2-43B4-B508-DC1DB7F3D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2414" y="1406060"/>
            <a:ext cx="6857572" cy="4045450"/>
          </a:xfrm>
          <a:prstGeom prst="rect">
            <a:avLst/>
          </a:prstGeom>
          <a:gradFill>
            <a:gsLst>
              <a:gs pos="0">
                <a:schemeClr val="accent4">
                  <a:alpha val="0"/>
                </a:schemeClr>
              </a:gs>
              <a:gs pos="96000">
                <a:schemeClr val="accent2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9723C1D-9A1A-465B-8164-483BF5426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98889" y="3617790"/>
            <a:ext cx="2453337" cy="4027079"/>
          </a:xfrm>
          <a:prstGeom prst="rect">
            <a:avLst/>
          </a:prstGeom>
          <a:gradFill>
            <a:gsLst>
              <a:gs pos="2000">
                <a:schemeClr val="accent5">
                  <a:alpha val="35000"/>
                </a:schemeClr>
              </a:gs>
              <a:gs pos="67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6680484-5F73-4078-85C2-415205B1A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30441" y="1644149"/>
            <a:ext cx="4384532" cy="4196758"/>
          </a:xfrm>
          <a:custGeom>
            <a:avLst/>
            <a:gdLst>
              <a:gd name="connsiteX0" fmla="*/ 44539 w 4384532"/>
              <a:gd name="connsiteY0" fmla="*/ 2446310 h 4196758"/>
              <a:gd name="connsiteX1" fmla="*/ 0 w 4384532"/>
              <a:gd name="connsiteY1" fmla="*/ 2004492 h 4196758"/>
              <a:gd name="connsiteX2" fmla="*/ 500607 w 4384532"/>
              <a:gd name="connsiteY2" fmla="*/ 610007 h 4196758"/>
              <a:gd name="connsiteX3" fmla="*/ 589546 w 4384532"/>
              <a:gd name="connsiteY3" fmla="*/ 512149 h 4196758"/>
              <a:gd name="connsiteX4" fmla="*/ 3077760 w 4384532"/>
              <a:gd name="connsiteY4" fmla="*/ 0 h 4196758"/>
              <a:gd name="connsiteX5" fmla="*/ 3237230 w 4384532"/>
              <a:gd name="connsiteY5" fmla="*/ 76821 h 4196758"/>
              <a:gd name="connsiteX6" fmla="*/ 4384532 w 4384532"/>
              <a:gd name="connsiteY6" fmla="*/ 2004492 h 4196758"/>
              <a:gd name="connsiteX7" fmla="*/ 2192266 w 4384532"/>
              <a:gd name="connsiteY7" fmla="*/ 4196758 h 4196758"/>
              <a:gd name="connsiteX8" fmla="*/ 44539 w 4384532"/>
              <a:gd name="connsiteY8" fmla="*/ 2446310 h 41967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84532" h="4196758">
                <a:moveTo>
                  <a:pt x="44539" y="2446310"/>
                </a:moveTo>
                <a:cubicBezTo>
                  <a:pt x="15336" y="2303599"/>
                  <a:pt x="0" y="2155836"/>
                  <a:pt x="0" y="2004492"/>
                </a:cubicBezTo>
                <a:cubicBezTo>
                  <a:pt x="0" y="1474787"/>
                  <a:pt x="187867" y="988960"/>
                  <a:pt x="500607" y="610007"/>
                </a:cubicBezTo>
                <a:lnTo>
                  <a:pt x="589546" y="512149"/>
                </a:lnTo>
                <a:lnTo>
                  <a:pt x="3077760" y="0"/>
                </a:lnTo>
                <a:lnTo>
                  <a:pt x="3237230" y="76821"/>
                </a:lnTo>
                <a:cubicBezTo>
                  <a:pt x="3920615" y="448057"/>
                  <a:pt x="4384532" y="1172098"/>
                  <a:pt x="4384532" y="2004492"/>
                </a:cubicBezTo>
                <a:cubicBezTo>
                  <a:pt x="4384532" y="3215247"/>
                  <a:pt x="3403021" y="4196758"/>
                  <a:pt x="2192266" y="4196758"/>
                </a:cubicBezTo>
                <a:cubicBezTo>
                  <a:pt x="1132855" y="4196758"/>
                  <a:pt x="248960" y="3445288"/>
                  <a:pt x="44539" y="2446310"/>
                </a:cubicBezTo>
                <a:close/>
              </a:path>
            </a:pathLst>
          </a:cu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06FC78-34A7-6647-8199-4A2063D29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927" y="1028701"/>
            <a:ext cx="3248863" cy="3020785"/>
          </a:xfrm>
        </p:spPr>
        <p:txBody>
          <a:bodyPr>
            <a:normAutofit/>
          </a:bodyPr>
          <a:lstStyle/>
          <a:p>
            <a:pPr algn="r"/>
            <a:r>
              <a:rPr lang="en-US" sz="3200" dirty="0" err="1">
                <a:solidFill>
                  <a:schemeClr val="bg1"/>
                </a:solidFill>
              </a:rPr>
              <a:t>UWTsd</a:t>
            </a:r>
            <a:r>
              <a:rPr lang="en-US" sz="3200" dirty="0">
                <a:solidFill>
                  <a:schemeClr val="bg1"/>
                </a:solidFill>
              </a:rPr>
              <a:t> – Common Modules</a:t>
            </a:r>
            <a:br>
              <a:rPr lang="en-US" sz="3200" dirty="0">
                <a:solidFill>
                  <a:schemeClr val="bg1"/>
                </a:solidFill>
              </a:rPr>
            </a:br>
            <a:r>
              <a:rPr lang="en-US" sz="3200" dirty="0">
                <a:solidFill>
                  <a:schemeClr val="bg1"/>
                </a:solidFill>
              </a:rPr>
              <a:t>Level </a:t>
            </a:r>
            <a:br>
              <a:rPr lang="en-US" sz="3200" dirty="0">
                <a:solidFill>
                  <a:schemeClr val="bg1"/>
                </a:solidFill>
              </a:rPr>
            </a:br>
            <a:r>
              <a:rPr lang="en-US" sz="3200" dirty="0">
                <a:solidFill>
                  <a:schemeClr val="bg1"/>
                </a:solidFill>
              </a:rPr>
              <a:t>4 &amp;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69EE8-510C-5848-83DE-CD5A22460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7409" y="1028702"/>
            <a:ext cx="6273972" cy="4843462"/>
          </a:xfrm>
        </p:spPr>
        <p:txBody>
          <a:bodyPr>
            <a:normAutofit/>
          </a:bodyPr>
          <a:lstStyle/>
          <a:p>
            <a:r>
              <a:rPr lang="en-US" sz="1800" dirty="0"/>
              <a:t>Level 4 and 5 will have two 20 credit common modules – University wide</a:t>
            </a:r>
          </a:p>
          <a:p>
            <a:r>
              <a:rPr lang="en-US" sz="1800" dirty="0"/>
              <a:t>They will run throughout the year – Module 1 in Semester 1, Module 2 in Semester 2</a:t>
            </a:r>
          </a:p>
          <a:p>
            <a:r>
              <a:rPr lang="en-US" sz="1800" dirty="0"/>
              <a:t>There will be an </a:t>
            </a:r>
            <a:r>
              <a:rPr lang="en-US" sz="1800" dirty="0" err="1"/>
              <a:t>E:portfolio</a:t>
            </a:r>
            <a:r>
              <a:rPr lang="en-US" sz="1800" dirty="0"/>
              <a:t> (process workbook) and/or practical task (presentation)</a:t>
            </a:r>
          </a:p>
          <a:p>
            <a:r>
              <a:rPr lang="en-US" sz="1800" dirty="0"/>
              <a:t>They will run online with Cluster Tutor Support</a:t>
            </a:r>
          </a:p>
        </p:txBody>
      </p:sp>
    </p:spTree>
    <p:extLst>
      <p:ext uri="{BB962C8B-B14F-4D97-AF65-F5344CB8AC3E}">
        <p14:creationId xmlns:p14="http://schemas.microsoft.com/office/powerpoint/2010/main" val="17787021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5C5CC17-FF17-43CF-B073-D9051465D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EBE2DDC-0D14-44E6-A1AB-2EEC095074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09318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72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8543D98-0AA2-43B4-B508-DC1DB7F3D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2414" y="1406060"/>
            <a:ext cx="6857572" cy="4045450"/>
          </a:xfrm>
          <a:prstGeom prst="rect">
            <a:avLst/>
          </a:prstGeom>
          <a:gradFill>
            <a:gsLst>
              <a:gs pos="0">
                <a:schemeClr val="accent4">
                  <a:alpha val="0"/>
                </a:schemeClr>
              </a:gs>
              <a:gs pos="96000">
                <a:schemeClr val="accent2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9723C1D-9A1A-465B-8164-483BF5426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98889" y="3617790"/>
            <a:ext cx="2453337" cy="4027079"/>
          </a:xfrm>
          <a:prstGeom prst="rect">
            <a:avLst/>
          </a:prstGeom>
          <a:gradFill>
            <a:gsLst>
              <a:gs pos="2000">
                <a:schemeClr val="accent5">
                  <a:alpha val="35000"/>
                </a:schemeClr>
              </a:gs>
              <a:gs pos="67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A6680484-5F73-4078-85C2-415205B1A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30441" y="1644149"/>
            <a:ext cx="4384532" cy="4196758"/>
          </a:xfrm>
          <a:custGeom>
            <a:avLst/>
            <a:gdLst>
              <a:gd name="connsiteX0" fmla="*/ 44539 w 4384532"/>
              <a:gd name="connsiteY0" fmla="*/ 2446310 h 4196758"/>
              <a:gd name="connsiteX1" fmla="*/ 0 w 4384532"/>
              <a:gd name="connsiteY1" fmla="*/ 2004492 h 4196758"/>
              <a:gd name="connsiteX2" fmla="*/ 500607 w 4384532"/>
              <a:gd name="connsiteY2" fmla="*/ 610007 h 4196758"/>
              <a:gd name="connsiteX3" fmla="*/ 589546 w 4384532"/>
              <a:gd name="connsiteY3" fmla="*/ 512149 h 4196758"/>
              <a:gd name="connsiteX4" fmla="*/ 3077760 w 4384532"/>
              <a:gd name="connsiteY4" fmla="*/ 0 h 4196758"/>
              <a:gd name="connsiteX5" fmla="*/ 3237230 w 4384532"/>
              <a:gd name="connsiteY5" fmla="*/ 76821 h 4196758"/>
              <a:gd name="connsiteX6" fmla="*/ 4384532 w 4384532"/>
              <a:gd name="connsiteY6" fmla="*/ 2004492 h 4196758"/>
              <a:gd name="connsiteX7" fmla="*/ 2192266 w 4384532"/>
              <a:gd name="connsiteY7" fmla="*/ 4196758 h 4196758"/>
              <a:gd name="connsiteX8" fmla="*/ 44539 w 4384532"/>
              <a:gd name="connsiteY8" fmla="*/ 2446310 h 41967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84532" h="4196758">
                <a:moveTo>
                  <a:pt x="44539" y="2446310"/>
                </a:moveTo>
                <a:cubicBezTo>
                  <a:pt x="15336" y="2303599"/>
                  <a:pt x="0" y="2155836"/>
                  <a:pt x="0" y="2004492"/>
                </a:cubicBezTo>
                <a:cubicBezTo>
                  <a:pt x="0" y="1474787"/>
                  <a:pt x="187867" y="988960"/>
                  <a:pt x="500607" y="610007"/>
                </a:cubicBezTo>
                <a:lnTo>
                  <a:pt x="589546" y="512149"/>
                </a:lnTo>
                <a:lnTo>
                  <a:pt x="3077760" y="0"/>
                </a:lnTo>
                <a:lnTo>
                  <a:pt x="3237230" y="76821"/>
                </a:lnTo>
                <a:cubicBezTo>
                  <a:pt x="3920615" y="448057"/>
                  <a:pt x="4384532" y="1172098"/>
                  <a:pt x="4384532" y="2004492"/>
                </a:cubicBezTo>
                <a:cubicBezTo>
                  <a:pt x="4384532" y="3215247"/>
                  <a:pt x="3403021" y="4196758"/>
                  <a:pt x="2192266" y="4196758"/>
                </a:cubicBezTo>
                <a:cubicBezTo>
                  <a:pt x="1132855" y="4196758"/>
                  <a:pt x="248960" y="3445288"/>
                  <a:pt x="44539" y="2446310"/>
                </a:cubicBezTo>
                <a:close/>
              </a:path>
            </a:pathLst>
          </a:cu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06FC78-34A7-6647-8199-4A2063D29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927" y="1028701"/>
            <a:ext cx="3248863" cy="3020785"/>
          </a:xfrm>
        </p:spPr>
        <p:txBody>
          <a:bodyPr>
            <a:normAutofit/>
          </a:bodyPr>
          <a:lstStyle/>
          <a:p>
            <a:pPr algn="r"/>
            <a:r>
              <a:rPr lang="en-US" sz="3200" dirty="0" err="1">
                <a:solidFill>
                  <a:schemeClr val="bg1"/>
                </a:solidFill>
              </a:rPr>
              <a:t>UWTsd</a:t>
            </a:r>
            <a:r>
              <a:rPr lang="en-US" sz="3200" dirty="0">
                <a:solidFill>
                  <a:schemeClr val="bg1"/>
                </a:solidFill>
              </a:rPr>
              <a:t> – Common Module</a:t>
            </a:r>
            <a:br>
              <a:rPr lang="en-US" sz="3200" dirty="0">
                <a:solidFill>
                  <a:schemeClr val="bg1"/>
                </a:solidFill>
              </a:rPr>
            </a:br>
            <a:r>
              <a:rPr lang="en-US" sz="3200" dirty="0">
                <a:solidFill>
                  <a:schemeClr val="bg1"/>
                </a:solidFill>
              </a:rPr>
              <a:t>Level </a:t>
            </a:r>
            <a:br>
              <a:rPr lang="en-US" sz="3200" dirty="0">
                <a:solidFill>
                  <a:schemeClr val="bg1"/>
                </a:solidFill>
              </a:rPr>
            </a:br>
            <a:r>
              <a:rPr lang="en-US" sz="3200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00B69EE8-510C-5848-83DE-CD5A22460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7409" y="1028702"/>
            <a:ext cx="6273972" cy="4843462"/>
          </a:xfrm>
        </p:spPr>
        <p:txBody>
          <a:bodyPr>
            <a:normAutofit/>
          </a:bodyPr>
          <a:lstStyle/>
          <a:p>
            <a:r>
              <a:rPr lang="en-US" sz="1800" dirty="0"/>
              <a:t>Level 6 will have one 40 credit Common Module</a:t>
            </a:r>
          </a:p>
          <a:p>
            <a:r>
              <a:rPr lang="en-US" sz="1800" dirty="0"/>
              <a:t>“Independent Project”</a:t>
            </a:r>
          </a:p>
          <a:p>
            <a:r>
              <a:rPr lang="en-US" sz="1800" dirty="0"/>
              <a:t>Sessions/lectures online</a:t>
            </a:r>
          </a:p>
          <a:p>
            <a:r>
              <a:rPr lang="en-US" sz="1800" dirty="0"/>
              <a:t>It will run online with Tutor Support</a:t>
            </a:r>
          </a:p>
          <a:p>
            <a:r>
              <a:rPr lang="en-US" sz="1800" dirty="0"/>
              <a:t>It will run from November to the end of the academic year.</a:t>
            </a:r>
          </a:p>
          <a:p>
            <a:r>
              <a:rPr lang="en-US" sz="1800" dirty="0"/>
              <a:t>10% Scheduled Learning </a:t>
            </a:r>
          </a:p>
          <a:p>
            <a:r>
              <a:rPr lang="en-US" sz="1800" dirty="0"/>
              <a:t>90% Independent.</a:t>
            </a:r>
          </a:p>
        </p:txBody>
      </p:sp>
    </p:spTree>
    <p:extLst>
      <p:ext uri="{BB962C8B-B14F-4D97-AF65-F5344CB8AC3E}">
        <p14:creationId xmlns:p14="http://schemas.microsoft.com/office/powerpoint/2010/main" val="8272875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40BF4A1-714C-419E-A19F-578DE93BE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F91A9BD-D57F-4941-931F-40597AB3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54DB264-9467-4730-B9E9-C9A97DD66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90128" y="3609527"/>
            <a:ext cx="2458347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BB097F88-2120-47B4-B891-5B28F66BB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4227" y="1757079"/>
            <a:ext cx="3900088" cy="4178958"/>
          </a:xfrm>
          <a:custGeom>
            <a:avLst/>
            <a:gdLst>
              <a:gd name="connsiteX0" fmla="*/ 2431956 w 3900088"/>
              <a:gd name="connsiteY0" fmla="*/ 93939 h 4178958"/>
              <a:gd name="connsiteX1" fmla="*/ 3900088 w 3900088"/>
              <a:gd name="connsiteY1" fmla="*/ 2089479 h 4178958"/>
              <a:gd name="connsiteX2" fmla="*/ 1810609 w 3900088"/>
              <a:gd name="connsiteY2" fmla="*/ 4178958 h 4178958"/>
              <a:gd name="connsiteX3" fmla="*/ 77980 w 3900088"/>
              <a:gd name="connsiteY3" fmla="*/ 3257727 h 4178958"/>
              <a:gd name="connsiteX4" fmla="*/ 0 w 3900088"/>
              <a:gd name="connsiteY4" fmla="*/ 3129367 h 4178958"/>
              <a:gd name="connsiteX5" fmla="*/ 831517 w 3900088"/>
              <a:gd name="connsiteY5" fmla="*/ 244059 h 4178958"/>
              <a:gd name="connsiteX6" fmla="*/ 997290 w 3900088"/>
              <a:gd name="connsiteY6" fmla="*/ 164202 h 4178958"/>
              <a:gd name="connsiteX7" fmla="*/ 1810609 w 3900088"/>
              <a:gd name="connsiteY7" fmla="*/ 0 h 4178958"/>
              <a:gd name="connsiteX8" fmla="*/ 2431956 w 3900088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088" h="4178958">
                <a:moveTo>
                  <a:pt x="2431956" y="93939"/>
                </a:moveTo>
                <a:cubicBezTo>
                  <a:pt x="3282517" y="358491"/>
                  <a:pt x="3900088" y="1151865"/>
                  <a:pt x="3900088" y="2089479"/>
                </a:cubicBezTo>
                <a:cubicBezTo>
                  <a:pt x="3900088" y="3243466"/>
                  <a:pt x="2964596" y="4178958"/>
                  <a:pt x="1810609" y="4178958"/>
                </a:cubicBezTo>
                <a:cubicBezTo>
                  <a:pt x="1089367" y="4178958"/>
                  <a:pt x="453475" y="3813531"/>
                  <a:pt x="77980" y="3257727"/>
                </a:cubicBezTo>
                <a:lnTo>
                  <a:pt x="0" y="3129367"/>
                </a:lnTo>
                <a:lnTo>
                  <a:pt x="831517" y="244059"/>
                </a:lnTo>
                <a:lnTo>
                  <a:pt x="997290" y="164202"/>
                </a:lnTo>
                <a:cubicBezTo>
                  <a:pt x="1247271" y="58468"/>
                  <a:pt x="1522112" y="0"/>
                  <a:pt x="1810609" y="0"/>
                </a:cubicBezTo>
                <a:cubicBezTo>
                  <a:pt x="2026982" y="0"/>
                  <a:pt x="2235673" y="32888"/>
                  <a:pt x="2431956" y="93939"/>
                </a:cubicBezTo>
                <a:close/>
              </a:path>
            </a:pathLst>
          </a:custGeom>
          <a:gradFill>
            <a:gsLst>
              <a:gs pos="36000">
                <a:schemeClr val="accent6">
                  <a:lumMod val="60000"/>
                  <a:lumOff val="40000"/>
                  <a:alpha val="6000"/>
                </a:schemeClr>
              </a:gs>
              <a:gs pos="100000">
                <a:schemeClr val="accent6">
                  <a:alpha val="2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F9338F5-05AB-4DC5-BD1C-1A9F26C38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50099" y="411154"/>
            <a:ext cx="4395601" cy="3581400"/>
          </a:xfrm>
          <a:prstGeom prst="rect">
            <a:avLst/>
          </a:prstGeom>
          <a:gradFill>
            <a:gsLst>
              <a:gs pos="0">
                <a:schemeClr val="accent5">
                  <a:alpha val="29000"/>
                </a:schemeClr>
              </a:gs>
              <a:gs pos="100000">
                <a:schemeClr val="accent4"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1894DB-817D-2F42-A11A-A50F99EF56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68280"/>
            <a:ext cx="3390645" cy="3363597"/>
          </a:xfrm>
        </p:spPr>
        <p:txBody>
          <a:bodyPr>
            <a:normAutofit/>
          </a:bodyPr>
          <a:lstStyle/>
          <a:p>
            <a:pPr algn="r"/>
            <a:r>
              <a:rPr lang="en-US" sz="3200" dirty="0">
                <a:solidFill>
                  <a:schemeClr val="bg1"/>
                </a:solidFill>
              </a:rPr>
              <a:t>BA Acting and TDP Modules</a:t>
            </a:r>
            <a:br>
              <a:rPr lang="en-US" sz="3200" dirty="0">
                <a:solidFill>
                  <a:schemeClr val="bg1"/>
                </a:solidFill>
              </a:rPr>
            </a:br>
            <a:br>
              <a:rPr lang="en-US" sz="3200" dirty="0">
                <a:solidFill>
                  <a:schemeClr val="bg1"/>
                </a:solidFill>
              </a:rPr>
            </a:br>
            <a:r>
              <a:rPr lang="en-US" sz="3200" dirty="0">
                <a:solidFill>
                  <a:schemeClr val="bg1"/>
                </a:solidFill>
              </a:rPr>
              <a:t>Level 6</a:t>
            </a:r>
            <a:br>
              <a:rPr lang="en-US" sz="3200" dirty="0">
                <a:solidFill>
                  <a:schemeClr val="bg1"/>
                </a:solidFill>
              </a:rPr>
            </a:br>
            <a:endParaRPr lang="en-US" sz="3200" dirty="0">
              <a:solidFill>
                <a:schemeClr val="bg1"/>
              </a:solidFill>
            </a:endParaRP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2A48BB9B-C507-4BC0-AC02-773B4234E6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6058569"/>
              </p:ext>
            </p:extLst>
          </p:nvPr>
        </p:nvGraphicFramePr>
        <p:xfrm>
          <a:off x="4494654" y="457200"/>
          <a:ext cx="7240146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139292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DA9CE-8BE6-004B-BFF3-4EA9ECD85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Professional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11D5F7-B537-494B-A899-EFD2321DFB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/>
              <a:t>Much of this work will be evidenced in the Common Module.</a:t>
            </a:r>
          </a:p>
          <a:p>
            <a:r>
              <a:rPr lang="en-US" dirty="0"/>
              <a:t>Will change to a </a:t>
            </a:r>
            <a:r>
              <a:rPr lang="en-US" b="1" dirty="0"/>
              <a:t>20 Credit Module</a:t>
            </a:r>
          </a:p>
          <a:p>
            <a:r>
              <a:rPr lang="en-US" dirty="0"/>
              <a:t>Will be the first Module when we return (subject to guidance)</a:t>
            </a:r>
          </a:p>
          <a:p>
            <a:r>
              <a:rPr lang="en-US" dirty="0"/>
              <a:t>Run over 6 weeks (approx.)</a:t>
            </a:r>
          </a:p>
          <a:p>
            <a:r>
              <a:rPr lang="en-US" dirty="0"/>
              <a:t>Will be Practical based (subject to guidance)</a:t>
            </a:r>
          </a:p>
          <a:p>
            <a:r>
              <a:rPr lang="en-US" dirty="0"/>
              <a:t>Examples: Devising/R&amp;D</a:t>
            </a:r>
          </a:p>
          <a:p>
            <a:r>
              <a:rPr lang="en-US" dirty="0"/>
              <a:t>Performance? (subject to guidance)</a:t>
            </a:r>
          </a:p>
        </p:txBody>
      </p:sp>
    </p:spTree>
    <p:extLst>
      <p:ext uri="{BB962C8B-B14F-4D97-AF65-F5344CB8AC3E}">
        <p14:creationId xmlns:p14="http://schemas.microsoft.com/office/powerpoint/2010/main" val="14477505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59646-094A-BD47-A014-CE42B8E688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Mainhouse</a:t>
            </a:r>
            <a:r>
              <a:rPr lang="en-US" dirty="0"/>
              <a:t> Theatre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5A567C-0471-C04A-8445-DEA3D4A92D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Remains as a 30 credit Module</a:t>
            </a:r>
          </a:p>
          <a:p>
            <a:r>
              <a:rPr lang="en-US" dirty="0"/>
              <a:t>Interdisciplinary Project/Major Project</a:t>
            </a:r>
          </a:p>
          <a:p>
            <a:r>
              <a:rPr lang="en-US" dirty="0"/>
              <a:t>Collaborating with all of Performing Arts and Media courses</a:t>
            </a:r>
          </a:p>
          <a:p>
            <a:r>
              <a:rPr lang="en-US" dirty="0"/>
              <a:t>Large multi faceted project.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41906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A7951-3DC7-FB44-8447-3B8E5F525B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Site Specific/Studio Theatre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2A4381-7120-B04F-8045-828B2D7A36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Remains a 30 Credit Module</a:t>
            </a:r>
          </a:p>
          <a:p>
            <a:r>
              <a:rPr lang="en-US" dirty="0"/>
              <a:t>May be an outdoor project</a:t>
            </a:r>
          </a:p>
          <a:p>
            <a:r>
              <a:rPr lang="en-US" dirty="0"/>
              <a:t>Remains a collaboration with Acting and TDP</a:t>
            </a:r>
          </a:p>
        </p:txBody>
      </p:sp>
    </p:spTree>
    <p:extLst>
      <p:ext uri="{BB962C8B-B14F-4D97-AF65-F5344CB8AC3E}">
        <p14:creationId xmlns:p14="http://schemas.microsoft.com/office/powerpoint/2010/main" val="42054555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28D7AD-8D4B-E841-A3BD-AC94A7F239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Common Module 1:</a:t>
            </a:r>
            <a:br>
              <a:rPr lang="en-US" dirty="0"/>
            </a:br>
            <a:r>
              <a:rPr lang="en-US" dirty="0"/>
              <a:t>Independent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10366-B759-7347-A72E-1CC00974B2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Aim:</a:t>
            </a:r>
          </a:p>
          <a:p>
            <a:pPr marL="0" indent="0">
              <a:buNone/>
            </a:pPr>
            <a:r>
              <a:rPr lang="en-GB" dirty="0"/>
              <a:t>To develop the ability of students to engage critically and innovatively with theory and/or practice relevant to their studied subject areas in order to produce a discipline specific in-depth project.</a:t>
            </a:r>
          </a:p>
          <a:p>
            <a:pPr marL="0" indent="0">
              <a:buNone/>
            </a:pPr>
            <a:r>
              <a:rPr lang="en-US" dirty="0"/>
              <a:t>Outcomes: (Outlines only)</a:t>
            </a:r>
          </a:p>
          <a:p>
            <a:pPr lvl="0"/>
            <a:r>
              <a:rPr lang="en-GB" dirty="0"/>
              <a:t>Demonstrate intellectual skills in the identification of an appropriate topic pertinent to their field of study. </a:t>
            </a:r>
          </a:p>
          <a:p>
            <a:pPr lvl="0"/>
            <a:r>
              <a:rPr lang="en-GB" dirty="0"/>
              <a:t>Evidence in-depth knowledge and critical understanding of principles necessary within their chosen field of study </a:t>
            </a:r>
          </a:p>
          <a:p>
            <a:pPr lvl="0"/>
            <a:r>
              <a:rPr lang="en-GB" dirty="0"/>
              <a:t>Evidence independence of thought and critical evaluation in the production of an independent piece of work.</a:t>
            </a:r>
          </a:p>
          <a:p>
            <a:pPr lvl="0"/>
            <a:r>
              <a:rPr lang="en-GB" dirty="0"/>
              <a:t>Organise their knowledge and learning through use of a range of media.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1675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C5CC17-FF17-43CF-B073-D9051465D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EBE2DDC-0D14-44E6-A1AB-2EEC095074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09318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72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8543D98-0AA2-43B4-B508-DC1DB7F3D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2414" y="1406060"/>
            <a:ext cx="6857572" cy="4045450"/>
          </a:xfrm>
          <a:prstGeom prst="rect">
            <a:avLst/>
          </a:prstGeom>
          <a:gradFill>
            <a:gsLst>
              <a:gs pos="0">
                <a:schemeClr val="accent4">
                  <a:alpha val="0"/>
                </a:schemeClr>
              </a:gs>
              <a:gs pos="96000">
                <a:schemeClr val="accent2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9723C1D-9A1A-465B-8164-483BF5426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98889" y="3617790"/>
            <a:ext cx="2453337" cy="4027079"/>
          </a:xfrm>
          <a:prstGeom prst="rect">
            <a:avLst/>
          </a:prstGeom>
          <a:gradFill>
            <a:gsLst>
              <a:gs pos="2000">
                <a:schemeClr val="accent5">
                  <a:alpha val="35000"/>
                </a:schemeClr>
              </a:gs>
              <a:gs pos="67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6680484-5F73-4078-85C2-415205B1A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30441" y="1644149"/>
            <a:ext cx="4384532" cy="4196758"/>
          </a:xfrm>
          <a:custGeom>
            <a:avLst/>
            <a:gdLst>
              <a:gd name="connsiteX0" fmla="*/ 44539 w 4384532"/>
              <a:gd name="connsiteY0" fmla="*/ 2446310 h 4196758"/>
              <a:gd name="connsiteX1" fmla="*/ 0 w 4384532"/>
              <a:gd name="connsiteY1" fmla="*/ 2004492 h 4196758"/>
              <a:gd name="connsiteX2" fmla="*/ 500607 w 4384532"/>
              <a:gd name="connsiteY2" fmla="*/ 610007 h 4196758"/>
              <a:gd name="connsiteX3" fmla="*/ 589546 w 4384532"/>
              <a:gd name="connsiteY3" fmla="*/ 512149 h 4196758"/>
              <a:gd name="connsiteX4" fmla="*/ 3077760 w 4384532"/>
              <a:gd name="connsiteY4" fmla="*/ 0 h 4196758"/>
              <a:gd name="connsiteX5" fmla="*/ 3237230 w 4384532"/>
              <a:gd name="connsiteY5" fmla="*/ 76821 h 4196758"/>
              <a:gd name="connsiteX6" fmla="*/ 4384532 w 4384532"/>
              <a:gd name="connsiteY6" fmla="*/ 2004492 h 4196758"/>
              <a:gd name="connsiteX7" fmla="*/ 2192266 w 4384532"/>
              <a:gd name="connsiteY7" fmla="*/ 4196758 h 4196758"/>
              <a:gd name="connsiteX8" fmla="*/ 44539 w 4384532"/>
              <a:gd name="connsiteY8" fmla="*/ 2446310 h 41967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84532" h="4196758">
                <a:moveTo>
                  <a:pt x="44539" y="2446310"/>
                </a:moveTo>
                <a:cubicBezTo>
                  <a:pt x="15336" y="2303599"/>
                  <a:pt x="0" y="2155836"/>
                  <a:pt x="0" y="2004492"/>
                </a:cubicBezTo>
                <a:cubicBezTo>
                  <a:pt x="0" y="1474787"/>
                  <a:pt x="187867" y="988960"/>
                  <a:pt x="500607" y="610007"/>
                </a:cubicBezTo>
                <a:lnTo>
                  <a:pt x="589546" y="512149"/>
                </a:lnTo>
                <a:lnTo>
                  <a:pt x="3077760" y="0"/>
                </a:lnTo>
                <a:lnTo>
                  <a:pt x="3237230" y="76821"/>
                </a:lnTo>
                <a:cubicBezTo>
                  <a:pt x="3920615" y="448057"/>
                  <a:pt x="4384532" y="1172098"/>
                  <a:pt x="4384532" y="2004492"/>
                </a:cubicBezTo>
                <a:cubicBezTo>
                  <a:pt x="4384532" y="3215247"/>
                  <a:pt x="3403021" y="4196758"/>
                  <a:pt x="2192266" y="4196758"/>
                </a:cubicBezTo>
                <a:cubicBezTo>
                  <a:pt x="1132855" y="4196758"/>
                  <a:pt x="248960" y="3445288"/>
                  <a:pt x="44539" y="2446310"/>
                </a:cubicBezTo>
                <a:close/>
              </a:path>
            </a:pathLst>
          </a:cu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3F71BD-97F8-0B49-B15E-AF41EF2C6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927" y="1028701"/>
            <a:ext cx="3248863" cy="3020785"/>
          </a:xfrm>
        </p:spPr>
        <p:txBody>
          <a:bodyPr>
            <a:normAutofit/>
          </a:bodyPr>
          <a:lstStyle/>
          <a:p>
            <a:pPr algn="r"/>
            <a:r>
              <a:rPr lang="en-US" sz="3200">
                <a:solidFill>
                  <a:schemeClr val="bg1"/>
                </a:solidFill>
              </a:rPr>
              <a:t>Return to Campus</a:t>
            </a:r>
            <a:br>
              <a:rPr lang="en-US" sz="3200">
                <a:solidFill>
                  <a:schemeClr val="bg1"/>
                </a:solidFill>
              </a:rPr>
            </a:br>
            <a:endParaRPr lang="en-US" sz="32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31095A-3333-2440-AEDD-08409A70BC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7409" y="1028702"/>
            <a:ext cx="6273972" cy="4843462"/>
          </a:xfrm>
        </p:spPr>
        <p:txBody>
          <a:bodyPr>
            <a:normAutofit/>
          </a:bodyPr>
          <a:lstStyle/>
          <a:p>
            <a:r>
              <a:rPr lang="en-US" sz="1800" dirty="0"/>
              <a:t>Blended Learning – Some online sessions (Teams/Zoom) with some practical sessions</a:t>
            </a:r>
          </a:p>
          <a:p>
            <a:r>
              <a:rPr lang="en-US" sz="1800" dirty="0"/>
              <a:t>Limited numbers on Campus at one time (Level 4 one day Level 5 another </a:t>
            </a:r>
            <a:r>
              <a:rPr lang="en-US" sz="1800" dirty="0" err="1"/>
              <a:t>etc</a:t>
            </a:r>
            <a:r>
              <a:rPr lang="en-US" sz="1800" dirty="0"/>
              <a:t>)</a:t>
            </a:r>
          </a:p>
          <a:p>
            <a:r>
              <a:rPr lang="en-US" sz="1800" dirty="0"/>
              <a:t>Accommodation ‘bubbles’</a:t>
            </a:r>
          </a:p>
          <a:p>
            <a:r>
              <a:rPr lang="en-US" sz="1800" dirty="0"/>
              <a:t>Reorganization of some spaces (workshop)</a:t>
            </a:r>
          </a:p>
          <a:p>
            <a:r>
              <a:rPr lang="en-US" sz="1800" dirty="0"/>
              <a:t>One-way systems</a:t>
            </a:r>
          </a:p>
          <a:p>
            <a:r>
              <a:rPr lang="en-US" sz="1800" dirty="0"/>
              <a:t>Staggered breaks</a:t>
            </a:r>
          </a:p>
          <a:p>
            <a:r>
              <a:rPr lang="en-US" sz="1800" dirty="0"/>
              <a:t>Longer days (cleaning of rooms)</a:t>
            </a:r>
          </a:p>
          <a:p>
            <a:r>
              <a:rPr lang="en-US" sz="1800" dirty="0"/>
              <a:t>Following Government Guidelines in Sept (changes)</a:t>
            </a:r>
          </a:p>
          <a:p>
            <a:pPr marL="0" indent="0">
              <a:buNone/>
            </a:pPr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834329328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AnalogousFromLightSeedRightStep">
      <a:dk1>
        <a:srgbClr val="000000"/>
      </a:dk1>
      <a:lt1>
        <a:srgbClr val="FFFFFF"/>
      </a:lt1>
      <a:dk2>
        <a:srgbClr val="243241"/>
      </a:dk2>
      <a:lt2>
        <a:srgbClr val="E8E4E2"/>
      </a:lt2>
      <a:accent1>
        <a:srgbClr val="83A6BC"/>
      </a:accent1>
      <a:accent2>
        <a:srgbClr val="7F8ABA"/>
      </a:accent2>
      <a:accent3>
        <a:srgbClr val="A196C6"/>
      </a:accent3>
      <a:accent4>
        <a:srgbClr val="A57FBA"/>
      </a:accent4>
      <a:accent5>
        <a:srgbClr val="C492C1"/>
      </a:accent5>
      <a:accent6>
        <a:srgbClr val="BA7F9E"/>
      </a:accent6>
      <a:hlink>
        <a:srgbClr val="A67759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516</Words>
  <Application>Microsoft Macintosh PowerPoint</Application>
  <PresentationFormat>Widescreen</PresentationFormat>
  <Paragraphs>64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Avenir Next LT Pro</vt:lpstr>
      <vt:lpstr>Avenir Next LT Pro Light</vt:lpstr>
      <vt:lpstr>GradientRiseVTI</vt:lpstr>
      <vt:lpstr>Level 6 – 2020/21  BA Acting BA Theatre Design and Production</vt:lpstr>
      <vt:lpstr>University Wide Changes</vt:lpstr>
      <vt:lpstr>Why?</vt:lpstr>
      <vt:lpstr>UWTsd – Common Modules Level  4 &amp; 5</vt:lpstr>
      <vt:lpstr>UWTsd – Common Module Level  6</vt:lpstr>
      <vt:lpstr>BA Acting and TDP Modules  Level 6 </vt:lpstr>
      <vt:lpstr>Professional Practice</vt:lpstr>
      <vt:lpstr>Mainhouse Theatre</vt:lpstr>
      <vt:lpstr>Site Specific/Studio Theatre</vt:lpstr>
      <vt:lpstr>Common Module 1: Independent Project</vt:lpstr>
      <vt:lpstr>Return to Campus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Level 6 – 2020/21  BA Acting BA Theatre Design and Production</dc:title>
  <dc:creator>Microsoft Office User</dc:creator>
  <cp:lastModifiedBy>Microsoft Office User</cp:lastModifiedBy>
  <cp:revision>5</cp:revision>
  <dcterms:created xsi:type="dcterms:W3CDTF">2020-07-13T12:43:17Z</dcterms:created>
  <dcterms:modified xsi:type="dcterms:W3CDTF">2020-07-14T08:33:12Z</dcterms:modified>
</cp:coreProperties>
</file>