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charts/chart2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notesMasterIdLst>
    <p:notesMasterId r:id="rId13"/>
  </p:notesMasterIdLst>
  <p:sldIdLst>
    <p:sldId id="387" r:id="rId5"/>
    <p:sldId id="388" r:id="rId6"/>
    <p:sldId id="369" r:id="rId7"/>
    <p:sldId id="391" r:id="rId8"/>
    <p:sldId id="371" r:id="rId9"/>
    <p:sldId id="392" r:id="rId10"/>
    <p:sldId id="393" r:id="rId11"/>
    <p:sldId id="394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112" d="100"/>
          <a:sy n="112" d="100"/>
        </p:scale>
        <p:origin x="78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oleObject" Target="file:///\\pvs-datalake-01.bch.police.uk\users\1236\Downloads\Figure_6__Crime_Survey_for_England_and_Wales_shows_long-term_reductions_in_violent_crime_but_little_change_in_recent_years.xls" TargetMode="External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pPr>
            <a:r>
              <a:rPr lang="en-US" b="1" dirty="0">
                <a:solidFill>
                  <a:schemeClr val="tx2"/>
                </a:solidFill>
              </a:rPr>
              <a:t>Violence (without injury + with injury</a:t>
            </a:r>
            <a:r>
              <a:rPr lang="en-US" b="1" dirty="0">
                <a:solidFill>
                  <a:schemeClr val="bg1"/>
                </a:solidFill>
              </a:rPr>
              <a:t>)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bg1"/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>
        <c:manualLayout>
          <c:layoutTarget val="inner"/>
          <c:xMode val="edge"/>
          <c:yMode val="edge"/>
          <c:x val="0.10580314960629922"/>
          <c:y val="0.19486111111111112"/>
          <c:w val="0.87753018372703417"/>
          <c:h val="0.63351086322543015"/>
        </c:manualLayout>
      </c:layout>
      <c:areaChart>
        <c:grouping val="stacked"/>
        <c:varyColors val="0"/>
        <c:ser>
          <c:idx val="0"/>
          <c:order val="0"/>
          <c:tx>
            <c:strRef>
              <c:f>'[Figure_6__Crime_Survey_for_England_and_Wales_shows_long-term_reductions_in_violent_crime_but_little_change_in_recent_years.xls]data'!$B$1:$B$8</c:f>
              <c:strCache>
                <c:ptCount val="8"/>
                <c:pt idx="0">
                  <c:v>Figure 6: Crime Survey for England and Wales shows long-term reductions in violent crime but little change in recent years</c:v>
                </c:pt>
                <c:pt idx="1">
                  <c:v>England and Wales, year ending December 1981 to year ending June 2018</c:v>
                </c:pt>
                <c:pt idx="3">
                  <c:v>1. Prior to the year ending March 2002, CSEW respondents were asked about their experience of crime in the previous calendar year, so year-labels identify the year in which the crime took place. Following the change to continuous interviewing, respondents</c:v>
                </c:pt>
                <c:pt idx="4">
                  <c:v>Number of incidents (thousands)</c:v>
                </c:pt>
                <c:pt idx="6">
                  <c:v>Violence</c:v>
                </c:pt>
                <c:pt idx="7">
                  <c:v>Dec 81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cat>
            <c:strRef>
              <c:f>'[Figure_6__Crime_Survey_for_England_and_Wales_shows_long-term_reductions_in_violent_crime_but_little_change_in_recent_years.xls]data'!$A$9:$A$33</c:f>
              <c:strCache>
                <c:ptCount val="25"/>
                <c:pt idx="0">
                  <c:v>Dec 83</c:v>
                </c:pt>
                <c:pt idx="1">
                  <c:v>Dec 87</c:v>
                </c:pt>
                <c:pt idx="2">
                  <c:v>Dec 91</c:v>
                </c:pt>
                <c:pt idx="3">
                  <c:v>Dec 93</c:v>
                </c:pt>
                <c:pt idx="4">
                  <c:v>Dec 95</c:v>
                </c:pt>
                <c:pt idx="5">
                  <c:v>Dec 97</c:v>
                </c:pt>
                <c:pt idx="6">
                  <c:v>Dec 99</c:v>
                </c:pt>
                <c:pt idx="7">
                  <c:v>Mar 02</c:v>
                </c:pt>
                <c:pt idx="8">
                  <c:v>Mar 03</c:v>
                </c:pt>
                <c:pt idx="9">
                  <c:v>Mar 04</c:v>
                </c:pt>
                <c:pt idx="10">
                  <c:v>Mar 05</c:v>
                </c:pt>
                <c:pt idx="11">
                  <c:v>Mar 06</c:v>
                </c:pt>
                <c:pt idx="12">
                  <c:v>Mar 07</c:v>
                </c:pt>
                <c:pt idx="13">
                  <c:v>Mar 08</c:v>
                </c:pt>
                <c:pt idx="14">
                  <c:v>Mar 09</c:v>
                </c:pt>
                <c:pt idx="15">
                  <c:v>Mar 10</c:v>
                </c:pt>
                <c:pt idx="16">
                  <c:v>Mar 11</c:v>
                </c:pt>
                <c:pt idx="17">
                  <c:v>Mar 12</c:v>
                </c:pt>
                <c:pt idx="18">
                  <c:v>Mar 13</c:v>
                </c:pt>
                <c:pt idx="19">
                  <c:v>Mar 14</c:v>
                </c:pt>
                <c:pt idx="20">
                  <c:v>Mar 15</c:v>
                </c:pt>
                <c:pt idx="21">
                  <c:v>Mar 16</c:v>
                </c:pt>
                <c:pt idx="23">
                  <c:v>Jun 17</c:v>
                </c:pt>
                <c:pt idx="24">
                  <c:v>Jun 18</c:v>
                </c:pt>
              </c:strCache>
            </c:strRef>
          </c:cat>
          <c:val>
            <c:numRef>
              <c:f>'[Figure_6__Crime_Survey_for_England_and_Wales_shows_long-term_reductions_in_violent_crime_but_little_change_in_recent_years.xls]data'!$B$9:$B$33</c:f>
              <c:numCache>
                <c:formatCode>General</c:formatCode>
                <c:ptCount val="25"/>
              </c:numCache>
            </c:numRef>
          </c:val>
          <c:extLst>
            <c:ext xmlns:c16="http://schemas.microsoft.com/office/drawing/2014/chart" uri="{C3380CC4-5D6E-409C-BE32-E72D297353CC}">
              <c16:uniqueId val="{00000000-4D6C-4B78-A9D1-A18C2779DE5A}"/>
            </c:ext>
          </c:extLst>
        </c:ser>
        <c:ser>
          <c:idx val="1"/>
          <c:order val="1"/>
          <c:tx>
            <c:strRef>
              <c:f>'[Figure_6__Crime_Survey_for_England_and_Wales_shows_long-term_reductions_in_violent_crime_but_little_change_in_recent_years.xls]data'!$C$1:$C$8</c:f>
              <c:strCache>
                <c:ptCount val="8"/>
                <c:pt idx="0">
                  <c:v>Figure 6: Crime Survey for England and Wales shows long-term reductions in violent crime but little change in recent years</c:v>
                </c:pt>
                <c:pt idx="1">
                  <c:v>England and Wales, year ending December 1981 to year ending June 2018</c:v>
                </c:pt>
                <c:pt idx="3">
                  <c:v>1. Prior to the year ending March 2002, CSEW respondents were asked about their experience of crime in the previous calendar year, so year-labels identify the year in which the crime took place. Following the change to continuous interviewing, respondents</c:v>
                </c:pt>
                <c:pt idx="4">
                  <c:v>Number of incidents (thousands)</c:v>
                </c:pt>
                <c:pt idx="6">
                  <c:v>with injury</c:v>
                </c:pt>
                <c:pt idx="7">
                  <c:v>1117</c:v>
                </c:pt>
              </c:strCache>
            </c:strRef>
          </c:tx>
          <c:spPr>
            <a:solidFill>
              <a:schemeClr val="accent2"/>
            </a:solidFill>
            <a:ln>
              <a:noFill/>
            </a:ln>
            <a:effectLst/>
          </c:spPr>
          <c:cat>
            <c:strRef>
              <c:f>'[Figure_6__Crime_Survey_for_England_and_Wales_shows_long-term_reductions_in_violent_crime_but_little_change_in_recent_years.xls]data'!$A$9:$A$33</c:f>
              <c:strCache>
                <c:ptCount val="25"/>
                <c:pt idx="0">
                  <c:v>Dec 83</c:v>
                </c:pt>
                <c:pt idx="1">
                  <c:v>Dec 87</c:v>
                </c:pt>
                <c:pt idx="2">
                  <c:v>Dec 91</c:v>
                </c:pt>
                <c:pt idx="3">
                  <c:v>Dec 93</c:v>
                </c:pt>
                <c:pt idx="4">
                  <c:v>Dec 95</c:v>
                </c:pt>
                <c:pt idx="5">
                  <c:v>Dec 97</c:v>
                </c:pt>
                <c:pt idx="6">
                  <c:v>Dec 99</c:v>
                </c:pt>
                <c:pt idx="7">
                  <c:v>Mar 02</c:v>
                </c:pt>
                <c:pt idx="8">
                  <c:v>Mar 03</c:v>
                </c:pt>
                <c:pt idx="9">
                  <c:v>Mar 04</c:v>
                </c:pt>
                <c:pt idx="10">
                  <c:v>Mar 05</c:v>
                </c:pt>
                <c:pt idx="11">
                  <c:v>Mar 06</c:v>
                </c:pt>
                <c:pt idx="12">
                  <c:v>Mar 07</c:v>
                </c:pt>
                <c:pt idx="13">
                  <c:v>Mar 08</c:v>
                </c:pt>
                <c:pt idx="14">
                  <c:v>Mar 09</c:v>
                </c:pt>
                <c:pt idx="15">
                  <c:v>Mar 10</c:v>
                </c:pt>
                <c:pt idx="16">
                  <c:v>Mar 11</c:v>
                </c:pt>
                <c:pt idx="17">
                  <c:v>Mar 12</c:v>
                </c:pt>
                <c:pt idx="18">
                  <c:v>Mar 13</c:v>
                </c:pt>
                <c:pt idx="19">
                  <c:v>Mar 14</c:v>
                </c:pt>
                <c:pt idx="20">
                  <c:v>Mar 15</c:v>
                </c:pt>
                <c:pt idx="21">
                  <c:v>Mar 16</c:v>
                </c:pt>
                <c:pt idx="23">
                  <c:v>Jun 17</c:v>
                </c:pt>
                <c:pt idx="24">
                  <c:v>Jun 18</c:v>
                </c:pt>
              </c:strCache>
            </c:strRef>
          </c:cat>
          <c:val>
            <c:numRef>
              <c:f>'[Figure_6__Crime_Survey_for_England_and_Wales_shows_long-term_reductions_in_violent_crime_but_little_change_in_recent_years.xls]data'!$C$9:$C$33</c:f>
              <c:numCache>
                <c:formatCode>General</c:formatCode>
                <c:ptCount val="25"/>
                <c:pt idx="0">
                  <c:v>1093</c:v>
                </c:pt>
                <c:pt idx="1">
                  <c:v>1397</c:v>
                </c:pt>
                <c:pt idx="2">
                  <c:v>1408</c:v>
                </c:pt>
                <c:pt idx="3">
                  <c:v>2056</c:v>
                </c:pt>
                <c:pt idx="4">
                  <c:v>2270</c:v>
                </c:pt>
                <c:pt idx="5">
                  <c:v>1999</c:v>
                </c:pt>
                <c:pt idx="6">
                  <c:v>1754</c:v>
                </c:pt>
                <c:pt idx="7">
                  <c:v>1303</c:v>
                </c:pt>
                <c:pt idx="8">
                  <c:v>1272</c:v>
                </c:pt>
                <c:pt idx="9">
                  <c:v>1204</c:v>
                </c:pt>
                <c:pt idx="10">
                  <c:v>1167</c:v>
                </c:pt>
                <c:pt idx="11">
                  <c:v>1086</c:v>
                </c:pt>
                <c:pt idx="12">
                  <c:v>1114</c:v>
                </c:pt>
                <c:pt idx="13">
                  <c:v>929</c:v>
                </c:pt>
                <c:pt idx="14">
                  <c:v>959</c:v>
                </c:pt>
                <c:pt idx="15">
                  <c:v>892</c:v>
                </c:pt>
                <c:pt idx="16">
                  <c:v>1076</c:v>
                </c:pt>
                <c:pt idx="17">
                  <c:v>907</c:v>
                </c:pt>
                <c:pt idx="18">
                  <c:v>982</c:v>
                </c:pt>
                <c:pt idx="19">
                  <c:v>632</c:v>
                </c:pt>
                <c:pt idx="20">
                  <c:v>678</c:v>
                </c:pt>
                <c:pt idx="21">
                  <c:v>575</c:v>
                </c:pt>
                <c:pt idx="22">
                  <c:v>0</c:v>
                </c:pt>
                <c:pt idx="23">
                  <c:v>571</c:v>
                </c:pt>
                <c:pt idx="24">
                  <c:v>616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4D6C-4B78-A9D1-A18C2779DE5A}"/>
            </c:ext>
          </c:extLst>
        </c:ser>
        <c:ser>
          <c:idx val="2"/>
          <c:order val="2"/>
          <c:tx>
            <c:strRef>
              <c:f>'[Figure_6__Crime_Survey_for_England_and_Wales_shows_long-term_reductions_in_violent_crime_but_little_change_in_recent_years.xls]data'!$D$1:$D$8</c:f>
              <c:strCache>
                <c:ptCount val="8"/>
                <c:pt idx="0">
                  <c:v>Figure 6: Crime Survey for England and Wales shows long-term reductions in violent crime but little change in recent years</c:v>
                </c:pt>
                <c:pt idx="1">
                  <c:v>England and Wales, year ending December 1981 to year ending June 2018</c:v>
                </c:pt>
                <c:pt idx="3">
                  <c:v>1. Prior to the year ending March 2002, CSEW respondents were asked about their experience of crime in the previous calendar year, so year-labels identify the year in which the crime took place. Following the change to continuous interviewing, respondents</c:v>
                </c:pt>
                <c:pt idx="4">
                  <c:v>Number of incidents (thousands)</c:v>
                </c:pt>
                <c:pt idx="6">
                  <c:v>without injury</c:v>
                </c:pt>
                <c:pt idx="7">
                  <c:v>793</c:v>
                </c:pt>
              </c:strCache>
            </c:strRef>
          </c:tx>
          <c:spPr>
            <a:solidFill>
              <a:schemeClr val="accent3"/>
            </a:solidFill>
            <a:ln w="25400">
              <a:noFill/>
            </a:ln>
            <a:effectLst/>
          </c:spPr>
          <c:cat>
            <c:strRef>
              <c:f>'[Figure_6__Crime_Survey_for_England_and_Wales_shows_long-term_reductions_in_violent_crime_but_little_change_in_recent_years.xls]data'!$A$9:$A$33</c:f>
              <c:strCache>
                <c:ptCount val="25"/>
                <c:pt idx="0">
                  <c:v>Dec 83</c:v>
                </c:pt>
                <c:pt idx="1">
                  <c:v>Dec 87</c:v>
                </c:pt>
                <c:pt idx="2">
                  <c:v>Dec 91</c:v>
                </c:pt>
                <c:pt idx="3">
                  <c:v>Dec 93</c:v>
                </c:pt>
                <c:pt idx="4">
                  <c:v>Dec 95</c:v>
                </c:pt>
                <c:pt idx="5">
                  <c:v>Dec 97</c:v>
                </c:pt>
                <c:pt idx="6">
                  <c:v>Dec 99</c:v>
                </c:pt>
                <c:pt idx="7">
                  <c:v>Mar 02</c:v>
                </c:pt>
                <c:pt idx="8">
                  <c:v>Mar 03</c:v>
                </c:pt>
                <c:pt idx="9">
                  <c:v>Mar 04</c:v>
                </c:pt>
                <c:pt idx="10">
                  <c:v>Mar 05</c:v>
                </c:pt>
                <c:pt idx="11">
                  <c:v>Mar 06</c:v>
                </c:pt>
                <c:pt idx="12">
                  <c:v>Mar 07</c:v>
                </c:pt>
                <c:pt idx="13">
                  <c:v>Mar 08</c:v>
                </c:pt>
                <c:pt idx="14">
                  <c:v>Mar 09</c:v>
                </c:pt>
                <c:pt idx="15">
                  <c:v>Mar 10</c:v>
                </c:pt>
                <c:pt idx="16">
                  <c:v>Mar 11</c:v>
                </c:pt>
                <c:pt idx="17">
                  <c:v>Mar 12</c:v>
                </c:pt>
                <c:pt idx="18">
                  <c:v>Mar 13</c:v>
                </c:pt>
                <c:pt idx="19">
                  <c:v>Mar 14</c:v>
                </c:pt>
                <c:pt idx="20">
                  <c:v>Mar 15</c:v>
                </c:pt>
                <c:pt idx="21">
                  <c:v>Mar 16</c:v>
                </c:pt>
                <c:pt idx="23">
                  <c:v>Jun 17</c:v>
                </c:pt>
                <c:pt idx="24">
                  <c:v>Jun 18</c:v>
                </c:pt>
              </c:strCache>
            </c:strRef>
          </c:cat>
          <c:val>
            <c:numRef>
              <c:f>'[Figure_6__Crime_Survey_for_England_and_Wales_shows_long-term_reductions_in_violent_crime_but_little_change_in_recent_years.xls]data'!$D$9:$D$33</c:f>
              <c:numCache>
                <c:formatCode>General</c:formatCode>
                <c:ptCount val="25"/>
                <c:pt idx="0">
                  <c:v>759</c:v>
                </c:pt>
                <c:pt idx="1">
                  <c:v>658</c:v>
                </c:pt>
                <c:pt idx="2">
                  <c:v>966</c:v>
                </c:pt>
                <c:pt idx="3">
                  <c:v>1224</c:v>
                </c:pt>
                <c:pt idx="4">
                  <c:v>1567</c:v>
                </c:pt>
                <c:pt idx="5">
                  <c:v>1259</c:v>
                </c:pt>
                <c:pt idx="6">
                  <c:v>1221</c:v>
                </c:pt>
                <c:pt idx="7">
                  <c:v>974</c:v>
                </c:pt>
                <c:pt idx="8">
                  <c:v>1035</c:v>
                </c:pt>
                <c:pt idx="9">
                  <c:v>1009</c:v>
                </c:pt>
                <c:pt idx="10">
                  <c:v>844</c:v>
                </c:pt>
                <c:pt idx="11">
                  <c:v>898</c:v>
                </c:pt>
                <c:pt idx="12">
                  <c:v>990</c:v>
                </c:pt>
                <c:pt idx="13">
                  <c:v>886</c:v>
                </c:pt>
                <c:pt idx="14">
                  <c:v>815</c:v>
                </c:pt>
                <c:pt idx="15">
                  <c:v>795</c:v>
                </c:pt>
                <c:pt idx="16">
                  <c:v>820</c:v>
                </c:pt>
                <c:pt idx="17">
                  <c:v>837</c:v>
                </c:pt>
                <c:pt idx="18">
                  <c:v>683</c:v>
                </c:pt>
                <c:pt idx="19">
                  <c:v>694</c:v>
                </c:pt>
                <c:pt idx="20">
                  <c:v>634</c:v>
                </c:pt>
                <c:pt idx="21">
                  <c:v>693</c:v>
                </c:pt>
                <c:pt idx="22">
                  <c:v>0</c:v>
                </c:pt>
                <c:pt idx="23">
                  <c:v>671</c:v>
                </c:pt>
                <c:pt idx="24">
                  <c:v>659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4D6C-4B78-A9D1-A18C2779DE5A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547476400"/>
        <c:axId val="547478752"/>
      </c:areaChart>
      <c:catAx>
        <c:axId val="547476400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000" b="0" i="0" u="none" strike="noStrike" kern="1200" baseline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547478752"/>
        <c:crosses val="autoZero"/>
        <c:auto val="1"/>
        <c:lblAlgn val="ctr"/>
        <c:lblOffset val="100"/>
        <c:noMultiLvlLbl val="0"/>
      </c:catAx>
      <c:valAx>
        <c:axId val="547478752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547476400"/>
        <c:crosses val="autoZero"/>
        <c:crossBetween val="midCat"/>
      </c:valAx>
      <c:spPr>
        <a:noFill/>
        <a:ln>
          <a:noFill/>
        </a:ln>
        <a:effectLst/>
      </c:spPr>
    </c:plotArea>
    <c:plotVisOnly val="1"/>
    <c:dispBlanksAs val="zero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2128" b="1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GB" dirty="0">
                <a:solidFill>
                  <a:schemeClr val="bg1"/>
                </a:solidFill>
              </a:rPr>
              <a:t>Offences involving a bladed instrument</a:t>
            </a:r>
          </a:p>
        </c:rich>
      </c:tx>
      <c:layout>
        <c:manualLayout>
          <c:xMode val="edge"/>
          <c:yMode val="edge"/>
          <c:x val="0"/>
          <c:y val="1.8502000801996175E-2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128" b="1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pie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Offences involving a bladed instrument</c:v>
                </c:pt>
              </c:strCache>
            </c:strRef>
          </c:tx>
          <c:dPt>
            <c:idx val="0"/>
            <c:bubble3D val="0"/>
            <c:spPr>
              <a:gradFill rotWithShape="1">
                <a:gsLst>
                  <a:gs pos="0">
                    <a:schemeClr val="accent1">
                      <a:shade val="51000"/>
                      <a:satMod val="130000"/>
                    </a:schemeClr>
                  </a:gs>
                  <a:gs pos="80000">
                    <a:schemeClr val="accent1">
                      <a:shade val="93000"/>
                      <a:satMod val="130000"/>
                    </a:schemeClr>
                  </a:gs>
                  <a:gs pos="100000">
                    <a:schemeClr val="accent1">
                      <a:shade val="94000"/>
                      <a:satMod val="135000"/>
                    </a:schemeClr>
                  </a:gs>
                </a:gsLst>
                <a:lin ang="16200000" scaled="0"/>
              </a:gradFill>
              <a:ln>
                <a:noFill/>
              </a:ln>
              <a:effectLst>
                <a:outerShdw blurRad="40000" dist="23000" dir="5400000" rotWithShape="0">
                  <a:srgbClr val="000000">
                    <a:alpha val="35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threePt" dir="t">
                  <a:rot lat="0" lon="0" rev="1200000"/>
                </a:lightRig>
              </a:scene3d>
              <a:sp3d>
                <a:bevelT w="63500" h="25400"/>
              </a:sp3d>
            </c:spPr>
            <c:extLst>
              <c:ext xmlns:c16="http://schemas.microsoft.com/office/drawing/2014/chart" uri="{C3380CC4-5D6E-409C-BE32-E72D297353CC}">
                <c16:uniqueId val="{00000001-0125-4341-9651-5F2894AB6239}"/>
              </c:ext>
            </c:extLst>
          </c:dPt>
          <c:dPt>
            <c:idx val="1"/>
            <c:bubble3D val="0"/>
            <c:spPr>
              <a:gradFill rotWithShape="1">
                <a:gsLst>
                  <a:gs pos="0">
                    <a:schemeClr val="accent2">
                      <a:shade val="51000"/>
                      <a:satMod val="130000"/>
                    </a:schemeClr>
                  </a:gs>
                  <a:gs pos="80000">
                    <a:schemeClr val="accent2">
                      <a:shade val="93000"/>
                      <a:satMod val="130000"/>
                    </a:schemeClr>
                  </a:gs>
                  <a:gs pos="100000">
                    <a:schemeClr val="accent2">
                      <a:shade val="94000"/>
                      <a:satMod val="135000"/>
                    </a:schemeClr>
                  </a:gs>
                </a:gsLst>
                <a:lin ang="16200000" scaled="0"/>
              </a:gradFill>
              <a:ln>
                <a:noFill/>
              </a:ln>
              <a:effectLst>
                <a:outerShdw blurRad="40000" dist="23000" dir="5400000" rotWithShape="0">
                  <a:srgbClr val="000000">
                    <a:alpha val="35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threePt" dir="t">
                  <a:rot lat="0" lon="0" rev="1200000"/>
                </a:lightRig>
              </a:scene3d>
              <a:sp3d>
                <a:bevelT w="63500" h="25400"/>
              </a:sp3d>
            </c:spPr>
            <c:extLst>
              <c:ext xmlns:c16="http://schemas.microsoft.com/office/drawing/2014/chart" uri="{C3380CC4-5D6E-409C-BE32-E72D297353CC}">
                <c16:uniqueId val="{00000003-0125-4341-9651-5F2894AB6239}"/>
              </c:ext>
            </c:extLst>
          </c:dPt>
          <c:dPt>
            <c:idx val="2"/>
            <c:bubble3D val="0"/>
            <c:spPr>
              <a:gradFill rotWithShape="1">
                <a:gsLst>
                  <a:gs pos="0">
                    <a:schemeClr val="accent3">
                      <a:shade val="51000"/>
                      <a:satMod val="130000"/>
                    </a:schemeClr>
                  </a:gs>
                  <a:gs pos="80000">
                    <a:schemeClr val="accent3">
                      <a:shade val="93000"/>
                      <a:satMod val="130000"/>
                    </a:schemeClr>
                  </a:gs>
                  <a:gs pos="100000">
                    <a:schemeClr val="accent3">
                      <a:shade val="94000"/>
                      <a:satMod val="135000"/>
                    </a:schemeClr>
                  </a:gs>
                </a:gsLst>
                <a:lin ang="16200000" scaled="0"/>
              </a:gradFill>
              <a:ln>
                <a:noFill/>
              </a:ln>
              <a:effectLst>
                <a:outerShdw blurRad="40000" dist="23000" dir="5400000" rotWithShape="0">
                  <a:srgbClr val="000000">
                    <a:alpha val="35000"/>
                  </a:srgbClr>
                </a:outerShdw>
              </a:effectLst>
              <a:scene3d>
                <a:camera prst="orthographicFront">
                  <a:rot lat="0" lon="0" rev="0"/>
                </a:camera>
                <a:lightRig rig="threePt" dir="t">
                  <a:rot lat="0" lon="0" rev="1200000"/>
                </a:lightRig>
              </a:scene3d>
              <a:sp3d>
                <a:bevelT w="63500" h="25400"/>
              </a:sp3d>
            </c:spPr>
            <c:extLst>
              <c:ext xmlns:c16="http://schemas.microsoft.com/office/drawing/2014/chart" uri="{C3380CC4-5D6E-409C-BE32-E72D297353CC}">
                <c16:uniqueId val="{00000005-0125-4341-9651-5F2894AB6239}"/>
              </c:ext>
            </c:extLst>
          </c:dPt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inEnd"/>
            <c:showLegendKey val="0"/>
            <c:showVal val="0"/>
            <c:showCatName val="1"/>
            <c:showSerName val="0"/>
            <c:showPercent val="1"/>
            <c:showBubbleSize val="0"/>
            <c:showLeaderLines val="1"/>
            <c:leaderLines>
              <c:spPr>
                <a:ln w="9525" cap="flat" cmpd="sng" algn="ctr">
                  <a:solidFill>
                    <a:schemeClr val="tx1">
                      <a:lumMod val="35000"/>
                      <a:lumOff val="65000"/>
                    </a:schemeClr>
                  </a:solidFill>
                  <a:round/>
                </a:ln>
                <a:effectLst/>
              </c:spPr>
            </c:leaderLines>
            <c:extLst>
              <c:ext xmlns:c15="http://schemas.microsoft.com/office/drawing/2012/chart" uri="{CE6537A1-D6FC-4f65-9D91-7224C49458BB}"/>
            </c:extLst>
          </c:dLbls>
          <c:cat>
            <c:strRef>
              <c:f>Sheet1!$A$2:$A$5</c:f>
              <c:strCache>
                <c:ptCount val="3"/>
                <c:pt idx="0">
                  <c:v>Assaults</c:v>
                </c:pt>
                <c:pt idx="1">
                  <c:v>Robbery</c:v>
                </c:pt>
                <c:pt idx="2">
                  <c:v>Other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3"/>
                <c:pt idx="0">
                  <c:v>46</c:v>
                </c:pt>
                <c:pt idx="1">
                  <c:v>43</c:v>
                </c:pt>
                <c:pt idx="2">
                  <c:v>11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6-0125-4341-9651-5F2894AB6239}"/>
            </c:ext>
          </c:extLst>
        </c:ser>
        <c:dLbls>
          <c:dLblPos val="inEnd"/>
          <c:showLegendKey val="0"/>
          <c:showVal val="0"/>
          <c:showCatName val="0"/>
          <c:showSerName val="0"/>
          <c:showPercent val="1"/>
          <c:showBubbleSize val="0"/>
          <c:showLeaderLines val="1"/>
        </c:dLbls>
        <c:firstSliceAng val="0"/>
      </c:pieChart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76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.xml><?xml version="1.0" encoding="utf-8"?>
<cs:chartStyle xmlns:cs="http://schemas.microsoft.com/office/drawing/2012/chartStyle" xmlns:a="http://schemas.openxmlformats.org/drawingml/2006/main" id="344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12700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2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3">
      <cs:styleClr val="auto"/>
    </cs:fillRef>
    <cs:effectRef idx="3"/>
    <cs:fontRef idx="minor">
      <a:schemeClr val="tx1"/>
    </cs:fontRef>
  </cs:dataPoint>
  <cs:dataPoint3D>
    <cs:lnRef idx="0"/>
    <cs:fillRef idx="3">
      <cs:styleClr val="auto"/>
    </cs:fillRef>
    <cs:effectRef idx="3"/>
    <cs:fontRef idx="minor">
      <a:schemeClr val="tx1"/>
    </cs:fontRef>
  </cs:dataPoint3D>
  <cs:dataPointLine>
    <cs:lnRef idx="0">
      <cs:styleClr val="auto"/>
    </cs:lnRef>
    <cs:fillRef idx="3"/>
    <cs:effectRef idx="3"/>
    <cs:fontRef idx="minor">
      <a:schemeClr val="tx1"/>
    </cs:fontRef>
    <cs:spPr>
      <a:ln w="3492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3">
      <cs:styleClr val="auto"/>
    </cs:fillRef>
    <cs:effectRef idx="3"/>
    <cs:fontRef idx="minor">
      <a:schemeClr val="tx1"/>
    </cs:fontRef>
    <cs:spPr>
      <a:ln w="9525">
        <a:solidFill>
          <a:schemeClr val="phClr"/>
        </a:solidFill>
        <a:round/>
      </a:ln>
    </cs:spPr>
  </cs:dataPointMarker>
  <cs:dataPointMarkerLayout symbol="circle" size="6"/>
  <cs:dataPointWireframe>
    <cs:lnRef idx="0">
      <cs:styleClr val="auto"/>
    </cs:lnRef>
    <cs:fillRef idx="3"/>
    <cs:effectRef idx="3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lt1"/>
    </cs:fontRef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>
    <cs:lnRef idx="0"/>
    <cs:fillRef idx="0"/>
    <cs:effectRef idx="0"/>
    <cs:fontRef idx="minor">
      <a:schemeClr val="lt1"/>
    </cs:fontRef>
  </cs:plotArea>
  <cs:plotArea3D>
    <cs:lnRef idx="0"/>
    <cs:fillRef idx="0"/>
    <cs:effectRef idx="0"/>
    <cs:fontRef idx="minor">
      <a:schemeClr val="lt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12700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2128" b="1" kern="1200" baseline="0"/>
  </cs:title>
  <cs:trendline>
    <cs:lnRef idx="0">
      <cs:styleClr val="auto"/>
    </cs:lnRef>
    <cs:fillRef idx="0"/>
    <cs:effectRef idx="0"/>
    <cs:fontRef idx="minor">
      <a:schemeClr val="lt1"/>
    </cs:fontRef>
    <cs:spPr>
      <a:ln w="19050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lt1"/>
    </cs:fontRef>
  </cs:wall>
</cs:chartStyle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77EAD92-F87F-44DF-B31B-1FB6C980324E}" type="doc">
      <dgm:prSet loTypeId="urn:microsoft.com/office/officeart/2009/3/layout/CircleRelationship" loCatId="relationship" qsTypeId="urn:microsoft.com/office/officeart/2005/8/quickstyle/3d4" qsCatId="3D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8325D3B3-657B-4599-A936-0BB85A86F3B5}">
      <dgm:prSet phldrT="[Text]" custT="1"/>
      <dgm:spPr/>
      <dgm:t>
        <a:bodyPr/>
        <a:lstStyle/>
        <a:p>
          <a:endParaRPr lang="en-GB" sz="3200" dirty="0"/>
        </a:p>
        <a:p>
          <a:r>
            <a:rPr lang="en-GB" sz="2400" b="1" dirty="0"/>
            <a:t>Safeguarding</a:t>
          </a:r>
        </a:p>
        <a:p>
          <a:r>
            <a:rPr lang="en-GB" sz="2400" b="1" dirty="0"/>
            <a:t>Resilience</a:t>
          </a:r>
        </a:p>
        <a:p>
          <a:r>
            <a:rPr lang="en-GB" sz="2400" b="1" dirty="0"/>
            <a:t>Enforcement</a:t>
          </a:r>
        </a:p>
        <a:p>
          <a:r>
            <a:rPr lang="en-GB" sz="2400" b="1" dirty="0"/>
            <a:t>Early Intervention</a:t>
          </a:r>
        </a:p>
        <a:p>
          <a:endParaRPr lang="en-GB" sz="3200" dirty="0"/>
        </a:p>
      </dgm:t>
    </dgm:pt>
    <dgm:pt modelId="{20EBC72C-0758-44F9-B23F-0D65EA4D1929}" type="parTrans" cxnId="{2D542AE3-87F8-4CA7-88C6-9D8203C1E7DB}">
      <dgm:prSet/>
      <dgm:spPr/>
      <dgm:t>
        <a:bodyPr/>
        <a:lstStyle/>
        <a:p>
          <a:endParaRPr lang="en-GB"/>
        </a:p>
      </dgm:t>
    </dgm:pt>
    <dgm:pt modelId="{F933B285-36CE-4D4A-A5D9-2CD830FF472E}" type="sibTrans" cxnId="{2D542AE3-87F8-4CA7-88C6-9D8203C1E7DB}">
      <dgm:prSet/>
      <dgm:spPr/>
      <dgm:t>
        <a:bodyPr/>
        <a:lstStyle/>
        <a:p>
          <a:endParaRPr lang="en-GB"/>
        </a:p>
      </dgm:t>
    </dgm:pt>
    <dgm:pt modelId="{A026C8AA-AC2F-4BA5-903F-C61F83D82382}">
      <dgm:prSet phldrT="[Text]" custT="1"/>
      <dgm:spPr/>
      <dgm:t>
        <a:bodyPr/>
        <a:lstStyle/>
        <a:p>
          <a:r>
            <a:rPr lang="en-GB" sz="3200" dirty="0"/>
            <a:t>YOS</a:t>
          </a:r>
        </a:p>
      </dgm:t>
    </dgm:pt>
    <dgm:pt modelId="{23977A38-F01E-4D88-9711-4BE19813551B}" type="parTrans" cxnId="{5B444D8F-29DD-48C8-AF9C-91071748A974}">
      <dgm:prSet/>
      <dgm:spPr/>
      <dgm:t>
        <a:bodyPr/>
        <a:lstStyle/>
        <a:p>
          <a:endParaRPr lang="en-GB"/>
        </a:p>
      </dgm:t>
    </dgm:pt>
    <dgm:pt modelId="{03BE1CCC-0CD5-45A8-86BB-9355C31C18EE}" type="sibTrans" cxnId="{5B444D8F-29DD-48C8-AF9C-91071748A974}">
      <dgm:prSet/>
      <dgm:spPr/>
      <dgm:t>
        <a:bodyPr/>
        <a:lstStyle/>
        <a:p>
          <a:endParaRPr lang="en-GB"/>
        </a:p>
      </dgm:t>
    </dgm:pt>
    <dgm:pt modelId="{1C12BC2E-10A5-4E62-82D2-2D66A44682B4}">
      <dgm:prSet phldrT="[Text]"/>
      <dgm:spPr/>
      <dgm:t>
        <a:bodyPr/>
        <a:lstStyle/>
        <a:p>
          <a:r>
            <a:rPr lang="en-GB" dirty="0"/>
            <a:t>CSP</a:t>
          </a:r>
        </a:p>
      </dgm:t>
    </dgm:pt>
    <dgm:pt modelId="{8185D4F4-9D0F-453E-A1C7-6C684AFACC0D}" type="parTrans" cxnId="{9D2FADF6-9884-46DE-9EBE-DF3E2E01C608}">
      <dgm:prSet/>
      <dgm:spPr/>
      <dgm:t>
        <a:bodyPr/>
        <a:lstStyle/>
        <a:p>
          <a:endParaRPr lang="en-GB"/>
        </a:p>
      </dgm:t>
    </dgm:pt>
    <dgm:pt modelId="{4B5A1E7C-8ABA-4D3A-946F-7AA7647167FE}" type="sibTrans" cxnId="{9D2FADF6-9884-46DE-9EBE-DF3E2E01C608}">
      <dgm:prSet/>
      <dgm:spPr/>
      <dgm:t>
        <a:bodyPr/>
        <a:lstStyle/>
        <a:p>
          <a:endParaRPr lang="en-GB"/>
        </a:p>
      </dgm:t>
    </dgm:pt>
    <dgm:pt modelId="{A123F0F0-4E5B-423C-8B68-12F0ADCE7AE4}" type="pres">
      <dgm:prSet presAssocID="{D77EAD92-F87F-44DF-B31B-1FB6C980324E}" presName="Name0" presStyleCnt="0">
        <dgm:presLayoutVars>
          <dgm:chMax val="1"/>
          <dgm:chPref val="1"/>
        </dgm:presLayoutVars>
      </dgm:prSet>
      <dgm:spPr/>
    </dgm:pt>
    <dgm:pt modelId="{9B9918D6-0C58-4BA0-9CCD-13B41DB8873E}" type="pres">
      <dgm:prSet presAssocID="{8325D3B3-657B-4599-A936-0BB85A86F3B5}" presName="Parent" presStyleLbl="node0" presStyleIdx="0" presStyleCnt="1" custLinFactNeighborX="-11272" custLinFactNeighborY="73">
        <dgm:presLayoutVars>
          <dgm:chMax val="5"/>
          <dgm:chPref val="5"/>
        </dgm:presLayoutVars>
      </dgm:prSet>
      <dgm:spPr/>
    </dgm:pt>
    <dgm:pt modelId="{C5BE52DC-7A33-4CE1-8B3F-CA588753E871}" type="pres">
      <dgm:prSet presAssocID="{8325D3B3-657B-4599-A936-0BB85A86F3B5}" presName="Accent1" presStyleLbl="node1" presStyleIdx="0" presStyleCnt="13" custScaleX="349850" custScaleY="264833" custLinFactX="-6699" custLinFactNeighborX="-100000" custLinFactNeighborY="-27047"/>
      <dgm:spPr/>
    </dgm:pt>
    <dgm:pt modelId="{7329189F-836F-4C77-A92C-9E6FC2F3AC52}" type="pres">
      <dgm:prSet presAssocID="{8325D3B3-657B-4599-A936-0BB85A86F3B5}" presName="Accent2" presStyleLbl="node1" presStyleIdx="1" presStyleCnt="13" custScaleX="635074" custScaleY="585650" custLinFactX="-53436" custLinFactNeighborX="-100000" custLinFactNeighborY="32515"/>
      <dgm:spPr/>
    </dgm:pt>
    <dgm:pt modelId="{B042C920-4F47-463B-881C-92CD2AB1B7BD}" type="pres">
      <dgm:prSet presAssocID="{8325D3B3-657B-4599-A936-0BB85A86F3B5}" presName="Accent3" presStyleLbl="node1" presStyleIdx="2" presStyleCnt="13" custScaleX="452431" custScaleY="202816" custLinFactX="-800000" custLinFactY="387961" custLinFactNeighborX="-814892" custLinFactNeighborY="400000"/>
      <dgm:spPr/>
    </dgm:pt>
    <dgm:pt modelId="{C24CFE21-E2F1-47A2-9C49-684A75E3C845}" type="pres">
      <dgm:prSet presAssocID="{8325D3B3-657B-4599-A936-0BB85A86F3B5}" presName="Accent4" presStyleLbl="node1" presStyleIdx="3" presStyleCnt="13"/>
      <dgm:spPr/>
    </dgm:pt>
    <dgm:pt modelId="{BECD5E9B-F586-4C44-B8C6-D0E52502DFB4}" type="pres">
      <dgm:prSet presAssocID="{8325D3B3-657B-4599-A936-0BB85A86F3B5}" presName="Accent5" presStyleLbl="node1" presStyleIdx="4" presStyleCnt="13" custScaleX="420095" custScaleY="310077" custLinFactNeighborX="-68192" custLinFactNeighborY="1255"/>
      <dgm:spPr/>
    </dgm:pt>
    <dgm:pt modelId="{C927F64C-668F-442E-88FF-5224F50EC762}" type="pres">
      <dgm:prSet presAssocID="{8325D3B3-657B-4599-A936-0BB85A86F3B5}" presName="Accent6" presStyleLbl="node1" presStyleIdx="5" presStyleCnt="13" custScaleX="411811" custScaleY="372854" custLinFactY="299339" custLinFactNeighborX="-35190" custLinFactNeighborY="300000"/>
      <dgm:spPr/>
    </dgm:pt>
    <dgm:pt modelId="{6F85479B-572D-49D7-8EAE-236E56AC7B0A}" type="pres">
      <dgm:prSet presAssocID="{A026C8AA-AC2F-4BA5-903F-C61F83D82382}" presName="Child1" presStyleLbl="node1" presStyleIdx="6" presStyleCnt="13">
        <dgm:presLayoutVars>
          <dgm:chMax val="0"/>
          <dgm:chPref val="0"/>
        </dgm:presLayoutVars>
      </dgm:prSet>
      <dgm:spPr/>
    </dgm:pt>
    <dgm:pt modelId="{F9C974B9-BE6C-47DA-944E-91AF7679F9C6}" type="pres">
      <dgm:prSet presAssocID="{A026C8AA-AC2F-4BA5-903F-C61F83D82382}" presName="Accent7" presStyleCnt="0"/>
      <dgm:spPr/>
    </dgm:pt>
    <dgm:pt modelId="{EAD7F755-5DCF-4FDB-97A9-C2FFA12E76B1}" type="pres">
      <dgm:prSet presAssocID="{A026C8AA-AC2F-4BA5-903F-C61F83D82382}" presName="AccentHold1" presStyleLbl="node1" presStyleIdx="7" presStyleCnt="13" custScaleX="437598" custScaleY="189000" custLinFactX="-200000" custLinFactNeighborX="-215281" custLinFactNeighborY="-95095"/>
      <dgm:spPr/>
    </dgm:pt>
    <dgm:pt modelId="{67E24CE3-E5E2-4E50-885A-6BFD7D2731EE}" type="pres">
      <dgm:prSet presAssocID="{A026C8AA-AC2F-4BA5-903F-C61F83D82382}" presName="Accent8" presStyleCnt="0"/>
      <dgm:spPr/>
    </dgm:pt>
    <dgm:pt modelId="{3DA91974-6773-4F89-BBE1-9A5C660516D7}" type="pres">
      <dgm:prSet presAssocID="{A026C8AA-AC2F-4BA5-903F-C61F83D82382}" presName="AccentHold2" presStyleLbl="node1" presStyleIdx="8" presStyleCnt="13" custScaleX="167521" custScaleY="152426" custLinFactNeighborX="30059" custLinFactNeighborY="-38558"/>
      <dgm:spPr/>
    </dgm:pt>
    <dgm:pt modelId="{4A3A1AAC-02AA-4A55-9871-C805004A902F}" type="pres">
      <dgm:prSet presAssocID="{1C12BC2E-10A5-4E62-82D2-2D66A44682B4}" presName="Child2" presStyleLbl="node1" presStyleIdx="9" presStyleCnt="13" custLinFactNeighborX="-87054" custLinFactNeighborY="5952">
        <dgm:presLayoutVars>
          <dgm:chMax val="0"/>
          <dgm:chPref val="0"/>
        </dgm:presLayoutVars>
      </dgm:prSet>
      <dgm:spPr/>
    </dgm:pt>
    <dgm:pt modelId="{BA5CF1AB-9DE1-4925-BFB6-2D5096F6FD62}" type="pres">
      <dgm:prSet presAssocID="{1C12BC2E-10A5-4E62-82D2-2D66A44682B4}" presName="Accent9" presStyleCnt="0"/>
      <dgm:spPr/>
    </dgm:pt>
    <dgm:pt modelId="{B4585450-B696-4EAE-89EA-97D8CCCBE190}" type="pres">
      <dgm:prSet presAssocID="{1C12BC2E-10A5-4E62-82D2-2D66A44682B4}" presName="AccentHold1" presStyleLbl="node1" presStyleIdx="10" presStyleCnt="13" custScaleX="231033" custScaleY="202919" custLinFactX="-100000" custLinFactY="-24367" custLinFactNeighborX="-126815" custLinFactNeighborY="-100000"/>
      <dgm:spPr/>
    </dgm:pt>
    <dgm:pt modelId="{80289D40-0DF2-4639-8B29-C638647F7BE7}" type="pres">
      <dgm:prSet presAssocID="{1C12BC2E-10A5-4E62-82D2-2D66A44682B4}" presName="Accent10" presStyleCnt="0"/>
      <dgm:spPr/>
    </dgm:pt>
    <dgm:pt modelId="{A6952B73-C986-41AB-927D-66369DB411B1}" type="pres">
      <dgm:prSet presAssocID="{1C12BC2E-10A5-4E62-82D2-2D66A44682B4}" presName="AccentHold2" presStyleLbl="node1" presStyleIdx="11" presStyleCnt="13" custScaleX="602869" custScaleY="747474" custLinFactX="700000" custLinFactY="-31708" custLinFactNeighborX="757029" custLinFactNeighborY="-100000"/>
      <dgm:spPr/>
    </dgm:pt>
    <dgm:pt modelId="{D5293D15-2821-4E99-B1C6-B46BFB376AA3}" type="pres">
      <dgm:prSet presAssocID="{1C12BC2E-10A5-4E62-82D2-2D66A44682B4}" presName="Accent11" presStyleCnt="0"/>
      <dgm:spPr/>
    </dgm:pt>
    <dgm:pt modelId="{38992656-3984-4E87-9617-A673A4058E86}" type="pres">
      <dgm:prSet presAssocID="{1C12BC2E-10A5-4E62-82D2-2D66A44682B4}" presName="AccentHold3" presStyleLbl="node1" presStyleIdx="12" presStyleCnt="13" custScaleX="472431" custScaleY="482723" custLinFactX="100000" custLinFactY="100000" custLinFactNeighborX="179443" custLinFactNeighborY="179557"/>
      <dgm:spPr/>
    </dgm:pt>
  </dgm:ptLst>
  <dgm:cxnLst>
    <dgm:cxn modelId="{004A9009-2E57-4B81-939C-062EB3FCDA75}" type="presOf" srcId="{1C12BC2E-10A5-4E62-82D2-2D66A44682B4}" destId="{4A3A1AAC-02AA-4A55-9871-C805004A902F}" srcOrd="0" destOrd="0" presId="urn:microsoft.com/office/officeart/2009/3/layout/CircleRelationship"/>
    <dgm:cxn modelId="{69FACC20-53F3-49B6-821E-DA9D529E453F}" type="presOf" srcId="{A026C8AA-AC2F-4BA5-903F-C61F83D82382}" destId="{6F85479B-572D-49D7-8EAE-236E56AC7B0A}" srcOrd="0" destOrd="0" presId="urn:microsoft.com/office/officeart/2009/3/layout/CircleRelationship"/>
    <dgm:cxn modelId="{11FB4380-A8C1-4261-9CB7-9FF96006E8D6}" type="presOf" srcId="{8325D3B3-657B-4599-A936-0BB85A86F3B5}" destId="{9B9918D6-0C58-4BA0-9CCD-13B41DB8873E}" srcOrd="0" destOrd="0" presId="urn:microsoft.com/office/officeart/2009/3/layout/CircleRelationship"/>
    <dgm:cxn modelId="{5B444D8F-29DD-48C8-AF9C-91071748A974}" srcId="{8325D3B3-657B-4599-A936-0BB85A86F3B5}" destId="{A026C8AA-AC2F-4BA5-903F-C61F83D82382}" srcOrd="0" destOrd="0" parTransId="{23977A38-F01E-4D88-9711-4BE19813551B}" sibTransId="{03BE1CCC-0CD5-45A8-86BB-9355C31C18EE}"/>
    <dgm:cxn modelId="{F00FC9BF-3690-4B56-9288-9E6B06EDAD23}" type="presOf" srcId="{D77EAD92-F87F-44DF-B31B-1FB6C980324E}" destId="{A123F0F0-4E5B-423C-8B68-12F0ADCE7AE4}" srcOrd="0" destOrd="0" presId="urn:microsoft.com/office/officeart/2009/3/layout/CircleRelationship"/>
    <dgm:cxn modelId="{2D542AE3-87F8-4CA7-88C6-9D8203C1E7DB}" srcId="{D77EAD92-F87F-44DF-B31B-1FB6C980324E}" destId="{8325D3B3-657B-4599-A936-0BB85A86F3B5}" srcOrd="0" destOrd="0" parTransId="{20EBC72C-0758-44F9-B23F-0D65EA4D1929}" sibTransId="{F933B285-36CE-4D4A-A5D9-2CD830FF472E}"/>
    <dgm:cxn modelId="{9D2FADF6-9884-46DE-9EBE-DF3E2E01C608}" srcId="{8325D3B3-657B-4599-A936-0BB85A86F3B5}" destId="{1C12BC2E-10A5-4E62-82D2-2D66A44682B4}" srcOrd="1" destOrd="0" parTransId="{8185D4F4-9D0F-453E-A1C7-6C684AFACC0D}" sibTransId="{4B5A1E7C-8ABA-4D3A-946F-7AA7647167FE}"/>
    <dgm:cxn modelId="{A671A0B4-4854-437D-86E9-42F9D4DBCE59}" type="presParOf" srcId="{A123F0F0-4E5B-423C-8B68-12F0ADCE7AE4}" destId="{9B9918D6-0C58-4BA0-9CCD-13B41DB8873E}" srcOrd="0" destOrd="0" presId="urn:microsoft.com/office/officeart/2009/3/layout/CircleRelationship"/>
    <dgm:cxn modelId="{00302647-E4EF-4986-9588-9B8B7BDEF4F8}" type="presParOf" srcId="{A123F0F0-4E5B-423C-8B68-12F0ADCE7AE4}" destId="{C5BE52DC-7A33-4CE1-8B3F-CA588753E871}" srcOrd="1" destOrd="0" presId="urn:microsoft.com/office/officeart/2009/3/layout/CircleRelationship"/>
    <dgm:cxn modelId="{C36BDD78-2A33-4777-9F0B-E360FB198476}" type="presParOf" srcId="{A123F0F0-4E5B-423C-8B68-12F0ADCE7AE4}" destId="{7329189F-836F-4C77-A92C-9E6FC2F3AC52}" srcOrd="2" destOrd="0" presId="urn:microsoft.com/office/officeart/2009/3/layout/CircleRelationship"/>
    <dgm:cxn modelId="{4B789DF7-1F56-48FA-8CFB-5037F6819307}" type="presParOf" srcId="{A123F0F0-4E5B-423C-8B68-12F0ADCE7AE4}" destId="{B042C920-4F47-463B-881C-92CD2AB1B7BD}" srcOrd="3" destOrd="0" presId="urn:microsoft.com/office/officeart/2009/3/layout/CircleRelationship"/>
    <dgm:cxn modelId="{8447B785-9913-4C58-A2AD-D8FE681B5A79}" type="presParOf" srcId="{A123F0F0-4E5B-423C-8B68-12F0ADCE7AE4}" destId="{C24CFE21-E2F1-47A2-9C49-684A75E3C845}" srcOrd="4" destOrd="0" presId="urn:microsoft.com/office/officeart/2009/3/layout/CircleRelationship"/>
    <dgm:cxn modelId="{BF835A2C-555E-4BA7-B683-3C82BF6B0B36}" type="presParOf" srcId="{A123F0F0-4E5B-423C-8B68-12F0ADCE7AE4}" destId="{BECD5E9B-F586-4C44-B8C6-D0E52502DFB4}" srcOrd="5" destOrd="0" presId="urn:microsoft.com/office/officeart/2009/3/layout/CircleRelationship"/>
    <dgm:cxn modelId="{4F2F1EBD-DE51-4258-A586-AA1A0368F83F}" type="presParOf" srcId="{A123F0F0-4E5B-423C-8B68-12F0ADCE7AE4}" destId="{C927F64C-668F-442E-88FF-5224F50EC762}" srcOrd="6" destOrd="0" presId="urn:microsoft.com/office/officeart/2009/3/layout/CircleRelationship"/>
    <dgm:cxn modelId="{BF0D8F49-4E80-47CD-BE26-0F72457EB966}" type="presParOf" srcId="{A123F0F0-4E5B-423C-8B68-12F0ADCE7AE4}" destId="{6F85479B-572D-49D7-8EAE-236E56AC7B0A}" srcOrd="7" destOrd="0" presId="urn:microsoft.com/office/officeart/2009/3/layout/CircleRelationship"/>
    <dgm:cxn modelId="{AC722A83-EEE8-4E6B-B1A5-B9992AC91256}" type="presParOf" srcId="{A123F0F0-4E5B-423C-8B68-12F0ADCE7AE4}" destId="{F9C974B9-BE6C-47DA-944E-91AF7679F9C6}" srcOrd="8" destOrd="0" presId="urn:microsoft.com/office/officeart/2009/3/layout/CircleRelationship"/>
    <dgm:cxn modelId="{D5CD8C9D-3B94-4885-945B-DB649427F607}" type="presParOf" srcId="{F9C974B9-BE6C-47DA-944E-91AF7679F9C6}" destId="{EAD7F755-5DCF-4FDB-97A9-C2FFA12E76B1}" srcOrd="0" destOrd="0" presId="urn:microsoft.com/office/officeart/2009/3/layout/CircleRelationship"/>
    <dgm:cxn modelId="{0668E268-7D2F-4300-9F5C-A60DD3D7199D}" type="presParOf" srcId="{A123F0F0-4E5B-423C-8B68-12F0ADCE7AE4}" destId="{67E24CE3-E5E2-4E50-885A-6BFD7D2731EE}" srcOrd="9" destOrd="0" presId="urn:microsoft.com/office/officeart/2009/3/layout/CircleRelationship"/>
    <dgm:cxn modelId="{21B6457A-A7DC-4B36-8636-EB1C0DD5673C}" type="presParOf" srcId="{67E24CE3-E5E2-4E50-885A-6BFD7D2731EE}" destId="{3DA91974-6773-4F89-BBE1-9A5C660516D7}" srcOrd="0" destOrd="0" presId="urn:microsoft.com/office/officeart/2009/3/layout/CircleRelationship"/>
    <dgm:cxn modelId="{4B09331E-A8E5-4423-A3EE-881C56DFDD96}" type="presParOf" srcId="{A123F0F0-4E5B-423C-8B68-12F0ADCE7AE4}" destId="{4A3A1AAC-02AA-4A55-9871-C805004A902F}" srcOrd="10" destOrd="0" presId="urn:microsoft.com/office/officeart/2009/3/layout/CircleRelationship"/>
    <dgm:cxn modelId="{D833F577-3194-4B11-B38B-D5053CC2D48D}" type="presParOf" srcId="{A123F0F0-4E5B-423C-8B68-12F0ADCE7AE4}" destId="{BA5CF1AB-9DE1-4925-BFB6-2D5096F6FD62}" srcOrd="11" destOrd="0" presId="urn:microsoft.com/office/officeart/2009/3/layout/CircleRelationship"/>
    <dgm:cxn modelId="{7FAC7D67-822A-437D-BC40-AD34E828E5EA}" type="presParOf" srcId="{BA5CF1AB-9DE1-4925-BFB6-2D5096F6FD62}" destId="{B4585450-B696-4EAE-89EA-97D8CCCBE190}" srcOrd="0" destOrd="0" presId="urn:microsoft.com/office/officeart/2009/3/layout/CircleRelationship"/>
    <dgm:cxn modelId="{00F2FFBB-1F4F-4D6D-BCA7-0AC24BDE4E3F}" type="presParOf" srcId="{A123F0F0-4E5B-423C-8B68-12F0ADCE7AE4}" destId="{80289D40-0DF2-4639-8B29-C638647F7BE7}" srcOrd="12" destOrd="0" presId="urn:microsoft.com/office/officeart/2009/3/layout/CircleRelationship"/>
    <dgm:cxn modelId="{3AECAF25-DE9E-4007-A68B-893E8DA49542}" type="presParOf" srcId="{80289D40-0DF2-4639-8B29-C638647F7BE7}" destId="{A6952B73-C986-41AB-927D-66369DB411B1}" srcOrd="0" destOrd="0" presId="urn:microsoft.com/office/officeart/2009/3/layout/CircleRelationship"/>
    <dgm:cxn modelId="{6CB11EC4-02C4-42E4-B143-A605A7779087}" type="presParOf" srcId="{A123F0F0-4E5B-423C-8B68-12F0ADCE7AE4}" destId="{D5293D15-2821-4E99-B1C6-B46BFB376AA3}" srcOrd="13" destOrd="0" presId="urn:microsoft.com/office/officeart/2009/3/layout/CircleRelationship"/>
    <dgm:cxn modelId="{133A1091-28F9-46A0-BED0-C73559101CFB}" type="presParOf" srcId="{D5293D15-2821-4E99-B1C6-B46BFB376AA3}" destId="{38992656-3984-4E87-9617-A673A4058E86}" srcOrd="0" destOrd="0" presId="urn:microsoft.com/office/officeart/2009/3/layout/CircleRelationship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B9918D6-0C58-4BA0-9CCD-13B41DB8873E}">
      <dsp:nvSpPr>
        <dsp:cNvPr id="0" name=""/>
        <dsp:cNvSpPr/>
      </dsp:nvSpPr>
      <dsp:spPr>
        <a:xfrm>
          <a:off x="1482758" y="523468"/>
          <a:ext cx="4370425" cy="437033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200" kern="1200" dirty="0"/>
        </a:p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/>
            <a:t>Safeguarding</a:t>
          </a:r>
        </a:p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/>
            <a:t>Resilience</a:t>
          </a:r>
        </a:p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/>
            <a:t>Enforcement</a:t>
          </a:r>
        </a:p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/>
            <a:t>Early Intervention</a:t>
          </a:r>
        </a:p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200" kern="1200" dirty="0"/>
        </a:p>
      </dsp:txBody>
      <dsp:txXfrm>
        <a:off x="2122792" y="1163488"/>
        <a:ext cx="3090357" cy="3090291"/>
      </dsp:txXfrm>
    </dsp:sp>
    <dsp:sp modelId="{C5BE52DC-7A33-4CE1-8B3F-CA588753E871}">
      <dsp:nvSpPr>
        <dsp:cNvPr id="0" name=""/>
        <dsp:cNvSpPr/>
      </dsp:nvSpPr>
      <dsp:spPr>
        <a:xfrm>
          <a:off x="3343244" y="-79419"/>
          <a:ext cx="1700461" cy="128721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329189F-836F-4C77-A92C-9E6FC2F3AC52}">
      <dsp:nvSpPr>
        <dsp:cNvPr id="0" name=""/>
        <dsp:cNvSpPr/>
      </dsp:nvSpPr>
      <dsp:spPr>
        <a:xfrm>
          <a:off x="1836556" y="3825015"/>
          <a:ext cx="2235094" cy="206313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042C920-4F47-463B-881C-92CD2AB1B7BD}">
      <dsp:nvSpPr>
        <dsp:cNvPr id="0" name=""/>
        <dsp:cNvSpPr/>
      </dsp:nvSpPr>
      <dsp:spPr>
        <a:xfrm>
          <a:off x="323380" y="4888677"/>
          <a:ext cx="1592296" cy="71448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24CFE21-E2F1-47A2-9C49-684A75E3C845}">
      <dsp:nvSpPr>
        <dsp:cNvPr id="0" name=""/>
        <dsp:cNvSpPr/>
      </dsp:nvSpPr>
      <dsp:spPr>
        <a:xfrm>
          <a:off x="4942925" y="4940643"/>
          <a:ext cx="486054" cy="486046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ECD5E9B-F586-4C44-B8C6-D0E52502DFB4}">
      <dsp:nvSpPr>
        <dsp:cNvPr id="0" name=""/>
        <dsp:cNvSpPr/>
      </dsp:nvSpPr>
      <dsp:spPr>
        <a:xfrm>
          <a:off x="2614841" y="646330"/>
          <a:ext cx="1478492" cy="109234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927F64C-668F-442E-88FF-5224F50EC762}">
      <dsp:nvSpPr>
        <dsp:cNvPr id="0" name=""/>
        <dsp:cNvSpPr/>
      </dsp:nvSpPr>
      <dsp:spPr>
        <a:xfrm>
          <a:off x="1636095" y="4657845"/>
          <a:ext cx="1449337" cy="1313495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F85479B-572D-49D7-8EAE-236E56AC7B0A}">
      <dsp:nvSpPr>
        <dsp:cNvPr id="0" name=""/>
        <dsp:cNvSpPr/>
      </dsp:nvSpPr>
      <dsp:spPr>
        <a:xfrm>
          <a:off x="609889" y="1309082"/>
          <a:ext cx="1776780" cy="177621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/>
            <a:t>YOS</a:t>
          </a:r>
        </a:p>
      </dsp:txBody>
      <dsp:txXfrm>
        <a:off x="870092" y="1569202"/>
        <a:ext cx="1256374" cy="1255973"/>
      </dsp:txXfrm>
    </dsp:sp>
    <dsp:sp modelId="{EAD7F755-5DCF-4FDB-97A9-C2FFA12E76B1}">
      <dsp:nvSpPr>
        <dsp:cNvPr id="0" name=""/>
        <dsp:cNvSpPr/>
      </dsp:nvSpPr>
      <dsp:spPr>
        <a:xfrm>
          <a:off x="1138372" y="348760"/>
          <a:ext cx="2126964" cy="91862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DA91974-6773-4F89-BBE1-9A5C660516D7}">
      <dsp:nvSpPr>
        <dsp:cNvPr id="0" name=""/>
        <dsp:cNvSpPr/>
      </dsp:nvSpPr>
      <dsp:spPr>
        <a:xfrm>
          <a:off x="743990" y="3036941"/>
          <a:ext cx="1471901" cy="133930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A3A1AAC-02AA-4A55-9871-C805004A902F}">
      <dsp:nvSpPr>
        <dsp:cNvPr id="0" name=""/>
        <dsp:cNvSpPr/>
      </dsp:nvSpPr>
      <dsp:spPr>
        <a:xfrm>
          <a:off x="5246912" y="579027"/>
          <a:ext cx="1776780" cy="177621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 dirty="0"/>
            <a:t>CSP</a:t>
          </a:r>
        </a:p>
      </dsp:txBody>
      <dsp:txXfrm>
        <a:off x="5507115" y="839147"/>
        <a:ext cx="1256374" cy="1255973"/>
      </dsp:txXfrm>
    </dsp:sp>
    <dsp:sp modelId="{B4585450-B696-4EAE-89EA-97D8CCCBE190}">
      <dsp:nvSpPr>
        <dsp:cNvPr id="0" name=""/>
        <dsp:cNvSpPr/>
      </dsp:nvSpPr>
      <dsp:spPr>
        <a:xfrm>
          <a:off x="4580301" y="845056"/>
          <a:ext cx="1122946" cy="98628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6952B73-C986-41AB-927D-66369DB411B1}">
      <dsp:nvSpPr>
        <dsp:cNvPr id="0" name=""/>
        <dsp:cNvSpPr/>
      </dsp:nvSpPr>
      <dsp:spPr>
        <a:xfrm>
          <a:off x="4685450" y="3047223"/>
          <a:ext cx="2121751" cy="263321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8992656-3984-4E87-9617-A673A4058E86}">
      <dsp:nvSpPr>
        <dsp:cNvPr id="0" name=""/>
        <dsp:cNvSpPr/>
      </dsp:nvSpPr>
      <dsp:spPr>
        <a:xfrm>
          <a:off x="4280229" y="4364454"/>
          <a:ext cx="1662684" cy="170054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9/3/layout/CircleRelationship">
  <dgm:title val=""/>
  <dgm:desc val=""/>
  <dgm:catLst>
    <dgm:cat type="relationship" pri="1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0" srcId="0" destId="10" srcOrd="0" destOrd="0"/>
        <dgm:cxn modelId="21" srcId="10" destId="11" srcOrd="0" destOrd="0"/>
        <dgm:cxn modelId="22" srcId="10" destId="12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0" srcId="0" destId="10" srcOrd="0" destOrd="0"/>
        <dgm:cxn modelId="21" srcId="10" destId="11" srcOrd="0" destOrd="0"/>
        <dgm:cxn modelId="22" srcId="10" destId="12" srcOrd="0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0" srcId="0" destId="10" srcOrd="0" destOrd="0"/>
        <dgm:cxn modelId="21" srcId="10" destId="11" srcOrd="0" destOrd="0"/>
        <dgm:cxn modelId="22" srcId="10" destId="12" srcOrd="0" destOrd="0"/>
      </dgm:cxnLst>
      <dgm:bg/>
      <dgm:whole/>
    </dgm:dataModel>
  </dgm:clrData>
  <dgm:layoutNode name="Name0">
    <dgm:varLst>
      <dgm:chMax val="1"/>
      <dgm:chPref val="1"/>
    </dgm:varLst>
    <dgm:shape xmlns:r="http://schemas.openxmlformats.org/officeDocument/2006/relationships" r:blip="">
      <dgm:adjLst/>
    </dgm:shape>
    <dgm:choose name="Name1">
      <dgm:if name="Name2" axis="ch ch" ptType="node node" func="cnt" op="equ" val="0">
        <dgm:alg type="composite">
          <dgm:param type="ar" val="0.98"/>
        </dgm:alg>
        <dgm:constrLst>
          <dgm:constr type="primFontSz" for="des" ptType="node" op="equ" val="65"/>
          <dgm:constr type="l" for="ch" forName="Parent" refType="w" fact="0"/>
          <dgm:constr type="t" for="ch" forName="Parent" refType="h" fact="0.039"/>
          <dgm:constr type="w" for="ch" forName="Parent" refType="w" fact="0.8734"/>
          <dgm:constr type="h" for="ch" forName="Parent" refType="h" fact="0.856"/>
          <dgm:constr type="l" for="ch" forName="Accent1" refType="w" fact="0.4984"/>
          <dgm:constr type="t" for="ch" forName="Accent1" refType="h" fact="0"/>
          <dgm:constr type="w" for="ch" forName="Accent1" refType="w" fact="0.0972"/>
          <dgm:constr type="h" for="ch" forName="Accent1" refType="h" fact="0.0952"/>
          <dgm:constr type="l" for="ch" forName="Accent2" refType="w" fact="0.2684"/>
          <dgm:constr type="t" for="ch" forName="Accent2" refType="h" fact="0.8314"/>
          <dgm:constr type="w" for="ch" forName="Accent2" refType="w" fact="0.0704"/>
          <dgm:constr type="h" for="ch" forName="Accent2" refType="h" fact="0.069"/>
          <dgm:constr type="l" for="ch" forName="Accent3" refType="w" fact="0.9296"/>
          <dgm:constr type="t" for="ch" forName="Accent3" refType="h" fact="0.3864"/>
          <dgm:constr type="w" for="ch" forName="Accent3" refType="w" fact="0.0704"/>
          <dgm:constr type="h" for="ch" forName="Accent3" refType="h" fact="0.069"/>
          <dgm:constr type="l" for="ch" forName="Accent4" refType="w" fact="0.5931"/>
          <dgm:constr type="t" for="ch" forName="Accent4" refType="h" fact="0.9048"/>
          <dgm:constr type="w" for="ch" forName="Accent4" refType="w" fact="0.0972"/>
          <dgm:constr type="h" for="ch" forName="Accent4" refType="h" fact="0.0952"/>
          <dgm:constr type="l" for="ch" forName="Accent5" refType="w" fact="0.2883"/>
          <dgm:constr type="t" for="ch" forName="Accent5" refType="h" fact="0.1353"/>
          <dgm:constr type="w" for="ch" forName="Accent5" refType="w" fact="0.0704"/>
          <dgm:constr type="h" for="ch" forName="Accent5" refType="h" fact="0.069"/>
          <dgm:constr type="l" for="ch" forName="Accent6" refType="w" fact="0.0666"/>
          <dgm:constr type="t" for="ch" forName="Accent6" refType="h" fact="0.53"/>
          <dgm:constr type="w" for="ch" forName="Accent6" refType="w" fact="0.0704"/>
          <dgm:constr type="h" for="ch" forName="Accent6" refType="h" fact="0.069"/>
        </dgm:constrLst>
      </dgm:if>
      <dgm:if name="Name3" axis="ch ch" ptType="node node" func="cnt" op="equ" val="1">
        <dgm:alg type="composite">
          <dgm:param type="ar" val="1.2476"/>
        </dgm:alg>
        <dgm:constrLst>
          <dgm:constr type="primFontSz" for="des" ptType="node" op="equ" val="65"/>
          <dgm:constr type="l" for="ch" forName="Parent" refType="w" fact="0.2145"/>
          <dgm:constr type="t" for="ch" forName="Parent" refType="h" fact="0.039"/>
          <dgm:constr type="w" for="ch" forName="Parent" refType="w" fact="0.6861"/>
          <dgm:constr type="h" for="ch" forName="Parent" refType="h" fact="0.856"/>
          <dgm:constr type="l" for="ch" forName="Accent8" refType="w" fact="0.0262"/>
          <dgm:constr type="t" for="ch" forName="Accent8" refType="h" fact="0.6434"/>
          <dgm:constr type="w" for="ch" forName="Accent8" refType="w" fact="0.138"/>
          <dgm:constr type="h" for="ch" forName="Accent8" refType="h" fact="0.1721"/>
          <dgm:constr type="l" for="ch" forName="Accent1" refType="w" fact="0.6059"/>
          <dgm:constr type="t" for="ch" forName="Accent1" refType="h" fact="0"/>
          <dgm:constr type="w" for="ch" forName="Accent1" refType="w" fact="0.0763"/>
          <dgm:constr type="h" for="ch" forName="Accent1" refType="h" fact="0.0952"/>
          <dgm:constr type="l" for="ch" forName="Accent2" refType="w" fact="0.4253"/>
          <dgm:constr type="t" for="ch" forName="Accent2" refType="h" fact="0.8314"/>
          <dgm:constr type="w" for="ch" forName="Accent2" refType="w" fact="0.0553"/>
          <dgm:constr type="h" for="ch" forName="Accent2" refType="h" fact="0.069"/>
          <dgm:constr type="l" for="ch" forName="Accent3" refType="w" fact="0.9447"/>
          <dgm:constr type="t" for="ch" forName="Accent3" refType="h" fact="0.3864"/>
          <dgm:constr type="w" for="ch" forName="Accent3" refType="w" fact="0.0553"/>
          <dgm:constr type="h" for="ch" forName="Accent3" refType="h" fact="0.069"/>
          <dgm:constr type="l" for="ch" forName="Child1" refType="w" fact="0"/>
          <dgm:constr type="t" for="ch" forName="Child1" refType="h" fact="0.1935"/>
          <dgm:constr type="w" for="ch" forName="Child1" refType="w" fact="0.2789"/>
          <dgm:constr type="h" for="ch" forName="Child1" refType="h" fact="0.3479"/>
          <dgm:constr type="l" for="ch" forName="Accent4" refType="w" fact="0.6803"/>
          <dgm:constr type="t" for="ch" forName="Accent4" refType="h" fact="0.9048"/>
          <dgm:constr type="w" for="ch" forName="Accent4" refType="w" fact="0.0763"/>
          <dgm:constr type="h" for="ch" forName="Accent4" refType="h" fact="0.0952"/>
          <dgm:constr type="l" for="ch" forName="Accent7" refType="w" fact="0.5287"/>
          <dgm:constr type="t" for="ch" forName="Accent7" refType="h" fact="0.1383"/>
          <dgm:constr type="w" for="ch" forName="Accent7" refType="w" fact="0.0763"/>
          <dgm:constr type="h" for="ch" forName="Accent7" refType="h" fact="0.0952"/>
          <dgm:constr type="l" for="ch" forName="Accent5" refType="w" fact="0.4409"/>
          <dgm:constr type="t" for="ch" forName="Accent5" refType="h" fact="0.1353"/>
          <dgm:constr type="w" for="ch" forName="Accent5" refType="w" fact="0.0553"/>
          <dgm:constr type="h" for="ch" forName="Accent5" refType="h" fact="0.069"/>
          <dgm:constr type="l" for="ch" forName="Accent6" refType="w" fact="0.2668"/>
          <dgm:constr type="t" for="ch" forName="Accent6" refType="h" fact="0.53"/>
          <dgm:constr type="w" for="ch" forName="Accent6" refType="w" fact="0.0553"/>
          <dgm:constr type="h" for="ch" forName="Accent6" refType="h" fact="0.069"/>
        </dgm:constrLst>
      </dgm:if>
      <dgm:if name="Name4" axis="ch ch" ptType="node node" func="cnt" op="equ" val="2">
        <dgm:alg type="composite">
          <dgm:param type="ar" val="1.592"/>
        </dgm:alg>
        <dgm:constrLst>
          <dgm:constr type="primFontSz" for="des" ptType="node" op="equ" val="65"/>
          <dgm:constr type="l" for="ch" forName="Parent" refType="w" fact="0.1886"/>
          <dgm:constr type="t" for="ch" forName="Parent" refType="h" fact="0.039"/>
          <dgm:constr type="w" for="ch" forName="Parent" refType="w" fact="0.5377"/>
          <dgm:constr type="h" for="ch" forName="Parent" refType="h" fact="0.856"/>
          <dgm:constr type="l" for="ch" forName="Accent8" refType="w" fact="0.0411"/>
          <dgm:constr type="t" for="ch" forName="Accent8" refType="h" fact="0.6434"/>
          <dgm:constr type="w" for="ch" forName="Accent8" refType="w" fact="0.1081"/>
          <dgm:constr type="h" for="ch" forName="Accent8" refType="h" fact="0.1721"/>
          <dgm:constr type="l" for="ch" forName="Accent1" refType="w" fact="0.4954"/>
          <dgm:constr type="t" for="ch" forName="Accent1" refType="h" fact="0"/>
          <dgm:constr type="w" for="ch" forName="Accent1" refType="w" fact="0.0598"/>
          <dgm:constr type="h" for="ch" forName="Accent1" refType="h" fact="0.0952"/>
          <dgm:constr type="l" for="ch" forName="Accent2" refType="w" fact="0.3538"/>
          <dgm:constr type="t" for="ch" forName="Accent2" refType="h" fact="0.8314"/>
          <dgm:constr type="w" for="ch" forName="Accent2" refType="w" fact="0.0433"/>
          <dgm:constr type="h" for="ch" forName="Accent2" refType="h" fact="0.069"/>
          <dgm:constr type="l" for="ch" forName="Accent3" refType="w" fact="0.7609"/>
          <dgm:constr type="t" for="ch" forName="Accent3" refType="h" fact="0.3864"/>
          <dgm:constr type="w" for="ch" forName="Accent3" refType="w" fact="0.0433"/>
          <dgm:constr type="h" for="ch" forName="Accent3" refType="h" fact="0.069"/>
          <dgm:constr type="l" for="ch" forName="Accent9" refType="w" fact="0.6839"/>
          <dgm:constr type="t" for="ch" forName="Accent9" refType="h" fact="0.27"/>
          <dgm:constr type="w" for="ch" forName="Accent9" refType="w" fact="0.0598"/>
          <dgm:constr type="h" for="ch" forName="Accent9" refType="h" fact="0.0952"/>
          <dgm:constr type="l" for="ch" forName="Child1" refType="w" fact="0.0206"/>
          <dgm:constr type="t" for="ch" forName="Child1" refType="h" fact="0.1935"/>
          <dgm:constr type="w" for="ch" forName="Child1" refType="w" fact="0.2186"/>
          <dgm:constr type="h" for="ch" forName="Child1" refType="h" fact="0.3479"/>
          <dgm:constr type="l" for="ch" forName="Child2" refType="w" fact="0.7814"/>
          <dgm:constr type="t" for="ch" forName="Child2" refType="h" fact="0.0298"/>
          <dgm:constr type="w" for="ch" forName="Child2" refType="w" fact="0.2186"/>
          <dgm:constr type="h" for="ch" forName="Child2" refType="h" fact="0.3479"/>
          <dgm:constr type="l" for="ch" forName="Accent10" refType="w" fact="0"/>
          <dgm:constr type="t" for="ch" forName="Accent10" refType="h" fact="0.8482"/>
          <dgm:constr type="w" for="ch" forName="Accent10" refType="w" fact="0.0433"/>
          <dgm:constr type="h" for="ch" forName="Accent10" refType="h" fact="0.069"/>
          <dgm:constr type="l" for="ch" forName="Accent11" refType="w" fact="0.4318"/>
          <dgm:constr type="t" for="ch" forName="Accent11" refType="h" fact="0.75"/>
          <dgm:constr type="w" for="ch" forName="Accent11" refType="w" fact="0.0433"/>
          <dgm:constr type="h" for="ch" forName="Accent11" refType="h" fact="0.069"/>
          <dgm:constr type="l" for="ch" forName="Accent7" refType="w" fact="0.4349"/>
          <dgm:constr type="t" for="ch" forName="Accent7" refType="h" fact="0.1383"/>
          <dgm:constr type="w" for="ch" forName="Accent7" refType="w" fact="0.0598"/>
          <dgm:constr type="h" for="ch" forName="Accent7" refType="h" fact="0.0952"/>
          <dgm:constr type="l" for="ch" forName="Accent5" refType="w" fact="0.3661"/>
          <dgm:constr type="t" for="ch" forName="Accent5" refType="h" fact="0.1353"/>
          <dgm:constr type="w" for="ch" forName="Accent5" refType="w" fact="0.0433"/>
          <dgm:constr type="h" for="ch" forName="Accent5" refType="h" fact="0.069"/>
          <dgm:constr type="l" for="ch" forName="Accent6" refType="w" fact="0.2296"/>
          <dgm:constr type="t" for="ch" forName="Accent6" refType="h" fact="0.53"/>
          <dgm:constr type="w" for="ch" forName="Accent6" refType="w" fact="0.0433"/>
          <dgm:constr type="h" for="ch" forName="Accent6" refType="h" fact="0.069"/>
          <dgm:constr type="l" for="ch" forName="Accent4" refType="w" fact="0.5537"/>
          <dgm:constr type="t" for="ch" forName="Accent4" refType="h" fact="0.9048"/>
          <dgm:constr type="w" for="ch" forName="Accent4" refType="w" fact="0.0598"/>
          <dgm:constr type="h" for="ch" forName="Accent4" refType="h" fact="0.0952"/>
        </dgm:constrLst>
      </dgm:if>
      <dgm:if name="Name5" axis="ch ch" ptType="node node" func="cnt" op="equ" val="3">
        <dgm:alg type="composite">
          <dgm:param type="ar" val="1.7557"/>
        </dgm:alg>
        <dgm:constrLst>
          <dgm:constr type="primFontSz" for="des" ptType="node" op="equ" val="65"/>
          <dgm:constr type="l" for="ch" forName="Parent" refType="w" fact="0.171"/>
          <dgm:constr type="t" for="ch" forName="Parent" refType="h" fact="0.039"/>
          <dgm:constr type="w" for="ch" forName="Parent" refType="w" fact="0.4875"/>
          <dgm:constr type="h" for="ch" forName="Parent" refType="h" fact="0.856"/>
          <dgm:constr type="l" for="ch" forName="Accent8" refType="w" fact="0.0373"/>
          <dgm:constr type="t" for="ch" forName="Accent8" refType="h" fact="0.6434"/>
          <dgm:constr type="w" for="ch" forName="Accent8" refType="w" fact="0.098"/>
          <dgm:constr type="h" for="ch" forName="Accent8" refType="h" fact="0.1721"/>
          <dgm:constr type="l" for="ch" forName="Accent1" refType="w" fact="0.4492"/>
          <dgm:constr type="t" for="ch" forName="Accent1" refType="h" fact="0"/>
          <dgm:constr type="w" for="ch" forName="Accent1" refType="w" fact="0.0542"/>
          <dgm:constr type="h" for="ch" forName="Accent1" refType="h" fact="0.0952"/>
          <dgm:constr type="l" for="ch" forName="Accent2" refType="w" fact="0.3209"/>
          <dgm:constr type="t" for="ch" forName="Accent2" refType="h" fact="0.8314"/>
          <dgm:constr type="w" for="ch" forName="Accent2" refType="w" fact="0.0393"/>
          <dgm:constr type="h" for="ch" forName="Accent2" refType="h" fact="0.069"/>
          <dgm:constr type="l" for="ch" forName="Accent3" refType="w" fact="0.6899"/>
          <dgm:constr type="t" for="ch" forName="Accent3" refType="h" fact="0.3864"/>
          <dgm:constr type="w" for="ch" forName="Accent3" refType="w" fact="0.0393"/>
          <dgm:constr type="h" for="ch" forName="Accent3" refType="h" fact="0.069"/>
          <dgm:constr type="l" for="ch" forName="Accent9" refType="w" fact="0.6201"/>
          <dgm:constr type="t" for="ch" forName="Accent9" refType="h" fact="0.27"/>
          <dgm:constr type="w" for="ch" forName="Accent9" refType="w" fact="0.0542"/>
          <dgm:constr type="h" for="ch" forName="Accent9" refType="h" fact="0.0952"/>
          <dgm:constr type="l" for="ch" forName="Child1" refType="w" fact="0.0186"/>
          <dgm:constr type="t" for="ch" forName="Child1" refType="h" fact="0.1935"/>
          <dgm:constr type="w" for="ch" forName="Child1" refType="w" fact="0.1982"/>
          <dgm:constr type="h" for="ch" forName="Child1" refType="h" fact="0.3479"/>
          <dgm:constr type="l" for="ch" forName="Child2" refType="w" fact="0.7086"/>
          <dgm:constr type="t" for="ch" forName="Child2" refType="h" fact="0.0298"/>
          <dgm:constr type="w" for="ch" forName="Child2" refType="w" fact="0.1982"/>
          <dgm:constr type="h" for="ch" forName="Child2" refType="h" fact="0.3479"/>
          <dgm:constr type="l" for="ch" forName="Child3" refType="w" fact="0.8018"/>
          <dgm:constr type="t" for="ch" forName="Child3" refType="h" fact="0.6312"/>
          <dgm:constr type="w" for="ch" forName="Child3" refType="w" fact="0.1982"/>
          <dgm:constr type="h" for="ch" forName="Child3" refType="h" fact="0.3479"/>
          <dgm:constr type="l" for="ch" forName="Accent12" refType="w" fact="0.7459"/>
          <dgm:constr type="t" for="ch" forName="Accent12" refType="h" fact="0.619"/>
          <dgm:constr type="w" for="ch" forName="Accent12" refType="w" fact="0.0393"/>
          <dgm:constr type="h" for="ch" forName="Accent12" refType="h" fact="0.069"/>
          <dgm:constr type="l" for="ch" forName="Accent4" refType="w" fact="0.5021"/>
          <dgm:constr type="t" for="ch" forName="Accent4" refType="h" fact="0.9048"/>
          <dgm:constr type="w" for="ch" forName="Accent4" refType="w" fact="0.0542"/>
          <dgm:constr type="h" for="ch" forName="Accent4" refType="h" fact="0.0952"/>
          <dgm:constr type="l" for="ch" forName="Accent10" refType="w" fact="0"/>
          <dgm:constr type="t" for="ch" forName="Accent10" refType="h" fact="0.8482"/>
          <dgm:constr type="w" for="ch" forName="Accent10" refType="w" fact="0.0393"/>
          <dgm:constr type="h" for="ch" forName="Accent10" refType="h" fact="0.069"/>
          <dgm:constr type="l" for="ch" forName="Accent11" refType="w" fact="0.3916"/>
          <dgm:constr type="t" for="ch" forName="Accent11" refType="h" fact="0.75"/>
          <dgm:constr type="w" for="ch" forName="Accent11" refType="w" fact="0.0393"/>
          <dgm:constr type="h" for="ch" forName="Accent11" refType="h" fact="0.069"/>
          <dgm:constr type="l" for="ch" forName="Accent7" refType="w" fact="0.3944"/>
          <dgm:constr type="t" for="ch" forName="Accent7" refType="h" fact="0.1383"/>
          <dgm:constr type="w" for="ch" forName="Accent7" refType="w" fact="0.0542"/>
          <dgm:constr type="h" for="ch" forName="Accent7" refType="h" fact="0.0952"/>
          <dgm:constr type="l" for="ch" forName="Accent5" refType="w" fact="0.3319"/>
          <dgm:constr type="t" for="ch" forName="Accent5" refType="h" fact="0.1353"/>
          <dgm:constr type="w" for="ch" forName="Accent5" refType="w" fact="0.0393"/>
          <dgm:constr type="h" for="ch" forName="Accent5" refType="h" fact="0.069"/>
          <dgm:constr type="l" for="ch" forName="Accent6" refType="w" fact="0.2082"/>
          <dgm:constr type="t" for="ch" forName="Accent6" refType="h" fact="0.53"/>
          <dgm:constr type="w" for="ch" forName="Accent6" refType="w" fact="0.0393"/>
          <dgm:constr type="h" for="ch" forName="Accent6" refType="h" fact="0.069"/>
        </dgm:constrLst>
      </dgm:if>
      <dgm:if name="Name6" axis="ch ch" ptType="node node" func="cnt" op="equ" val="4">
        <dgm:alg type="composite">
          <dgm:param type="ar" val="1.3749"/>
        </dgm:alg>
        <dgm:constrLst>
          <dgm:constr type="primFontSz" for="des" ptType="node" op="equ" val="65"/>
          <dgm:constr type="l" for="ch" forName="Parent" refType="w" fact="0.171"/>
          <dgm:constr type="t" for="ch" forName="Parent" refType="h" fact="0.0306"/>
          <dgm:constr type="w" for="ch" forName="Parent" refType="w" fact="0.4875"/>
          <dgm:constr type="h" for="ch" forName="Parent" refType="h" fact="0.6703"/>
          <dgm:constr type="l" for="ch" forName="Accent8" refType="w" fact="0.0373"/>
          <dgm:constr type="t" for="ch" forName="Accent8" refType="h" fact="0.5038"/>
          <dgm:constr type="w" for="ch" forName="Accent8" refType="w" fact="0.098"/>
          <dgm:constr type="h" for="ch" forName="Accent8" refType="h" fact="0.1348"/>
          <dgm:constr type="l" for="ch" forName="Accent1" refType="w" fact="0.4492"/>
          <dgm:constr type="t" for="ch" forName="Accent1" refType="h" fact="0"/>
          <dgm:constr type="w" for="ch" forName="Accent1" refType="w" fact="0.0542"/>
          <dgm:constr type="h" for="ch" forName="Accent1" refType="h" fact="0.0746"/>
          <dgm:constr type="l" for="ch" forName="Accent2" refType="w" fact="0.3209"/>
          <dgm:constr type="t" for="ch" forName="Accent2" refType="h" fact="0.6511"/>
          <dgm:constr type="w" for="ch" forName="Accent2" refType="w" fact="0.0393"/>
          <dgm:constr type="h" for="ch" forName="Accent2" refType="h" fact="0.054"/>
          <dgm:constr type="l" for="ch" forName="Accent3" refType="w" fact="0.6899"/>
          <dgm:constr type="t" for="ch" forName="Accent3" refType="h" fact="0.3026"/>
          <dgm:constr type="w" for="ch" forName="Accent3" refType="w" fact="0.0393"/>
          <dgm:constr type="h" for="ch" forName="Accent3" refType="h" fact="0.054"/>
          <dgm:constr type="l" for="ch" forName="Accent9" refType="w" fact="0.6201"/>
          <dgm:constr type="t" for="ch" forName="Accent9" refType="h" fact="0.2115"/>
          <dgm:constr type="w" for="ch" forName="Accent9" refType="w" fact="0.0542"/>
          <dgm:constr type="h" for="ch" forName="Accent9" refType="h" fact="0.0746"/>
          <dgm:constr type="l" for="ch" forName="Child1" refType="w" fact="0.0186"/>
          <dgm:constr type="t" for="ch" forName="Child1" refType="h" fact="0.1515"/>
          <dgm:constr type="w" for="ch" forName="Child1" refType="w" fact="0.1982"/>
          <dgm:constr type="h" for="ch" forName="Child1" refType="h" fact="0.2725"/>
          <dgm:constr type="l" for="ch" forName="Child2" refType="w" fact="0.7086"/>
          <dgm:constr type="t" for="ch" forName="Child2" refType="h" fact="0.0233"/>
          <dgm:constr type="w" for="ch" forName="Child2" refType="w" fact="0.1982"/>
          <dgm:constr type="h" for="ch" forName="Child2" refType="h" fact="0.2725"/>
          <dgm:constr type="l" for="ch" forName="Child3" refType="w" fact="0.8018"/>
          <dgm:constr type="t" for="ch" forName="Child3" refType="h" fact="0.4943"/>
          <dgm:constr type="w" for="ch" forName="Child3" refType="w" fact="0.1982"/>
          <dgm:constr type="h" for="ch" forName="Child3" refType="h" fact="0.2725"/>
          <dgm:constr type="l" for="ch" forName="Accent12" refType="w" fact="0.7459"/>
          <dgm:constr type="t" for="ch" forName="Accent12" refType="h" fact="0.4848"/>
          <dgm:constr type="w" for="ch" forName="Accent12" refType="w" fact="0.0393"/>
          <dgm:constr type="h" for="ch" forName="Accent12" refType="h" fact="0.054"/>
          <dgm:constr type="l" for="ch" forName="Accent4" refType="w" fact="0.5021"/>
          <dgm:constr type="t" for="ch" forName="Accent4" refType="h" fact="0.7085"/>
          <dgm:constr type="w" for="ch" forName="Accent4" refType="w" fact="0.0542"/>
          <dgm:constr type="h" for="ch" forName="Accent4" refType="h" fact="0.0746"/>
          <dgm:constr type="l" for="ch" forName="Accent10" refType="w" fact="0"/>
          <dgm:constr type="t" for="ch" forName="Accent10" refType="h" fact="0.6642"/>
          <dgm:constr type="w" for="ch" forName="Accent10" refType="w" fact="0.0393"/>
          <dgm:constr type="h" for="ch" forName="Accent10" refType="h" fact="0.054"/>
          <dgm:constr type="l" for="ch" forName="Accent11" refType="w" fact="0.3916"/>
          <dgm:constr type="t" for="ch" forName="Accent11" refType="h" fact="0.5873"/>
          <dgm:constr type="w" for="ch" forName="Accent11" refType="w" fact="0.0393"/>
          <dgm:constr type="h" for="ch" forName="Accent11" refType="h" fact="0.054"/>
          <dgm:constr type="l" for="ch" forName="Accent7" refType="w" fact="0.3944"/>
          <dgm:constr type="t" for="ch" forName="Accent7" refType="h" fact="0.1083"/>
          <dgm:constr type="w" for="ch" forName="Accent7" refType="w" fact="0.0542"/>
          <dgm:constr type="h" for="ch" forName="Accent7" refType="h" fact="0.0746"/>
          <dgm:constr type="l" for="ch" forName="Accent5" refType="w" fact="0.3319"/>
          <dgm:constr type="t" for="ch" forName="Accent5" refType="h" fact="0.1059"/>
          <dgm:constr type="w" for="ch" forName="Accent5" refType="w" fact="0.0393"/>
          <dgm:constr type="h" for="ch" forName="Accent5" refType="h" fact="0.054"/>
          <dgm:constr type="l" for="ch" forName="Accent6" refType="w" fact="0.2082"/>
          <dgm:constr type="t" for="ch" forName="Accent6" refType="h" fact="0.4151"/>
          <dgm:constr type="w" for="ch" forName="Accent6" refType="w" fact="0.0393"/>
          <dgm:constr type="h" for="ch" forName="Accent6" refType="h" fact="0.054"/>
          <dgm:constr type="l" for="ch" forName="Child4" refType="w" fact="0.2329"/>
          <dgm:constr type="t" for="ch" forName="Child4" refType="h" fact="0.7275"/>
          <dgm:constr type="w" for="ch" forName="Child4" refType="w" fact="0.1982"/>
          <dgm:constr type="h" for="ch" forName="Child4" refType="h" fact="0.2725"/>
          <dgm:constr type="l" for="ch" forName="Accent13" refType="w" fact="0.4099"/>
          <dgm:constr type="t" for="ch" forName="Accent13" refType="h" fact="0.7183"/>
          <dgm:constr type="w" for="ch" forName="Accent13" refType="w" fact="0.0393"/>
          <dgm:constr type="h" for="ch" forName="Accent13" refType="h" fact="0.054"/>
        </dgm:constrLst>
      </dgm:if>
      <dgm:else name="Name7">
        <dgm:alg type="composite">
          <dgm:param type="ar" val="1.1477"/>
        </dgm:alg>
        <dgm:constrLst>
          <dgm:constr type="primFontSz" for="des" ptType="node" op="equ" val="65"/>
          <dgm:constr type="l" for="ch" forName="Parent" refType="w" fact="0.171"/>
          <dgm:constr type="t" for="ch" forName="Parent" refType="h" fact="0.1907"/>
          <dgm:constr type="w" for="ch" forName="Parent" refType="w" fact="0.4875"/>
          <dgm:constr type="h" for="ch" forName="Parent" refType="h" fact="0.5596"/>
          <dgm:constr type="l" for="ch" forName="Accent8" refType="w" fact="0.0373"/>
          <dgm:constr type="t" for="ch" forName="Accent8" refType="h" fact="0.5858"/>
          <dgm:constr type="w" for="ch" forName="Accent8" refType="w" fact="0.098"/>
          <dgm:constr type="h" for="ch" forName="Accent8" refType="h" fact="0.1125"/>
          <dgm:constr type="l" for="ch" forName="Accent1" refType="w" fact="0.4492"/>
          <dgm:constr type="t" for="ch" forName="Accent1" refType="h" fact="0.1652"/>
          <dgm:constr type="w" for="ch" forName="Accent1" refType="w" fact="0.0542"/>
          <dgm:constr type="h" for="ch" forName="Accent1" refType="h" fact="0.0623"/>
          <dgm:constr type="l" for="ch" forName="Accent2" refType="w" fact="0.3209"/>
          <dgm:constr type="t" for="ch" forName="Accent2" refType="h" fact="0.7087"/>
          <dgm:constr type="w" for="ch" forName="Accent2" refType="w" fact="0.0393"/>
          <dgm:constr type="h" for="ch" forName="Accent2" refType="h" fact="0.0451"/>
          <dgm:constr type="l" for="ch" forName="Accent3" refType="w" fact="0.6899"/>
          <dgm:constr type="t" for="ch" forName="Accent3" refType="h" fact="0.4178"/>
          <dgm:constr type="w" for="ch" forName="Accent3" refType="w" fact="0.0393"/>
          <dgm:constr type="h" for="ch" forName="Accent3" refType="h" fact="0.0451"/>
          <dgm:constr type="l" for="ch" forName="Accent9" refType="w" fact="0.6201"/>
          <dgm:constr type="t" for="ch" forName="Accent9" refType="h" fact="0.3417"/>
          <dgm:constr type="w" for="ch" forName="Accent9" refType="w" fact="0.0542"/>
          <dgm:constr type="h" for="ch" forName="Accent9" refType="h" fact="0.0623"/>
          <dgm:constr type="l" for="ch" forName="Child1" refType="w" fact="0.0186"/>
          <dgm:constr type="t" for="ch" forName="Child1" refType="h" fact="0.2917"/>
          <dgm:constr type="w" for="ch" forName="Child1" refType="w" fact="0.1982"/>
          <dgm:constr type="h" for="ch" forName="Child1" refType="h" fact="0.2275"/>
          <dgm:constr type="l" for="ch" forName="Child2" refType="w" fact="0.7086"/>
          <dgm:constr type="t" for="ch" forName="Child2" refType="h" fact="0.1847"/>
          <dgm:constr type="w" for="ch" forName="Child2" refType="w" fact="0.1982"/>
          <dgm:constr type="h" for="ch" forName="Child2" refType="h" fact="0.2275"/>
          <dgm:constr type="l" for="ch" forName="Child3" refType="w" fact="0.8018"/>
          <dgm:constr type="t" for="ch" forName="Child3" refType="h" fact="0.5778"/>
          <dgm:constr type="w" for="ch" forName="Child3" refType="w" fact="0.1982"/>
          <dgm:constr type="h" for="ch" forName="Child3" refType="h" fact="0.2275"/>
          <dgm:constr type="l" for="ch" forName="Accent12" refType="w" fact="0.7459"/>
          <dgm:constr type="t" for="ch" forName="Accent12" refType="h" fact="0.5699"/>
          <dgm:constr type="w" for="ch" forName="Accent12" refType="w" fact="0.0393"/>
          <dgm:constr type="h" for="ch" forName="Accent12" refType="h" fact="0.0451"/>
          <dgm:constr type="l" for="ch" forName="Accent4" refType="w" fact="0.5021"/>
          <dgm:constr type="t" for="ch" forName="Accent4" refType="h" fact="0.7567"/>
          <dgm:constr type="w" for="ch" forName="Accent4" refType="w" fact="0.0542"/>
          <dgm:constr type="h" for="ch" forName="Accent4" refType="h" fact="0.0623"/>
          <dgm:constr type="l" for="ch" forName="Accent10" refType="w" fact="0"/>
          <dgm:constr type="t" for="ch" forName="Accent10" refType="h" fact="0.7197"/>
          <dgm:constr type="w" for="ch" forName="Accent10" refType="w" fact="0.0393"/>
          <dgm:constr type="h" for="ch" forName="Accent10" refType="h" fact="0.0451"/>
          <dgm:constr type="l" for="ch" forName="Accent11" refType="w" fact="0.3916"/>
          <dgm:constr type="t" for="ch" forName="Accent11" refType="h" fact="0.6555"/>
          <dgm:constr type="w" for="ch" forName="Accent11" refType="w" fact="0.0393"/>
          <dgm:constr type="h" for="ch" forName="Accent11" refType="h" fact="0.0451"/>
          <dgm:constr type="l" for="ch" forName="Accent7" refType="w" fact="0.3944"/>
          <dgm:constr type="t" for="ch" forName="Accent7" refType="h" fact="0.2556"/>
          <dgm:constr type="w" for="ch" forName="Accent7" refType="w" fact="0.0542"/>
          <dgm:constr type="h" for="ch" forName="Accent7" refType="h" fact="0.0623"/>
          <dgm:constr type="l" for="ch" forName="Accent5" refType="w" fact="0.3319"/>
          <dgm:constr type="t" for="ch" forName="Accent5" refType="h" fact="0.2536"/>
          <dgm:constr type="w" for="ch" forName="Accent5" refType="w" fact="0.0393"/>
          <dgm:constr type="h" for="ch" forName="Accent5" refType="h" fact="0.0451"/>
          <dgm:constr type="l" for="ch" forName="Accent6" refType="w" fact="0.2082"/>
          <dgm:constr type="t" for="ch" forName="Accent6" refType="h" fact="0.5117"/>
          <dgm:constr type="w" for="ch" forName="Accent6" refType="w" fact="0.0393"/>
          <dgm:constr type="h" for="ch" forName="Accent6" refType="h" fact="0.0451"/>
          <dgm:constr type="l" for="ch" forName="Child5" refType="w" fact="0.4219"/>
          <dgm:constr type="t" for="ch" forName="Child5" refType="h" fact="0"/>
          <dgm:constr type="w" for="ch" forName="Child5" refType="w" fact="0.1982"/>
          <dgm:constr type="h" for="ch" forName="Child5" refType="h" fact="0.2275"/>
          <dgm:constr type="l" for="ch" forName="Child4" refType="w" fact="0.2329"/>
          <dgm:constr type="t" for="ch" forName="Child4" refType="h" fact="0.7725"/>
          <dgm:constr type="w" for="ch" forName="Child4" refType="w" fact="0.1982"/>
          <dgm:constr type="h" for="ch" forName="Child4" refType="h" fact="0.2275"/>
          <dgm:constr type="l" for="ch" forName="Accent15" refType="w" fact="0.1775"/>
          <dgm:constr type="t" for="ch" forName="Accent15" refType="h" fact="0.2466"/>
          <dgm:constr type="w" for="ch" forName="Accent15" refType="w" fact="0.0393"/>
          <dgm:constr type="h" for="ch" forName="Accent15" refType="h" fact="0.0451"/>
          <dgm:constr type="l" for="ch" forName="Accent16" refType="w" fact="0.6351"/>
          <dgm:constr type="t" for="ch" forName="Accent16" refType="h" fact="0.056"/>
          <dgm:constr type="w" for="ch" forName="Accent16" refType="w" fact="0.0393"/>
          <dgm:constr type="h" for="ch" forName="Accent16" refType="h" fact="0.0451"/>
          <dgm:constr type="l" for="ch" forName="Accent13" refType="w" fact="0.4099"/>
          <dgm:constr type="t" for="ch" forName="Accent13" refType="h" fact="0.7648"/>
          <dgm:constr type="w" for="ch" forName="Accent13" refType="w" fact="0.0393"/>
          <dgm:constr type="h" for="ch" forName="Accent13" refType="h" fact="0.0451"/>
        </dgm:constrLst>
      </dgm:else>
    </dgm:choose>
    <dgm:forEach name="wrapper" axis="self" ptType="parTrans">
      <dgm:forEach name="accentRepeat1" axis="self">
        <dgm:layoutNode name="AccentHold1" styleLbl="node1">
          <dgm:alg type="sp"/>
          <dgm:shape xmlns:r="http://schemas.openxmlformats.org/officeDocument/2006/relationships" type="ellipse" r:blip="">
            <dgm:adjLst/>
          </dgm:shape>
          <dgm:presOf/>
        </dgm:layoutNode>
      </dgm:forEach>
      <dgm:forEach name="accentRepeat2" axis="self">
        <dgm:layoutNode name="AccentHold2" styleLbl="node1">
          <dgm:alg type="sp"/>
          <dgm:shape xmlns:r="http://schemas.openxmlformats.org/officeDocument/2006/relationships" type="ellipse" r:blip="">
            <dgm:adjLst/>
          </dgm:shape>
          <dgm:presOf/>
        </dgm:layoutNode>
      </dgm:forEach>
      <dgm:forEach name="accentRepeat3" axis="self">
        <dgm:layoutNode name="AccentHold3" styleLbl="node1">
          <dgm:alg type="sp"/>
          <dgm:shape xmlns:r="http://schemas.openxmlformats.org/officeDocument/2006/relationships" type="ellipse" r:blip="">
            <dgm:adjLst/>
          </dgm:shape>
          <dgm:presOf/>
        </dgm:layoutNode>
      </dgm:forEach>
    </dgm:forEach>
    <dgm:forEach name="Name8" axis="ch" ptType="node" cnt="1">
      <dgm:layoutNode name="Parent" styleLbl="node0">
        <dgm:varLst>
          <dgm:chMax val="5"/>
          <dgm:chPref val="5"/>
        </dgm:varLst>
        <dgm:alg type="tx"/>
        <dgm:shape xmlns:r="http://schemas.openxmlformats.org/officeDocument/2006/relationships" type="ellipse" r:blip="">
          <dgm:adjLst/>
        </dgm:shape>
        <dgm:presOf axis="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choose name="Name9">
        <dgm:if name="Name10" axis="ch" ptType="node" func="cnt" op="lte" val="4">
          <dgm:layoutNode name="Accent1" styleLbl="node1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</dgm:layoutNode>
        </dgm:if>
        <dgm:else name="Name11"/>
      </dgm:choose>
      <dgm:layoutNode name="Accent2" styleLbl="node1">
        <dgm:alg type="sp"/>
        <dgm:shape xmlns:r="http://schemas.openxmlformats.org/officeDocument/2006/relationships" type="ellipse" r:blip="">
          <dgm:adjLst/>
        </dgm:shape>
        <dgm:presOf/>
        <dgm:constrLst/>
      </dgm:layoutNode>
      <dgm:layoutNode name="Accent3" styleLbl="node1">
        <dgm:alg type="sp"/>
        <dgm:shape xmlns:r="http://schemas.openxmlformats.org/officeDocument/2006/relationships" type="ellipse" r:blip="">
          <dgm:adjLst/>
        </dgm:shape>
        <dgm:presOf/>
        <dgm:constrLst/>
      </dgm:layoutNode>
      <dgm:layoutNode name="Accent4" styleLbl="node1">
        <dgm:alg type="sp"/>
        <dgm:shape xmlns:r="http://schemas.openxmlformats.org/officeDocument/2006/relationships" type="ellipse" r:blip="">
          <dgm:adjLst/>
        </dgm:shape>
        <dgm:presOf/>
        <dgm:constrLst/>
      </dgm:layoutNode>
      <dgm:layoutNode name="Accent5" styleLbl="node1">
        <dgm:alg type="sp"/>
        <dgm:shape xmlns:r="http://schemas.openxmlformats.org/officeDocument/2006/relationships" type="ellipse" r:blip="">
          <dgm:adjLst/>
        </dgm:shape>
        <dgm:presOf/>
        <dgm:constrLst/>
      </dgm:layoutNode>
      <dgm:layoutNode name="Accent6" styleLbl="node1">
        <dgm:alg type="sp"/>
        <dgm:shape xmlns:r="http://schemas.openxmlformats.org/officeDocument/2006/relationships" type="ellipse" r:blip="">
          <dgm:adjLst/>
        </dgm:shape>
        <dgm:presOf/>
        <dgm:constrLst/>
      </dgm:layoutNode>
    </dgm:forEach>
    <dgm:forEach name="Name12" axis="ch ch" ptType="node node" st="1 1" cnt="1 1">
      <dgm:layoutNode name="Child1" styleLbl="node1">
        <dgm:varLst>
          <dgm:chMax val="0"/>
          <dgm:chPref val="0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ellipse" r:blip="">
          <dgm:adjLst/>
        </dgm:shape>
        <dgm:presOf axis="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layoutNode name="Accent7">
        <dgm:alg type="sp"/>
        <dgm:shape xmlns:r="http://schemas.openxmlformats.org/officeDocument/2006/relationships" r:blip="">
          <dgm:adjLst/>
        </dgm:shape>
        <dgm:presOf/>
        <dgm:constrLst/>
        <dgm:forEach name="Name13" ref="accentRepeat1"/>
      </dgm:layoutNode>
      <dgm:layoutNode name="Accent8">
        <dgm:alg type="sp"/>
        <dgm:shape xmlns:r="http://schemas.openxmlformats.org/officeDocument/2006/relationships" r:blip="">
          <dgm:adjLst/>
        </dgm:shape>
        <dgm:presOf/>
        <dgm:constrLst/>
        <dgm:forEach name="Name14" ref="accentRepeat2"/>
      </dgm:layoutNode>
    </dgm:forEach>
    <dgm:forEach name="Name15" axis="ch ch" ptType="node node" st="1 2" cnt="1 1">
      <dgm:layoutNode name="Child2" styleLbl="node1">
        <dgm:varLst>
          <dgm:chMax val="0"/>
          <dgm:chPref val="0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ellipse" r:blip="">
          <dgm:adjLst/>
        </dgm:shape>
        <dgm:presOf axis="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layoutNode name="Accent9">
        <dgm:alg type="sp"/>
        <dgm:shape xmlns:r="http://schemas.openxmlformats.org/officeDocument/2006/relationships" r:blip="">
          <dgm:adjLst/>
        </dgm:shape>
        <dgm:presOf/>
        <dgm:constrLst/>
        <dgm:forEach name="Name16" ref="accentRepeat1"/>
      </dgm:layoutNode>
      <dgm:layoutNode name="Accent10">
        <dgm:alg type="sp"/>
        <dgm:shape xmlns:r="http://schemas.openxmlformats.org/officeDocument/2006/relationships" r:blip="">
          <dgm:adjLst/>
        </dgm:shape>
        <dgm:presOf/>
        <dgm:constrLst/>
        <dgm:forEach name="Name17" ref="accentRepeat2"/>
      </dgm:layoutNode>
      <dgm:layoutNode name="Accent11">
        <dgm:alg type="sp"/>
        <dgm:shape xmlns:r="http://schemas.openxmlformats.org/officeDocument/2006/relationships" r:blip="">
          <dgm:adjLst/>
        </dgm:shape>
        <dgm:presOf/>
        <dgm:constrLst/>
        <dgm:forEach name="Name18" ref="accentRepeat3"/>
      </dgm:layoutNode>
    </dgm:forEach>
    <dgm:forEach name="Name19" axis="ch ch" ptType="node node" st="1 3" cnt="1 1">
      <dgm:layoutNode name="Child3" styleLbl="node1">
        <dgm:varLst>
          <dgm:chMax val="0"/>
          <dgm:chPref val="0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ellipse" r:blip="">
          <dgm:adjLst/>
        </dgm:shape>
        <dgm:presOf axis="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layoutNode name="Accent12">
        <dgm:alg type="sp"/>
        <dgm:shape xmlns:r="http://schemas.openxmlformats.org/officeDocument/2006/relationships" r:blip="">
          <dgm:adjLst/>
        </dgm:shape>
        <dgm:presOf/>
        <dgm:constrLst/>
        <dgm:forEach name="Name20" ref="accentRepeat1"/>
      </dgm:layoutNode>
    </dgm:forEach>
    <dgm:forEach name="Name21" axis="ch ch" ptType="node node" st="1 4" cnt="1 1">
      <dgm:layoutNode name="Child4" styleLbl="node1">
        <dgm:varLst>
          <dgm:chMax val="0"/>
          <dgm:chPref val="0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ellipse" r:blip="">
          <dgm:adjLst/>
        </dgm:shape>
        <dgm:presOf axis="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layoutNode name="Accent13">
        <dgm:alg type="sp"/>
        <dgm:shape xmlns:r="http://schemas.openxmlformats.org/officeDocument/2006/relationships" r:blip="">
          <dgm:adjLst/>
        </dgm:shape>
        <dgm:presOf/>
        <dgm:constrLst/>
        <dgm:forEach name="Name22" ref="accentRepeat1"/>
      </dgm:layoutNode>
    </dgm:forEach>
    <dgm:forEach name="Name23" axis="ch ch" ptType="node node" st="1 5" cnt="1 1">
      <dgm:layoutNode name="Child5" styleLbl="node1">
        <dgm:varLst>
          <dgm:chMax val="0"/>
          <dgm:chPref val="0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ellipse" r:blip="">
          <dgm:adjLst/>
        </dgm:shape>
        <dgm:presOf axis="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layoutNode name="Accent15">
        <dgm:alg type="sp"/>
        <dgm:shape xmlns:r="http://schemas.openxmlformats.org/officeDocument/2006/relationships" r:blip="">
          <dgm:adjLst/>
        </dgm:shape>
        <dgm:presOf/>
        <dgm:constrLst/>
        <dgm:forEach name="Name24" ref="accentRepeat2"/>
      </dgm:layoutNode>
      <dgm:layoutNode name="Accent16">
        <dgm:alg type="sp"/>
        <dgm:shape xmlns:r="http://schemas.openxmlformats.org/officeDocument/2006/relationships" r:blip="">
          <dgm:adjLst/>
        </dgm:shape>
        <dgm:presOf/>
        <dgm:constrLst/>
        <dgm:forEach name="Name25" ref="accentRepeat3"/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4">
  <dgm:title val=""/>
  <dgm:desc val=""/>
  <dgm:catLst>
    <dgm:cat type="3D" pri="11400"/>
  </dgm:catLst>
  <dgm:scene3d>
    <a:camera prst="orthographicFront"/>
    <a:lightRig rig="threePt" dir="t"/>
  </dgm:scene3d>
  <dgm:styleLbl name="node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chilly" dir="t"/>
    </dgm:scene3d>
    <dgm:sp3d z="12700" extrusionH="12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ImgPlace1">
    <dgm:scene3d>
      <a:camera prst="orthographicFront"/>
      <a:lightRig rig="chilly" dir="t"/>
    </dgm:scene3d>
    <dgm:sp3d z="-257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chilly" dir="t"/>
    </dgm:scene3d>
    <dgm:sp3d z="-700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chilly" dir="t"/>
    </dgm:scene3d>
    <dgm:sp3d z="-25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chilly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chilly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chilly" dir="t"/>
    </dgm:scene3d>
    <dgm:sp3d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chilly" dir="t"/>
    </dgm:scene3d>
    <dgm:sp3d prstMaterial="dkEdge">
      <a:bevelT w="127000" h="254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chilly" dir="t"/>
    </dgm:scene3d>
    <dgm:sp3d z="-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chilly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105ED62-989A-4075-A7AC-8CCC3F833F10}" type="datetimeFigureOut">
              <a:rPr lang="en-GB" smtClean="0"/>
              <a:t>18/03/2019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237C5AE-8EA7-40D7-8368-8636F31C29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12059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B7051C4-168B-4A95-A7B2-D2092E4C22B1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8572724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above figures are year-on-year. These are sustained increases over the past 3 years.</a:t>
            </a:r>
          </a:p>
          <a:p>
            <a:r>
              <a:rPr lang="en-GB" dirty="0"/>
              <a:t>Last year compared to 3 years ago saw those figures up by far more:</a:t>
            </a:r>
          </a:p>
          <a:p>
            <a:r>
              <a:rPr lang="en-GB" dirty="0"/>
              <a:t>So, homicides up by 36%, of</a:t>
            </a:r>
            <a:r>
              <a:rPr lang="en-GB" baseline="0" dirty="0"/>
              <a:t> which the drug-related instances were up by 47% and those with the younger victims increased by 62%.</a:t>
            </a:r>
          </a:p>
          <a:p>
            <a:r>
              <a:rPr lang="en-GB" baseline="0" dirty="0"/>
              <a:t>Police-recorded knife possession more than doubled, with 49% more children &amp; young people convicted or cautioned for knives or offensive weapons.</a:t>
            </a:r>
          </a:p>
          <a:p>
            <a:endParaRPr lang="en-GB" baseline="0" dirty="0"/>
          </a:p>
          <a:p>
            <a:r>
              <a:rPr lang="en-GB" baseline="0" dirty="0"/>
              <a:t>David Lammy – this is a spike and it is different.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B7051C4-168B-4A95-A7B2-D2092E4C22B1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59833841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B7051C4-168B-4A95-A7B2-D2092E4C22B1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9099381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3A43FF3-EE6C-4227-B65A-FA21F007C9C4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7752180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u="none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B7051C4-168B-4A95-A7B2-D2092E4C22B1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1887922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B7051C4-168B-4A95-A7B2-D2092E4C22B1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25016064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B7051C4-168B-4A95-A7B2-D2092E4C22B1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737552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and Content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buNone/>
              <a:defRPr/>
            </a:lvl1pPr>
            <a:lvl2pPr>
              <a:buNone/>
              <a:defRPr/>
            </a:lvl2pPr>
            <a:lvl3pPr>
              <a:buNone/>
              <a:defRPr/>
            </a:lvl3pPr>
            <a:lvl4pPr>
              <a:buNone/>
              <a:defRPr/>
            </a:lvl4pPr>
            <a:lvl5pPr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8" name="Title 7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Page title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628503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1"/>
          <p:cNvSpPr>
            <a:spLocks noGrp="1" noChangeArrowheads="1"/>
          </p:cNvSpPr>
          <p:nvPr>
            <p:ph type="title"/>
          </p:nvPr>
        </p:nvSpPr>
        <p:spPr bwMode="auto">
          <a:xfrm>
            <a:off x="406400" y="381000"/>
            <a:ext cx="7924800" cy="60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06400" y="1447800"/>
            <a:ext cx="11176000" cy="4648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06400" y="6248400"/>
            <a:ext cx="3048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/>
            </a:lvl1pPr>
          </a:lstStyle>
          <a:p>
            <a:pPr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endParaRPr lang="en-US" sz="1400" b="1" dirty="0">
              <a:solidFill>
                <a:srgbClr val="FFFFFF"/>
              </a:solidFill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165600" y="6248400"/>
            <a:ext cx="3860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/>
            </a:lvl1pPr>
          </a:lstStyle>
          <a:p>
            <a:pPr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endParaRPr lang="en-US" sz="1400" b="1" dirty="0">
              <a:solidFill>
                <a:srgbClr val="FFFFFF"/>
              </a:solidFill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737600" y="6248400"/>
            <a:ext cx="2844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/>
            </a:lvl1pPr>
          </a:lstStyle>
          <a:p>
            <a:pPr algn="r" eaLnBrk="0" fontAlgn="base" hangingPunct="0">
              <a:spcBef>
                <a:spcPct val="0"/>
              </a:spcBef>
              <a:spcAft>
                <a:spcPct val="0"/>
              </a:spcAft>
              <a:defRPr/>
            </a:pPr>
            <a:fld id="{C62C135B-516C-442A-AD5D-DC54256CB180}" type="slidenum">
              <a:rPr lang="en-US" sz="1400" b="1">
                <a:solidFill>
                  <a:srgbClr val="FFFFFF"/>
                </a:solidFill>
              </a:rPr>
              <a:pPr algn="r" eaLnBrk="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en-US" sz="1400" b="1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83856166"/>
      </p:ext>
    </p:extLst>
  </p:cSld>
  <p:clrMap bg1="dk2" tx1="lt1" bg2="dk1" tx2="lt2" accent1="accent1" accent2="accent2" accent3="accent3" accent4="accent4" accent5="accent5" accent6="accent6" hlink="hlink" folHlink="folHlink"/>
  <p:sldLayoutIdLst>
    <p:sldLayoutId id="2147483661" r:id="rId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200" b="1">
          <a:solidFill>
            <a:srgbClr val="1D3277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200" b="1">
          <a:solidFill>
            <a:schemeClr val="tx1"/>
          </a:solidFill>
          <a:latin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200" b="1">
          <a:solidFill>
            <a:schemeClr val="tx1"/>
          </a:solidFill>
          <a:latin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200" b="1">
          <a:solidFill>
            <a:schemeClr val="tx1"/>
          </a:solidFill>
          <a:latin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200" b="1">
          <a:solidFill>
            <a:schemeClr val="tx1"/>
          </a:solidFill>
          <a:latin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200" b="1">
          <a:solidFill>
            <a:schemeClr val="tx1"/>
          </a:solidFill>
          <a:latin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200" b="1">
          <a:solidFill>
            <a:schemeClr val="tx1"/>
          </a:solidFill>
          <a:latin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200" b="1">
          <a:solidFill>
            <a:schemeClr val="tx1"/>
          </a:solidFill>
          <a:latin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200" b="1">
          <a:solidFill>
            <a:schemeClr val="tx1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rgbClr val="292929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Times" pitchFamily="18" charset="0"/>
        <a:buChar char="•"/>
        <a:defRPr sz="2400">
          <a:solidFill>
            <a:srgbClr val="292929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400" b="1">
          <a:solidFill>
            <a:srgbClr val="292929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Times" pitchFamily="18" charset="0"/>
        <a:buChar char="•"/>
        <a:defRPr sz="2000">
          <a:solidFill>
            <a:srgbClr val="292929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rgbClr val="292929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5" Type="http://schemas.openxmlformats.org/officeDocument/2006/relationships/chart" Target="../charts/chart2.xml"/><Relationship Id="rId4" Type="http://schemas.openxmlformats.org/officeDocument/2006/relationships/chart" Target="../charts/char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assets.publishing.service.gov.uk/government/uploads/system/uploads/attachment_data/file/698009/serious-violence-strategy.pdf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2"/>
          <p:cNvSpPr txBox="1">
            <a:spLocks/>
          </p:cNvSpPr>
          <p:nvPr/>
        </p:nvSpPr>
        <p:spPr bwMode="auto">
          <a:xfrm>
            <a:off x="2711624" y="3068960"/>
            <a:ext cx="6400800" cy="1752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2400">
                <a:solidFill>
                  <a:srgbClr val="292929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Times" pitchFamily="18" charset="0"/>
              <a:buNone/>
              <a:defRPr sz="2400">
                <a:solidFill>
                  <a:srgbClr val="292929"/>
                </a:solidFill>
                <a:latin typeface="+mn-lt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2400" b="1">
                <a:solidFill>
                  <a:srgbClr val="292929"/>
                </a:solidFill>
                <a:latin typeface="+mn-lt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Times" pitchFamily="18" charset="0"/>
              <a:buNone/>
              <a:defRPr sz="2000">
                <a:solidFill>
                  <a:srgbClr val="292929"/>
                </a:solidFill>
                <a:latin typeface="+mn-lt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2000">
                <a:solidFill>
                  <a:srgbClr val="292929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marL="342900" marR="0" lvl="0" indent="-342900" algn="ctr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2400" b="0" i="0" u="none" strike="noStrike" kern="0" cap="none" spc="0" normalizeH="0" baseline="0" noProof="0" dirty="0">
              <a:ln>
                <a:noFill/>
              </a:ln>
              <a:solidFill>
                <a:srgbClr val="292929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sp>
        <p:nvSpPr>
          <p:cNvPr id="6" name="Title 2"/>
          <p:cNvSpPr txBox="1">
            <a:spLocks/>
          </p:cNvSpPr>
          <p:nvPr/>
        </p:nvSpPr>
        <p:spPr bwMode="auto">
          <a:xfrm>
            <a:off x="-123567" y="4926670"/>
            <a:ext cx="9945278" cy="124301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 fontScale="25000" lnSpcReduction="20000"/>
          </a:bodyPr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rgbClr val="1D3277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Arial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Arial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Arial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Arial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Arial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Arial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Arial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32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4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 Light" panose="020F0302020204030204" pitchFamily="34" charset="0"/>
                <a:ea typeface="+mj-ea"/>
                <a:cs typeface="Calibri Light" panose="020F0302020204030204" pitchFamily="34" charset="0"/>
              </a:rPr>
              <a:t>Dr Jacqueline Sebire 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400" b="0" i="1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 Light" panose="020F0302020204030204" pitchFamily="34" charset="0"/>
                <a:ea typeface="+mj-ea"/>
                <a:cs typeface="Calibri Light" panose="020F0302020204030204" pitchFamily="34" charset="0"/>
              </a:rPr>
              <a:t>Assistant Chief Constable</a:t>
            </a: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400" b="0" i="1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 Light" panose="020F0302020204030204" pitchFamily="34" charset="0"/>
                <a:ea typeface="+mj-ea"/>
                <a:cs typeface="Calibri Light" panose="020F0302020204030204" pitchFamily="34" charset="0"/>
              </a:rPr>
              <a:t> Bedfordshire Police </a:t>
            </a:r>
            <a:br>
              <a:rPr kumimoji="0" lang="en-GB" sz="144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 Light" panose="020F0302020204030204" pitchFamily="34" charset="0"/>
                <a:ea typeface="+mj-ea"/>
                <a:cs typeface="Calibri Light" panose="020F0302020204030204" pitchFamily="34" charset="0"/>
              </a:rPr>
            </a:br>
            <a:br>
              <a:rPr kumimoji="0" lang="en-GB" sz="144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 Light" panose="020F0302020204030204" pitchFamily="34" charset="0"/>
                <a:ea typeface="+mj-ea"/>
                <a:cs typeface="Calibri Light" panose="020F0302020204030204" pitchFamily="34" charset="0"/>
              </a:rPr>
            </a:br>
            <a:br>
              <a:rPr kumimoji="0" lang="en-GB" sz="144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 Light" panose="020F0302020204030204" pitchFamily="34" charset="0"/>
                <a:ea typeface="+mj-ea"/>
                <a:cs typeface="Calibri Light" panose="020F0302020204030204" pitchFamily="34" charset="0"/>
              </a:rPr>
            </a:br>
            <a:endParaRPr kumimoji="0" lang="en-GB" sz="144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 Light" panose="020F0302020204030204" pitchFamily="34" charset="0"/>
              <a:ea typeface="+mj-ea"/>
              <a:cs typeface="Calibri Light" panose="020F030202020403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40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 Light" panose="020F0302020204030204" pitchFamily="34" charset="0"/>
              <a:ea typeface="+mj-ea"/>
              <a:cs typeface="Calibri Light" panose="020F030202020403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br>
              <a:rPr kumimoji="0" lang="en-GB" sz="4000" b="1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 Light" panose="020F0302020204030204" pitchFamily="34" charset="0"/>
                <a:ea typeface="+mj-ea"/>
                <a:cs typeface="Calibri Light" panose="020F0302020204030204" pitchFamily="34" charset="0"/>
              </a:rPr>
            </a:br>
            <a:br>
              <a:rPr kumimoji="0" lang="en-GB" sz="3900" b="1" i="0" u="none" strike="noStrike" kern="0" cap="none" spc="0" normalizeH="0" baseline="0" noProof="0" dirty="0">
                <a:ln>
                  <a:noFill/>
                </a:ln>
                <a:solidFill>
                  <a:srgbClr val="0072C6"/>
                </a:solidFill>
                <a:effectLst/>
                <a:uLnTx/>
                <a:uFillTx/>
                <a:latin typeface="Arial"/>
                <a:ea typeface="+mj-ea"/>
                <a:cs typeface="+mj-cs"/>
              </a:rPr>
            </a:br>
            <a:br>
              <a:rPr kumimoji="0" lang="en-GB" sz="4000" b="1" i="0" u="none" strike="noStrike" kern="0" cap="none" spc="0" normalizeH="0" baseline="0" noProof="0" dirty="0">
                <a:ln>
                  <a:noFill/>
                </a:ln>
                <a:solidFill>
                  <a:srgbClr val="0072C6"/>
                </a:solidFill>
                <a:effectLst/>
                <a:uLnTx/>
                <a:uFillTx/>
                <a:latin typeface="Arial"/>
                <a:ea typeface="+mj-ea"/>
                <a:cs typeface="+mj-cs"/>
              </a:rPr>
            </a:br>
            <a:br>
              <a:rPr kumimoji="0" lang="en-GB" sz="4000" b="1" i="0" u="none" strike="noStrike" kern="0" cap="none" spc="0" normalizeH="0" baseline="0" noProof="0" dirty="0">
                <a:ln>
                  <a:noFill/>
                </a:ln>
                <a:solidFill>
                  <a:srgbClr val="0072C6"/>
                </a:solidFill>
                <a:effectLst/>
                <a:uLnTx/>
                <a:uFillTx/>
                <a:latin typeface="Arial"/>
                <a:ea typeface="+mj-ea"/>
                <a:cs typeface="+mj-cs"/>
              </a:rPr>
            </a:br>
            <a:endParaRPr kumimoji="0" lang="en-GB" sz="4000" b="1" i="0" u="none" strike="noStrike" kern="0" cap="none" spc="0" normalizeH="0" baseline="0" noProof="0" dirty="0">
              <a:ln>
                <a:noFill/>
              </a:ln>
              <a:solidFill>
                <a:srgbClr val="0072C6"/>
              </a:solidFill>
              <a:effectLst/>
              <a:uLnTx/>
              <a:uFillTx/>
              <a:latin typeface="Arial"/>
              <a:ea typeface="+mj-ea"/>
              <a:cs typeface="+mj-cs"/>
            </a:endParaRP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7825" y="-1"/>
            <a:ext cx="1476000" cy="147600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95736" y="1393195"/>
            <a:ext cx="4583873" cy="5104129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444865" y="898813"/>
            <a:ext cx="7044764" cy="415498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6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0"/>
                <a:cs typeface="+mn-cs"/>
              </a:rPr>
              <a:t>The Partnership Approach to Tackling Serious Violence</a:t>
            </a:r>
            <a:endParaRPr kumimoji="0" lang="en-GB" sz="66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174697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010639"/>
            <a:ext cx="4629855" cy="2847361"/>
          </a:xfr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72066" y="-49435"/>
            <a:ext cx="10515600" cy="1325563"/>
          </a:xfrm>
        </p:spPr>
        <p:txBody>
          <a:bodyPr/>
          <a:lstStyle/>
          <a:p>
            <a:r>
              <a:rPr lang="en-GB" b="1" dirty="0">
                <a:solidFill>
                  <a:schemeClr val="tx2"/>
                </a:solidFill>
              </a:rPr>
              <a:t>The National Serious Violence Crime Context</a:t>
            </a:r>
          </a:p>
        </p:txBody>
      </p:sp>
      <p:graphicFrame>
        <p:nvGraphicFramePr>
          <p:cNvPr id="7" name="Chart 6"/>
          <p:cNvGraphicFramePr>
            <a:graphicFrameLocks/>
          </p:cNvGraphicFramePr>
          <p:nvPr>
            <p:extLst/>
          </p:nvPr>
        </p:nvGraphicFramePr>
        <p:xfrm>
          <a:off x="4995172" y="1049781"/>
          <a:ext cx="6392494" cy="334133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sp>
        <p:nvSpPr>
          <p:cNvPr id="6" name="TextBox 5"/>
          <p:cNvSpPr txBox="1"/>
          <p:nvPr/>
        </p:nvSpPr>
        <p:spPr>
          <a:xfrm>
            <a:off x="4995173" y="4338659"/>
            <a:ext cx="668911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0072C6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Rises in high harm offences, such as homicide increasing by 11%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0072C6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Drug-related homicide up by 23%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0072C6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Victims aged 18 to 24 up by a third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5040041" y="5585154"/>
            <a:ext cx="623985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0072C6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Knife possession up 18%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0072C6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Knife or offensive weapons convictions for youths up 7%</a:t>
            </a:r>
          </a:p>
        </p:txBody>
      </p:sp>
      <p:graphicFrame>
        <p:nvGraphicFramePr>
          <p:cNvPr id="14" name="Chart 13"/>
          <p:cNvGraphicFramePr/>
          <p:nvPr>
            <p:extLst/>
          </p:nvPr>
        </p:nvGraphicFramePr>
        <p:xfrm>
          <a:off x="318816" y="883330"/>
          <a:ext cx="4449234" cy="2745649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sp>
        <p:nvSpPr>
          <p:cNvPr id="15" name="TextBox 14"/>
          <p:cNvSpPr txBox="1"/>
          <p:nvPr/>
        </p:nvSpPr>
        <p:spPr>
          <a:xfrm>
            <a:off x="5101005" y="4338659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0072C6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115429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16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37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7" grpId="0">
        <p:bldAsOne/>
      </p:bldGraphic>
      <p:bldP spid="6" grpId="0"/>
      <p:bldP spid="10" grpId="0"/>
      <p:bldGraphic spid="14" grpId="0">
        <p:bldAsOne/>
      </p:bldGraphic>
      <p:bldP spid="1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5951621" y="228754"/>
            <a:ext cx="5914985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graphicFrame>
        <p:nvGraphicFramePr>
          <p:cNvPr id="3" name="Diagram 2"/>
          <p:cNvGraphicFramePr/>
          <p:nvPr>
            <p:extLst/>
          </p:nvPr>
        </p:nvGraphicFramePr>
        <p:xfrm>
          <a:off x="5384800" y="228755"/>
          <a:ext cx="8128000" cy="606499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7" name="TextBox 6"/>
          <p:cNvSpPr txBox="1"/>
          <p:nvPr/>
        </p:nvSpPr>
        <p:spPr>
          <a:xfrm>
            <a:off x="6563824" y="3398852"/>
            <a:ext cx="14117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Voluntary Sector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0266947" y="4053770"/>
            <a:ext cx="212153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Health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9710530" y="5281482"/>
            <a:ext cx="15294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Mental Health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9117191" y="721895"/>
            <a:ext cx="111923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Police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10236424" y="1160671"/>
            <a:ext cx="7905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ASB Team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7999641" y="1104918"/>
            <a:ext cx="145680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Safeguarding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Boards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7300476" y="4424934"/>
            <a:ext cx="207685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Local Authority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7300476" y="5281482"/>
            <a:ext cx="9460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Housing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5690967" y="5302098"/>
            <a:ext cx="15408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Social Housing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6929516" y="834128"/>
            <a:ext cx="11149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Education</a:t>
            </a:r>
          </a:p>
        </p:txBody>
      </p:sp>
      <p:sp>
        <p:nvSpPr>
          <p:cNvPr id="17" name="Oval 16"/>
          <p:cNvSpPr/>
          <p:nvPr/>
        </p:nvSpPr>
        <p:spPr>
          <a:xfrm>
            <a:off x="10678515" y="2306958"/>
            <a:ext cx="1513485" cy="1276560"/>
          </a:xfrm>
          <a:prstGeom prst="ellipse">
            <a:avLst/>
          </a:prstGeom>
          <a:effectLst>
            <a:softEdge rad="63500"/>
          </a:effectLst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</p:sp>
      <p:sp>
        <p:nvSpPr>
          <p:cNvPr id="18" name="TextBox 17"/>
          <p:cNvSpPr txBox="1"/>
          <p:nvPr/>
        </p:nvSpPr>
        <p:spPr>
          <a:xfrm>
            <a:off x="10678515" y="2583988"/>
            <a:ext cx="156485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Commissioned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 services</a:t>
            </a:r>
          </a:p>
        </p:txBody>
      </p:sp>
      <p:sp>
        <p:nvSpPr>
          <p:cNvPr id="2" name="Rectangle 1"/>
          <p:cNvSpPr/>
          <p:nvPr/>
        </p:nvSpPr>
        <p:spPr>
          <a:xfrm>
            <a:off x="333003" y="321830"/>
            <a:ext cx="6096000" cy="4647426"/>
          </a:xfrm>
          <a:prstGeom prst="rect">
            <a:avLst/>
          </a:prstGeom>
        </p:spPr>
        <p:txBody>
          <a:bodyPr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Local Authorities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There is currently no research that identifies the direct and indirect costs arising for councils and partners from the impact of County Lines</a:t>
            </a:r>
            <a:endParaRPr kumimoji="0" lang="en-GB" sz="1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Child Protection and Child in Need</a:t>
            </a: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Adult Care and Support Needs</a:t>
            </a: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Cost of Legislated responsibility</a:t>
            </a: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Reputational Risk</a:t>
            </a: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Devaluing of property in high crime areas</a:t>
            </a: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Social Signal Disorder – e.g. ASB, Gangs on street</a:t>
            </a: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Physical Signal Disorder – e.g. Graffiti, Litter</a:t>
            </a: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Benefit Fraud</a:t>
            </a: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Cost of Administration</a:t>
            </a: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Ø"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Corporate Parenting Responsibilities</a:t>
            </a:r>
          </a:p>
        </p:txBody>
      </p:sp>
    </p:spTree>
    <p:extLst>
      <p:ext uri="{BB962C8B-B14F-4D97-AF65-F5344CB8AC3E}">
        <p14:creationId xmlns:p14="http://schemas.microsoft.com/office/powerpoint/2010/main" val="308120673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838200" y="0"/>
            <a:ext cx="10515600" cy="1325563"/>
          </a:xfrm>
        </p:spPr>
        <p:txBody>
          <a:bodyPr/>
          <a:lstStyle/>
          <a:p>
            <a:pPr algn="ctr"/>
            <a:r>
              <a:rPr lang="en-GB" b="1" dirty="0">
                <a:solidFill>
                  <a:schemeClr val="bg1"/>
                </a:solidFill>
              </a:rPr>
              <a:t>Cost – Dependent Drug User</a:t>
            </a:r>
          </a:p>
        </p:txBody>
      </p:sp>
      <p:pic>
        <p:nvPicPr>
          <p:cNvPr id="4" name="Content Placeholder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1198654" y="1111050"/>
            <a:ext cx="10062937" cy="531882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6770732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Content Placeholder 2"/>
          <p:cNvGraphicFramePr>
            <a:graphicFrameLocks noGrp="1"/>
          </p:cNvGraphicFramePr>
          <p:nvPr>
            <p:ph idx="1"/>
            <p:extLst/>
          </p:nvPr>
        </p:nvGraphicFramePr>
        <p:xfrm>
          <a:off x="4521200" y="1503122"/>
          <a:ext cx="7340600" cy="4424122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36703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6703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1973505">
                <a:tc>
                  <a:txBody>
                    <a:bodyPr/>
                    <a:lstStyle/>
                    <a:p>
                      <a:pPr algn="ctr"/>
                      <a:r>
                        <a:rPr lang="en-GB" sz="3200" b="1" u="none" dirty="0">
                          <a:solidFill>
                            <a:schemeClr val="bg1"/>
                          </a:solidFill>
                          <a:latin typeface="+mn-lt"/>
                        </a:rPr>
                        <a:t>Early</a:t>
                      </a:r>
                      <a:r>
                        <a:rPr lang="en-GB" sz="3200" b="1" u="none" baseline="0" dirty="0">
                          <a:solidFill>
                            <a:schemeClr val="bg1"/>
                          </a:solidFill>
                          <a:latin typeface="+mn-lt"/>
                        </a:rPr>
                        <a:t> Intervention &amp; Prevention</a:t>
                      </a:r>
                    </a:p>
                    <a:p>
                      <a:pPr algn="ctr"/>
                      <a:endParaRPr lang="en-GB" sz="3200" b="1" u="sng" baseline="0" dirty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>
                    <a:lnL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200" b="1" u="none" dirty="0">
                          <a:solidFill>
                            <a:schemeClr val="bg1"/>
                          </a:solidFill>
                          <a:latin typeface="+mn-lt"/>
                        </a:rPr>
                        <a:t>Drugs</a:t>
                      </a:r>
                      <a:r>
                        <a:rPr lang="en-GB" sz="3200" b="1" u="none" baseline="0" dirty="0">
                          <a:solidFill>
                            <a:schemeClr val="bg1"/>
                          </a:solidFill>
                          <a:latin typeface="+mn-lt"/>
                        </a:rPr>
                        <a:t> Use &amp; County Lines</a:t>
                      </a:r>
                    </a:p>
                    <a:p>
                      <a:pPr algn="ctr"/>
                      <a:endParaRPr lang="en-GB" sz="3200" b="1" u="none" baseline="0" dirty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>
                    <a:lnL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450617">
                <a:tc>
                  <a:txBody>
                    <a:bodyPr/>
                    <a:lstStyle/>
                    <a:p>
                      <a:pPr algn="ctr"/>
                      <a:r>
                        <a:rPr lang="en-GB" sz="3200" b="1" u="none" dirty="0">
                          <a:solidFill>
                            <a:schemeClr val="bg1"/>
                          </a:solidFill>
                          <a:latin typeface="+mn-lt"/>
                        </a:rPr>
                        <a:t>Criminal Justice &amp;</a:t>
                      </a:r>
                      <a:r>
                        <a:rPr lang="en-GB" sz="3200" b="1" u="none" baseline="0" dirty="0">
                          <a:solidFill>
                            <a:schemeClr val="bg1"/>
                          </a:solidFill>
                          <a:latin typeface="+mn-lt"/>
                        </a:rPr>
                        <a:t> Law Enforcement</a:t>
                      </a:r>
                    </a:p>
                  </a:txBody>
                  <a:tcPr>
                    <a:lnL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3200" b="1" u="none" dirty="0">
                          <a:solidFill>
                            <a:schemeClr val="bg1"/>
                          </a:solidFill>
                          <a:latin typeface="+mn-lt"/>
                        </a:rPr>
                        <a:t>Local Communities &amp; Partnerships</a:t>
                      </a:r>
                    </a:p>
                    <a:p>
                      <a:pPr marL="285750" indent="-285750" algn="l">
                        <a:buFont typeface="Arial" panose="020B0604020202020204" pitchFamily="34" charset="0"/>
                        <a:buChar char="•"/>
                      </a:pPr>
                      <a:endParaRPr lang="en-GB" sz="3200" b="1" u="sng" dirty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>
                    <a:lnL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469900" y="-130175"/>
            <a:ext cx="10515600" cy="1325563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Next Steps – National Strategy summary</a:t>
            </a:r>
          </a:p>
        </p:txBody>
      </p:sp>
      <p:pic>
        <p:nvPicPr>
          <p:cNvPr id="2" name="Picture 1">
            <a:hlinkClick r:id="rId3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9900" y="962102"/>
            <a:ext cx="3865829" cy="51199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200139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6400" y="1160417"/>
            <a:ext cx="11176000" cy="4648200"/>
          </a:xfrm>
        </p:spPr>
        <p:txBody>
          <a:bodyPr>
            <a:normAutofit/>
          </a:bodyPr>
          <a:lstStyle/>
          <a:p>
            <a:pPr algn="ctr"/>
            <a:r>
              <a:rPr lang="en-GB" sz="5400" i="1" dirty="0"/>
              <a:t>“It is very important that CSPs (or local equivalent) take a far greater role in tackling serious violence locally and provide leadership locally</a:t>
            </a:r>
            <a:r>
              <a:rPr lang="en-GB" sz="5400" dirty="0"/>
              <a:t>.”</a:t>
            </a:r>
          </a:p>
          <a:p>
            <a:pPr algn="r"/>
            <a:r>
              <a:rPr lang="en-GB" dirty="0"/>
              <a:t> (p70 Serious Violence Strategy)</a:t>
            </a:r>
          </a:p>
        </p:txBody>
      </p:sp>
    </p:spTree>
    <p:extLst>
      <p:ext uri="{BB962C8B-B14F-4D97-AF65-F5344CB8AC3E}">
        <p14:creationId xmlns:p14="http://schemas.microsoft.com/office/powerpoint/2010/main" val="368947484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6242097" y="1764332"/>
            <a:ext cx="5394153" cy="3924000"/>
          </a:xfrm>
          <a:prstGeom prst="rect">
            <a:avLst/>
          </a:prstGeom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2052320" y="381000"/>
            <a:ext cx="7924800" cy="609600"/>
          </a:xfrm>
        </p:spPr>
        <p:txBody>
          <a:bodyPr/>
          <a:lstStyle/>
          <a:p>
            <a:pPr algn="ctr"/>
            <a:r>
              <a:rPr lang="en-GB" dirty="0"/>
              <a:t>Public Health Approach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1632295"/>
            <a:ext cx="6242097" cy="3924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426826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3200" dirty="0">
                <a:solidFill>
                  <a:schemeClr val="tx2"/>
                </a:solidFill>
              </a:rPr>
              <a:t>National Violent Crime Taskforce</a:t>
            </a:r>
          </a:p>
          <a:p>
            <a:endParaRPr lang="en-GB" sz="3200" dirty="0">
              <a:solidFill>
                <a:schemeClr val="tx2"/>
              </a:solidFill>
            </a:endParaRPr>
          </a:p>
          <a:p>
            <a:r>
              <a:rPr lang="en-GB" sz="3200" dirty="0">
                <a:solidFill>
                  <a:schemeClr val="tx2"/>
                </a:solidFill>
              </a:rPr>
              <a:t>National County Lines Co-ordination Centre</a:t>
            </a:r>
          </a:p>
          <a:p>
            <a:endParaRPr lang="en-GB" sz="3200" dirty="0">
              <a:solidFill>
                <a:schemeClr val="tx2"/>
              </a:solidFill>
            </a:endParaRPr>
          </a:p>
          <a:p>
            <a:r>
              <a:rPr lang="en-GB" sz="3200" dirty="0">
                <a:solidFill>
                  <a:schemeClr val="tx2"/>
                </a:solidFill>
              </a:rPr>
              <a:t>Multiagency Safeguarding Arrangements</a:t>
            </a:r>
          </a:p>
          <a:p>
            <a:endParaRPr lang="en-GB" sz="3200" dirty="0">
              <a:solidFill>
                <a:schemeClr val="tx2"/>
              </a:solidFill>
            </a:endParaRPr>
          </a:p>
          <a:p>
            <a:r>
              <a:rPr lang="en-GB" sz="3200" dirty="0">
                <a:solidFill>
                  <a:schemeClr val="tx2"/>
                </a:solidFill>
              </a:rPr>
              <a:t>College of Policing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National Partnerships</a:t>
            </a:r>
          </a:p>
        </p:txBody>
      </p:sp>
    </p:spTree>
    <p:extLst>
      <p:ext uri="{BB962C8B-B14F-4D97-AF65-F5344CB8AC3E}">
        <p14:creationId xmlns:p14="http://schemas.microsoft.com/office/powerpoint/2010/main" val="1021719856"/>
      </p:ext>
    </p:extLst>
  </p:cSld>
  <p:clrMapOvr>
    <a:masterClrMapping/>
  </p:clrMapOvr>
</p:sld>
</file>

<file path=ppt/theme/theme1.xml><?xml version="1.0" encoding="utf-8"?>
<a:theme xmlns:a="http://schemas.openxmlformats.org/drawingml/2006/main" name="Blank Presentation">
  <a:themeElements>
    <a:clrScheme name="Blank Presentation 1">
      <a:dk1>
        <a:srgbClr val="808080"/>
      </a:dk1>
      <a:lt1>
        <a:srgbClr val="FFFFFF"/>
      </a:lt1>
      <a:dk2>
        <a:srgbClr val="0072C6"/>
      </a:dk2>
      <a:lt2>
        <a:srgbClr val="000000"/>
      </a:lt2>
      <a:accent1>
        <a:srgbClr val="0072C6"/>
      </a:accent1>
      <a:accent2>
        <a:srgbClr val="333399"/>
      </a:accent2>
      <a:accent3>
        <a:srgbClr val="AABCDF"/>
      </a:accent3>
      <a:accent4>
        <a:srgbClr val="DADADA"/>
      </a:accent4>
      <a:accent5>
        <a:srgbClr val="AABCDF"/>
      </a:accent5>
      <a:accent6>
        <a:srgbClr val="2D2D8A"/>
      </a:accent6>
      <a:hlink>
        <a:srgbClr val="5096C8"/>
      </a:hlink>
      <a:folHlink>
        <a:srgbClr val="99CC00"/>
      </a:folHlink>
    </a:clrScheme>
    <a:fontScheme name="Blank Presentatio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4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4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Blank Presentation 1">
        <a:dk1>
          <a:srgbClr val="808080"/>
        </a:dk1>
        <a:lt1>
          <a:srgbClr val="FFFFFF"/>
        </a:lt1>
        <a:dk2>
          <a:srgbClr val="0072C6"/>
        </a:dk2>
        <a:lt2>
          <a:srgbClr val="000000"/>
        </a:lt2>
        <a:accent1>
          <a:srgbClr val="0072C6"/>
        </a:accent1>
        <a:accent2>
          <a:srgbClr val="333399"/>
        </a:accent2>
        <a:accent3>
          <a:srgbClr val="AABCDF"/>
        </a:accent3>
        <a:accent4>
          <a:srgbClr val="DADADA"/>
        </a:accent4>
        <a:accent5>
          <a:srgbClr val="AABCDF"/>
        </a:accent5>
        <a:accent6>
          <a:srgbClr val="2D2D8A"/>
        </a:accent6>
        <a:hlink>
          <a:srgbClr val="5096C8"/>
        </a:hlink>
        <a:folHlink>
          <a:srgbClr val="99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Presentation 2">
        <a:dk1>
          <a:srgbClr val="808080"/>
        </a:dk1>
        <a:lt1>
          <a:srgbClr val="FFFFFF"/>
        </a:lt1>
        <a:dk2>
          <a:srgbClr val="931638"/>
        </a:dk2>
        <a:lt2>
          <a:srgbClr val="000000"/>
        </a:lt2>
        <a:accent1>
          <a:srgbClr val="931638"/>
        </a:accent1>
        <a:accent2>
          <a:srgbClr val="333399"/>
        </a:accent2>
        <a:accent3>
          <a:srgbClr val="C8ABAE"/>
        </a:accent3>
        <a:accent4>
          <a:srgbClr val="DADADA"/>
        </a:accent4>
        <a:accent5>
          <a:srgbClr val="C8ABAE"/>
        </a:accent5>
        <a:accent6>
          <a:srgbClr val="2D2D8A"/>
        </a:accent6>
        <a:hlink>
          <a:srgbClr val="B35B73"/>
        </a:hlink>
        <a:folHlink>
          <a:srgbClr val="99CC0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9F5AF49CB7BCF428DD603CB245832C0" ma:contentTypeVersion="10" ma:contentTypeDescription="Create a new document." ma:contentTypeScope="" ma:versionID="f99edb61e54e0b5ab337e2b5800a0b3f">
  <xsd:schema xmlns:xsd="http://www.w3.org/2001/XMLSchema" xmlns:xs="http://www.w3.org/2001/XMLSchema" xmlns:p="http://schemas.microsoft.com/office/2006/metadata/properties" xmlns:ns2="e2aa94c8-1803-47de-96e0-292f67cf084e" xmlns:ns3="5aaea091-08a0-451b-84f3-34f796a5a0b9" targetNamespace="http://schemas.microsoft.com/office/2006/metadata/properties" ma:root="true" ma:fieldsID="6c6e91aa7a056185009f4195e7cc56f7" ns2:_="" ns3:_="">
    <xsd:import namespace="e2aa94c8-1803-47de-96e0-292f67cf084e"/>
    <xsd:import namespace="5aaea091-08a0-451b-84f3-34f796a5a0b9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  <xsd:element ref="ns3:MediaServiceLocation" minOccurs="0"/>
                <xsd:element ref="ns3:MediaServiceOCR" minOccurs="0"/>
                <xsd:element ref="ns3:MediaServiceEventHashCode" minOccurs="0"/>
                <xsd:element ref="ns3:MediaServiceGenerationTim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2aa94c8-1803-47de-96e0-292f67cf084e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aaea091-08a0-451b-84f3-34f796a5a0b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0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1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2" nillable="true" ma:displayName="MediaServiceDateTaken" ma:description="" ma:hidden="true" ma:internalName="MediaServiceDateTaken" ma:readOnly="true">
      <xsd:simpleType>
        <xsd:restriction base="dms:Text"/>
      </xsd:simpleType>
    </xsd:element>
    <xsd:element name="MediaServiceAutoTags" ma:index="13" nillable="true" ma:displayName="MediaServiceAutoTags" ma:description="" ma:internalName="MediaServiceAutoTags" ma:readOnly="true">
      <xsd:simpleType>
        <xsd:restriction base="dms:Text"/>
      </xsd:simpleType>
    </xsd:element>
    <xsd:element name="MediaServiceLocation" ma:index="14" nillable="true" ma:displayName="MediaServiceLocation" ma:description="" ma:internalName="MediaServiceLocation" ma:readOnly="true">
      <xsd:simpleType>
        <xsd:restriction base="dms:Text"/>
      </xsd:simpleType>
    </xsd:element>
    <xsd:element name="MediaServiceOCR" ma:index="15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452803D3-0BE4-44F4-A552-07853929A2A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e2aa94c8-1803-47de-96e0-292f67cf084e"/>
    <ds:schemaRef ds:uri="5aaea091-08a0-451b-84f3-34f796a5a0b9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069EC6E5-07C9-45D7-B91F-6E9EA03F799A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8D8C7E3-631F-45FF-A27F-71F533B3927A}">
  <ds:schemaRefs>
    <ds:schemaRef ds:uri="http://purl.org/dc/elements/1.1/"/>
    <ds:schemaRef ds:uri="http://schemas.microsoft.com/office/2006/metadata/properties"/>
    <ds:schemaRef ds:uri="e2aa94c8-1803-47de-96e0-292f67cf084e"/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5aaea091-08a0-451b-84f3-34f796a5a0b9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369</Words>
  <Application>Microsoft Office PowerPoint</Application>
  <PresentationFormat>Widescreen</PresentationFormat>
  <Paragraphs>77</Paragraphs>
  <Slides>8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4" baseType="lpstr">
      <vt:lpstr>Arial</vt:lpstr>
      <vt:lpstr>Calibri</vt:lpstr>
      <vt:lpstr>Calibri Light</vt:lpstr>
      <vt:lpstr>Times</vt:lpstr>
      <vt:lpstr>Wingdings</vt:lpstr>
      <vt:lpstr>Blank Presentation</vt:lpstr>
      <vt:lpstr>PowerPoint Presentation</vt:lpstr>
      <vt:lpstr>The National Serious Violence Crime Context</vt:lpstr>
      <vt:lpstr>PowerPoint Presentation</vt:lpstr>
      <vt:lpstr>Cost – Dependent Drug User</vt:lpstr>
      <vt:lpstr>Next Steps – National Strategy summary</vt:lpstr>
      <vt:lpstr>PowerPoint Presentation</vt:lpstr>
      <vt:lpstr>Public Health Approach</vt:lpstr>
      <vt:lpstr>National Partnerships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Atlanta Lloyd</dc:creator>
  <cp:lastModifiedBy>Atlanta Lloyd</cp:lastModifiedBy>
  <cp:revision>1</cp:revision>
  <dcterms:created xsi:type="dcterms:W3CDTF">2019-03-18T11:25:43Z</dcterms:created>
  <dcterms:modified xsi:type="dcterms:W3CDTF">2019-03-18T11:26:50Z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0x01010029F5AF49CB7BCF428DD603CB245832C0</vt:lpwstr>
  </property>
</Properties>
</file>