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364" r:id="rId2"/>
    <p:sldId id="383" r:id="rId3"/>
    <p:sldId id="380" r:id="rId4"/>
    <p:sldId id="365" r:id="rId5"/>
    <p:sldId id="381" r:id="rId6"/>
    <p:sldId id="386" r:id="rId7"/>
    <p:sldId id="378" r:id="rId8"/>
    <p:sldId id="384" r:id="rId9"/>
    <p:sldId id="385" r:id="rId10"/>
    <p:sldId id="379" r:id="rId11"/>
    <p:sldId id="38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2C6FB0E-C1BC-576B-D6B9-627C8008C445}" v="7" dt="2025-11-10T11:52:09.5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vana Tanaskovic (2427846)" userId="S::2427846@student.uwtsd.ac.uk::d3eb1d58-3499-451d-bddd-477ba6121e9d" providerId="AD" clId="Web-{C2C6FB0E-C1BC-576B-D6B9-627C8008C445}"/>
    <pc:docChg chg="modSld">
      <pc:chgData name="Ivana Tanaskovic (2427846)" userId="S::2427846@student.uwtsd.ac.uk::d3eb1d58-3499-451d-bddd-477ba6121e9d" providerId="AD" clId="Web-{C2C6FB0E-C1BC-576B-D6B9-627C8008C445}" dt="2025-11-10T11:52:09.573" v="6" actId="20577"/>
      <pc:docMkLst>
        <pc:docMk/>
      </pc:docMkLst>
      <pc:sldChg chg="modSp">
        <pc:chgData name="Ivana Tanaskovic (2427846)" userId="S::2427846@student.uwtsd.ac.uk::d3eb1d58-3499-451d-bddd-477ba6121e9d" providerId="AD" clId="Web-{C2C6FB0E-C1BC-576B-D6B9-627C8008C445}" dt="2025-11-10T11:51:26.400" v="2" actId="20577"/>
        <pc:sldMkLst>
          <pc:docMk/>
          <pc:sldMk cId="0" sldId="381"/>
        </pc:sldMkLst>
        <pc:spChg chg="mod">
          <ac:chgData name="Ivana Tanaskovic (2427846)" userId="S::2427846@student.uwtsd.ac.uk::d3eb1d58-3499-451d-bddd-477ba6121e9d" providerId="AD" clId="Web-{C2C6FB0E-C1BC-576B-D6B9-627C8008C445}" dt="2025-11-10T11:51:26.400" v="2" actId="20577"/>
          <ac:spMkLst>
            <pc:docMk/>
            <pc:sldMk cId="0" sldId="381"/>
            <ac:spMk id="19459" creationId="{374D29ED-FE9A-FC14-7792-1D4FB90B404A}"/>
          </ac:spMkLst>
        </pc:spChg>
      </pc:sldChg>
      <pc:sldChg chg="modSp">
        <pc:chgData name="Ivana Tanaskovic (2427846)" userId="S::2427846@student.uwtsd.ac.uk::d3eb1d58-3499-451d-bddd-477ba6121e9d" providerId="AD" clId="Web-{C2C6FB0E-C1BC-576B-D6B9-627C8008C445}" dt="2025-11-10T11:52:09.573" v="6" actId="20577"/>
        <pc:sldMkLst>
          <pc:docMk/>
          <pc:sldMk cId="3277400179" sldId="386"/>
        </pc:sldMkLst>
        <pc:spChg chg="mod">
          <ac:chgData name="Ivana Tanaskovic (2427846)" userId="S::2427846@student.uwtsd.ac.uk::d3eb1d58-3499-451d-bddd-477ba6121e9d" providerId="AD" clId="Web-{C2C6FB0E-C1BC-576B-D6B9-627C8008C445}" dt="2025-11-10T11:52:09.573" v="6" actId="20577"/>
          <ac:spMkLst>
            <pc:docMk/>
            <pc:sldMk cId="3277400179" sldId="386"/>
            <ac:spMk id="3" creationId="{2164FD55-EEDF-F96D-C4E2-73DB867D301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/>
              <a:t>Module Title: </a:t>
            </a:r>
            <a:r>
              <a:rPr lang="en-GB" altLang="en-US" b="1" i="1"/>
              <a:t>Professional Career Development within H&amp;SC</a:t>
            </a:r>
          </a:p>
          <a:p>
            <a:r>
              <a:rPr lang="en-GB" altLang="en-US" u="sng"/>
              <a:t>Module Number</a:t>
            </a:r>
            <a:r>
              <a:rPr lang="en-GB" altLang="en-US"/>
              <a:t>: </a:t>
            </a:r>
            <a:r>
              <a:rPr lang="en-GB" altLang="en-US" b="1" i="1"/>
              <a:t>LCHS 4009 (LON)</a:t>
            </a:r>
          </a:p>
          <a:p>
            <a:r>
              <a:rPr lang="en-GB" altLang="en-US" u="sng"/>
              <a:t>Assignment No</a:t>
            </a:r>
            <a:r>
              <a:rPr lang="en-GB" altLang="en-US" b="1" i="1"/>
              <a:t>:     ASSIGNMENT 1</a:t>
            </a:r>
          </a:p>
          <a:p>
            <a:r>
              <a:rPr lang="en-GB" altLang="en-US" u="sng"/>
              <a:t>Student Name</a:t>
            </a:r>
            <a:r>
              <a:rPr lang="en-GB" altLang="en-US" b="1" i="1"/>
              <a:t>:</a:t>
            </a:r>
            <a:r>
              <a:rPr lang="en-US" altLang="en-US" b="1" i="1"/>
              <a:t> Ivana Tanaskovic</a:t>
            </a:r>
            <a:endParaRPr lang="en-GB" altLang="en-US" b="1" i="1"/>
          </a:p>
          <a:p>
            <a:r>
              <a:rPr lang="en-GB" altLang="en-US" u="sng"/>
              <a:t>Student ID: </a:t>
            </a:r>
            <a:r>
              <a:rPr lang="en-US" altLang="en-US" u="sng"/>
              <a:t>2427846</a:t>
            </a:r>
            <a:endParaRPr lang="en-GB" altLang="en-US" b="1" i="1"/>
          </a:p>
          <a:p>
            <a:r>
              <a:rPr lang="en-GB" altLang="en-US" u="sng"/>
              <a:t>Lecturer’s Name</a:t>
            </a:r>
            <a:r>
              <a:rPr lang="en-GB" altLang="en-US" b="1" i="1"/>
              <a:t>:</a:t>
            </a:r>
            <a:r>
              <a:rPr lang="en-US" altLang="en-US" b="1" i="1" err="1"/>
              <a:t>Odette</a:t>
            </a:r>
            <a:r>
              <a:rPr lang="en-US" altLang="en-US" b="1" i="1"/>
              <a:t> Jack</a:t>
            </a:r>
            <a:endParaRPr lang="en-GB" altLang="en-US" b="1" i="1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/>
              <a:t>On this page state whether you have or have not used AI. Include the AI source if you have! </a:t>
            </a:r>
          </a:p>
          <a:p>
            <a:pPr marL="0" indent="0" algn="ctr">
              <a:buNone/>
            </a:pPr>
            <a:r>
              <a:rPr lang="en-GB"/>
              <a:t>Yes, I have for spellcheck.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4060825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US" altLang="en-US"/>
              <a:t>                       </a:t>
            </a:r>
            <a:r>
              <a:rPr lang="en-GB" altLang="en-US"/>
              <a:t>Introduction </a:t>
            </a:r>
          </a:p>
          <a:p>
            <a:pPr marL="0" indent="0">
              <a:buNone/>
              <a:defRPr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Myriad Pro"/>
              </a:rPr>
              <a:t>​</a:t>
            </a:r>
            <a:br>
              <a:rPr lang="en-GB" b="0" i="0" u="none" strike="noStrike">
                <a:solidFill>
                  <a:srgbClr val="000000"/>
                </a:solidFill>
                <a:effectLst/>
                <a:latin typeface="Myriad Pro"/>
              </a:rPr>
            </a:br>
            <a:r>
              <a:rPr lang="en-US" b="0" i="0" u="none" strike="noStrike">
                <a:solidFill>
                  <a:srgbClr val="000000"/>
                </a:solidFill>
                <a:effectLst/>
                <a:latin typeface="Myriad Pro"/>
              </a:rPr>
              <a:t>   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Myriad Pro"/>
              </a:rPr>
              <a:t>SWOT analysis and it's theory by reflecting </a:t>
            </a:r>
            <a:r>
              <a:rPr lang="en-US" b="0" i="0" u="none" strike="noStrike">
                <a:solidFill>
                  <a:srgbClr val="000000"/>
                </a:solidFill>
                <a:effectLst/>
                <a:latin typeface="Myriad Pro"/>
              </a:rPr>
              <a:t>    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Myriad Pro"/>
              </a:rPr>
              <a:t>my personal plan and development.​</a:t>
            </a:r>
            <a:endParaRPr lang="en-GB" altLang="en-US" i="1"/>
          </a:p>
          <a:p>
            <a:pPr marL="0" indent="0">
              <a:buNone/>
              <a:defRPr/>
            </a:pPr>
            <a:endParaRPr lang="en-GB" altLang="en-US"/>
          </a:p>
          <a:p>
            <a:pPr marL="0" indent="0">
              <a:buNone/>
              <a:defRPr/>
            </a:pPr>
            <a:r>
              <a:rPr lang="en-US" altLang="en-US"/>
              <a:t>                       </a:t>
            </a:r>
            <a:r>
              <a:rPr lang="en-GB" altLang="en-US"/>
              <a:t>Conclusion </a:t>
            </a:r>
          </a:p>
          <a:p>
            <a:pPr marL="0" indent="0">
              <a:buNone/>
              <a:defRPr/>
            </a:pPr>
            <a:r>
              <a:rPr lang="en-US" altLang="en-US"/>
              <a:t>                       </a:t>
            </a:r>
            <a:r>
              <a:rPr lang="en-GB" altLang="en-US"/>
              <a:t>References </a:t>
            </a:r>
          </a:p>
          <a:p>
            <a:pPr>
              <a:defRPr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b="1"/>
              <a:t>Introduction</a:t>
            </a:r>
            <a:endParaRPr lang="en-US" altLang="en-US" b="1" i="1">
              <a:solidFill>
                <a:srgbClr val="FF0000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412875"/>
            <a:ext cx="8229600" cy="4103688"/>
          </a:xfrm>
        </p:spPr>
        <p:txBody>
          <a:bodyPr/>
          <a:lstStyle/>
          <a:p>
            <a:pPr marL="0" indent="0" algn="ctr">
              <a:buNone/>
              <a:defRPr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Myriad Pro"/>
              </a:rPr>
              <a:t>As mother of three I am looking for career that can suit my big family. Used to be a nurse but I am looking for new path in health or social care.​</a:t>
            </a:r>
            <a:endParaRPr lang="en-US" b="0" i="0" u="none" strike="noStrike">
              <a:solidFill>
                <a:srgbClr val="000000"/>
              </a:solidFill>
              <a:effectLst/>
              <a:latin typeface="Myriad Pro"/>
            </a:endParaRPr>
          </a:p>
          <a:p>
            <a:pPr marL="0" indent="0" algn="ctr">
              <a:buNone/>
              <a:defRPr/>
            </a:pPr>
            <a:endParaRPr lang="en-US" b="0" i="0" u="none" strike="noStrike">
              <a:solidFill>
                <a:srgbClr val="000000"/>
              </a:solidFill>
              <a:effectLst/>
              <a:latin typeface="Myriad Pro"/>
            </a:endParaRPr>
          </a:p>
          <a:p>
            <a:pPr marL="0" indent="0" algn="ctr">
              <a:buNone/>
              <a:defRPr/>
            </a:pPr>
            <a:r>
              <a:rPr lang="en-GB" b="0" i="0" u="none" strike="noStrike">
                <a:solidFill>
                  <a:srgbClr val="000000"/>
                </a:solidFill>
                <a:effectLst/>
                <a:latin typeface="Myriad Pro"/>
              </a:rPr>
              <a:t>This presentation will be about my own  SWOT analysis of my future role.​</a:t>
            </a:r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200" b="1"/>
              <a:t>What is a SWOT Analysis and why is it important to your personal and professional development?</a:t>
            </a:r>
            <a:endParaRPr lang="en-GB" altLang="en-US" sz="3200" b="1" i="1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31316" y="1243693"/>
            <a:ext cx="9729367" cy="348191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>
              <a:solidFill>
                <a:srgbClr val="000000"/>
              </a:solidFill>
            </a:endParaRPr>
          </a:p>
          <a:p>
            <a:pPr>
              <a:defRPr/>
            </a:pPr>
            <a:r>
              <a:rPr lang="en-US" altLang="en-US"/>
              <a:t>                  SWOT analysis stands for:</a:t>
            </a:r>
          </a:p>
          <a:p>
            <a:pPr>
              <a:defRPr/>
            </a:pPr>
            <a:r>
              <a:rPr lang="en-US" altLang="en-US"/>
              <a:t>                            STRENGTH</a:t>
            </a:r>
          </a:p>
          <a:p>
            <a:pPr>
              <a:defRPr/>
            </a:pPr>
            <a:r>
              <a:rPr lang="en-US" altLang="en-US"/>
              <a:t>                            WEAKNESS</a:t>
            </a:r>
          </a:p>
          <a:p>
            <a:pPr>
              <a:defRPr/>
            </a:pPr>
            <a:r>
              <a:rPr lang="en-US" altLang="en-US"/>
              <a:t>                         OPPORTUNITY</a:t>
            </a:r>
          </a:p>
          <a:p>
            <a:pPr>
              <a:defRPr/>
            </a:pPr>
            <a:r>
              <a:rPr lang="en-US" altLang="en-US"/>
              <a:t>                               THREAT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4FD55-EEDF-F96D-C4E2-73DB867D3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A simple and effective way to keep track of my PDP(personal development plan).</a:t>
            </a:r>
          </a:p>
          <a:p>
            <a:endParaRPr lang="en-US"/>
          </a:p>
          <a:p>
            <a:r>
              <a:rPr lang="en-US"/>
              <a:t>Self-analysis is very important to identify a personal qualities. A tool used to access our strengths and weaknesses, also our exceptional opportunities and threats.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EA55B8-9D8D-3BEF-4DCC-57D61974F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A5DD75-C2F3-A75E-1CBF-A30496C34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F566FC5E-4B87-1FB6-ACEC-20B84E8753FE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3200" b="1"/>
              <a:t>What is a SWOT Analysis and why is it important to your personal and professional development?</a:t>
            </a:r>
            <a:endParaRPr lang="en-GB" altLang="en-US" sz="3200" b="1" i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400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7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2800" b="1"/>
              <a:t>Describe your own Strengths, Weaknesses, Opportunities, and Threats</a:t>
            </a:r>
            <a:endParaRPr lang="en-GB" sz="1000" b="1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49829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b="1"/>
              <a:t>STRENGTHS</a:t>
            </a:r>
            <a:endParaRPr lang="en-US" b="1"/>
          </a:p>
          <a:p>
            <a:r>
              <a:rPr lang="en-US" b="1"/>
              <a:t>Communication
Adaptable and open to learning</a:t>
            </a:r>
          </a:p>
          <a:p>
            <a:r>
              <a:rPr lang="en-US" b="1"/>
              <a:t>Creative problem solver
Reliable and organized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/>
              <a:t>WEAKNESSES</a:t>
            </a:r>
            <a:endParaRPr lang="en-US" b="1"/>
          </a:p>
          <a:p>
            <a:r>
              <a:rPr lang="en-US" b="1"/>
              <a:t>Fantasy to overthink
Time management
Flexibility.
Indecisive</a:t>
            </a:r>
            <a:endParaRPr lang="en-GB" b="1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/>
              <a:t>OPPORTUNITIES</a:t>
            </a:r>
            <a:endParaRPr lang="en-US" b="1"/>
          </a:p>
          <a:p>
            <a:r>
              <a:rPr lang="en-US" b="1"/>
              <a:t>Strong communication and teamwork
Adaptive and open to learning
A creative problem, solver
Reliable and organized</a:t>
            </a:r>
            <a:endParaRPr lang="en-GB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b="1"/>
              <a:t>THREATS</a:t>
            </a:r>
            <a:endParaRPr lang="en-US" b="1"/>
          </a:p>
          <a:p>
            <a:r>
              <a:rPr lang="en-US" b="1"/>
              <a:t>Competitive job market
Economic uncertainty.
Time balancing study/work/family.
Rapid technology changes</a:t>
            </a:r>
            <a:endParaRPr lang="en-GB" b="1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Using examples: Explain how you could leverage your strengths to overcome your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544638"/>
            <a:ext cx="10972800" cy="3917032"/>
          </a:xfrm>
        </p:spPr>
        <p:txBody>
          <a:bodyPr/>
          <a:lstStyle/>
          <a:p>
            <a:endParaRPr lang="en-US"/>
          </a:p>
          <a:p>
            <a:r>
              <a:rPr lang="en-US"/>
              <a:t>Strong communication </a:t>
            </a:r>
            <a:r>
              <a:rPr lang="en-GB"/>
              <a:t>helps</a:t>
            </a:r>
            <a:r>
              <a:rPr lang="en-US"/>
              <a:t> me overcome indecision by </a:t>
            </a:r>
            <a:r>
              <a:rPr lang="en-GB"/>
              <a:t>seeking</a:t>
            </a:r>
            <a:r>
              <a:rPr lang="en-US"/>
              <a:t> </a:t>
            </a:r>
            <a:r>
              <a:rPr lang="en-GB"/>
              <a:t>support </a:t>
            </a:r>
            <a:r>
              <a:rPr lang="en-US"/>
              <a:t>and </a:t>
            </a:r>
            <a:r>
              <a:rPr lang="en-GB"/>
              <a:t>clarifying </a:t>
            </a:r>
            <a:r>
              <a:rPr lang="en-US"/>
              <a:t>understanding.
</a:t>
            </a:r>
            <a:r>
              <a:rPr lang="en-GB"/>
              <a:t>Being adaptable </a:t>
            </a:r>
            <a:r>
              <a:rPr lang="en-US"/>
              <a:t>and open to learning will </a:t>
            </a:r>
            <a:r>
              <a:rPr lang="en-GB"/>
              <a:t>allow me to leverage</a:t>
            </a:r>
            <a:r>
              <a:rPr lang="en-US"/>
              <a:t> the rapid technology </a:t>
            </a:r>
            <a:r>
              <a:rPr lang="en-GB"/>
              <a:t>changes through </a:t>
            </a:r>
            <a:r>
              <a:rPr lang="en-US"/>
              <a:t>new training.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What opportunities are available to you, and how do you utilise them with your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934" y="1621368"/>
            <a:ext cx="10972800" cy="3917032"/>
          </a:xfrm>
        </p:spPr>
        <p:txBody>
          <a:bodyPr/>
          <a:lstStyle/>
          <a:p>
            <a:endParaRPr lang="en-US"/>
          </a:p>
          <a:p>
            <a:r>
              <a:rPr lang="en-US"/>
              <a:t>By advancing my education in building on my strong communication skill, I am aiming to continue my studies and develop a successful career in Health and Social care. </a:t>
            </a:r>
            <a:r>
              <a:rPr lang="en-GB"/>
              <a:t>(Reith-Hall et al., 2022).”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10/11/2025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 algn="ctr">
              <a:buNone/>
            </a:pPr>
            <a:r>
              <a:rPr lang="en-US" altLang="en-US"/>
              <a:t>My PDP and self</a:t>
            </a:r>
            <a:r>
              <a:rPr lang="en-GB" altLang="en-US"/>
              <a:t>-</a:t>
            </a:r>
            <a:r>
              <a:rPr lang="en-US" altLang="en-US"/>
              <a:t>analysis highlight my </a:t>
            </a:r>
            <a:r>
              <a:rPr lang="en-US" altLang="en-US" b="1"/>
              <a:t>strength</a:t>
            </a:r>
            <a:r>
              <a:rPr lang="en-GB" altLang="en-US" b="1"/>
              <a:t> (</a:t>
            </a:r>
            <a:r>
              <a:rPr lang="en-US" altLang="en-US"/>
              <a:t>communication, adaptability, creativity) and </a:t>
            </a:r>
            <a:r>
              <a:rPr lang="en-US" altLang="en-US" b="1"/>
              <a:t>areas to improve</a:t>
            </a:r>
            <a:r>
              <a:rPr lang="en-US" altLang="en-US"/>
              <a:t> </a:t>
            </a:r>
            <a:r>
              <a:rPr lang="en-GB" altLang="en-US"/>
              <a:t>(</a:t>
            </a:r>
            <a:r>
              <a:rPr lang="en-US" altLang="en-US"/>
              <a:t>time management balance. </a:t>
            </a:r>
            <a:r>
              <a:rPr lang="en-GB" altLang="en-US"/>
              <a:t>(Moss,2017)</a:t>
            </a:r>
          </a:p>
          <a:p>
            <a:pPr marL="0" indent="0" algn="ctr">
              <a:buNone/>
            </a:pPr>
            <a:r>
              <a:rPr lang="en-US" altLang="en-US"/>
              <a:t>Ongoing reflection and learning will help me embrace, change, develop professionally in </a:t>
            </a:r>
            <a:r>
              <a:rPr lang="en-GB" altLang="en-US"/>
              <a:t>Health</a:t>
            </a:r>
            <a:r>
              <a:rPr lang="en-US" altLang="en-US"/>
              <a:t> and </a:t>
            </a:r>
            <a:r>
              <a:rPr lang="en-GB" altLang="en-US"/>
              <a:t>Social</a:t>
            </a:r>
            <a:r>
              <a:rPr lang="en-US" altLang="en-US"/>
              <a:t> </a:t>
            </a:r>
            <a:r>
              <a:rPr lang="en-GB" altLang="en-US"/>
              <a:t>C</a:t>
            </a:r>
            <a:r>
              <a:rPr lang="en-US" altLang="en-US"/>
              <a:t>are.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>
                <a:solidFill>
                  <a:srgbClr val="000000"/>
                </a:solidFill>
              </a:rPr>
              <a:t>References List</a:t>
            </a:r>
            <a:endParaRPr lang="en-GB" altLang="en-US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79500"/>
            <a:ext cx="11338983" cy="4360333"/>
          </a:xfrm>
        </p:spPr>
        <p:txBody>
          <a:bodyPr/>
          <a:lstStyle/>
          <a:p>
            <a:pPr marL="0" indent="0" algn="ctr">
              <a:buNone/>
            </a:pPr>
            <a:endParaRPr lang="en-GB" i="0" u="none" strike="noStrike">
              <a:solidFill>
                <a:srgbClr val="000000"/>
              </a:solidFill>
              <a:effectLst/>
              <a:latin typeface="system-ui"/>
            </a:endParaRPr>
          </a:p>
          <a:p>
            <a:pPr marL="0" indent="0" algn="ctr">
              <a:buNone/>
            </a:pPr>
            <a:r>
              <a:rPr lang="en-GB" sz="2800" i="0" u="none" strike="noStrike" err="1">
                <a:solidFill>
                  <a:srgbClr val="000000"/>
                </a:solidFill>
                <a:effectLst/>
                <a:latin typeface="UICTFontTextStyleEmphasizedBody"/>
              </a:rPr>
              <a:t>Gürel</a:t>
            </a:r>
            <a:r>
              <a:rPr lang="en-GB" sz="2800" i="0" u="none" strike="noStrike">
                <a:solidFill>
                  <a:srgbClr val="000000"/>
                </a:solidFill>
                <a:effectLst/>
                <a:latin typeface="UICTFontTextStyleEmphasizedBody"/>
              </a:rPr>
              <a:t>, E. and Tat, M. (2017) ‘SWOT Analysis: A Theoretical Review’, </a:t>
            </a:r>
            <a:r>
              <a:rPr lang="en-GB" sz="2800" i="1" u="none" strike="noStrike">
                <a:solidFill>
                  <a:srgbClr val="000000"/>
                </a:solidFill>
                <a:effectLst/>
                <a:latin typeface="UICTFontTextStyleEmphasizedItalicBody"/>
              </a:rPr>
              <a:t>The Journal of International Social Research</a:t>
            </a:r>
            <a:r>
              <a:rPr lang="en-GB" sz="2800" i="0" u="none" strike="noStrike">
                <a:solidFill>
                  <a:srgbClr val="000000"/>
                </a:solidFill>
                <a:effectLst/>
                <a:latin typeface="UICTFontTextStyleEmphasizedBody"/>
              </a:rPr>
              <a:t>, 10(51), pp. 994–1006.​</a:t>
            </a:r>
          </a:p>
          <a:p>
            <a:pPr marL="0" indent="0" algn="ctr">
              <a:buNone/>
            </a:pPr>
            <a:r>
              <a:rPr lang="en-GB" sz="2800" b="0" i="0" u="none" strike="noStrike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Moss, B. (2017) Communication Skills in Health and Social Care. 4th </a:t>
            </a:r>
            <a:r>
              <a:rPr lang="en-GB" sz="2800" b="0" i="0" u="none" strike="noStrike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edn</a:t>
            </a:r>
            <a:r>
              <a:rPr lang="en-GB" sz="2800" b="0" i="0" u="none" strike="noStrike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London: SAGE</a:t>
            </a:r>
          </a:p>
          <a:p>
            <a:pPr marL="0" indent="0" algn="ctr">
              <a:buNone/>
            </a:pPr>
            <a:r>
              <a:rPr lang="en-GB" sz="2800" b="0" i="0" u="none" strike="noStrike">
                <a:solidFill>
                  <a:srgbClr val="000000"/>
                </a:solidFill>
                <a:effectLst/>
                <a:latin typeface="system-ui"/>
              </a:rPr>
              <a:t>Reith-Hall, E., et al. (2022) ‘The teaching and learning of communication skills for social work students: a realist synthesis protocol’, </a:t>
            </a:r>
            <a:r>
              <a:rPr lang="en-GB" sz="2800" b="0" i="1" u="none" strike="noStrike">
                <a:solidFill>
                  <a:srgbClr val="000000"/>
                </a:solidFill>
                <a:effectLst/>
                <a:latin typeface="system-ui"/>
              </a:rPr>
              <a:t>Systematic Reviews</a:t>
            </a:r>
            <a:r>
              <a:rPr lang="en-GB" sz="2800" b="0" i="0" u="none" strike="noStrike">
                <a:solidFill>
                  <a:srgbClr val="000000"/>
                </a:solidFill>
                <a:effectLst/>
                <a:latin typeface="system-ui"/>
              </a:rPr>
              <a:t>, 11, Article </a:t>
            </a:r>
            <a:endParaRPr lang="en-GB" altLang="en-US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10/11/2025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PowerPoint Presentation</vt:lpstr>
      <vt:lpstr>Acknowledge use of AI</vt:lpstr>
      <vt:lpstr>Overview</vt:lpstr>
      <vt:lpstr>Introduction</vt:lpstr>
      <vt:lpstr>What is a SWOT Analysis and why is it important to your personal and professional development?</vt:lpstr>
      <vt:lpstr>What is a SWOT Analysis and why is it important to your personal and professional development?</vt:lpstr>
      <vt:lpstr>Describe your own Strengths, Weaknesses, Opportunities, and Threats</vt:lpstr>
      <vt:lpstr>Using examples: Explain how you could leverage your strengths to overcome your weaknesses and minimise threats</vt:lpstr>
      <vt:lpstr>What opportunities are available to you, and how do you utilise them with your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revision>1</cp:revision>
  <dcterms:created xsi:type="dcterms:W3CDTF">2025-02-21T18:28:54Z</dcterms:created>
  <dcterms:modified xsi:type="dcterms:W3CDTF">2025-11-10T11:52:29Z</dcterms:modified>
</cp:coreProperties>
</file>