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sldIdLst>
    <p:sldId id="270" r:id="rId5"/>
    <p:sldId id="271" r:id="rId6"/>
    <p:sldId id="272" r:id="rId7"/>
    <p:sldId id="336" r:id="rId8"/>
    <p:sldId id="273" r:id="rId9"/>
    <p:sldId id="261" r:id="rId10"/>
    <p:sldId id="337" r:id="rId11"/>
    <p:sldId id="265" r:id="rId12"/>
    <p:sldId id="263" r:id="rId13"/>
    <p:sldId id="266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F1D14B-EABE-4620-9CE4-09ECDE2D962E}" v="6" dt="2025-10-17T14:52:10.965"/>
    <p1510:client id="{D8D09934-C4CB-B14B-9311-64B881C8833B}" v="5" dt="2025-10-17T14:48:57.6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ham Rauf (2432646)" userId="78675265-d804-4425-a00c-29d31f1432f1" providerId="ADAL" clId="{D8D09934-C4CB-B14B-9311-64B881C8833B}"/>
    <pc:docChg chg="modSld">
      <pc:chgData name="Hasham Rauf (2432646)" userId="78675265-d804-4425-a00c-29d31f1432f1" providerId="ADAL" clId="{D8D09934-C4CB-B14B-9311-64B881C8833B}" dt="2025-10-17T14:48:57.691" v="4" actId="1076"/>
      <pc:docMkLst>
        <pc:docMk/>
      </pc:docMkLst>
      <pc:sldChg chg="addSp modSp">
        <pc:chgData name="Hasham Rauf (2432646)" userId="78675265-d804-4425-a00c-29d31f1432f1" providerId="ADAL" clId="{D8D09934-C4CB-B14B-9311-64B881C8833B}" dt="2025-10-17T14:48:57.691" v="4" actId="1076"/>
        <pc:sldMkLst>
          <pc:docMk/>
          <pc:sldMk cId="2451324015" sldId="263"/>
        </pc:sldMkLst>
        <pc:spChg chg="mod">
          <ac:chgData name="Hasham Rauf (2432646)" userId="78675265-d804-4425-a00c-29d31f1432f1" providerId="ADAL" clId="{D8D09934-C4CB-B14B-9311-64B881C8833B}" dt="2025-10-17T14:48:37.440" v="1" actId="1076"/>
          <ac:spMkLst>
            <pc:docMk/>
            <pc:sldMk cId="2451324015" sldId="263"/>
            <ac:spMk id="3" creationId="{E04C29E1-0FF6-7114-4118-5B68E71110F6}"/>
          </ac:spMkLst>
        </pc:spChg>
        <pc:spChg chg="add mod">
          <ac:chgData name="Hasham Rauf (2432646)" userId="78675265-d804-4425-a00c-29d31f1432f1" providerId="ADAL" clId="{D8D09934-C4CB-B14B-9311-64B881C8833B}" dt="2025-10-17T14:48:57.691" v="4" actId="1076"/>
          <ac:spMkLst>
            <pc:docMk/>
            <pc:sldMk cId="2451324015" sldId="263"/>
            <ac:spMk id="5" creationId="{B8EF3489-A36F-F80B-68F3-3800FD21C63E}"/>
          </ac:spMkLst>
        </pc:spChg>
      </pc:sldChg>
    </pc:docChg>
  </pc:docChgLst>
  <pc:docChgLst>
    <pc:chgData name="Hasham Rauf (2432646)" userId="78675265-d804-4425-a00c-29d31f1432f1" providerId="ADAL" clId="{2AF1D14B-EABE-4620-9CE4-09ECDE2D962E}"/>
    <pc:docChg chg="custSel modSld">
      <pc:chgData name="Hasham Rauf (2432646)" userId="78675265-d804-4425-a00c-29d31f1432f1" providerId="ADAL" clId="{2AF1D14B-EABE-4620-9CE4-09ECDE2D962E}" dt="2025-10-17T14:52:10.965" v="1" actId="27636"/>
      <pc:docMkLst>
        <pc:docMk/>
      </pc:docMkLst>
      <pc:sldChg chg="modSp">
        <pc:chgData name="Hasham Rauf (2432646)" userId="78675265-d804-4425-a00c-29d31f1432f1" providerId="ADAL" clId="{2AF1D14B-EABE-4620-9CE4-09ECDE2D962E}" dt="2025-10-17T14:52:10.855" v="0"/>
        <pc:sldMkLst>
          <pc:docMk/>
          <pc:sldMk cId="3258301802" sldId="266"/>
        </pc:sldMkLst>
        <pc:spChg chg="mod">
          <ac:chgData name="Hasham Rauf (2432646)" userId="78675265-d804-4425-a00c-29d31f1432f1" providerId="ADAL" clId="{2AF1D14B-EABE-4620-9CE4-09ECDE2D962E}" dt="2025-10-17T14:52:10.855" v="0"/>
          <ac:spMkLst>
            <pc:docMk/>
            <pc:sldMk cId="3258301802" sldId="266"/>
            <ac:spMk id="2" creationId="{68A8AF1C-86E0-7043-44A2-DA950ED42D52}"/>
          </ac:spMkLst>
        </pc:spChg>
      </pc:sldChg>
      <pc:sldChg chg="modSp">
        <pc:chgData name="Hasham Rauf (2432646)" userId="78675265-d804-4425-a00c-29d31f1432f1" providerId="ADAL" clId="{2AF1D14B-EABE-4620-9CE4-09ECDE2D962E}" dt="2025-10-17T14:52:10.855" v="0"/>
        <pc:sldMkLst>
          <pc:docMk/>
          <pc:sldMk cId="2661610389" sldId="273"/>
        </pc:sldMkLst>
        <pc:spChg chg="mod">
          <ac:chgData name="Hasham Rauf (2432646)" userId="78675265-d804-4425-a00c-29d31f1432f1" providerId="ADAL" clId="{2AF1D14B-EABE-4620-9CE4-09ECDE2D962E}" dt="2025-10-17T14:52:10.855" v="0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Hasham Rauf (2432646)" userId="78675265-d804-4425-a00c-29d31f1432f1" providerId="ADAL" clId="{2AF1D14B-EABE-4620-9CE4-09ECDE2D962E}" dt="2025-10-17T14:52:10.855" v="0"/>
        <pc:sldMkLst>
          <pc:docMk/>
          <pc:sldMk cId="2496961718" sldId="336"/>
        </pc:sldMkLst>
        <pc:spChg chg="mod">
          <ac:chgData name="Hasham Rauf (2432646)" userId="78675265-d804-4425-a00c-29d31f1432f1" providerId="ADAL" clId="{2AF1D14B-EABE-4620-9CE4-09ECDE2D962E}" dt="2025-10-17T14:52:10.855" v="0"/>
          <ac:spMkLst>
            <pc:docMk/>
            <pc:sldMk cId="2496961718" sldId="336"/>
            <ac:spMk id="2" creationId="{114F40AF-1DC8-A37F-53F7-202B11A20FAE}"/>
          </ac:spMkLst>
        </pc:spChg>
      </pc:sldChg>
      <pc:sldChg chg="modSp mod">
        <pc:chgData name="Hasham Rauf (2432646)" userId="78675265-d804-4425-a00c-29d31f1432f1" providerId="ADAL" clId="{2AF1D14B-EABE-4620-9CE4-09ECDE2D962E}" dt="2025-10-17T14:52:10.965" v="1" actId="27636"/>
        <pc:sldMkLst>
          <pc:docMk/>
          <pc:sldMk cId="2319079123" sldId="337"/>
        </pc:sldMkLst>
        <pc:spChg chg="mod">
          <ac:chgData name="Hasham Rauf (2432646)" userId="78675265-d804-4425-a00c-29d31f1432f1" providerId="ADAL" clId="{2AF1D14B-EABE-4620-9CE4-09ECDE2D962E}" dt="2025-10-17T14:52:10.965" v="1" actId="27636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171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892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875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784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106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522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140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119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757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051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764665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0747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95610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1363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8512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8991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200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854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k/a?!&amp;&amp;p=e31969bb0951282742c8f48047a68508d85aa4af1dda9c7049ca36d43a67de9eJmltdHM9MTc2MDY1OTIwMA&amp;ptn=3&amp;ver=2&amp;hsh=4&amp;fclid=1933da21-9978-674a-23dc-cca998b666ea&amp;u=a1aHR0cHM6Ly9iaXpmbHVlbnQuY29tL2luZm8tODQ2ODczNS1kaXNhZHZhbnRhZ2VzLXVzaW5nLXBlc3RsZS1hbmFseXNpcy5odG1s&amp;ntb=1" TargetMode="External"/><Relationship Id="rId2" Type="http://schemas.openxmlformats.org/officeDocument/2006/relationships/hyperlink" Target="https://www.bing.com/ck/a?!&amp;&amp;p=6b415c981e6cf42952f1bdb3a7ab995e8308be22c24b3492b94bedba9702596eJmltdHM9MTc2MDY1OTIwMA&amp;ptn=3&amp;ver=2&amp;hsh=4&amp;fclid=1933da21-9978-674a-23dc-cca998b666ea&amp;u=a1aHR0cHM6Ly9wZXN0bGVhbmFseXNpcy5jb20vYWR2YW50YWdlcy1vZi1wZXN0bGUtYW5hbHlzaXMv&amp;ntb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ng.com/ck/a?!&amp;&amp;p=dc53226d020e841ad2c5ace53016c94aeed87a45dcdbe55c53eeba106f8af6c3JmltdHM9MTc2MDY1OTIwMA&amp;ptn=3&amp;ver=2&amp;hsh=4&amp;fclid=1933da21-9978-674a-23dc-cca998b666ea&amp;u=a1aHR0cHM6Ly9iYXJyYXphY2FybG9zLmNvbS9hZHZhbnRhZ2VzLWFuZC1kaXNhZHZhbnRhZ2VzLW9mLXBlc3RsZS1hbmFseXNpcy8&amp;ntb=1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ck/a?!&amp;&amp;p=04101b2a250920f316f63ca2959911951e60a679142ad326d0641ffd6a5cfb17JmltdHM9MTc2MDY1OTIwMA&amp;ptn=3&amp;ver=2&amp;hsh=4&amp;fclid=1933da21-9978-674a-23dc-cca998b666ea&amp;u=a1aHR0cHM6Ly9hc3Eub3JnL3F1YWxpdHktcmVzb3VyY2VzL2Zpc2hib25l&amp;ntb=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Name:	Hasham Rauf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ID:		2432646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Lecturer’s Name:	Rebecca Stewart 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Good afternoon. My name is Hasham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identify 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summary of the key findings.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 Overview of Green Havan Florists </a:t>
            </a:r>
            <a:endParaRPr lang="en-GB" sz="32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300">
                <a:effectLst/>
                <a:ea typeface="Times New Roman" panose="02020603050405020304" pitchFamily="18" charset="0"/>
              </a:rPr>
              <a:t>Green </a:t>
            </a:r>
            <a:r>
              <a:rPr lang="en-GB" sz="2300" err="1">
                <a:effectLst/>
                <a:ea typeface="Times New Roman" panose="02020603050405020304" pitchFamily="18" charset="0"/>
              </a:rPr>
              <a:t>Havan</a:t>
            </a:r>
            <a:r>
              <a:rPr lang="en-GB" sz="2300">
                <a:effectLst/>
                <a:ea typeface="Times New Roman" panose="02020603050405020304" pitchFamily="18" charset="0"/>
              </a:rPr>
              <a:t> Florist is a small, independent flower shop located in Norwich, UK. Founded in 2016 by partners Liam and Priya </a:t>
            </a:r>
            <a:r>
              <a:rPr lang="en-GB" sz="2300" err="1">
                <a:effectLst/>
                <a:ea typeface="Times New Roman" panose="02020603050405020304" pitchFamily="18" charset="0"/>
              </a:rPr>
              <a:t>Patel.The</a:t>
            </a:r>
            <a:r>
              <a:rPr lang="en-GB" sz="2300">
                <a:effectLst/>
                <a:ea typeface="Times New Roman" panose="02020603050405020304" pitchFamily="18" charset="0"/>
              </a:rPr>
              <a:t> shop quickly gained a reputation for its custom flower designs, eco-friendly packaging, and well known community ties. Green Haven catered to a wide range of customers—from walk-in clients, buying bouquets to corporate clients and weddings.</a:t>
            </a:r>
          </a:p>
          <a:p>
            <a:r>
              <a:rPr lang="en-GB" sz="2300">
                <a:effectLst/>
                <a:ea typeface="Times New Roman" panose="02020603050405020304" pitchFamily="18" charset="0"/>
              </a:rPr>
              <a:t>However, over the past year, Green Haven Florists has experienced a significant downturn in revenue and foot traffic. With rising operational costs and increased competition from online flower delivery services, the business is struggling to maintain profitability. </a:t>
            </a:r>
            <a:endParaRPr lang="en-GB" sz="230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-less revenue/profit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-more competition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-more higher expense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-less customers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9111713"/>
              </p:ext>
            </p:extLst>
          </p:nvPr>
        </p:nvGraphicFramePr>
        <p:xfrm>
          <a:off x="1534719" y="1915431"/>
          <a:ext cx="8722091" cy="57607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4601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44160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99488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421311">
                <a:tc>
                  <a:txBody>
                    <a:bodyPr/>
                    <a:lstStyle/>
                    <a:p>
                      <a:r>
                        <a:rPr lang="en-GB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42131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Less profit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Green haven florist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Over the past year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err="1"/>
                        <a:t>liam</a:t>
                      </a:r>
                      <a:r>
                        <a:rPr lang="en-GB"/>
                        <a:t> and </a:t>
                      </a:r>
                      <a:r>
                        <a:rPr lang="en-GB" err="1"/>
                        <a:t>priya</a:t>
                      </a:r>
                      <a:endParaRPr lang="en-GB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Rise in operational costs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Higher costs of products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30% decline of sales/profit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15481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Loss of foot traffic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/>
                        <a:t>Green haven florist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Over the past year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Customers being lost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Cheaper </a:t>
                      </a:r>
                      <a:r>
                        <a:rPr lang="en-GB" err="1"/>
                        <a:t>compeption</a:t>
                      </a:r>
                      <a:endParaRPr lang="en-GB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Ineffective online website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5532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5W2H model</a:t>
            </a:r>
          </a:p>
          <a:p>
            <a:endParaRPr lang="en-GB" sz="28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u="sng">
                <a:latin typeface="Arial" panose="020B0604020202020204" pitchFamily="34" charset="0"/>
                <a:cs typeface="Arial" panose="020B0604020202020204" pitchFamily="34" charset="0"/>
              </a:rPr>
              <a:t>-a simple model to understand and explain an issue simply and clearly. This model can be used to break down green havens florists problems to solve it more efficiently</a:t>
            </a:r>
          </a:p>
          <a:p>
            <a:endParaRPr lang="en-GB" sz="28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u="sng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PESTEL Framework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b="0" i="0">
                <a:effectLst/>
              </a:rPr>
              <a:t>The </a:t>
            </a:r>
            <a:r>
              <a:rPr lang="en-GB" b="1" i="0">
                <a:effectLst/>
              </a:rPr>
              <a:t>PESTEL framework</a:t>
            </a:r>
            <a:r>
              <a:rPr lang="en-GB" b="0" i="0">
                <a:effectLst/>
              </a:rPr>
              <a:t> is a strategic planning tool used to </a:t>
            </a:r>
            <a:r>
              <a:rPr lang="en-GB" b="0" i="0" err="1">
                <a:effectLst/>
              </a:rPr>
              <a:t>analyze</a:t>
            </a:r>
            <a:r>
              <a:rPr lang="en-GB" b="0" i="0">
                <a:effectLst/>
              </a:rPr>
              <a:t> the external business environment of an organization.</a:t>
            </a:r>
            <a:endParaRPr lang="en-GB" sz="2800"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>
                <a:solidFill>
                  <a:srgbClr val="FF0000"/>
                </a:solidFill>
                <a:cs typeface="Arial" panose="020B0604020202020204" pitchFamily="34" charset="0"/>
              </a:rPr>
              <a:t>-</a:t>
            </a:r>
            <a:r>
              <a:rPr lang="en-GB" i="0" u="none" strike="noStrike">
                <a:solidFill>
                  <a:srgbClr val="FF000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Helps with risk management</a:t>
            </a:r>
            <a:endParaRPr lang="en-GB" i="0" u="none" strike="noStrike">
              <a:solidFill>
                <a:srgbClr val="FF0000"/>
              </a:solidFill>
              <a:effectLst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i="0" u="none" strike="noStrike">
                <a:solidFill>
                  <a:srgbClr val="FF000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-Improves decision making</a:t>
            </a:r>
            <a:endParaRPr lang="en-GB" i="0" u="none" strike="noStrike">
              <a:solidFill>
                <a:srgbClr val="FF0000"/>
              </a:solidFill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Roboto" panose="02000000000000000000" pitchFamily="2" charset="0"/>
                <a:cs typeface="Arial" panose="020B0604020202020204" pitchFamily="34" charset="0"/>
              </a:rPr>
              <a:t>Downsides: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Roboto" panose="02000000000000000000" pitchFamily="2" charset="0"/>
                <a:cs typeface="Arial" panose="020B0604020202020204" pitchFamily="34" charset="0"/>
              </a:rPr>
              <a:t>-</a:t>
            </a:r>
            <a:r>
              <a:rPr lang="en-GB" i="0" u="none" strike="noStrike">
                <a:solidFill>
                  <a:srgbClr val="FF0000"/>
                </a:solidFill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Outdated Data</a:t>
            </a:r>
            <a:endParaRPr lang="en-GB" i="0" u="none" strike="noStrike">
              <a:solidFill>
                <a:srgbClr val="FF0000"/>
              </a:solidFill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>
                <a:solidFill>
                  <a:srgbClr val="FF0000"/>
                </a:solidFill>
                <a:cs typeface="Arial" panose="020B0604020202020204" pitchFamily="34" charset="0"/>
              </a:rPr>
              <a:t>-</a:t>
            </a:r>
            <a:r>
              <a:rPr lang="en-GB" i="0" u="none" strike="noStrike">
                <a:solidFill>
                  <a:srgbClr val="FF0000"/>
                </a:solidFill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Complexity</a:t>
            </a:r>
            <a:r>
              <a:rPr lang="en-GB">
                <a:solidFill>
                  <a:srgbClr val="FF0000"/>
                </a:solidFill>
              </a:rPr>
              <a:t> of a simple business cause </a:t>
            </a:r>
            <a:r>
              <a:rPr lang="en-GB" err="1">
                <a:solidFill>
                  <a:srgbClr val="FF0000"/>
                </a:solidFill>
              </a:rPr>
              <a:t>overconfusion</a:t>
            </a:r>
            <a:endParaRPr lang="en-GB">
              <a:solidFill>
                <a:srgbClr val="FF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PESTEL Framework for green haven florist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72486"/>
              </p:ext>
            </p:extLst>
          </p:nvPr>
        </p:nvGraphicFramePr>
        <p:xfrm>
          <a:off x="948904" y="2123386"/>
          <a:ext cx="9782355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Higher import costs for change in flowers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Reduced profit margins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Higher costs of flower supplies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Growing interest in eco friendly business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Outdated/complex website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Low level marketing on social media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Secured data of customer information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Change of climate can affect quality of flowers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Cause-and-Effect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600" i="0" u="none" strike="noStrike">
                <a:solidFill>
                  <a:srgbClr val="FF000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used to identify the root causes of problems</a:t>
            </a:r>
            <a:endParaRPr lang="en-GB" sz="1600">
              <a:solidFill>
                <a:srgbClr val="FF0000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600" i="0" u="none" strike="noStrike">
                <a:solidFill>
                  <a:srgbClr val="FF000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-enables teams to gain deeper insights into complex problems and develop effective solutions.</a:t>
            </a:r>
            <a:endParaRPr lang="en-GB" sz="1600" i="0" u="none" strike="noStrike">
              <a:solidFill>
                <a:srgbClr val="FF0000"/>
              </a:solidFill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600">
              <a:solidFill>
                <a:srgbClr val="FF0000"/>
              </a:solidFill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>
                <a:cs typeface="Arial" panose="020B0604020202020204" pitchFamily="34" charset="0"/>
              </a:rPr>
              <a:t>Benefits</a:t>
            </a:r>
            <a:r>
              <a:rPr lang="en-GB" sz="1600">
                <a:solidFill>
                  <a:srgbClr val="FF0000"/>
                </a:solidFill>
                <a:cs typeface="Arial" panose="020B0604020202020204" pitchFamily="34" charset="0"/>
              </a:rPr>
              <a:t>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>
                <a:solidFill>
                  <a:srgbClr val="FF0000"/>
                </a:solidFill>
                <a:cs typeface="Arial" panose="020B0604020202020204" pitchFamily="34" charset="0"/>
              </a:rPr>
              <a:t>-various ideas of team members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>
                <a:solidFill>
                  <a:srgbClr val="FF0000"/>
                </a:solidFill>
                <a:cs typeface="Arial" panose="020B0604020202020204" pitchFamily="34" charset="0"/>
              </a:rPr>
              <a:t>-simple solutions for complex issues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>
                <a:cs typeface="Arial" panose="020B0604020202020204" pitchFamily="34" charset="0"/>
              </a:rPr>
              <a:t>Downsides</a:t>
            </a:r>
            <a:r>
              <a:rPr lang="en-GB" sz="1600">
                <a:solidFill>
                  <a:srgbClr val="FF0000"/>
                </a:solidFill>
                <a:cs typeface="Arial" panose="020B0604020202020204" pitchFamily="34" charset="0"/>
              </a:rPr>
              <a:t>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>
                <a:solidFill>
                  <a:srgbClr val="FF0000"/>
                </a:solidFill>
                <a:cs typeface="Arial" panose="020B0604020202020204" pitchFamily="34" charset="0"/>
              </a:rPr>
              <a:t>-loss of focus from the team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>
                <a:solidFill>
                  <a:srgbClr val="FF0000"/>
                </a:solidFill>
                <a:cs typeface="Arial" panose="020B0604020202020204" pitchFamily="34" charset="0"/>
              </a:rPr>
              <a:t>-time effective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600">
              <a:solidFill>
                <a:srgbClr val="FF0000"/>
              </a:solidFill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600">
              <a:solidFill>
                <a:srgbClr val="FF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summary of 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cheaper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competion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Complex website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Low level marketing platforms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Higher costs to run the business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962" y="3429000"/>
            <a:ext cx="105156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EF3489-A36F-F80B-68F3-3800FD21C63E}"/>
              </a:ext>
            </a:extLst>
          </p:cNvPr>
          <p:cNvSpPr txBox="1"/>
          <p:nvPr/>
        </p:nvSpPr>
        <p:spPr>
          <a:xfrm>
            <a:off x="254736" y="1137563"/>
            <a:ext cx="11601302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/>
              <a:t>Calvert-Antoye, A.J. (2024) Influence of Social Media on Business Performance of Small and Medium Enterprises (Doctoral dissertation). Walden University. Available at: https://scholarworks.waldenu.edu/cgi/viewcontent.cgi?article=18756&amp;context=dissertations (Accessed: 17 October 2025).  </a:t>
            </a:r>
          </a:p>
          <a:p>
            <a:pPr>
              <a:buFont typeface="+mj-lt"/>
              <a:buAutoNum type="arabicPeriod"/>
            </a:pPr>
            <a:r>
              <a:rPr lang="en-GB"/>
              <a:t>Ascarza, E., Neslin, S.A., Netzer, O., Anderson, Z., Fader, P., Gupta, S., Hardie, B.G.S., Lemmens, A., Libai, B., Neal, D., Provost, F. and Schrift, R. (2017) In pursuit of enhanced customer retention management: review, key issues, and future directions. Harvard Business School Working Paper. Available at: https://www.hbs.edu/ris/Publication%20Files/ascarza_et_al_cns_17.pdf (Accessed: 17 October 2025).  </a:t>
            </a:r>
          </a:p>
          <a:p>
            <a:pPr>
              <a:buFont typeface="+mj-lt"/>
              <a:buAutoNum type="arabicPeriod"/>
            </a:pPr>
            <a:r>
              <a:rPr lang="en-GB"/>
              <a:t>ScienceDirect (2019) The impact of social media usage on the sales process in SMEs. Procedia — Social and Behavioral Sciences. Available at: https://www.sciencedirect.com/science/article/pii/S1877050919319180/pdf (Accessed: 17 October 2025).  </a:t>
            </a:r>
          </a:p>
          <a:p>
            <a:pPr>
              <a:buFont typeface="+mj-lt"/>
              <a:buAutoNum type="arabicPeriod"/>
            </a:pPr>
            <a:r>
              <a:rPr lang="en-GB"/>
              <a:t>IJRTI (2025) Impact of social media marketing in boosting sales and brand visibility (International Journal). Available at: https://www.ijrti.org/papers/IJRTI2503176.pdf (Accessed: 17 October 2025).  </a:t>
            </a:r>
          </a:p>
          <a:p>
            <a:pPr>
              <a:buFont typeface="+mj-lt"/>
              <a:buAutoNum type="arabicPeriod"/>
            </a:pPr>
            <a:r>
              <a:rPr lang="en-GB"/>
              <a:t>IBISWorld (2024) Florists in the UK — Market Research Report (2015–2030). IBISWorld. Available at: https://www.ibisworld.com/united-kingdom/industry/florists/6015/ (Accessed: 17 October 2025).  </a:t>
            </a:r>
          </a:p>
          <a:p>
            <a:pPr>
              <a:buFont typeface="+mj-lt"/>
              <a:buAutoNum type="arabicPeriod"/>
            </a:pPr>
            <a:r>
              <a:rPr lang="en-GB"/>
              <a:t>Fresh Produce (2025) The Floral Industry — A look back: 2021–2024 (industry report/PDF). Available at: https://www.freshproduce.com/siteassets/files/floral/a-look-back-2025_floral.pdf (Accessed: 17 October 2025).  </a:t>
            </a:r>
          </a:p>
          <a:p>
            <a:pPr>
              <a:buFont typeface="+mj-lt"/>
              <a:buAutoNum type="arabicPeriod"/>
            </a:pPr>
            <a:r>
              <a:rPr lang="en-GB"/>
              <a:t>National Florist Day (no date) Floristry in numbers. NationalFloristDay. Available at: https://nationalfloristday.co.uk/floristry-in-numbers/ (Accessed: 17 October 2025).  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3d41850c8bae11d5193f98b38dd77b46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e8f809012a11162e2a658078872ba42f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f799553d-1ac0-48da-9ae3-fe400ced9c3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57C3F1-6FEE-467F-B256-3ED0E2FB0000}">
  <ds:schemaRefs>
    <ds:schemaRef ds:uri="f799553d-1ac0-48da-9ae3-fe400ced9c3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PowerPoint Presentation</vt:lpstr>
      <vt:lpstr>introduction</vt:lpstr>
      <vt:lpstr> Overview of Green Havan Florists </vt:lpstr>
      <vt:lpstr>PowerPoint Presentation</vt:lpstr>
      <vt:lpstr>PESTEL Framework analysis </vt:lpstr>
      <vt:lpstr>  PESTEL Framework for green haven florist  </vt:lpstr>
      <vt:lpstr>Cause-and-Effect model </vt:lpstr>
      <vt:lpstr>summary of 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1</cp:revision>
  <dcterms:created xsi:type="dcterms:W3CDTF">2024-01-29T11:42:05Z</dcterms:created>
  <dcterms:modified xsi:type="dcterms:W3CDTF">2025-10-17T14:52:09Z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