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Calibri" panose="020F0502020204030204" pitchFamily="34" charset="0"/>
      <p:regular r:id="rId10"/>
      <p:bold r:id="rId11"/>
      <p:italic r:id="rId12"/>
      <p:boldItalic r:id="rId13"/>
    </p:embeddedFont>
    <p:embeddedFont>
      <p:font typeface="Calibri Light" panose="020F0302020204030204" pitchFamily="34" charset="0"/>
      <p:regular r:id="rId14"/>
      <p:italic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34" autoAdjust="0"/>
    <p:restoredTop sz="94660"/>
  </p:normalViewPr>
  <p:slideViewPr>
    <p:cSldViewPr snapToGrid="0">
      <p:cViewPr varScale="1">
        <p:scale>
          <a:sx n="59" d="100"/>
          <a:sy n="59" d="100"/>
        </p:scale>
        <p:origin x="9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5.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C831-CCF8-4319-A71B-D35ECAB4D3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26073B-EDB7-4D4F-8F13-20158A85AC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D70ECA-168F-404C-9731-642886B3D254}"/>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5" name="Footer Placeholder 4">
            <a:extLst>
              <a:ext uri="{FF2B5EF4-FFF2-40B4-BE49-F238E27FC236}">
                <a16:creationId xmlns:a16="http://schemas.microsoft.com/office/drawing/2014/main" id="{7E349448-2702-4E08-8E63-34B5E642B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937C0-DC6D-484F-82CF-0AAA8FC7C050}"/>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1472811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21A18-8696-41EA-835D-57C4A77D09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01AE70-C0F4-4AF9-AE8A-9F7CDD6569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217C8-4AD7-4C7A-BDD8-9C353B3DD1B0}"/>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5" name="Footer Placeholder 4">
            <a:extLst>
              <a:ext uri="{FF2B5EF4-FFF2-40B4-BE49-F238E27FC236}">
                <a16:creationId xmlns:a16="http://schemas.microsoft.com/office/drawing/2014/main" id="{E799982A-F5EA-4717-BD82-91EF70829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8366CB-D7DD-43BB-A251-642AFA47568E}"/>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3805130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7DE3D-7065-42D4-9430-8E8D67A45A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4A4FA1-D648-461B-9854-4A18B457C1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D1053B-0DCB-4995-944E-CEA47538EB45}"/>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5" name="Footer Placeholder 4">
            <a:extLst>
              <a:ext uri="{FF2B5EF4-FFF2-40B4-BE49-F238E27FC236}">
                <a16:creationId xmlns:a16="http://schemas.microsoft.com/office/drawing/2014/main" id="{23C2D2D3-F8F6-4B59-A1CD-96FAFDA1D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B27960-AD40-4C6A-9976-B87C68D407E2}"/>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633515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E2AD-0D1A-4DE6-9B08-A08E6B16F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EFC1E6-9712-49F0-8C3A-1A7921027D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7D9031-3C4C-424A-B19D-65BF241FF0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782B30-1F8A-4266-A6D1-3FB5B9E8FB09}"/>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6" name="Footer Placeholder 5">
            <a:extLst>
              <a:ext uri="{FF2B5EF4-FFF2-40B4-BE49-F238E27FC236}">
                <a16:creationId xmlns:a16="http://schemas.microsoft.com/office/drawing/2014/main" id="{A599A4F8-CC92-41F6-B2C5-02F7088D7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7FA088-FCF5-4B2F-82B1-634E39246341}"/>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256976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1929-6717-4596-A8EA-8AE6789EBD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687E47-62D2-4CA6-AC9C-94C81DBC54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5DBD1F-D170-4BF2-947D-F1E7DB3740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C93158-2798-4638-A3A5-9EAE4D2AA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49869F-9341-486F-9860-059AF28F61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14B68C-EAEC-471A-874D-61830683A6E4}"/>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8" name="Footer Placeholder 7">
            <a:extLst>
              <a:ext uri="{FF2B5EF4-FFF2-40B4-BE49-F238E27FC236}">
                <a16:creationId xmlns:a16="http://schemas.microsoft.com/office/drawing/2014/main" id="{8D390752-A318-4B5E-BFA4-E6E40919D6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E8C90-CA5B-421B-8834-162AB0AA205E}"/>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699876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2482-3193-4913-9452-AEA26019F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6780FB-BA29-4249-B7F9-55B3E4209621}"/>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4" name="Footer Placeholder 3">
            <a:extLst>
              <a:ext uri="{FF2B5EF4-FFF2-40B4-BE49-F238E27FC236}">
                <a16:creationId xmlns:a16="http://schemas.microsoft.com/office/drawing/2014/main" id="{CF216864-92E8-41A0-856F-EFBFD48FBE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955862-0045-48DF-9A0B-2A6ED0403702}"/>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1820456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A2B3DF-26BA-4385-84E0-354AE9602480}"/>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3" name="Footer Placeholder 2">
            <a:extLst>
              <a:ext uri="{FF2B5EF4-FFF2-40B4-BE49-F238E27FC236}">
                <a16:creationId xmlns:a16="http://schemas.microsoft.com/office/drawing/2014/main" id="{9A6CDCAB-B370-4788-8ED7-76D1258CE1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AF5630-B415-4C35-823A-9D4B55B5BC65}"/>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953073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2BE4-54ED-4032-92E0-ADF2EA027A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DA0067-5D86-443C-8E69-D3805ED1D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91B37C-FB02-4127-ACC6-5D368EB252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259B9E-CCD4-42BD-A706-3D3A483FC3AD}"/>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6" name="Footer Placeholder 5">
            <a:extLst>
              <a:ext uri="{FF2B5EF4-FFF2-40B4-BE49-F238E27FC236}">
                <a16:creationId xmlns:a16="http://schemas.microsoft.com/office/drawing/2014/main" id="{85D4F2ED-7F41-48C7-87B7-2B80E3F4B7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E4837C-FE8E-40E6-B507-31E37D718EED}"/>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3694952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A06A6-73F4-4903-91EB-D5B06F5A5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6E976F-C9EC-45F7-A912-FAC5EC8485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4A07AC-8CFB-4026-8DAC-F337B4845B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077693-258C-414A-8A18-770EFA356572}"/>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6" name="Footer Placeholder 5">
            <a:extLst>
              <a:ext uri="{FF2B5EF4-FFF2-40B4-BE49-F238E27FC236}">
                <a16:creationId xmlns:a16="http://schemas.microsoft.com/office/drawing/2014/main" id="{3EC0D770-D73C-4DD3-BCE5-7A4310DC94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B408EC-E2C0-434D-8A7C-591CF86ADD5E}"/>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1101314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53C26-10C7-4205-A02E-A173F904B4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54FA7F-E9C7-4FB4-94A4-3C5E01B380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FAB4DB-158E-463E-8366-1F6BD6486EDC}"/>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5" name="Footer Placeholder 4">
            <a:extLst>
              <a:ext uri="{FF2B5EF4-FFF2-40B4-BE49-F238E27FC236}">
                <a16:creationId xmlns:a16="http://schemas.microsoft.com/office/drawing/2014/main" id="{D93EBA50-1B79-4D59-BD43-AA414270D5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0586E-CE71-4C2C-93CA-0ECBCA97654A}"/>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251444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353979-3713-4F11-9878-A14B2B7F37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9427F9-70A2-4465-8E28-1A8C158B07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B7A16B-8515-4DEC-922B-646B72F72857}"/>
              </a:ext>
            </a:extLst>
          </p:cNvPr>
          <p:cNvSpPr>
            <a:spLocks noGrp="1"/>
          </p:cNvSpPr>
          <p:nvPr>
            <p:ph type="dt" sz="half" idx="10"/>
          </p:nvPr>
        </p:nvSpPr>
        <p:spPr/>
        <p:txBody>
          <a:bodyPr/>
          <a:lstStyle/>
          <a:p>
            <a:fld id="{B40F266D-51E9-4B11-A3AC-4796169D77F8}" type="datetimeFigureOut">
              <a:rPr lang="en-GB" smtClean="0"/>
              <a:t>09/10/2020</a:t>
            </a:fld>
            <a:endParaRPr lang="en-GB"/>
          </a:p>
        </p:txBody>
      </p:sp>
      <p:sp>
        <p:nvSpPr>
          <p:cNvPr id="5" name="Footer Placeholder 4">
            <a:extLst>
              <a:ext uri="{FF2B5EF4-FFF2-40B4-BE49-F238E27FC236}">
                <a16:creationId xmlns:a16="http://schemas.microsoft.com/office/drawing/2014/main" id="{CE0D6E3D-00AF-4C5C-AF48-57631574AC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F0A25-8C37-4D60-B2A8-9999D98574A5}"/>
              </a:ext>
            </a:extLst>
          </p:cNvPr>
          <p:cNvSpPr>
            <a:spLocks noGrp="1"/>
          </p:cNvSpPr>
          <p:nvPr>
            <p:ph type="sldNum" sz="quarter" idx="12"/>
          </p:nvPr>
        </p:nvSpPr>
        <p:spPr/>
        <p:txBody>
          <a:bodyPr/>
          <a:lstStyle/>
          <a:p>
            <a:fld id="{2FCA5E92-54FB-4783-9CD7-A3C008B37D44}" type="slidenum">
              <a:rPr lang="en-GB" smtClean="0"/>
              <a:t>‹#›</a:t>
            </a:fld>
            <a:endParaRPr lang="en-GB"/>
          </a:p>
        </p:txBody>
      </p:sp>
    </p:spTree>
    <p:extLst>
      <p:ext uri="{BB962C8B-B14F-4D97-AF65-F5344CB8AC3E}">
        <p14:creationId xmlns:p14="http://schemas.microsoft.com/office/powerpoint/2010/main" val="2129272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07F8FE-7473-4CFB-A024-5C1AB744DA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8CAB3C-40DB-4EB7-B84F-744E97B57E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5176B-099B-463D-A530-EF647795D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0F266D-51E9-4B11-A3AC-4796169D77F8}" type="datetimeFigureOut">
              <a:rPr lang="en-GB" smtClean="0"/>
              <a:t>09/10/2020</a:t>
            </a:fld>
            <a:endParaRPr lang="en-GB"/>
          </a:p>
        </p:txBody>
      </p:sp>
      <p:sp>
        <p:nvSpPr>
          <p:cNvPr id="5" name="Footer Placeholder 4">
            <a:extLst>
              <a:ext uri="{FF2B5EF4-FFF2-40B4-BE49-F238E27FC236}">
                <a16:creationId xmlns:a16="http://schemas.microsoft.com/office/drawing/2014/main" id="{04218AF3-EA8C-4634-AB2D-8D2F950142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9B0BE58-B61B-497F-B0FB-B649275DEE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CA5E92-54FB-4783-9CD7-A3C008B37D44}" type="slidenum">
              <a:rPr lang="en-GB" smtClean="0"/>
              <a:t>‹#›</a:t>
            </a:fld>
            <a:endParaRPr lang="en-GB"/>
          </a:p>
        </p:txBody>
      </p:sp>
    </p:spTree>
    <p:extLst>
      <p:ext uri="{BB962C8B-B14F-4D97-AF65-F5344CB8AC3E}">
        <p14:creationId xmlns:p14="http://schemas.microsoft.com/office/powerpoint/2010/main" val="1849982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3B01-54D7-4F37-99F6-C827C5660389}"/>
              </a:ext>
            </a:extLst>
          </p:cNvPr>
          <p:cNvSpPr>
            <a:spLocks noGrp="1"/>
          </p:cNvSpPr>
          <p:nvPr>
            <p:ph type="ctrTitle"/>
          </p:nvPr>
        </p:nvSpPr>
        <p:spPr/>
        <p:txBody>
          <a:bodyPr/>
          <a:lstStyle/>
          <a:p>
            <a:r>
              <a:rPr lang="en-US" dirty="0"/>
              <a:t>Representations of Brittany 2</a:t>
            </a:r>
            <a:endParaRPr lang="en-GB" dirty="0"/>
          </a:p>
        </p:txBody>
      </p:sp>
      <p:sp>
        <p:nvSpPr>
          <p:cNvPr id="3" name="Subtitle 2">
            <a:extLst>
              <a:ext uri="{FF2B5EF4-FFF2-40B4-BE49-F238E27FC236}">
                <a16:creationId xmlns:a16="http://schemas.microsoft.com/office/drawing/2014/main" id="{61612A80-B8BD-4B62-B2B9-8412796B37EF}"/>
              </a:ext>
            </a:extLst>
          </p:cNvPr>
          <p:cNvSpPr>
            <a:spLocks noGrp="1"/>
          </p:cNvSpPr>
          <p:nvPr>
            <p:ph type="subTitle" idx="1"/>
          </p:nvPr>
        </p:nvSpPr>
        <p:spPr/>
        <p:txBody>
          <a:bodyPr/>
          <a:lstStyle/>
          <a:p>
            <a:r>
              <a:rPr lang="en-GB" b="1" dirty="0">
                <a:effectLst/>
                <a:latin typeface="Arial" panose="020B0604020202020204" pitchFamily="34" charset="0"/>
                <a:ea typeface="Times New Roman" panose="02020603050405020304" pitchFamily="18" charset="0"/>
              </a:rPr>
              <a:t>MODULE CODE: HPCS6007</a:t>
            </a:r>
            <a:endParaRPr lang="en-GB" dirty="0"/>
          </a:p>
          <a:p>
            <a:r>
              <a:rPr lang="en-GB" dirty="0">
                <a:effectLst/>
                <a:latin typeface="Arial" panose="020B0604020202020204" pitchFamily="34" charset="0"/>
                <a:ea typeface="Calibri" panose="020F0502020204030204" pitchFamily="34" charset="0"/>
              </a:rPr>
              <a:t>The Romantic discovery of Celts </a:t>
            </a:r>
            <a:endParaRPr lang="en-GB" dirty="0"/>
          </a:p>
          <a:p>
            <a:endParaRPr lang="en-GB" dirty="0"/>
          </a:p>
        </p:txBody>
      </p:sp>
    </p:spTree>
    <p:extLst>
      <p:ext uri="{BB962C8B-B14F-4D97-AF65-F5344CB8AC3E}">
        <p14:creationId xmlns:p14="http://schemas.microsoft.com/office/powerpoint/2010/main" val="2752498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B632E-1250-4D97-8DB7-9B44F3BD2E1A}"/>
              </a:ext>
            </a:extLst>
          </p:cNvPr>
          <p:cNvSpPr>
            <a:spLocks noGrp="1"/>
          </p:cNvSpPr>
          <p:nvPr>
            <p:ph type="title"/>
          </p:nvPr>
        </p:nvSpPr>
        <p:spPr/>
        <p:txBody>
          <a:bodyPr/>
          <a:lstStyle/>
          <a:p>
            <a:r>
              <a:rPr lang="en-US" dirty="0"/>
              <a:t>Brittany: the good and bad</a:t>
            </a:r>
            <a:endParaRPr lang="en-GB" dirty="0"/>
          </a:p>
        </p:txBody>
      </p:sp>
      <p:sp>
        <p:nvSpPr>
          <p:cNvPr id="3" name="Content Placeholder 2">
            <a:extLst>
              <a:ext uri="{FF2B5EF4-FFF2-40B4-BE49-F238E27FC236}">
                <a16:creationId xmlns:a16="http://schemas.microsoft.com/office/drawing/2014/main" id="{3A3A3CC6-EFDC-4573-8801-B41973BDE45F}"/>
              </a:ext>
            </a:extLst>
          </p:cNvPr>
          <p:cNvSpPr>
            <a:spLocks noGrp="1"/>
          </p:cNvSpPr>
          <p:nvPr>
            <p:ph idx="1"/>
          </p:nvPr>
        </p:nvSpPr>
        <p:spPr/>
        <p:txBody>
          <a:bodyPr/>
          <a:lstStyle/>
          <a:p>
            <a:pPr algn="just">
              <a:lnSpc>
                <a:spcPct val="107000"/>
              </a:lnSpc>
              <a:spcAft>
                <a:spcPts val="800"/>
              </a:spcAft>
            </a:pPr>
            <a:r>
              <a:rPr lang="en-GB" dirty="0" err="1">
                <a:effectLst/>
                <a:latin typeface="Arial" panose="020B0604020202020204" pitchFamily="34" charset="0"/>
                <a:ea typeface="Calibri" panose="020F0502020204030204" pitchFamily="34" charset="0"/>
                <a:cs typeface="Times New Roman" panose="02020603050405020304" pitchFamily="18" charset="0"/>
              </a:rPr>
              <a:t>Cambry</a:t>
            </a:r>
            <a:r>
              <a:rPr lang="en-GB"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The roads are chasms that are impractical in winter; where vehicles are broken, horses, oxen and men are maimed on a daily basis.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fr-FR" sz="2000" dirty="0">
                <a:effectLst/>
                <a:latin typeface="Arial" panose="020B0604020202020204" pitchFamily="34" charset="0"/>
                <a:ea typeface="Calibri" panose="020F0502020204030204" pitchFamily="34" charset="0"/>
                <a:cs typeface="Times New Roman" panose="02020603050405020304" pitchFamily="18" charset="0"/>
              </a:rPr>
              <a:t>(</a:t>
            </a:r>
            <a:r>
              <a:rPr lang="fr-FR" sz="2000" dirty="0" err="1">
                <a:effectLst/>
                <a:latin typeface="Arial" panose="020B0604020202020204" pitchFamily="34" charset="0"/>
                <a:ea typeface="Calibri" panose="020F0502020204030204" pitchFamily="34" charset="0"/>
                <a:cs typeface="Times New Roman" panose="02020603050405020304" pitchFamily="18" charset="0"/>
              </a:rPr>
              <a:t>from</a:t>
            </a:r>
            <a:r>
              <a:rPr lang="fr-FR" sz="2000" dirty="0">
                <a:effectLst/>
                <a:latin typeface="Arial" panose="020B0604020202020204" pitchFamily="34" charset="0"/>
                <a:ea typeface="Calibri" panose="020F0502020204030204" pitchFamily="34" charset="0"/>
                <a:cs typeface="Times New Roman" panose="02020603050405020304" pitchFamily="18" charset="0"/>
              </a:rPr>
              <a:t> </a:t>
            </a:r>
            <a:r>
              <a:rPr lang="fr-FR" sz="2000" dirty="0" err="1">
                <a:effectLst/>
                <a:latin typeface="Arial" panose="020B0604020202020204" pitchFamily="34" charset="0"/>
                <a:ea typeface="Calibri" panose="020F0502020204030204" pitchFamily="34" charset="0"/>
                <a:cs typeface="Times New Roman" panose="02020603050405020304" pitchFamily="18" charset="0"/>
              </a:rPr>
              <a:t>his</a:t>
            </a:r>
            <a:r>
              <a:rPr lang="fr-FR" sz="2000" dirty="0">
                <a:effectLst/>
                <a:latin typeface="Arial" panose="020B0604020202020204" pitchFamily="34" charset="0"/>
                <a:ea typeface="Calibri" panose="020F0502020204030204" pitchFamily="34" charset="0"/>
                <a:cs typeface="Times New Roman" panose="02020603050405020304" pitchFamily="18" charset="0"/>
              </a:rPr>
              <a:t> travelogue, </a:t>
            </a:r>
            <a:r>
              <a:rPr lang="fr-FR" sz="2000" i="1" dirty="0">
                <a:effectLst/>
                <a:latin typeface="Arial" panose="020B0604020202020204" pitchFamily="34" charset="0"/>
                <a:ea typeface="Calibri" panose="020F0502020204030204" pitchFamily="34" charset="0"/>
                <a:cs typeface="Times New Roman" panose="02020603050405020304" pitchFamily="18" charset="0"/>
              </a:rPr>
              <a:t>Voyage dans le Finistère</a:t>
            </a:r>
            <a:r>
              <a:rPr lang="fr-FR" sz="2000" dirty="0">
                <a:effectLst/>
                <a:latin typeface="Arial" panose="020B0604020202020204" pitchFamily="34" charset="0"/>
                <a:ea typeface="Calibri" panose="020F0502020204030204" pitchFamily="34" charset="0"/>
                <a:cs typeface="Times New Roman" panose="02020603050405020304" pitchFamily="18" charset="0"/>
              </a:rPr>
              <a:t>, 1799)</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fr-FR" dirty="0">
                <a:effectLst/>
                <a:latin typeface="Arial" panose="020B0604020202020204" pitchFamily="34" charset="0"/>
                <a:ea typeface="Calibri" panose="020F0502020204030204" pitchFamily="34" charset="0"/>
                <a:cs typeface="Times New Roman" panose="02020603050405020304" pitchFamily="18" charset="0"/>
              </a:rPr>
              <a:t>Mallarmé</a:t>
            </a:r>
            <a:endParaRPr lang="en-GB" dirty="0"/>
          </a:p>
          <a:p>
            <a:r>
              <a:rPr lang="en-GB" sz="2000" dirty="0">
                <a:effectLst/>
                <a:latin typeface="Arial" panose="020B0604020202020204" pitchFamily="34" charset="0"/>
                <a:ea typeface="Calibri" panose="020F0502020204030204" pitchFamily="34" charset="0"/>
                <a:cs typeface="Times New Roman" panose="02020603050405020304" pitchFamily="18" charset="0"/>
              </a:rPr>
              <a:t>‘the fashionable coast of Normandy and Brittany’</a:t>
            </a:r>
          </a:p>
          <a:p>
            <a:r>
              <a:rPr lang="en-GB" sz="2000" dirty="0">
                <a:latin typeface="Arial" panose="020B0604020202020204" pitchFamily="34" charset="0"/>
                <a:ea typeface="Calibri" panose="020F0502020204030204" pitchFamily="34" charset="0"/>
                <a:cs typeface="Times New Roman" panose="02020603050405020304" pitchFamily="18" charset="0"/>
              </a:rPr>
              <a:t>(from a fashion magazine, 1874)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75937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44D8-E38E-4B09-909B-3454B70979E3}"/>
              </a:ext>
            </a:extLst>
          </p:cNvPr>
          <p:cNvSpPr>
            <a:spLocks noGrp="1"/>
          </p:cNvSpPr>
          <p:nvPr>
            <p:ph type="title"/>
          </p:nvPr>
        </p:nvSpPr>
        <p:spPr/>
        <p:txBody>
          <a:bodyPr/>
          <a:lstStyle/>
          <a:p>
            <a:r>
              <a:rPr lang="en-US" dirty="0"/>
              <a:t>What changed in the C19?</a:t>
            </a:r>
            <a:endParaRPr lang="en-GB" dirty="0"/>
          </a:p>
        </p:txBody>
      </p:sp>
      <p:sp>
        <p:nvSpPr>
          <p:cNvPr id="3" name="Content Placeholder 2">
            <a:extLst>
              <a:ext uri="{FF2B5EF4-FFF2-40B4-BE49-F238E27FC236}">
                <a16:creationId xmlns:a16="http://schemas.microsoft.com/office/drawing/2014/main" id="{FDDA74F7-AB79-4396-90E1-7E4F0360133F}"/>
              </a:ext>
            </a:extLst>
          </p:cNvPr>
          <p:cNvSpPr>
            <a:spLocks noGrp="1"/>
          </p:cNvSpPr>
          <p:nvPr>
            <p:ph idx="1"/>
          </p:nvPr>
        </p:nvSpPr>
        <p:spPr/>
        <p:txBody>
          <a:bodyPr/>
          <a:lstStyle/>
          <a:p>
            <a:endParaRPr lang="en-US" dirty="0"/>
          </a:p>
          <a:p>
            <a:r>
              <a:rPr lang="en-GB" sz="2400" dirty="0"/>
              <a:t>French Revolution? </a:t>
            </a:r>
          </a:p>
          <a:p>
            <a:r>
              <a:rPr lang="en-GB" sz="2400" dirty="0">
                <a:effectLst/>
                <a:ea typeface="Calibri" panose="020F0502020204030204" pitchFamily="34" charset="0"/>
                <a:cs typeface="Times New Roman" panose="02020603050405020304" pitchFamily="18" charset="0"/>
              </a:rPr>
              <a:t>‘Provincial sentiment may have increased as an accidental by-product of administrative centralization under the monarchy’ (Robert Gildea, </a:t>
            </a:r>
            <a:r>
              <a:rPr lang="en-GB" sz="2400" i="1" dirty="0">
                <a:effectLst/>
                <a:ea typeface="Calibri" panose="020F0502020204030204" pitchFamily="34" charset="0"/>
                <a:cs typeface="Times New Roman" panose="02020603050405020304" pitchFamily="18" charset="0"/>
              </a:rPr>
              <a:t>The Past in French History</a:t>
            </a:r>
            <a:r>
              <a:rPr lang="en-GB" sz="2400" dirty="0">
                <a:effectLst/>
                <a:ea typeface="Calibri" panose="020F0502020204030204" pitchFamily="34" charset="0"/>
                <a:cs typeface="Times New Roman" panose="02020603050405020304" pitchFamily="18" charset="0"/>
              </a:rPr>
              <a:t>, p. 169)</a:t>
            </a:r>
          </a:p>
          <a:p>
            <a:r>
              <a:rPr lang="en-GB" sz="2400" dirty="0">
                <a:effectLst/>
                <a:ea typeface="Calibri" panose="020F0502020204030204" pitchFamily="34" charset="0"/>
                <a:cs typeface="Times New Roman" panose="02020603050405020304" pitchFamily="18" charset="0"/>
              </a:rPr>
              <a:t>Académie </a:t>
            </a:r>
            <a:r>
              <a:rPr lang="en-GB" sz="2400" dirty="0" err="1">
                <a:effectLst/>
                <a:ea typeface="Calibri" panose="020F0502020204030204" pitchFamily="34" charset="0"/>
                <a:cs typeface="Times New Roman" panose="02020603050405020304" pitchFamily="18" charset="0"/>
              </a:rPr>
              <a:t>celtique’s</a:t>
            </a:r>
            <a:r>
              <a:rPr lang="en-GB" sz="2400" dirty="0">
                <a:effectLst/>
                <a:ea typeface="Calibri" panose="020F0502020204030204" pitchFamily="34" charset="0"/>
                <a:cs typeface="Times New Roman" panose="02020603050405020304" pitchFamily="18" charset="0"/>
              </a:rPr>
              <a:t> ‘questionnaire’ – France’s need to document itself</a:t>
            </a:r>
          </a:p>
          <a:p>
            <a:r>
              <a:rPr lang="en-GB" sz="2400" dirty="0" err="1">
                <a:cs typeface="Times New Roman" panose="02020603050405020304" pitchFamily="18" charset="0"/>
              </a:rPr>
              <a:t>Gauls</a:t>
            </a:r>
            <a:r>
              <a:rPr lang="en-GB" sz="2400" dirty="0">
                <a:cs typeface="Times New Roman" panose="02020603050405020304" pitchFamily="18" charset="0"/>
              </a:rPr>
              <a:t> v. Franks, or  </a:t>
            </a:r>
            <a:r>
              <a:rPr lang="en-GB" sz="2400" dirty="0">
                <a:effectLst/>
                <a:ea typeface="Calibri" panose="020F0502020204030204" pitchFamily="34" charset="0"/>
                <a:cs typeface="Times New Roman" panose="02020603050405020304" pitchFamily="18" charset="0"/>
              </a:rPr>
              <a:t>‘</a:t>
            </a:r>
            <a:r>
              <a:rPr lang="en-GB" sz="2400" dirty="0" err="1">
                <a:effectLst/>
                <a:ea typeface="Calibri" panose="020F0502020204030204" pitchFamily="34" charset="0"/>
                <a:cs typeface="Times New Roman" panose="02020603050405020304" pitchFamily="18" charset="0"/>
              </a:rPr>
              <a:t>nos</a:t>
            </a:r>
            <a:r>
              <a:rPr lang="en-GB" sz="2400" dirty="0">
                <a:effectLst/>
                <a:ea typeface="Calibri" panose="020F0502020204030204" pitchFamily="34" charset="0"/>
                <a:cs typeface="Times New Roman" panose="02020603050405020304" pitchFamily="18" charset="0"/>
              </a:rPr>
              <a:t> </a:t>
            </a:r>
            <a:r>
              <a:rPr lang="en-GB" sz="2400" dirty="0" err="1">
                <a:effectLst/>
                <a:ea typeface="Calibri" panose="020F0502020204030204" pitchFamily="34" charset="0"/>
                <a:cs typeface="Times New Roman" panose="02020603050405020304" pitchFamily="18" charset="0"/>
              </a:rPr>
              <a:t>ancêtres</a:t>
            </a:r>
            <a:r>
              <a:rPr lang="en-GB" sz="2400" dirty="0">
                <a:effectLst/>
                <a:ea typeface="Calibri" panose="020F0502020204030204" pitchFamily="34" charset="0"/>
                <a:cs typeface="Times New Roman" panose="02020603050405020304" pitchFamily="18" charset="0"/>
              </a:rPr>
              <a:t> les </a:t>
            </a:r>
            <a:r>
              <a:rPr lang="en-GB" sz="2400" dirty="0" err="1">
                <a:effectLst/>
                <a:ea typeface="Calibri" panose="020F0502020204030204" pitchFamily="34" charset="0"/>
                <a:cs typeface="Times New Roman" panose="02020603050405020304" pitchFamily="18" charset="0"/>
              </a:rPr>
              <a:t>Gaulois</a:t>
            </a:r>
            <a:r>
              <a:rPr lang="en-GB" sz="2400" dirty="0">
                <a:effectLst/>
                <a:ea typeface="Calibri" panose="020F0502020204030204" pitchFamily="34" charset="0"/>
                <a:cs typeface="Times New Roman" panose="02020603050405020304" pitchFamily="18" charset="0"/>
              </a:rPr>
              <a:t>’</a:t>
            </a:r>
            <a:endParaRPr lang="en-GB" sz="2400" dirty="0">
              <a:cs typeface="Times New Roman" panose="02020603050405020304" pitchFamily="18" charset="0"/>
            </a:endParaRPr>
          </a:p>
          <a:p>
            <a:r>
              <a:rPr lang="en-GB" sz="2400" dirty="0">
                <a:cs typeface="Times New Roman" panose="02020603050405020304" pitchFamily="18" charset="0"/>
              </a:rPr>
              <a:t>National and/or folk collections</a:t>
            </a:r>
          </a:p>
          <a:p>
            <a:r>
              <a:rPr lang="en-GB" sz="2400" dirty="0">
                <a:cs typeface="Times New Roman" panose="02020603050405020304" pitchFamily="18" charset="0"/>
              </a:rPr>
              <a:t>Herder, </a:t>
            </a:r>
            <a:r>
              <a:rPr lang="en-GB" sz="2400" dirty="0" err="1">
                <a:cs typeface="Times New Roman" panose="02020603050405020304" pitchFamily="18" charset="0"/>
              </a:rPr>
              <a:t>Vico</a:t>
            </a:r>
            <a:endParaRPr lang="en-GB" sz="2400" dirty="0">
              <a:cs typeface="Times New Roman" panose="02020603050405020304" pitchFamily="18" charset="0"/>
            </a:endParaRPr>
          </a:p>
          <a:p>
            <a:endParaRPr lang="en-GB" dirty="0"/>
          </a:p>
        </p:txBody>
      </p:sp>
    </p:spTree>
    <p:extLst>
      <p:ext uri="{BB962C8B-B14F-4D97-AF65-F5344CB8AC3E}">
        <p14:creationId xmlns:p14="http://schemas.microsoft.com/office/powerpoint/2010/main" val="1548386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D241-B488-4D5A-8637-B29211362EE2}"/>
              </a:ext>
            </a:extLst>
          </p:cNvPr>
          <p:cNvSpPr>
            <a:spLocks noGrp="1"/>
          </p:cNvSpPr>
          <p:nvPr>
            <p:ph type="title"/>
          </p:nvPr>
        </p:nvSpPr>
        <p:spPr/>
        <p:txBody>
          <a:bodyPr/>
          <a:lstStyle/>
          <a:p>
            <a:r>
              <a:rPr lang="en-US" dirty="0"/>
              <a:t>Special place of Brittany in this</a:t>
            </a:r>
            <a:endParaRPr lang="en-GB" dirty="0"/>
          </a:p>
        </p:txBody>
      </p:sp>
      <p:sp>
        <p:nvSpPr>
          <p:cNvPr id="3" name="Content Placeholder 2">
            <a:extLst>
              <a:ext uri="{FF2B5EF4-FFF2-40B4-BE49-F238E27FC236}">
                <a16:creationId xmlns:a16="http://schemas.microsoft.com/office/drawing/2014/main" id="{4A5E461F-3D2F-4FAF-A0D3-59F2E21E6209}"/>
              </a:ext>
            </a:extLst>
          </p:cNvPr>
          <p:cNvSpPr>
            <a:spLocks noGrp="1"/>
          </p:cNvSpPr>
          <p:nvPr>
            <p:ph idx="1"/>
          </p:nvPr>
        </p:nvSpPr>
        <p:spPr/>
        <p:txBody>
          <a:bodyPr>
            <a:normAutofit fontScale="92500"/>
          </a:bodyPr>
          <a:lstStyle/>
          <a:p>
            <a:r>
              <a:rPr lang="en-GB" dirty="0">
                <a:effectLst/>
                <a:ea typeface="Calibri" panose="020F0502020204030204" pitchFamily="34" charset="0"/>
                <a:cs typeface="Times New Roman" panose="02020603050405020304" pitchFamily="18" charset="0"/>
              </a:rPr>
              <a:t>Quintessentially French?</a:t>
            </a:r>
          </a:p>
          <a:p>
            <a:endParaRPr lang="en-GB" dirty="0">
              <a:effectLst/>
              <a:ea typeface="Calibri" panose="020F0502020204030204" pitchFamily="34" charset="0"/>
              <a:cs typeface="Times New Roman" panose="02020603050405020304" pitchFamily="18" charset="0"/>
            </a:endParaRPr>
          </a:p>
          <a:p>
            <a:r>
              <a:rPr lang="en-GB" dirty="0">
                <a:effectLst/>
                <a:ea typeface="Calibri" panose="020F0502020204030204" pitchFamily="34" charset="0"/>
                <a:cs typeface="Times New Roman" panose="02020603050405020304" pitchFamily="18" charset="0"/>
              </a:rPr>
              <a:t>‘To evoke primitive Brittany is, in fact, to write the myth of our origins. To trace the stages of transformation of Brittany is to trace the very development of our fatherland’ (Michelet, historian)</a:t>
            </a:r>
          </a:p>
          <a:p>
            <a:endParaRPr lang="en-GB" dirty="0"/>
          </a:p>
          <a:p>
            <a:r>
              <a:rPr lang="en-GB" dirty="0">
                <a:effectLst/>
                <a:ea typeface="Calibri" panose="020F0502020204030204" pitchFamily="34" charset="0"/>
                <a:cs typeface="Times New Roman" panose="02020603050405020304" pitchFamily="18" charset="0"/>
              </a:rPr>
              <a:t>‘But the particular position of Brittany, paragon of the provinces and also a region that had kept a strong sense o identity, provides an extreme form of the Paris/province opposition’ (Anne-Marie </a:t>
            </a:r>
            <a:r>
              <a:rPr lang="en-GB" dirty="0" err="1">
                <a:effectLst/>
                <a:ea typeface="Calibri" panose="020F0502020204030204" pitchFamily="34" charset="0"/>
                <a:cs typeface="Times New Roman" panose="02020603050405020304" pitchFamily="18" charset="0"/>
              </a:rPr>
              <a:t>Thiesse</a:t>
            </a:r>
            <a:r>
              <a:rPr lang="en-GB" dirty="0">
                <a:effectLst/>
                <a:ea typeface="Calibri" panose="020F0502020204030204" pitchFamily="34" charset="0"/>
                <a:cs typeface="Times New Roman" panose="02020603050405020304" pitchFamily="18" charset="0"/>
              </a:rPr>
              <a:t>, critic)</a:t>
            </a:r>
          </a:p>
          <a:p>
            <a:r>
              <a:rPr lang="en-GB" dirty="0"/>
              <a:t>Provides a popular tradition able to compete with Germany </a:t>
            </a:r>
          </a:p>
        </p:txBody>
      </p:sp>
    </p:spTree>
    <p:extLst>
      <p:ext uri="{BB962C8B-B14F-4D97-AF65-F5344CB8AC3E}">
        <p14:creationId xmlns:p14="http://schemas.microsoft.com/office/powerpoint/2010/main" val="1970929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A070D-3853-4FD8-94D2-4A7EB56C36FD}"/>
              </a:ext>
            </a:extLst>
          </p:cNvPr>
          <p:cNvSpPr>
            <a:spLocks noGrp="1"/>
          </p:cNvSpPr>
          <p:nvPr>
            <p:ph type="title"/>
          </p:nvPr>
        </p:nvSpPr>
        <p:spPr/>
        <p:txBody>
          <a:bodyPr>
            <a:normAutofit/>
          </a:bodyPr>
          <a:lstStyle/>
          <a:p>
            <a:r>
              <a:rPr lang="en-GB" dirty="0">
                <a:effectLst/>
                <a:latin typeface="+mn-lt"/>
                <a:ea typeface="Calibri" panose="020F0502020204030204" pitchFamily="34" charset="0"/>
                <a:cs typeface="Times New Roman" panose="02020603050405020304" pitchFamily="18" charset="0"/>
              </a:rPr>
              <a:t>The place of Brittany in French literature</a:t>
            </a:r>
            <a:endParaRPr lang="en-GB" dirty="0">
              <a:latin typeface="+mn-lt"/>
            </a:endParaRPr>
          </a:p>
        </p:txBody>
      </p:sp>
      <p:sp>
        <p:nvSpPr>
          <p:cNvPr id="3" name="Content Placeholder 2">
            <a:extLst>
              <a:ext uri="{FF2B5EF4-FFF2-40B4-BE49-F238E27FC236}">
                <a16:creationId xmlns:a16="http://schemas.microsoft.com/office/drawing/2014/main" id="{9166A791-7D67-4B4B-938F-FBFB915E2076}"/>
              </a:ext>
            </a:extLst>
          </p:cNvPr>
          <p:cNvSpPr>
            <a:spLocks noGrp="1"/>
          </p:cNvSpPr>
          <p:nvPr>
            <p:ph idx="1"/>
          </p:nvPr>
        </p:nvSpPr>
        <p:spPr/>
        <p:txBody>
          <a:bodyPr>
            <a:noAutofit/>
          </a:bodyPr>
          <a:lstStyle/>
          <a:p>
            <a:r>
              <a:rPr lang="en-GB" sz="2400" dirty="0">
                <a:effectLst/>
                <a:ea typeface="Calibri" panose="020F0502020204030204" pitchFamily="34" charset="0"/>
                <a:cs typeface="Times New Roman" panose="02020603050405020304" pitchFamily="18" charset="0"/>
              </a:rPr>
              <a:t>Big names from outside Brittany: Balzac, Hugo, Stendhal, Flaubert, </a:t>
            </a:r>
            <a:r>
              <a:rPr lang="en-GB" sz="2400" dirty="0" err="1">
                <a:effectLst/>
                <a:ea typeface="Calibri" panose="020F0502020204030204" pitchFamily="34" charset="0"/>
                <a:cs typeface="Times New Roman" panose="02020603050405020304" pitchFamily="18" charset="0"/>
              </a:rPr>
              <a:t>Merimée</a:t>
            </a:r>
            <a:r>
              <a:rPr lang="en-GB" sz="2400" dirty="0">
                <a:effectLst/>
                <a:ea typeface="Calibri" panose="020F0502020204030204" pitchFamily="34" charset="0"/>
                <a:cs typeface="Times New Roman" panose="02020603050405020304" pitchFamily="18" charset="0"/>
              </a:rPr>
              <a:t>, and Michelet</a:t>
            </a:r>
          </a:p>
          <a:p>
            <a:endParaRPr lang="en-GB" sz="2400" dirty="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Bretons: Chateaubriand, Renan</a:t>
            </a:r>
          </a:p>
          <a:p>
            <a:endParaRPr lang="en-GB" sz="2400" dirty="0">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Romanticism</a:t>
            </a:r>
          </a:p>
          <a:p>
            <a:pPr marL="0" indent="0">
              <a:buNone/>
            </a:pPr>
            <a:endParaRPr lang="en-GB" sz="2400" dirty="0">
              <a:effectLst/>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‘flee the cities’ (Rousseau)</a:t>
            </a:r>
          </a:p>
          <a:p>
            <a:endParaRPr lang="en-GB" sz="2400" dirty="0"/>
          </a:p>
          <a:p>
            <a:r>
              <a:rPr lang="en-GB" sz="2400" dirty="0"/>
              <a:t>Not just about Brittany, but Brittany was a perfect fit</a:t>
            </a:r>
          </a:p>
        </p:txBody>
      </p:sp>
    </p:spTree>
    <p:extLst>
      <p:ext uri="{BB962C8B-B14F-4D97-AF65-F5344CB8AC3E}">
        <p14:creationId xmlns:p14="http://schemas.microsoft.com/office/powerpoint/2010/main" val="3878226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4346A-6850-4151-8011-04BF0B71AE58}"/>
              </a:ext>
            </a:extLst>
          </p:cNvPr>
          <p:cNvSpPr>
            <a:spLocks noGrp="1"/>
          </p:cNvSpPr>
          <p:nvPr>
            <p:ph type="title"/>
          </p:nvPr>
        </p:nvSpPr>
        <p:spPr/>
        <p:txBody>
          <a:bodyPr/>
          <a:lstStyle/>
          <a:p>
            <a:r>
              <a:rPr lang="en-US" dirty="0"/>
              <a:t>Place as a literary construct</a:t>
            </a:r>
            <a:endParaRPr lang="en-GB" dirty="0"/>
          </a:p>
        </p:txBody>
      </p:sp>
      <p:sp>
        <p:nvSpPr>
          <p:cNvPr id="3" name="Content Placeholder 2">
            <a:extLst>
              <a:ext uri="{FF2B5EF4-FFF2-40B4-BE49-F238E27FC236}">
                <a16:creationId xmlns:a16="http://schemas.microsoft.com/office/drawing/2014/main" id="{78DABFF0-7F6D-4172-9276-122F3B41D435}"/>
              </a:ext>
            </a:extLst>
          </p:cNvPr>
          <p:cNvSpPr>
            <a:spLocks noGrp="1"/>
          </p:cNvSpPr>
          <p:nvPr>
            <p:ph idx="1"/>
          </p:nvPr>
        </p:nvSpPr>
        <p:spPr/>
        <p:txBody>
          <a:bodyPr/>
          <a:lstStyle/>
          <a:p>
            <a:r>
              <a:rPr lang="en-US" dirty="0"/>
              <a:t>Reality imitates art</a:t>
            </a:r>
          </a:p>
          <a:p>
            <a:endParaRPr lang="en-US" dirty="0"/>
          </a:p>
          <a:p>
            <a:r>
              <a:rPr lang="en-US" dirty="0"/>
              <a:t>Intertextuality</a:t>
            </a:r>
          </a:p>
          <a:p>
            <a:endParaRPr lang="en-US" dirty="0"/>
          </a:p>
          <a:p>
            <a:r>
              <a:rPr lang="en-US" dirty="0"/>
              <a:t>The invention of tradition</a:t>
            </a:r>
          </a:p>
          <a:p>
            <a:endParaRPr lang="en-US" dirty="0"/>
          </a:p>
          <a:p>
            <a:r>
              <a:rPr lang="en-US" dirty="0"/>
              <a:t>Hoaxes (Ossian, </a:t>
            </a:r>
            <a:r>
              <a:rPr lang="en-GB" dirty="0">
                <a:effectLst/>
                <a:latin typeface="Arial" panose="020B0604020202020204" pitchFamily="34" charset="0"/>
                <a:ea typeface="Calibri" panose="020F0502020204030204" pitchFamily="34" charset="0"/>
                <a:cs typeface="Times New Roman" panose="02020603050405020304" pitchFamily="18" charset="0"/>
              </a:rPr>
              <a:t>La </a:t>
            </a:r>
            <a:r>
              <a:rPr lang="en-GB" dirty="0" err="1">
                <a:effectLst/>
                <a:latin typeface="Arial" panose="020B0604020202020204" pitchFamily="34" charset="0"/>
                <a:ea typeface="Calibri" panose="020F0502020204030204" pitchFamily="34" charset="0"/>
                <a:cs typeface="Times New Roman" panose="02020603050405020304" pitchFamily="18" charset="0"/>
              </a:rPr>
              <a:t>Villemarqué</a:t>
            </a:r>
            <a:r>
              <a:rPr lang="en-GB" dirty="0">
                <a:effectLst/>
                <a:latin typeface="Arial" panose="020B0604020202020204" pitchFamily="34" charset="0"/>
                <a:ea typeface="Calibri" panose="020F0502020204030204" pitchFamily="34" charset="0"/>
                <a:cs typeface="Times New Roman" panose="02020603050405020304" pitchFamily="18" charset="0"/>
              </a:rPr>
              <a:t> affair)</a:t>
            </a:r>
          </a:p>
          <a:p>
            <a:endParaRPr lang="en-US" dirty="0"/>
          </a:p>
          <a:p>
            <a:endParaRPr lang="en-US" dirty="0"/>
          </a:p>
          <a:p>
            <a:endParaRPr lang="en-GB" dirty="0"/>
          </a:p>
        </p:txBody>
      </p:sp>
    </p:spTree>
    <p:extLst>
      <p:ext uri="{BB962C8B-B14F-4D97-AF65-F5344CB8AC3E}">
        <p14:creationId xmlns:p14="http://schemas.microsoft.com/office/powerpoint/2010/main" val="1483536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6DAA-96AB-47B8-90C3-C576976BECC4}"/>
              </a:ext>
            </a:extLst>
          </p:cNvPr>
          <p:cNvSpPr>
            <a:spLocks noGrp="1"/>
          </p:cNvSpPr>
          <p:nvPr>
            <p:ph type="title"/>
          </p:nvPr>
        </p:nvSpPr>
        <p:spPr/>
        <p:txBody>
          <a:bodyPr/>
          <a:lstStyle/>
          <a:p>
            <a:r>
              <a:rPr lang="en-US" dirty="0"/>
              <a:t>Romanticism, invention, </a:t>
            </a:r>
            <a:r>
              <a:rPr lang="en-US" dirty="0" err="1"/>
              <a:t>Celticism</a:t>
            </a:r>
            <a:endParaRPr lang="en-GB" dirty="0"/>
          </a:p>
        </p:txBody>
      </p:sp>
      <p:sp>
        <p:nvSpPr>
          <p:cNvPr id="3" name="Content Placeholder 2">
            <a:extLst>
              <a:ext uri="{FF2B5EF4-FFF2-40B4-BE49-F238E27FC236}">
                <a16:creationId xmlns:a16="http://schemas.microsoft.com/office/drawing/2014/main" id="{E353C510-EC1D-4E9B-BA9C-00791C718809}"/>
              </a:ext>
            </a:extLst>
          </p:cNvPr>
          <p:cNvSpPr>
            <a:spLocks noGrp="1"/>
          </p:cNvSpPr>
          <p:nvPr>
            <p:ph idx="1"/>
          </p:nvPr>
        </p:nvSpPr>
        <p:spPr/>
        <p:txBody>
          <a:bodyPr/>
          <a:lstStyle/>
          <a:p>
            <a:r>
              <a:rPr lang="en-GB" dirty="0">
                <a:effectLst/>
                <a:latin typeface="Arial" panose="020B0604020202020204" pitchFamily="34" charset="0"/>
                <a:ea typeface="Calibri" panose="020F0502020204030204" pitchFamily="34" charset="0"/>
                <a:cs typeface="Times New Roman" panose="02020603050405020304" pitchFamily="18" charset="0"/>
              </a:rPr>
              <a:t>‘Macpherson’s Ossian was largely inauthentic with respect to any genuine Gaelic verse tradition, but it was the very voice of authenticity for the developing sentiments of Romanticism in Europe’ </a:t>
            </a:r>
          </a:p>
          <a:p>
            <a:r>
              <a:rPr lang="en-GB" dirty="0">
                <a:effectLst/>
                <a:latin typeface="Arial" panose="020B0604020202020204" pitchFamily="34" charset="0"/>
                <a:ea typeface="Calibri" panose="020F0502020204030204" pitchFamily="34" charset="0"/>
                <a:cs typeface="Times New Roman" panose="02020603050405020304" pitchFamily="18" charset="0"/>
              </a:rPr>
              <a:t>(Malcolm Chapman, </a:t>
            </a:r>
            <a:r>
              <a:rPr lang="en-GB" i="1" dirty="0">
                <a:effectLst/>
                <a:latin typeface="Arial" panose="020B0604020202020204" pitchFamily="34" charset="0"/>
                <a:ea typeface="Calibri" panose="020F0502020204030204" pitchFamily="34" charset="0"/>
                <a:cs typeface="Times New Roman" panose="02020603050405020304" pitchFamily="18" charset="0"/>
              </a:rPr>
              <a:t>The Gaelic Vision</a:t>
            </a:r>
            <a:r>
              <a:rPr lang="en-GB" dirty="0">
                <a:effectLst/>
                <a:latin typeface="Arial" panose="020B0604020202020204" pitchFamily="34" charset="0"/>
                <a:ea typeface="Calibri" panose="020F0502020204030204" pitchFamily="34" charset="0"/>
                <a:cs typeface="Times New Roman" panose="02020603050405020304" pitchFamily="18" charset="0"/>
              </a:rPr>
              <a:t>, p. 42)</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00584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DCBCF-910E-4AC8-AF89-1D20ECCE4331}"/>
              </a:ext>
            </a:extLst>
          </p:cNvPr>
          <p:cNvSpPr>
            <a:spLocks noGrp="1"/>
          </p:cNvSpPr>
          <p:nvPr>
            <p:ph type="title"/>
          </p:nvPr>
        </p:nvSpPr>
        <p:spPr/>
        <p:txBody>
          <a:bodyPr/>
          <a:lstStyle/>
          <a:p>
            <a:r>
              <a:rPr lang="en-US" dirty="0"/>
              <a:t>A neglected subject!</a:t>
            </a:r>
            <a:endParaRPr lang="en-GB" dirty="0"/>
          </a:p>
        </p:txBody>
      </p:sp>
      <p:sp>
        <p:nvSpPr>
          <p:cNvPr id="3" name="Content Placeholder 2">
            <a:extLst>
              <a:ext uri="{FF2B5EF4-FFF2-40B4-BE49-F238E27FC236}">
                <a16:creationId xmlns:a16="http://schemas.microsoft.com/office/drawing/2014/main" id="{3E87097A-0245-498C-BD6F-6F37063A3538}"/>
              </a:ext>
            </a:extLst>
          </p:cNvPr>
          <p:cNvSpPr>
            <a:spLocks noGrp="1"/>
          </p:cNvSpPr>
          <p:nvPr>
            <p:ph idx="1"/>
          </p:nvPr>
        </p:nvSpPr>
        <p:spPr/>
        <p:txBody>
          <a:bodyPr/>
          <a:lstStyle/>
          <a:p>
            <a:r>
              <a:rPr lang="en-US" dirty="0"/>
              <a:t>In French or Breton (no good to English studies)</a:t>
            </a:r>
          </a:p>
          <a:p>
            <a:endParaRPr lang="en-GB" dirty="0"/>
          </a:p>
          <a:p>
            <a:r>
              <a:rPr lang="en-GB" dirty="0"/>
              <a:t>Methodological nationalism in French studies (one nation = one language)</a:t>
            </a:r>
          </a:p>
          <a:p>
            <a:endParaRPr lang="en-GB" dirty="0"/>
          </a:p>
          <a:p>
            <a:r>
              <a:rPr lang="en-GB" dirty="0"/>
              <a:t>Anti-regionalism</a:t>
            </a:r>
          </a:p>
          <a:p>
            <a:endParaRPr lang="en-GB" dirty="0"/>
          </a:p>
        </p:txBody>
      </p:sp>
    </p:spTree>
    <p:extLst>
      <p:ext uri="{BB962C8B-B14F-4D97-AF65-F5344CB8AC3E}">
        <p14:creationId xmlns:p14="http://schemas.microsoft.com/office/powerpoint/2010/main" val="23190595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399</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 Light</vt:lpstr>
      <vt:lpstr>Calibri</vt:lpstr>
      <vt:lpstr>Arial</vt:lpstr>
      <vt:lpstr>Office Theme</vt:lpstr>
      <vt:lpstr>Representations of Brittany 2</vt:lpstr>
      <vt:lpstr>Brittany: the good and bad</vt:lpstr>
      <vt:lpstr>What changed in the C19?</vt:lpstr>
      <vt:lpstr>Special place of Brittany in this</vt:lpstr>
      <vt:lpstr>The place of Brittany in French literature</vt:lpstr>
      <vt:lpstr>Place as a literary construct</vt:lpstr>
      <vt:lpstr>Romanticism, invention, Celticism</vt:lpstr>
      <vt:lpstr>A neglected subject!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Representations of Brittany</dc:title>
  <dc:creator>Nicholas Shilton</dc:creator>
  <cp:lastModifiedBy>Nicholas Shilton</cp:lastModifiedBy>
  <cp:revision>2</cp:revision>
  <dcterms:created xsi:type="dcterms:W3CDTF">2020-10-08T10:06:21Z</dcterms:created>
  <dcterms:modified xsi:type="dcterms:W3CDTF">2020-10-09T08:44:08Z</dcterms:modified>
</cp:coreProperties>
</file>