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handoutMasterIdLst>
    <p:handoutMasterId r:id="rId43"/>
  </p:handoutMasterIdLst>
  <p:sldIdLst>
    <p:sldId id="277" r:id="rId2"/>
    <p:sldId id="278" r:id="rId3"/>
    <p:sldId id="315" r:id="rId4"/>
    <p:sldId id="316" r:id="rId5"/>
    <p:sldId id="427" r:id="rId6"/>
    <p:sldId id="317" r:id="rId7"/>
    <p:sldId id="318" r:id="rId8"/>
    <p:sldId id="320" r:id="rId9"/>
    <p:sldId id="423" r:id="rId10"/>
    <p:sldId id="321" r:id="rId11"/>
    <p:sldId id="323" r:id="rId12"/>
    <p:sldId id="325" r:id="rId13"/>
    <p:sldId id="311" r:id="rId14"/>
    <p:sldId id="327" r:id="rId15"/>
    <p:sldId id="329" r:id="rId16"/>
    <p:sldId id="332" r:id="rId17"/>
    <p:sldId id="334" r:id="rId18"/>
    <p:sldId id="337" r:id="rId19"/>
    <p:sldId id="339" r:id="rId20"/>
    <p:sldId id="340" r:id="rId21"/>
    <p:sldId id="341" r:id="rId22"/>
    <p:sldId id="342" r:id="rId23"/>
    <p:sldId id="343" r:id="rId24"/>
    <p:sldId id="344" r:id="rId25"/>
    <p:sldId id="346" r:id="rId26"/>
    <p:sldId id="347" r:id="rId27"/>
    <p:sldId id="349" r:id="rId28"/>
    <p:sldId id="350" r:id="rId29"/>
    <p:sldId id="352" r:id="rId30"/>
    <p:sldId id="353" r:id="rId31"/>
    <p:sldId id="355" r:id="rId32"/>
    <p:sldId id="358" r:id="rId33"/>
    <p:sldId id="360" r:id="rId34"/>
    <p:sldId id="361" r:id="rId35"/>
    <p:sldId id="365" r:id="rId36"/>
    <p:sldId id="369" r:id="rId37"/>
    <p:sldId id="371" r:id="rId38"/>
    <p:sldId id="373" r:id="rId39"/>
    <p:sldId id="433" r:id="rId40"/>
    <p:sldId id="435" r:id="rId4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38" autoAdjust="0"/>
    <p:restoredTop sz="93405" autoAdjust="0"/>
  </p:normalViewPr>
  <p:slideViewPr>
    <p:cSldViewPr>
      <p:cViewPr varScale="1">
        <p:scale>
          <a:sx n="105" d="100"/>
          <a:sy n="105" d="100"/>
        </p:scale>
        <p:origin x="1200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C483362-8820-409B-91EC-881E5DA9AA06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999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7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r>
              <a:rPr lang="en-GB" sz="4800" dirty="0">
                <a:solidFill>
                  <a:srgbClr val="FFFF00"/>
                </a:solidFill>
              </a:rPr>
              <a:t>Standard Costs and Variance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direct materials standards and direct labour standards are set</a:t>
            </a:r>
          </a:p>
          <a:p>
            <a:r>
              <a:rPr lang="en-GB" dirty="0"/>
              <a:t>Compute the direct materials price and and quantity variances and explain their significance.</a:t>
            </a:r>
          </a:p>
          <a:p>
            <a:r>
              <a:rPr lang="en-GB" dirty="0"/>
              <a:t>Understand the merits and demerits with using variances </a:t>
            </a:r>
            <a:r>
              <a:rPr lang="en-GB"/>
              <a:t>and standard costs.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026">
            <a:extLst>
              <a:ext uri="{FF2B5EF4-FFF2-40B4-BE49-F238E27FC236}">
                <a16:creationId xmlns:a16="http://schemas.microsoft.com/office/drawing/2014/main" id="{A2488BE8-A4C4-4C7C-ACCB-ACB1A0200C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36357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Costs:</a:t>
            </a:r>
          </a:p>
        </p:txBody>
      </p:sp>
      <p:sp>
        <p:nvSpPr>
          <p:cNvPr id="3077" name="Rectangle 1029">
            <a:extLst>
              <a:ext uri="{FF2B5EF4-FFF2-40B4-BE49-F238E27FC236}">
                <a16:creationId xmlns:a16="http://schemas.microsoft.com/office/drawing/2014/main" id="{178EC689-0FD1-4B0B-85DA-4A0691998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3472" y="982564"/>
            <a:ext cx="9793088" cy="396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Based on carefully predetermined amounts.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Used for planning labour, material and overhead requirements.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The expected level of performance.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Benchmarks for measuring performance.</a:t>
            </a: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083" name="Rectangle 1035">
            <a:extLst>
              <a:ext uri="{FF2B5EF4-FFF2-40B4-BE49-F238E27FC236}">
                <a16:creationId xmlns:a16="http://schemas.microsoft.com/office/drawing/2014/main" id="{E574FA01-ADB6-443A-AA01-8555C216CB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8325" y="6354764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20ADC-0A9C-4710-9F23-750E69E525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69743-ADE1-4CF4-A10F-05D0847D46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6765189"/>
      </p:ext>
    </p:extLst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reeform 2">
            <a:extLst>
              <a:ext uri="{FF2B5EF4-FFF2-40B4-BE49-F238E27FC236}">
                <a16:creationId xmlns:a16="http://schemas.microsoft.com/office/drawing/2014/main" id="{8413233A-3DF7-4126-8FC1-A7A9F9479A54}"/>
              </a:ext>
            </a:extLst>
          </p:cNvPr>
          <p:cNvSpPr>
            <a:spLocks/>
          </p:cNvSpPr>
          <p:nvPr/>
        </p:nvSpPr>
        <p:spPr bwMode="auto">
          <a:xfrm>
            <a:off x="5486400" y="15240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0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2147483647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864"/>
                </a:moveTo>
                <a:lnTo>
                  <a:pt x="194" y="858"/>
                </a:lnTo>
                <a:lnTo>
                  <a:pt x="246" y="849"/>
                </a:lnTo>
                <a:lnTo>
                  <a:pt x="301" y="829"/>
                </a:lnTo>
                <a:lnTo>
                  <a:pt x="354" y="805"/>
                </a:lnTo>
                <a:lnTo>
                  <a:pt x="405" y="774"/>
                </a:lnTo>
                <a:lnTo>
                  <a:pt x="453" y="736"/>
                </a:lnTo>
                <a:lnTo>
                  <a:pt x="501" y="695"/>
                </a:lnTo>
                <a:lnTo>
                  <a:pt x="545" y="646"/>
                </a:lnTo>
                <a:lnTo>
                  <a:pt x="585" y="590"/>
                </a:lnTo>
                <a:lnTo>
                  <a:pt x="622" y="531"/>
                </a:lnTo>
                <a:lnTo>
                  <a:pt x="655" y="469"/>
                </a:lnTo>
                <a:lnTo>
                  <a:pt x="685" y="402"/>
                </a:lnTo>
                <a:lnTo>
                  <a:pt x="711" y="330"/>
                </a:lnTo>
                <a:lnTo>
                  <a:pt x="732" y="258"/>
                </a:lnTo>
                <a:lnTo>
                  <a:pt x="747" y="182"/>
                </a:lnTo>
                <a:lnTo>
                  <a:pt x="758" y="104"/>
                </a:lnTo>
                <a:lnTo>
                  <a:pt x="766" y="24"/>
                </a:lnTo>
                <a:lnTo>
                  <a:pt x="767" y="0"/>
                </a:lnTo>
                <a:lnTo>
                  <a:pt x="763" y="87"/>
                </a:lnTo>
                <a:lnTo>
                  <a:pt x="755" y="177"/>
                </a:lnTo>
                <a:lnTo>
                  <a:pt x="744" y="261"/>
                </a:lnTo>
                <a:lnTo>
                  <a:pt x="729" y="345"/>
                </a:lnTo>
                <a:lnTo>
                  <a:pt x="711" y="428"/>
                </a:lnTo>
                <a:lnTo>
                  <a:pt x="686" y="507"/>
                </a:lnTo>
                <a:lnTo>
                  <a:pt x="663" y="583"/>
                </a:lnTo>
                <a:lnTo>
                  <a:pt x="631" y="655"/>
                </a:lnTo>
                <a:lnTo>
                  <a:pt x="600" y="723"/>
                </a:lnTo>
                <a:lnTo>
                  <a:pt x="566" y="786"/>
                </a:lnTo>
                <a:lnTo>
                  <a:pt x="529" y="843"/>
                </a:lnTo>
                <a:lnTo>
                  <a:pt x="488" y="897"/>
                </a:lnTo>
                <a:lnTo>
                  <a:pt x="446" y="942"/>
                </a:lnTo>
                <a:lnTo>
                  <a:pt x="401" y="984"/>
                </a:lnTo>
                <a:lnTo>
                  <a:pt x="356" y="1018"/>
                </a:lnTo>
                <a:lnTo>
                  <a:pt x="310" y="1048"/>
                </a:lnTo>
                <a:lnTo>
                  <a:pt x="260" y="1067"/>
                </a:lnTo>
                <a:lnTo>
                  <a:pt x="212" y="1082"/>
                </a:lnTo>
                <a:lnTo>
                  <a:pt x="160" y="1090"/>
                </a:lnTo>
                <a:lnTo>
                  <a:pt x="157" y="1200"/>
                </a:lnTo>
                <a:lnTo>
                  <a:pt x="0" y="975"/>
                </a:lnTo>
                <a:lnTo>
                  <a:pt x="157" y="748"/>
                </a:lnTo>
                <a:lnTo>
                  <a:pt x="160" y="864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397F7AB5-1055-4800-9B75-935BB53656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19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</a:t>
            </a:r>
          </a:p>
        </p:txBody>
      </p:sp>
      <p:sp>
        <p:nvSpPr>
          <p:cNvPr id="4100" name="Line 4">
            <a:extLst>
              <a:ext uri="{FF2B5EF4-FFF2-40B4-BE49-F238E27FC236}">
                <a16:creationId xmlns:a16="http://schemas.microsoft.com/office/drawing/2014/main" id="{F0516666-7C0D-4F3C-9CB4-BC08BCA4E49F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2146300"/>
            <a:ext cx="0" cy="355600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1" name="Line 5">
            <a:extLst>
              <a:ext uri="{FF2B5EF4-FFF2-40B4-BE49-F238E27FC236}">
                <a16:creationId xmlns:a16="http://schemas.microsoft.com/office/drawing/2014/main" id="{4DDC0160-06E9-4AF1-856E-203211C4004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3386138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4CD65189-2229-4C86-B3AE-96064A9E70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3963989"/>
            <a:ext cx="1358900" cy="771525"/>
          </a:xfrm>
          <a:prstGeom prst="rect">
            <a:avLst/>
          </a:prstGeom>
          <a:solidFill>
            <a:srgbClr val="CCFFCC"/>
          </a:solidFill>
          <a:ln w="25400">
            <a:solidFill>
              <a:srgbClr val="009900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Material</a:t>
            </a:r>
          </a:p>
        </p:txBody>
      </p:sp>
      <p:sp>
        <p:nvSpPr>
          <p:cNvPr id="4103" name="Line 7">
            <a:extLst>
              <a:ext uri="{FF2B5EF4-FFF2-40B4-BE49-F238E27FC236}">
                <a16:creationId xmlns:a16="http://schemas.microsoft.com/office/drawing/2014/main" id="{A930698F-8713-421E-B381-B9536E04EE6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5715000"/>
            <a:ext cx="5994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4" name="Rectangle 8">
            <a:extLst>
              <a:ext uri="{FF2B5EF4-FFF2-40B4-BE49-F238E27FC236}">
                <a16:creationId xmlns:a16="http://schemas.microsoft.com/office/drawing/2014/main" id="{D6D93CFA-BBD1-46E7-A449-EF6DF37024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2063" y="1268414"/>
            <a:ext cx="648970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Managers focus on quantities and costs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that exceed standards, a practice known as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management by exception</a:t>
            </a: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D9559B0A-A2C9-4BAA-BE41-F0A88809C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6675" y="5853113"/>
            <a:ext cx="326974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Type of Product Cost</a:t>
            </a:r>
          </a:p>
        </p:txBody>
      </p:sp>
      <p:sp>
        <p:nvSpPr>
          <p:cNvPr id="4106" name="Rectangle 10">
            <a:extLst>
              <a:ext uri="{FF2B5EF4-FFF2-40B4-BE49-F238E27FC236}">
                <a16:creationId xmlns:a16="http://schemas.microsoft.com/office/drawing/2014/main" id="{7F41F8AE-F6E1-4D73-9E2E-4A0244E3196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631004" y="3790794"/>
            <a:ext cx="13449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Amount</a:t>
            </a:r>
          </a:p>
        </p:txBody>
      </p:sp>
      <p:sp>
        <p:nvSpPr>
          <p:cNvPr id="4107" name="Line 11">
            <a:extLst>
              <a:ext uri="{FF2B5EF4-FFF2-40B4-BE49-F238E27FC236}">
                <a16:creationId xmlns:a16="http://schemas.microsoft.com/office/drawing/2014/main" id="{FB6F91CE-AB51-4A33-80A8-86ADF2F518C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27400" y="3975101"/>
            <a:ext cx="0" cy="1770063"/>
          </a:xfrm>
          <a:prstGeom prst="line">
            <a:avLst/>
          </a:prstGeom>
          <a:noFill/>
          <a:ln w="1270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8" name="Line 12">
            <a:extLst>
              <a:ext uri="{FF2B5EF4-FFF2-40B4-BE49-F238E27FC236}">
                <a16:creationId xmlns:a16="http://schemas.microsoft.com/office/drawing/2014/main" id="{54571ACB-FBC5-4380-8F0D-222831B6DD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93013" y="3594101"/>
            <a:ext cx="0" cy="2151063"/>
          </a:xfrm>
          <a:prstGeom prst="line">
            <a:avLst/>
          </a:prstGeom>
          <a:noFill/>
          <a:ln w="127000">
            <a:solidFill>
              <a:srgbClr val="CC00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9" name="Rectangle 13">
            <a:extLst>
              <a:ext uri="{FF2B5EF4-FFF2-40B4-BE49-F238E27FC236}">
                <a16:creationId xmlns:a16="http://schemas.microsoft.com/office/drawing/2014/main" id="{860026EC-3292-4AFF-B511-82681118F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2413" y="4464051"/>
            <a:ext cx="1136650" cy="771525"/>
          </a:xfrm>
          <a:prstGeom prst="rect">
            <a:avLst/>
          </a:prstGeom>
          <a:solidFill>
            <a:srgbClr val="CCEC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labour</a:t>
            </a:r>
          </a:p>
        </p:txBody>
      </p:sp>
      <p:sp>
        <p:nvSpPr>
          <p:cNvPr id="4110" name="Rectangle 14">
            <a:extLst>
              <a:ext uri="{FF2B5EF4-FFF2-40B4-BE49-F238E27FC236}">
                <a16:creationId xmlns:a16="http://schemas.microsoft.com/office/drawing/2014/main" id="{EABE8969-21CA-4B9D-A0B5-3D2B55F41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6838" y="4470401"/>
            <a:ext cx="2292350" cy="758825"/>
          </a:xfrm>
          <a:prstGeom prst="rect">
            <a:avLst/>
          </a:prstGeom>
          <a:solidFill>
            <a:srgbClr val="FFFFCC"/>
          </a:solidFill>
          <a:ln w="12700">
            <a:solidFill>
              <a:srgbClr val="CC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Manufacturing</a:t>
            </a:r>
            <a:b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Overhead</a:t>
            </a:r>
          </a:p>
        </p:txBody>
      </p:sp>
      <p:sp>
        <p:nvSpPr>
          <p:cNvPr id="4111" name="Line 15">
            <a:extLst>
              <a:ext uri="{FF2B5EF4-FFF2-40B4-BE49-F238E27FC236}">
                <a16:creationId xmlns:a16="http://schemas.microsoft.com/office/drawing/2014/main" id="{496667D4-34A1-44D6-8281-569DE3F741D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33913" y="3484563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2" name="Line 16">
            <a:extLst>
              <a:ext uri="{FF2B5EF4-FFF2-40B4-BE49-F238E27FC236}">
                <a16:creationId xmlns:a16="http://schemas.microsoft.com/office/drawing/2014/main" id="{EA5D0E06-ECCB-4033-B5F0-4BABF0E61ED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259080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3" name="Line 17">
            <a:extLst>
              <a:ext uri="{FF2B5EF4-FFF2-40B4-BE49-F238E27FC236}">
                <a16:creationId xmlns:a16="http://schemas.microsoft.com/office/drawing/2014/main" id="{E54F1097-5D32-4AAD-9E4B-7D71A2324ECB}"/>
              </a:ext>
            </a:extLst>
          </p:cNvPr>
          <p:cNvSpPr>
            <a:spLocks noChangeShapeType="1"/>
          </p:cNvSpPr>
          <p:nvPr/>
        </p:nvSpPr>
        <p:spPr bwMode="auto">
          <a:xfrm>
            <a:off x="2997200" y="3962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4" name="Line 18">
            <a:extLst>
              <a:ext uri="{FF2B5EF4-FFF2-40B4-BE49-F238E27FC236}">
                <a16:creationId xmlns:a16="http://schemas.microsoft.com/office/drawing/2014/main" id="{C8CAB59C-BAEE-4F7C-892A-1BDFCDE24954}"/>
              </a:ext>
            </a:extLst>
          </p:cNvPr>
          <p:cNvSpPr>
            <a:spLocks noChangeShapeType="1"/>
          </p:cNvSpPr>
          <p:nvPr/>
        </p:nvSpPr>
        <p:spPr bwMode="auto">
          <a:xfrm>
            <a:off x="7240588" y="3581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5" name="Line 19">
            <a:extLst>
              <a:ext uri="{FF2B5EF4-FFF2-40B4-BE49-F238E27FC236}">
                <a16:creationId xmlns:a16="http://schemas.microsoft.com/office/drawing/2014/main" id="{E364D908-6FBE-4B03-B9A4-F1BB9408E106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6100" y="3581400"/>
            <a:ext cx="203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6" name="Rectangle 20">
            <a:extLst>
              <a:ext uri="{FF2B5EF4-FFF2-40B4-BE49-F238E27FC236}">
                <a16:creationId xmlns:a16="http://schemas.microsoft.com/office/drawing/2014/main" id="{E0A0A418-CEB7-4569-8799-C6361B454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9489" y="3187700"/>
            <a:ext cx="14446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BA2F5-516E-418B-8CFA-CD5C4F50C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30257"/>
      </p:ext>
    </p:extLst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1FC50F1-14DC-43E1-B8AB-7ADAFAF27B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886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The Variance Analysis Cycle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C92E1-0DFC-43FE-92E0-B5B33ACF2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819D5-F81D-46CE-9EDE-EA85D16B2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450" y="1271588"/>
            <a:ext cx="727710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747126"/>
      </p:ext>
    </p:extLst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9CB7FF97-83A1-496F-A5B1-7B83734F8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71B18497-A51F-4C81-9368-1DF6E3AA7CAC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28800" y="1600200"/>
            <a:ext cx="8534400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Accountants, engineers, personnel administrators, and production managers combine efforts to set standards based on experience and expectations.</a:t>
            </a:r>
          </a:p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1B14D5-FB9B-4EF7-B67B-9FA72BBD7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F9EB32-FDF4-411E-A381-AEB0160D86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437949"/>
      </p:ext>
    </p:extLst>
  </p:cSld>
  <p:clrMapOvr>
    <a:masterClrMapping/>
  </p:clrMapOvr>
  <p:transition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1439677-B337-4F9B-8FBB-6A2824A18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grpSp>
        <p:nvGrpSpPr>
          <p:cNvPr id="7172" name="Group 9">
            <a:extLst>
              <a:ext uri="{FF2B5EF4-FFF2-40B4-BE49-F238E27FC236}">
                <a16:creationId xmlns:a16="http://schemas.microsoft.com/office/drawing/2014/main" id="{5C4D8921-F94E-4E49-943D-EB4284CBA973}"/>
              </a:ext>
            </a:extLst>
          </p:cNvPr>
          <p:cNvGrpSpPr>
            <a:grpSpLocks/>
          </p:cNvGrpSpPr>
          <p:nvPr/>
        </p:nvGrpSpPr>
        <p:grpSpPr bwMode="auto">
          <a:xfrm>
            <a:off x="1847529" y="1250662"/>
            <a:ext cx="3744416" cy="2250346"/>
            <a:chOff x="888" y="1104"/>
            <a:chExt cx="2137" cy="1389"/>
          </a:xfrm>
        </p:grpSpPr>
        <p:sp>
          <p:nvSpPr>
            <p:cNvPr id="7175" name="Freeform 5">
              <a:extLst>
                <a:ext uri="{FF2B5EF4-FFF2-40B4-BE49-F238E27FC236}">
                  <a16:creationId xmlns:a16="http://schemas.microsoft.com/office/drawing/2014/main" id="{9353965A-7A17-40BD-91F0-02DE93739C65}"/>
                </a:ext>
              </a:extLst>
            </p:cNvPr>
            <p:cNvSpPr>
              <a:spLocks/>
            </p:cNvSpPr>
            <p:nvPr/>
          </p:nvSpPr>
          <p:spPr bwMode="auto">
            <a:xfrm>
              <a:off x="888" y="1104"/>
              <a:ext cx="2137" cy="1389"/>
            </a:xfrm>
            <a:custGeom>
              <a:avLst/>
              <a:gdLst>
                <a:gd name="T0" fmla="*/ 829 w 2137"/>
                <a:gd name="T1" fmla="*/ 1369 h 1389"/>
                <a:gd name="T2" fmla="*/ 693 w 2137"/>
                <a:gd name="T3" fmla="*/ 1333 h 1389"/>
                <a:gd name="T4" fmla="*/ 562 w 2137"/>
                <a:gd name="T5" fmla="*/ 1285 h 1389"/>
                <a:gd name="T6" fmla="*/ 442 w 2137"/>
                <a:gd name="T7" fmla="*/ 1225 h 1389"/>
                <a:gd name="T8" fmla="*/ 330 w 2137"/>
                <a:gd name="T9" fmla="*/ 1158 h 1389"/>
                <a:gd name="T10" fmla="*/ 237 w 2137"/>
                <a:gd name="T11" fmla="*/ 1083 h 1389"/>
                <a:gd name="T12" fmla="*/ 154 w 2137"/>
                <a:gd name="T13" fmla="*/ 997 h 1389"/>
                <a:gd name="T14" fmla="*/ 92 w 2137"/>
                <a:gd name="T15" fmla="*/ 910 h 1389"/>
                <a:gd name="T16" fmla="*/ 42 w 2137"/>
                <a:gd name="T17" fmla="*/ 816 h 1389"/>
                <a:gd name="T18" fmla="*/ 12 w 2137"/>
                <a:gd name="T19" fmla="*/ 719 h 1389"/>
                <a:gd name="T20" fmla="*/ 0 w 2137"/>
                <a:gd name="T21" fmla="*/ 617 h 1389"/>
                <a:gd name="T22" fmla="*/ 3 w 2137"/>
                <a:gd name="T23" fmla="*/ 566 h 1389"/>
                <a:gd name="T24" fmla="*/ 19 w 2137"/>
                <a:gd name="T25" fmla="*/ 491 h 1389"/>
                <a:gd name="T26" fmla="*/ 53 w 2137"/>
                <a:gd name="T27" fmla="*/ 416 h 1389"/>
                <a:gd name="T28" fmla="*/ 104 w 2137"/>
                <a:gd name="T29" fmla="*/ 344 h 1389"/>
                <a:gd name="T30" fmla="*/ 170 w 2137"/>
                <a:gd name="T31" fmla="*/ 279 h 1389"/>
                <a:gd name="T32" fmla="*/ 247 w 2137"/>
                <a:gd name="T33" fmla="*/ 219 h 1389"/>
                <a:gd name="T34" fmla="*/ 343 w 2137"/>
                <a:gd name="T35" fmla="*/ 161 h 1389"/>
                <a:gd name="T36" fmla="*/ 447 w 2137"/>
                <a:gd name="T37" fmla="*/ 113 h 1389"/>
                <a:gd name="T38" fmla="*/ 562 w 2137"/>
                <a:gd name="T39" fmla="*/ 74 h 1389"/>
                <a:gd name="T40" fmla="*/ 684 w 2137"/>
                <a:gd name="T41" fmla="*/ 41 h 1389"/>
                <a:gd name="T42" fmla="*/ 811 w 2137"/>
                <a:gd name="T43" fmla="*/ 19 h 1389"/>
                <a:gd name="T44" fmla="*/ 944 w 2137"/>
                <a:gd name="T45" fmla="*/ 5 h 1389"/>
                <a:gd name="T46" fmla="*/ 1080 w 2137"/>
                <a:gd name="T47" fmla="*/ 0 h 1389"/>
                <a:gd name="T48" fmla="*/ 1214 w 2137"/>
                <a:gd name="T49" fmla="*/ 6 h 1389"/>
                <a:gd name="T50" fmla="*/ 1345 w 2137"/>
                <a:gd name="T51" fmla="*/ 22 h 1389"/>
                <a:gd name="T52" fmla="*/ 1475 w 2137"/>
                <a:gd name="T53" fmla="*/ 47 h 1389"/>
                <a:gd name="T54" fmla="*/ 1597 w 2137"/>
                <a:gd name="T55" fmla="*/ 80 h 1389"/>
                <a:gd name="T56" fmla="*/ 1710 w 2137"/>
                <a:gd name="T57" fmla="*/ 122 h 1389"/>
                <a:gd name="T58" fmla="*/ 1810 w 2137"/>
                <a:gd name="T59" fmla="*/ 171 h 1389"/>
                <a:gd name="T60" fmla="*/ 1901 w 2137"/>
                <a:gd name="T61" fmla="*/ 227 h 1389"/>
                <a:gd name="T62" fmla="*/ 1978 w 2137"/>
                <a:gd name="T63" fmla="*/ 289 h 1389"/>
                <a:gd name="T64" fmla="*/ 2042 w 2137"/>
                <a:gd name="T65" fmla="*/ 357 h 1389"/>
                <a:gd name="T66" fmla="*/ 2090 w 2137"/>
                <a:gd name="T67" fmla="*/ 430 h 1389"/>
                <a:gd name="T68" fmla="*/ 2122 w 2137"/>
                <a:gd name="T69" fmla="*/ 502 h 1389"/>
                <a:gd name="T70" fmla="*/ 2136 w 2137"/>
                <a:gd name="T71" fmla="*/ 580 h 1389"/>
                <a:gd name="T72" fmla="*/ 2132 w 2137"/>
                <a:gd name="T73" fmla="*/ 655 h 1389"/>
                <a:gd name="T74" fmla="*/ 2111 w 2137"/>
                <a:gd name="T75" fmla="*/ 730 h 1389"/>
                <a:gd name="T76" fmla="*/ 2076 w 2137"/>
                <a:gd name="T77" fmla="*/ 803 h 1389"/>
                <a:gd name="T78" fmla="*/ 2023 w 2137"/>
                <a:gd name="T79" fmla="*/ 875 h 1389"/>
                <a:gd name="T80" fmla="*/ 1955 w 2137"/>
                <a:gd name="T81" fmla="*/ 939 h 1389"/>
                <a:gd name="T82" fmla="*/ 1872 w 2137"/>
                <a:gd name="T83" fmla="*/ 1000 h 1389"/>
                <a:gd name="T84" fmla="*/ 1779 w 2137"/>
                <a:gd name="T85" fmla="*/ 1054 h 1389"/>
                <a:gd name="T86" fmla="*/ 1673 w 2137"/>
                <a:gd name="T87" fmla="*/ 1102 h 1389"/>
                <a:gd name="T88" fmla="*/ 1555 w 2137"/>
                <a:gd name="T89" fmla="*/ 1139 h 1389"/>
                <a:gd name="T90" fmla="*/ 1432 w 2137"/>
                <a:gd name="T91" fmla="*/ 1170 h 1389"/>
                <a:gd name="T92" fmla="*/ 1301 w 2137"/>
                <a:gd name="T93" fmla="*/ 1191 h 1389"/>
                <a:gd name="T94" fmla="*/ 1169 w 2137"/>
                <a:gd name="T95" fmla="*/ 1205 h 1389"/>
                <a:gd name="T96" fmla="*/ 1034 w 2137"/>
                <a:gd name="T97" fmla="*/ 1206 h 1389"/>
                <a:gd name="T98" fmla="*/ 900 w 2137"/>
                <a:gd name="T99" fmla="*/ 1200 h 1389"/>
                <a:gd name="T100" fmla="*/ 769 w 2137"/>
                <a:gd name="T101" fmla="*/ 1183 h 1389"/>
                <a:gd name="T102" fmla="*/ 723 w 2137"/>
                <a:gd name="T103" fmla="*/ 1181 h 1389"/>
                <a:gd name="T104" fmla="*/ 762 w 2137"/>
                <a:gd name="T105" fmla="*/ 1249 h 1389"/>
                <a:gd name="T106" fmla="*/ 815 w 2137"/>
                <a:gd name="T107" fmla="*/ 1307 h 1389"/>
                <a:gd name="T108" fmla="*/ 884 w 2137"/>
                <a:gd name="T109" fmla="*/ 1354 h 1389"/>
                <a:gd name="T110" fmla="*/ 960 w 2137"/>
                <a:gd name="T111" fmla="*/ 1388 h 138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2137"/>
                <a:gd name="T169" fmla="*/ 0 h 1389"/>
                <a:gd name="T170" fmla="*/ 2137 w 2137"/>
                <a:gd name="T171" fmla="*/ 1389 h 138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2137" h="1389">
                  <a:moveTo>
                    <a:pt x="901" y="1383"/>
                  </a:moveTo>
                  <a:lnTo>
                    <a:pt x="829" y="1369"/>
                  </a:lnTo>
                  <a:lnTo>
                    <a:pt x="760" y="1352"/>
                  </a:lnTo>
                  <a:lnTo>
                    <a:pt x="693" y="1333"/>
                  </a:lnTo>
                  <a:lnTo>
                    <a:pt x="624" y="1310"/>
                  </a:lnTo>
                  <a:lnTo>
                    <a:pt x="562" y="1285"/>
                  </a:lnTo>
                  <a:lnTo>
                    <a:pt x="498" y="1255"/>
                  </a:lnTo>
                  <a:lnTo>
                    <a:pt x="442" y="1225"/>
                  </a:lnTo>
                  <a:lnTo>
                    <a:pt x="385" y="1193"/>
                  </a:lnTo>
                  <a:lnTo>
                    <a:pt x="330" y="1158"/>
                  </a:lnTo>
                  <a:lnTo>
                    <a:pt x="282" y="1121"/>
                  </a:lnTo>
                  <a:lnTo>
                    <a:pt x="237" y="1083"/>
                  </a:lnTo>
                  <a:lnTo>
                    <a:pt x="194" y="1042"/>
                  </a:lnTo>
                  <a:lnTo>
                    <a:pt x="154" y="997"/>
                  </a:lnTo>
                  <a:lnTo>
                    <a:pt x="120" y="955"/>
                  </a:lnTo>
                  <a:lnTo>
                    <a:pt x="92" y="910"/>
                  </a:lnTo>
                  <a:lnTo>
                    <a:pt x="65" y="863"/>
                  </a:lnTo>
                  <a:lnTo>
                    <a:pt x="42" y="816"/>
                  </a:lnTo>
                  <a:lnTo>
                    <a:pt x="25" y="767"/>
                  </a:lnTo>
                  <a:lnTo>
                    <a:pt x="12" y="719"/>
                  </a:lnTo>
                  <a:lnTo>
                    <a:pt x="3" y="668"/>
                  </a:lnTo>
                  <a:lnTo>
                    <a:pt x="0" y="617"/>
                  </a:lnTo>
                  <a:lnTo>
                    <a:pt x="0" y="603"/>
                  </a:lnTo>
                  <a:lnTo>
                    <a:pt x="3" y="566"/>
                  </a:lnTo>
                  <a:lnTo>
                    <a:pt x="9" y="527"/>
                  </a:lnTo>
                  <a:lnTo>
                    <a:pt x="19" y="491"/>
                  </a:lnTo>
                  <a:lnTo>
                    <a:pt x="33" y="453"/>
                  </a:lnTo>
                  <a:lnTo>
                    <a:pt x="53" y="416"/>
                  </a:lnTo>
                  <a:lnTo>
                    <a:pt x="76" y="381"/>
                  </a:lnTo>
                  <a:lnTo>
                    <a:pt x="104" y="344"/>
                  </a:lnTo>
                  <a:lnTo>
                    <a:pt x="136" y="311"/>
                  </a:lnTo>
                  <a:lnTo>
                    <a:pt x="170" y="279"/>
                  </a:lnTo>
                  <a:lnTo>
                    <a:pt x="205" y="249"/>
                  </a:lnTo>
                  <a:lnTo>
                    <a:pt x="247" y="219"/>
                  </a:lnTo>
                  <a:lnTo>
                    <a:pt x="295" y="189"/>
                  </a:lnTo>
                  <a:lnTo>
                    <a:pt x="343" y="161"/>
                  </a:lnTo>
                  <a:lnTo>
                    <a:pt x="392" y="136"/>
                  </a:lnTo>
                  <a:lnTo>
                    <a:pt x="447" y="113"/>
                  </a:lnTo>
                  <a:lnTo>
                    <a:pt x="502" y="92"/>
                  </a:lnTo>
                  <a:lnTo>
                    <a:pt x="562" y="74"/>
                  </a:lnTo>
                  <a:lnTo>
                    <a:pt x="620" y="57"/>
                  </a:lnTo>
                  <a:lnTo>
                    <a:pt x="684" y="41"/>
                  </a:lnTo>
                  <a:lnTo>
                    <a:pt x="746" y="28"/>
                  </a:lnTo>
                  <a:lnTo>
                    <a:pt x="811" y="19"/>
                  </a:lnTo>
                  <a:lnTo>
                    <a:pt x="877" y="11"/>
                  </a:lnTo>
                  <a:lnTo>
                    <a:pt x="944" y="5"/>
                  </a:lnTo>
                  <a:lnTo>
                    <a:pt x="1011" y="2"/>
                  </a:lnTo>
                  <a:lnTo>
                    <a:pt x="1080" y="0"/>
                  </a:lnTo>
                  <a:lnTo>
                    <a:pt x="1147" y="3"/>
                  </a:lnTo>
                  <a:lnTo>
                    <a:pt x="1214" y="6"/>
                  </a:lnTo>
                  <a:lnTo>
                    <a:pt x="1280" y="13"/>
                  </a:lnTo>
                  <a:lnTo>
                    <a:pt x="1345" y="22"/>
                  </a:lnTo>
                  <a:lnTo>
                    <a:pt x="1411" y="33"/>
                  </a:lnTo>
                  <a:lnTo>
                    <a:pt x="1475" y="47"/>
                  </a:lnTo>
                  <a:lnTo>
                    <a:pt x="1538" y="63"/>
                  </a:lnTo>
                  <a:lnTo>
                    <a:pt x="1597" y="80"/>
                  </a:lnTo>
                  <a:lnTo>
                    <a:pt x="1655" y="100"/>
                  </a:lnTo>
                  <a:lnTo>
                    <a:pt x="1710" y="122"/>
                  </a:lnTo>
                  <a:lnTo>
                    <a:pt x="1761" y="144"/>
                  </a:lnTo>
                  <a:lnTo>
                    <a:pt x="1810" y="171"/>
                  </a:lnTo>
                  <a:lnTo>
                    <a:pt x="1858" y="199"/>
                  </a:lnTo>
                  <a:lnTo>
                    <a:pt x="1901" y="227"/>
                  </a:lnTo>
                  <a:lnTo>
                    <a:pt x="1941" y="258"/>
                  </a:lnTo>
                  <a:lnTo>
                    <a:pt x="1978" y="289"/>
                  </a:lnTo>
                  <a:lnTo>
                    <a:pt x="2012" y="323"/>
                  </a:lnTo>
                  <a:lnTo>
                    <a:pt x="2042" y="357"/>
                  </a:lnTo>
                  <a:lnTo>
                    <a:pt x="2068" y="393"/>
                  </a:lnTo>
                  <a:lnTo>
                    <a:pt x="2090" y="430"/>
                  </a:lnTo>
                  <a:lnTo>
                    <a:pt x="2108" y="464"/>
                  </a:lnTo>
                  <a:lnTo>
                    <a:pt x="2122" y="502"/>
                  </a:lnTo>
                  <a:lnTo>
                    <a:pt x="2131" y="541"/>
                  </a:lnTo>
                  <a:lnTo>
                    <a:pt x="2136" y="580"/>
                  </a:lnTo>
                  <a:lnTo>
                    <a:pt x="2136" y="616"/>
                  </a:lnTo>
                  <a:lnTo>
                    <a:pt x="2132" y="655"/>
                  </a:lnTo>
                  <a:lnTo>
                    <a:pt x="2125" y="693"/>
                  </a:lnTo>
                  <a:lnTo>
                    <a:pt x="2111" y="730"/>
                  </a:lnTo>
                  <a:lnTo>
                    <a:pt x="2095" y="767"/>
                  </a:lnTo>
                  <a:lnTo>
                    <a:pt x="2076" y="803"/>
                  </a:lnTo>
                  <a:lnTo>
                    <a:pt x="2051" y="839"/>
                  </a:lnTo>
                  <a:lnTo>
                    <a:pt x="2023" y="875"/>
                  </a:lnTo>
                  <a:lnTo>
                    <a:pt x="1992" y="908"/>
                  </a:lnTo>
                  <a:lnTo>
                    <a:pt x="1955" y="939"/>
                  </a:lnTo>
                  <a:lnTo>
                    <a:pt x="1917" y="972"/>
                  </a:lnTo>
                  <a:lnTo>
                    <a:pt x="1872" y="1000"/>
                  </a:lnTo>
                  <a:lnTo>
                    <a:pt x="1827" y="1027"/>
                  </a:lnTo>
                  <a:lnTo>
                    <a:pt x="1779" y="1054"/>
                  </a:lnTo>
                  <a:lnTo>
                    <a:pt x="1726" y="1079"/>
                  </a:lnTo>
                  <a:lnTo>
                    <a:pt x="1673" y="1102"/>
                  </a:lnTo>
                  <a:lnTo>
                    <a:pt x="1614" y="1121"/>
                  </a:lnTo>
                  <a:lnTo>
                    <a:pt x="1555" y="1139"/>
                  </a:lnTo>
                  <a:lnTo>
                    <a:pt x="1496" y="1157"/>
                  </a:lnTo>
                  <a:lnTo>
                    <a:pt x="1432" y="1170"/>
                  </a:lnTo>
                  <a:lnTo>
                    <a:pt x="1368" y="1183"/>
                  </a:lnTo>
                  <a:lnTo>
                    <a:pt x="1301" y="1191"/>
                  </a:lnTo>
                  <a:lnTo>
                    <a:pt x="1237" y="1200"/>
                  </a:lnTo>
                  <a:lnTo>
                    <a:pt x="1169" y="1205"/>
                  </a:lnTo>
                  <a:lnTo>
                    <a:pt x="1103" y="1206"/>
                  </a:lnTo>
                  <a:lnTo>
                    <a:pt x="1034" y="1206"/>
                  </a:lnTo>
                  <a:lnTo>
                    <a:pt x="965" y="1205"/>
                  </a:lnTo>
                  <a:lnTo>
                    <a:pt x="900" y="1200"/>
                  </a:lnTo>
                  <a:lnTo>
                    <a:pt x="834" y="1191"/>
                  </a:lnTo>
                  <a:lnTo>
                    <a:pt x="769" y="1183"/>
                  </a:lnTo>
                  <a:lnTo>
                    <a:pt x="719" y="1174"/>
                  </a:lnTo>
                  <a:lnTo>
                    <a:pt x="723" y="1181"/>
                  </a:lnTo>
                  <a:lnTo>
                    <a:pt x="739" y="1216"/>
                  </a:lnTo>
                  <a:lnTo>
                    <a:pt x="762" y="1249"/>
                  </a:lnTo>
                  <a:lnTo>
                    <a:pt x="787" y="1278"/>
                  </a:lnTo>
                  <a:lnTo>
                    <a:pt x="815" y="1307"/>
                  </a:lnTo>
                  <a:lnTo>
                    <a:pt x="848" y="1329"/>
                  </a:lnTo>
                  <a:lnTo>
                    <a:pt x="884" y="1354"/>
                  </a:lnTo>
                  <a:lnTo>
                    <a:pt x="919" y="1374"/>
                  </a:lnTo>
                  <a:lnTo>
                    <a:pt x="960" y="1388"/>
                  </a:lnTo>
                  <a:lnTo>
                    <a:pt x="901" y="1383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76" name="Rectangle 6">
              <a:extLst>
                <a:ext uri="{FF2B5EF4-FFF2-40B4-BE49-F238E27FC236}">
                  <a16:creationId xmlns:a16="http://schemas.microsoft.com/office/drawing/2014/main" id="{2044021B-C962-44EC-868C-027D5137B9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8" y="1344"/>
              <a:ext cx="1997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Should we use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practical standards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or ideal standards?</a:t>
              </a:r>
            </a:p>
          </p:txBody>
        </p:sp>
      </p:grpSp>
      <p:sp>
        <p:nvSpPr>
          <p:cNvPr id="7173" name="Rectangle 7">
            <a:extLst>
              <a:ext uri="{FF2B5EF4-FFF2-40B4-BE49-F238E27FC236}">
                <a16:creationId xmlns:a16="http://schemas.microsoft.com/office/drawing/2014/main" id="{83A74106-95C6-415C-83E5-82CC4D600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852" y="3768682"/>
            <a:ext cx="149880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Engineer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F702528-BE53-4F20-8C33-6662B1AF35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05E379F-8C9C-470A-A236-E2D265863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7</a:t>
            </a:fld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A9FF3-938C-324C-8E6C-28D21EF15C63}"/>
              </a:ext>
            </a:extLst>
          </p:cNvPr>
          <p:cNvSpPr txBox="1"/>
          <p:nvPr/>
        </p:nvSpPr>
        <p:spPr>
          <a:xfrm>
            <a:off x="7544791" y="30638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92E82FCF-575C-324E-9D38-F7A374A60B01}"/>
              </a:ext>
            </a:extLst>
          </p:cNvPr>
          <p:cNvSpPr>
            <a:spLocks/>
          </p:cNvSpPr>
          <p:nvPr/>
        </p:nvSpPr>
        <p:spPr bwMode="auto">
          <a:xfrm>
            <a:off x="5954216" y="1169051"/>
            <a:ext cx="3744416" cy="3053656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0 w 2530"/>
              <a:gd name="T19" fmla="*/ 2147483647 h 2044"/>
              <a:gd name="T20" fmla="*/ 0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2147483647 w 2530"/>
              <a:gd name="T59" fmla="*/ 2147483647 h 2044"/>
              <a:gd name="T60" fmla="*/ 2147483647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168" y="1533"/>
                </a:moveTo>
                <a:lnTo>
                  <a:pt x="138" y="1531"/>
                </a:lnTo>
                <a:lnTo>
                  <a:pt x="109" y="1522"/>
                </a:lnTo>
                <a:lnTo>
                  <a:pt x="83" y="1509"/>
                </a:lnTo>
                <a:lnTo>
                  <a:pt x="59" y="1492"/>
                </a:lnTo>
                <a:lnTo>
                  <a:pt x="38" y="1471"/>
                </a:lnTo>
                <a:lnTo>
                  <a:pt x="21" y="1447"/>
                </a:lnTo>
                <a:lnTo>
                  <a:pt x="10" y="1422"/>
                </a:lnTo>
                <a:lnTo>
                  <a:pt x="3" y="1395"/>
                </a:lnTo>
                <a:lnTo>
                  <a:pt x="0" y="1376"/>
                </a:lnTo>
                <a:lnTo>
                  <a:pt x="0" y="158"/>
                </a:lnTo>
                <a:lnTo>
                  <a:pt x="4" y="131"/>
                </a:lnTo>
                <a:lnTo>
                  <a:pt x="13" y="104"/>
                </a:lnTo>
                <a:lnTo>
                  <a:pt x="25" y="81"/>
                </a:lnTo>
                <a:lnTo>
                  <a:pt x="44" y="57"/>
                </a:lnTo>
                <a:lnTo>
                  <a:pt x="65" y="38"/>
                </a:lnTo>
                <a:lnTo>
                  <a:pt x="90" y="20"/>
                </a:lnTo>
                <a:lnTo>
                  <a:pt x="116" y="10"/>
                </a:lnTo>
                <a:lnTo>
                  <a:pt x="146" y="2"/>
                </a:lnTo>
                <a:lnTo>
                  <a:pt x="168" y="0"/>
                </a:lnTo>
                <a:lnTo>
                  <a:pt x="2362" y="0"/>
                </a:lnTo>
                <a:lnTo>
                  <a:pt x="2392" y="4"/>
                </a:lnTo>
                <a:lnTo>
                  <a:pt x="2420" y="13"/>
                </a:lnTo>
                <a:lnTo>
                  <a:pt x="2447" y="27"/>
                </a:lnTo>
                <a:lnTo>
                  <a:pt x="2470" y="43"/>
                </a:lnTo>
                <a:lnTo>
                  <a:pt x="2491" y="63"/>
                </a:lnTo>
                <a:lnTo>
                  <a:pt x="2509" y="86"/>
                </a:lnTo>
                <a:lnTo>
                  <a:pt x="2520" y="113"/>
                </a:lnTo>
                <a:lnTo>
                  <a:pt x="2528" y="139"/>
                </a:lnTo>
                <a:lnTo>
                  <a:pt x="2529" y="158"/>
                </a:lnTo>
                <a:lnTo>
                  <a:pt x="2529" y="1376"/>
                </a:lnTo>
                <a:lnTo>
                  <a:pt x="2525" y="1402"/>
                </a:lnTo>
                <a:lnTo>
                  <a:pt x="2518" y="1430"/>
                </a:lnTo>
                <a:lnTo>
                  <a:pt x="2504" y="1456"/>
                </a:lnTo>
                <a:lnTo>
                  <a:pt x="2486" y="1478"/>
                </a:lnTo>
                <a:lnTo>
                  <a:pt x="2464" y="1498"/>
                </a:lnTo>
                <a:lnTo>
                  <a:pt x="2440" y="1513"/>
                </a:lnTo>
                <a:lnTo>
                  <a:pt x="2413" y="1524"/>
                </a:lnTo>
                <a:lnTo>
                  <a:pt x="2383" y="1533"/>
                </a:lnTo>
                <a:lnTo>
                  <a:pt x="2362" y="1533"/>
                </a:lnTo>
                <a:lnTo>
                  <a:pt x="1994" y="1533"/>
                </a:lnTo>
                <a:lnTo>
                  <a:pt x="2277" y="2043"/>
                </a:lnTo>
                <a:lnTo>
                  <a:pt x="1675" y="1533"/>
                </a:lnTo>
                <a:lnTo>
                  <a:pt x="168" y="1533"/>
                </a:lnTo>
              </a:path>
            </a:pathLst>
          </a:custGeom>
          <a:solidFill>
            <a:srgbClr val="CCFFFF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E99FFE69-B208-EA46-9F4F-B02C7BCE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1739" y="1331913"/>
            <a:ext cx="4038600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  <a:t>Practical standards</a:t>
            </a:r>
            <a:b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should be set at levels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that are currently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attainable with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reasonable and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efficient effort.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179A29-5715-8E44-96B2-0FE6E845EE03}"/>
              </a:ext>
            </a:extLst>
          </p:cNvPr>
          <p:cNvSpPr txBox="1"/>
          <p:nvPr/>
        </p:nvSpPr>
        <p:spPr>
          <a:xfrm>
            <a:off x="8515001" y="4120738"/>
            <a:ext cx="14029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</a:rPr>
              <a:t>Production</a:t>
            </a:r>
            <a:br>
              <a:rPr lang="en-US" altLang="en-US" b="1" dirty="0">
                <a:latin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</a:rPr>
              <a:t>manager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09300"/>
      </p:ext>
    </p:extLst>
  </p:cSld>
  <p:clrMapOvr>
    <a:masterClrMapping/>
  </p:clrMapOvr>
  <p:transition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42ACC78-F98B-4A03-B61D-62C4BC4AF6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9219" name="Freeform 4">
            <a:extLst>
              <a:ext uri="{FF2B5EF4-FFF2-40B4-BE49-F238E27FC236}">
                <a16:creationId xmlns:a16="http://schemas.microsoft.com/office/drawing/2014/main" id="{83A388F1-674C-4DDF-BD17-EFF52DA2FE4E}"/>
              </a:ext>
            </a:extLst>
          </p:cNvPr>
          <p:cNvSpPr>
            <a:spLocks/>
          </p:cNvSpPr>
          <p:nvPr/>
        </p:nvSpPr>
        <p:spPr bwMode="auto">
          <a:xfrm>
            <a:off x="5039520" y="1300670"/>
            <a:ext cx="5216525" cy="2665412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2147483647 w 2530"/>
              <a:gd name="T19" fmla="*/ 2147483647 h 2044"/>
              <a:gd name="T20" fmla="*/ 2147483647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0 w 2530"/>
              <a:gd name="T59" fmla="*/ 2147483647 h 2044"/>
              <a:gd name="T60" fmla="*/ 0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2361" y="1533"/>
                </a:moveTo>
                <a:lnTo>
                  <a:pt x="2391" y="1531"/>
                </a:lnTo>
                <a:lnTo>
                  <a:pt x="2420" y="1522"/>
                </a:lnTo>
                <a:lnTo>
                  <a:pt x="2446" y="1509"/>
                </a:lnTo>
                <a:lnTo>
                  <a:pt x="2470" y="1492"/>
                </a:lnTo>
                <a:lnTo>
                  <a:pt x="2491" y="1471"/>
                </a:lnTo>
                <a:lnTo>
                  <a:pt x="2508" y="1447"/>
                </a:lnTo>
                <a:lnTo>
                  <a:pt x="2519" y="1422"/>
                </a:lnTo>
                <a:lnTo>
                  <a:pt x="2526" y="1395"/>
                </a:lnTo>
                <a:lnTo>
                  <a:pt x="2529" y="1376"/>
                </a:lnTo>
                <a:lnTo>
                  <a:pt x="2529" y="158"/>
                </a:lnTo>
                <a:lnTo>
                  <a:pt x="2525" y="131"/>
                </a:lnTo>
                <a:lnTo>
                  <a:pt x="2516" y="104"/>
                </a:lnTo>
                <a:lnTo>
                  <a:pt x="2504" y="81"/>
                </a:lnTo>
                <a:lnTo>
                  <a:pt x="2485" y="57"/>
                </a:lnTo>
                <a:lnTo>
                  <a:pt x="2464" y="38"/>
                </a:lnTo>
                <a:lnTo>
                  <a:pt x="2439" y="20"/>
                </a:lnTo>
                <a:lnTo>
                  <a:pt x="2413" y="10"/>
                </a:lnTo>
                <a:lnTo>
                  <a:pt x="2383" y="2"/>
                </a:lnTo>
                <a:lnTo>
                  <a:pt x="2361" y="0"/>
                </a:lnTo>
                <a:lnTo>
                  <a:pt x="167" y="0"/>
                </a:lnTo>
                <a:lnTo>
                  <a:pt x="137" y="4"/>
                </a:lnTo>
                <a:lnTo>
                  <a:pt x="109" y="13"/>
                </a:lnTo>
                <a:lnTo>
                  <a:pt x="82" y="27"/>
                </a:lnTo>
                <a:lnTo>
                  <a:pt x="59" y="43"/>
                </a:lnTo>
                <a:lnTo>
                  <a:pt x="38" y="63"/>
                </a:lnTo>
                <a:lnTo>
                  <a:pt x="20" y="86"/>
                </a:lnTo>
                <a:lnTo>
                  <a:pt x="9" y="113"/>
                </a:lnTo>
                <a:lnTo>
                  <a:pt x="1" y="139"/>
                </a:lnTo>
                <a:lnTo>
                  <a:pt x="0" y="158"/>
                </a:lnTo>
                <a:lnTo>
                  <a:pt x="0" y="1376"/>
                </a:lnTo>
                <a:lnTo>
                  <a:pt x="4" y="1402"/>
                </a:lnTo>
                <a:lnTo>
                  <a:pt x="11" y="1430"/>
                </a:lnTo>
                <a:lnTo>
                  <a:pt x="25" y="1456"/>
                </a:lnTo>
                <a:lnTo>
                  <a:pt x="43" y="1478"/>
                </a:lnTo>
                <a:lnTo>
                  <a:pt x="65" y="1498"/>
                </a:lnTo>
                <a:lnTo>
                  <a:pt x="89" y="1513"/>
                </a:lnTo>
                <a:lnTo>
                  <a:pt x="116" y="1524"/>
                </a:lnTo>
                <a:lnTo>
                  <a:pt x="146" y="1533"/>
                </a:lnTo>
                <a:lnTo>
                  <a:pt x="167" y="1533"/>
                </a:lnTo>
                <a:lnTo>
                  <a:pt x="535" y="1533"/>
                </a:lnTo>
                <a:lnTo>
                  <a:pt x="252" y="2043"/>
                </a:lnTo>
                <a:lnTo>
                  <a:pt x="854" y="1533"/>
                </a:lnTo>
                <a:lnTo>
                  <a:pt x="2361" y="1533"/>
                </a:lnTo>
              </a:path>
            </a:pathLst>
          </a:custGeom>
          <a:solidFill>
            <a:srgbClr val="FFCCCC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0" name="Rectangle 5">
            <a:extLst>
              <a:ext uri="{FF2B5EF4-FFF2-40B4-BE49-F238E27FC236}">
                <a16:creationId xmlns:a16="http://schemas.microsoft.com/office/drawing/2014/main" id="{3F5DFB02-A231-467D-A1E2-65647CCC66AF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5031582" y="1336138"/>
            <a:ext cx="5224463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 agree.  </a:t>
            </a:r>
            <a:r>
              <a:rPr lang="en-US" altLang="en-US" sz="2800" b="1" dirty="0">
                <a:solidFill>
                  <a:srgbClr val="FC0128"/>
                </a:solidFill>
                <a:latin typeface="Arial" panose="020B0604020202020204" pitchFamily="34" charset="0"/>
              </a:rPr>
              <a:t>Ideal standards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, that are based on perfection, are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unattainable and  discourage most employees.</a:t>
            </a:r>
          </a:p>
        </p:txBody>
      </p:sp>
      <p:sp>
        <p:nvSpPr>
          <p:cNvPr id="9222" name="Rectangle 7">
            <a:extLst>
              <a:ext uri="{FF2B5EF4-FFF2-40B4-BE49-F238E27FC236}">
                <a16:creationId xmlns:a16="http://schemas.microsoft.com/office/drawing/2014/main" id="{EA4D1229-1800-4EE3-AF8A-8F27B4897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7336" y="4219576"/>
            <a:ext cx="1758496" cy="1086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Human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Resources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Manager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AEB31BB-3C3C-4FA0-B5DC-A6A09BBA3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DB3A36-B43D-41E9-AF36-99AC6A1115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8181506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25D363F-B1CA-4614-8C44-5B512B8A4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0"/>
            <a:ext cx="8928992" cy="822960"/>
          </a:xfrm>
        </p:spPr>
        <p:txBody>
          <a:bodyPr/>
          <a:lstStyle/>
          <a:p>
            <a:r>
              <a:rPr lang="en-US" altLang="en-US" sz="4000" dirty="0"/>
              <a:t>Ideal vs. Practical Standards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6AC211F-F098-4173-A541-F4A504A36A7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3392" y="834048"/>
            <a:ext cx="10729192" cy="4395152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Which do you think is preferable? Do you think practical standards allows for slack or not?</a:t>
            </a:r>
          </a:p>
          <a:p>
            <a:r>
              <a:rPr lang="en-US" altLang="en-US" dirty="0"/>
              <a:t>Most managers feel that ideal standards discourage even the most diligent workers.</a:t>
            </a:r>
          </a:p>
          <a:p>
            <a:r>
              <a:rPr lang="en-US" altLang="en-US" dirty="0"/>
              <a:t>Variances from ideal standards have little meaning.</a:t>
            </a:r>
          </a:p>
          <a:p>
            <a:r>
              <a:rPr lang="en-US" altLang="en-US" dirty="0"/>
              <a:t>Practical standards can signal abnormal conditions and be used in forecasting cash flows and in planning inventories.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DAB2C52-572B-429B-9159-B7B01B675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E43C8B-FED9-4C8C-B794-AC14E7FDC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0506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A4CFCA92-ED14-49B4-BA0E-ED9E91A693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1388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Material Standards </a:t>
            </a:r>
          </a:p>
        </p:txBody>
      </p:sp>
      <p:sp>
        <p:nvSpPr>
          <p:cNvPr id="11269" name="AutoShape 6">
            <a:extLst>
              <a:ext uri="{FF2B5EF4-FFF2-40B4-BE49-F238E27FC236}">
                <a16:creationId xmlns:a16="http://schemas.microsoft.com/office/drawing/2014/main" id="{39FDADD1-F843-411D-AE44-1D74501C84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82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0099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0" name="Rectangle 7">
            <a:extLst>
              <a:ext uri="{FF2B5EF4-FFF2-40B4-BE49-F238E27FC236}">
                <a16:creationId xmlns:a16="http://schemas.microsoft.com/office/drawing/2014/main" id="{830F707B-339A-46EF-8859-DE49AC44D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8213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Quantity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1" name="Rectangle 11">
            <a:extLst>
              <a:ext uri="{FF2B5EF4-FFF2-40B4-BE49-F238E27FC236}">
                <a16:creationId xmlns:a16="http://schemas.microsoft.com/office/drawing/2014/main" id="{E4254C70-1B58-43BF-A2C2-F1BC2D6C9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8289" y="3282951"/>
            <a:ext cx="3806825" cy="181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product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design specifications: </a:t>
            </a: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e.g., Ikea furniture</a:t>
            </a:r>
            <a:endParaRPr lang="en-US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1272" name="Line 15">
            <a:extLst>
              <a:ext uri="{FF2B5EF4-FFF2-40B4-BE49-F238E27FC236}">
                <a16:creationId xmlns:a16="http://schemas.microsoft.com/office/drawing/2014/main" id="{55C985E6-195D-4ED0-A536-258AD4C23F5D}"/>
              </a:ext>
            </a:extLst>
          </p:cNvPr>
          <p:cNvSpPr>
            <a:spLocks noChangeShapeType="1"/>
          </p:cNvSpPr>
          <p:nvPr/>
        </p:nvSpPr>
        <p:spPr bwMode="auto">
          <a:xfrm>
            <a:off x="84423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3" name="AutoShape 9">
            <a:extLst>
              <a:ext uri="{FF2B5EF4-FFF2-40B4-BE49-F238E27FC236}">
                <a16:creationId xmlns:a16="http://schemas.microsoft.com/office/drawing/2014/main" id="{68CB4E69-3EE6-4141-B1BF-F42DED9944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4" name="Rectangle 10">
            <a:extLst>
              <a:ext uri="{FF2B5EF4-FFF2-40B4-BE49-F238E27FC236}">
                <a16:creationId xmlns:a16="http://schemas.microsoft.com/office/drawing/2014/main" id="{F2A132FD-B739-4CF1-AF49-A8A190CF4B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1788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Price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6" name="Rectangle 13">
            <a:extLst>
              <a:ext uri="{FF2B5EF4-FFF2-40B4-BE49-F238E27FC236}">
                <a16:creationId xmlns:a16="http://schemas.microsoft.com/office/drawing/2014/main" id="{92B0001F-1A8B-4BEE-B445-DD3F3B2FE8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4433" y="3429001"/>
            <a:ext cx="4675961" cy="181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Final, delivered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cost of materials,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net of discounts.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Do not include discounts. </a:t>
            </a:r>
            <a:endParaRPr lang="en-US" altLang="en-US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1277" name="Line 14">
            <a:extLst>
              <a:ext uri="{FF2B5EF4-FFF2-40B4-BE49-F238E27FC236}">
                <a16:creationId xmlns:a16="http://schemas.microsoft.com/office/drawing/2014/main" id="{028B30D1-4742-4561-8231-A8C65D454AE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63D1052-CE91-4DB8-B8E1-48C5DA378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084BBE-A539-4EB8-90F5-934C87A69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8851754"/>
      </p:ext>
    </p:extLst>
  </p:cSld>
  <p:clrMapOvr>
    <a:masterClrMapping/>
  </p:clrMapOvr>
  <p:transition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61A33855-1BAA-4854-B2B9-B55818CAF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labour Standards </a:t>
            </a:r>
          </a:p>
        </p:txBody>
      </p:sp>
      <p:sp>
        <p:nvSpPr>
          <p:cNvPr id="12291" name="AutoShape 8">
            <a:extLst>
              <a:ext uri="{FF2B5EF4-FFF2-40B4-BE49-F238E27FC236}">
                <a16:creationId xmlns:a16="http://schemas.microsoft.com/office/drawing/2014/main" id="{58E96F1C-54CF-4FE4-892F-779A776581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00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3" name="Rectangle 12">
            <a:extLst>
              <a:ext uri="{FF2B5EF4-FFF2-40B4-BE49-F238E27FC236}">
                <a16:creationId xmlns:a16="http://schemas.microsoft.com/office/drawing/2014/main" id="{6CA6087E-FF0A-4C1A-BB4D-82699D48C8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684" y="3357563"/>
            <a:ext cx="3100209" cy="138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wage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surveys and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labour contracts.</a:t>
            </a:r>
          </a:p>
        </p:txBody>
      </p:sp>
      <p:sp>
        <p:nvSpPr>
          <p:cNvPr id="12294" name="Line 13">
            <a:extLst>
              <a:ext uri="{FF2B5EF4-FFF2-40B4-BE49-F238E27FC236}">
                <a16:creationId xmlns:a16="http://schemas.microsoft.com/office/drawing/2014/main" id="{30DDF88D-DECD-45C2-A49A-6B7813DDEC0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7" name="AutoShape 5">
            <a:extLst>
              <a:ext uri="{FF2B5EF4-FFF2-40B4-BE49-F238E27FC236}">
                <a16:creationId xmlns:a16="http://schemas.microsoft.com/office/drawing/2014/main" id="{4C51ABB5-4AEA-48DA-8901-21AFA61513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33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Time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8" name="Rectangle 10">
            <a:extLst>
              <a:ext uri="{FF2B5EF4-FFF2-40B4-BE49-F238E27FC236}">
                <a16:creationId xmlns:a16="http://schemas.microsoft.com/office/drawing/2014/main" id="{51C1EC95-1A8D-4166-A0B6-7DE5B94CD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3282951"/>
            <a:ext cx="410368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time and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motion studies for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each labour operation.</a:t>
            </a:r>
          </a:p>
        </p:txBody>
      </p:sp>
      <p:sp>
        <p:nvSpPr>
          <p:cNvPr id="12299" name="Line 14">
            <a:extLst>
              <a:ext uri="{FF2B5EF4-FFF2-40B4-BE49-F238E27FC236}">
                <a16:creationId xmlns:a16="http://schemas.microsoft.com/office/drawing/2014/main" id="{4BC7AD62-C413-4151-8558-7C85AC880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F0C4B2B-8F9A-4C41-BB47-9A473C9D83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CDEEC6-7864-4173-B434-FB509F117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11</a:t>
            </a:fld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C7E32B-1CED-3641-8345-DB51FE84E1EB}"/>
              </a:ext>
            </a:extLst>
          </p:cNvPr>
          <p:cNvSpPr txBox="1"/>
          <p:nvPr/>
        </p:nvSpPr>
        <p:spPr>
          <a:xfrm>
            <a:off x="6654008" y="4784835"/>
            <a:ext cx="44444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Arnold Palmer – </a:t>
            </a:r>
          </a:p>
          <a:p>
            <a:r>
              <a:rPr lang="en-US" dirty="0">
                <a:highlight>
                  <a:srgbClr val="FFFF00"/>
                </a:highlight>
              </a:rPr>
              <a:t>https://</a:t>
            </a:r>
            <a:r>
              <a:rPr lang="en-US" dirty="0" err="1">
                <a:highlight>
                  <a:srgbClr val="FFFF00"/>
                </a:highlight>
              </a:rPr>
              <a:t>youtu.be</a:t>
            </a:r>
            <a:r>
              <a:rPr lang="en-US" dirty="0">
                <a:highlight>
                  <a:srgbClr val="FFFF00"/>
                </a:highlight>
              </a:rPr>
              <a:t>/</a:t>
            </a:r>
            <a:r>
              <a:rPr lang="en-US" dirty="0" err="1">
                <a:highlight>
                  <a:srgbClr val="FFFF00"/>
                </a:highlight>
              </a:rPr>
              <a:t>MWWsSUWWowc?t</a:t>
            </a:r>
            <a:r>
              <a:rPr lang="en-US" dirty="0">
                <a:highlight>
                  <a:srgbClr val="FFFF00"/>
                </a:highlight>
              </a:rPr>
              <a:t>=275</a:t>
            </a:r>
          </a:p>
        </p:txBody>
      </p:sp>
    </p:spTree>
    <p:extLst>
      <p:ext uri="{BB962C8B-B14F-4D97-AF65-F5344CB8AC3E}">
        <p14:creationId xmlns:p14="http://schemas.microsoft.com/office/powerpoint/2010/main" val="2168385673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A9C8F510-F0D4-4138-944D-B06313B8A2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Variable Overhead Standards </a:t>
            </a:r>
          </a:p>
        </p:txBody>
      </p:sp>
      <p:sp>
        <p:nvSpPr>
          <p:cNvPr id="13315" name="AutoShape 8">
            <a:extLst>
              <a:ext uri="{FF2B5EF4-FFF2-40B4-BE49-F238E27FC236}">
                <a16:creationId xmlns:a16="http://schemas.microsoft.com/office/drawing/2014/main" id="{E80E065B-79FA-43CF-9FFC-5A649D570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6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FFCC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17" name="Rectangle 12">
            <a:extLst>
              <a:ext uri="{FF2B5EF4-FFF2-40B4-BE49-F238E27FC236}">
                <a16:creationId xmlns:a16="http://schemas.microsoft.com/office/drawing/2014/main" id="{FD3C6006-E3CF-46D5-8296-2183D07A40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459" y="3433763"/>
            <a:ext cx="3775073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rate is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variable portion of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predetermined overhead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rate.</a:t>
            </a:r>
          </a:p>
        </p:txBody>
      </p:sp>
      <p:sp>
        <p:nvSpPr>
          <p:cNvPr id="13318" name="Line 13">
            <a:extLst>
              <a:ext uri="{FF2B5EF4-FFF2-40B4-BE49-F238E27FC236}">
                <a16:creationId xmlns:a16="http://schemas.microsoft.com/office/drawing/2014/main" id="{8D7157BD-D2DD-4A0A-8508-A5173BCBA96B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0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1" name="AutoShape 5">
            <a:extLst>
              <a:ext uri="{FF2B5EF4-FFF2-40B4-BE49-F238E27FC236}">
                <a16:creationId xmlns:a16="http://schemas.microsoft.com/office/drawing/2014/main" id="{0EBF3B87-07C6-4C89-9CDB-81BE633F6F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FF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Activity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E8B92366-BD3D-4A75-B8EC-377F19301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4314" y="3471863"/>
            <a:ext cx="38068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activity is the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base used to calculate the predetermined overhead.</a:t>
            </a:r>
          </a:p>
        </p:txBody>
      </p:sp>
      <p:sp>
        <p:nvSpPr>
          <p:cNvPr id="13323" name="Line 14">
            <a:extLst>
              <a:ext uri="{FF2B5EF4-FFF2-40B4-BE49-F238E27FC236}">
                <a16:creationId xmlns:a16="http://schemas.microsoft.com/office/drawing/2014/main" id="{18B82459-FC1C-488D-9294-C023F64689A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59BD4C-6082-480B-BBA7-0CC8D211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8AFD33-B7A6-4EBA-92B9-179855B5B8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4696617"/>
      </p:ext>
    </p:extLst>
  </p:cSld>
  <p:clrMapOvr>
    <a:masterClrMapping/>
  </p:clrMapOvr>
  <p:transition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89">
            <a:extLst>
              <a:ext uri="{FF2B5EF4-FFF2-40B4-BE49-F238E27FC236}">
                <a16:creationId xmlns:a16="http://schemas.microsoft.com/office/drawing/2014/main" id="{49D13183-A003-435B-B861-1ABE6053EDF0}"/>
              </a:ext>
            </a:extLst>
          </p:cNvPr>
          <p:cNvGrpSpPr>
            <a:grpSpLocks/>
          </p:cNvGrpSpPr>
          <p:nvPr/>
        </p:nvGrpSpPr>
        <p:grpSpPr bwMode="auto">
          <a:xfrm>
            <a:off x="1692723" y="1686024"/>
            <a:ext cx="8650287" cy="2413000"/>
            <a:chOff x="263" y="1476"/>
            <a:chExt cx="5449" cy="1520"/>
          </a:xfrm>
        </p:grpSpPr>
        <p:sp>
          <p:nvSpPr>
            <p:cNvPr id="32804" name="Rectangle 88">
              <a:extLst>
                <a:ext uri="{FF2B5EF4-FFF2-40B4-BE49-F238E27FC236}">
                  <a16:creationId xmlns:a16="http://schemas.microsoft.com/office/drawing/2014/main" id="{30DE82FE-D636-4913-A40B-8E7CA07BBE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5449" cy="1520"/>
            </a:xfrm>
            <a:prstGeom prst="rect">
              <a:avLst/>
            </a:prstGeom>
            <a:noFill/>
            <a:ln w="38100" cmpd="dbl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5" name="Rectangle 38">
              <a:extLst>
                <a:ext uri="{FF2B5EF4-FFF2-40B4-BE49-F238E27FC236}">
                  <a16:creationId xmlns:a16="http://schemas.microsoft.com/office/drawing/2014/main" id="{5B643D30-F274-4989-AD84-1DEDDC3F9D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" y="1476"/>
              <a:ext cx="2381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6" name="Rectangle 39">
              <a:extLst>
                <a:ext uri="{FF2B5EF4-FFF2-40B4-BE49-F238E27FC236}">
                  <a16:creationId xmlns:a16="http://schemas.microsoft.com/office/drawing/2014/main" id="{ADC720AA-0FD5-41A4-B16D-860EEA5D76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0" y="1476"/>
              <a:ext cx="1022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7" name="Rectangle 40">
              <a:extLst>
                <a:ext uri="{FF2B5EF4-FFF2-40B4-BE49-F238E27FC236}">
                  <a16:creationId xmlns:a16="http://schemas.microsoft.com/office/drawing/2014/main" id="{FD1934BF-845E-4232-AA2F-809E62E929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8" y="1476"/>
              <a:ext cx="1022" cy="1520"/>
            </a:xfrm>
            <a:prstGeom prst="rect">
              <a:avLst/>
            </a:prstGeom>
            <a:solidFill>
              <a:srgbClr val="FFFF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8" name="Rectangle 41">
              <a:extLst>
                <a:ext uri="{FF2B5EF4-FFF2-40B4-BE49-F238E27FC236}">
                  <a16:creationId xmlns:a16="http://schemas.microsoft.com/office/drawing/2014/main" id="{5CFDD4CA-9EA8-473E-945F-1120612C60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6" y="1476"/>
              <a:ext cx="1066" cy="1520"/>
            </a:xfrm>
            <a:prstGeom prst="rect">
              <a:avLst/>
            </a:prstGeom>
            <a:solidFill>
              <a:srgbClr val="E3E3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809" name="Rectangle 42">
              <a:extLst>
                <a:ext uri="{FF2B5EF4-FFF2-40B4-BE49-F238E27FC236}">
                  <a16:creationId xmlns:a16="http://schemas.microsoft.com/office/drawing/2014/main" id="{4B33907F-607D-4510-8DCA-4D61060945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9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0" name="Rectangle 43">
              <a:extLst>
                <a:ext uri="{FF2B5EF4-FFF2-40B4-BE49-F238E27FC236}">
                  <a16:creationId xmlns:a16="http://schemas.microsoft.com/office/drawing/2014/main" id="{68F99B3D-5A4A-4CD7-B3B5-CC5CA9B14F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46" y="1599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1" name="Rectangle 44">
              <a:extLst>
                <a:ext uri="{FF2B5EF4-FFF2-40B4-BE49-F238E27FC236}">
                  <a16:creationId xmlns:a16="http://schemas.microsoft.com/office/drawing/2014/main" id="{EE46A7C0-5DD3-4E73-8725-39562AF37C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5" y="1599"/>
              <a:ext cx="4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Total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2" name="Rectangle 45">
              <a:extLst>
                <a:ext uri="{FF2B5EF4-FFF2-40B4-BE49-F238E27FC236}">
                  <a16:creationId xmlns:a16="http://schemas.microsoft.com/office/drawing/2014/main" id="{CA50EB5E-6BA8-4C8A-B52E-F30B0F6B25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4" y="1599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3" name="Rectangle 46">
              <a:extLst>
                <a:ext uri="{FF2B5EF4-FFF2-40B4-BE49-F238E27FC236}">
                  <a16:creationId xmlns:a16="http://schemas.microsoft.com/office/drawing/2014/main" id="{035E34F6-BE35-42B6-9D5F-CD8999ABFB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" y="1832"/>
              <a:ext cx="71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Machine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4" name="Rectangle 47">
              <a:extLst>
                <a:ext uri="{FF2B5EF4-FFF2-40B4-BE49-F238E27FC236}">
                  <a16:creationId xmlns:a16="http://schemas.microsoft.com/office/drawing/2014/main" id="{24E384CD-78F7-40A7-919B-05B6D59725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8" y="1832"/>
              <a:ext cx="682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Variable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5" name="Rectangle 48">
              <a:extLst>
                <a:ext uri="{FF2B5EF4-FFF2-40B4-BE49-F238E27FC236}">
                  <a16:creationId xmlns:a16="http://schemas.microsoft.com/office/drawing/2014/main" id="{B3E506CE-6F3F-4C08-BC5E-5C4F0522D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6" name="Rectangle 49">
              <a:extLst>
                <a:ext uri="{FF2B5EF4-FFF2-40B4-BE49-F238E27FC236}">
                  <a16:creationId xmlns:a16="http://schemas.microsoft.com/office/drawing/2014/main" id="{050823C8-3011-4EC0-B802-EB5B835F38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" y="1832"/>
              <a:ext cx="46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Fixed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7" name="Rectangle 50">
              <a:extLst>
                <a:ext uri="{FF2B5EF4-FFF2-40B4-BE49-F238E27FC236}">
                  <a16:creationId xmlns:a16="http://schemas.microsoft.com/office/drawing/2014/main" id="{7DAAF4C5-AF45-4BFB-AD0B-36C6DD0ABE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04" y="1832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8" name="Rectangle 51">
              <a:extLst>
                <a:ext uri="{FF2B5EF4-FFF2-40B4-BE49-F238E27FC236}">
                  <a16:creationId xmlns:a16="http://schemas.microsoft.com/office/drawing/2014/main" id="{74E529A4-117F-4208-8353-691A90D319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6" y="2065"/>
              <a:ext cx="51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Hours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19" name="Rectangle 52">
              <a:extLst>
                <a:ext uri="{FF2B5EF4-FFF2-40B4-BE49-F238E27FC236}">
                  <a16:creationId xmlns:a16="http://schemas.microsoft.com/office/drawing/2014/main" id="{818884BE-056F-4360-A4A5-13F32FFFD8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0" name="Rectangle 53">
              <a:extLst>
                <a:ext uri="{FF2B5EF4-FFF2-40B4-BE49-F238E27FC236}">
                  <a16:creationId xmlns:a16="http://schemas.microsoft.com/office/drawing/2014/main" id="{E75A1433-E098-465A-AA7E-D62E8E025F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6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1" name="Rectangle 54">
              <a:extLst>
                <a:ext uri="{FF2B5EF4-FFF2-40B4-BE49-F238E27FC236}">
                  <a16:creationId xmlns:a16="http://schemas.microsoft.com/office/drawing/2014/main" id="{934ACE8D-1407-4DCE-A458-5E68C19D5F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" y="2065"/>
              <a:ext cx="821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Overhead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2" name="Rectangle 55">
              <a:extLst>
                <a:ext uri="{FF2B5EF4-FFF2-40B4-BE49-F238E27FC236}">
                  <a16:creationId xmlns:a16="http://schemas.microsoft.com/office/drawing/2014/main" id="{50398491-3D13-4DC3-AB2F-768F1EC15F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2" y="2065"/>
              <a:ext cx="38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Rate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3" name="Rectangle 56">
              <a:extLst>
                <a:ext uri="{FF2B5EF4-FFF2-40B4-BE49-F238E27FC236}">
                  <a16:creationId xmlns:a16="http://schemas.microsoft.com/office/drawing/2014/main" id="{C870F666-20A7-4D5A-BE9E-60598F1F62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4" name="Rectangle 57">
              <a:extLst>
                <a:ext uri="{FF2B5EF4-FFF2-40B4-BE49-F238E27FC236}">
                  <a16:creationId xmlns:a16="http://schemas.microsoft.com/office/drawing/2014/main" id="{97582DCF-48FE-4473-AE61-F77C7EA3D5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352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5" name="Rectangle 58">
              <a:extLst>
                <a:ext uri="{FF2B5EF4-FFF2-40B4-BE49-F238E27FC236}">
                  <a16:creationId xmlns:a16="http://schemas.microsoft.com/office/drawing/2014/main" id="{DF8E748C-2573-42B7-B4CF-AEDBF24B30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6" name="Rectangle 59">
              <a:extLst>
                <a:ext uri="{FF2B5EF4-FFF2-40B4-BE49-F238E27FC236}">
                  <a16:creationId xmlns:a16="http://schemas.microsoft.com/office/drawing/2014/main" id="{D7293936-A341-4774-9145-A98299FBC7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7" name="Rectangle 60">
              <a:extLst>
                <a:ext uri="{FF2B5EF4-FFF2-40B4-BE49-F238E27FC236}">
                  <a16:creationId xmlns:a16="http://schemas.microsoft.com/office/drawing/2014/main" id="{3B7B3BB8-8613-467B-9545-0B6159DB5D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8" name="Rectangle 61">
              <a:extLst>
                <a:ext uri="{FF2B5EF4-FFF2-40B4-BE49-F238E27FC236}">
                  <a16:creationId xmlns:a16="http://schemas.microsoft.com/office/drawing/2014/main" id="{35B7AA98-2CAC-4EFD-8040-633E9642F0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0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29" name="Rectangle 62">
              <a:extLst>
                <a:ext uri="{FF2B5EF4-FFF2-40B4-BE49-F238E27FC236}">
                  <a16:creationId xmlns:a16="http://schemas.microsoft.com/office/drawing/2014/main" id="{E2C40C4D-619F-4E44-B89C-5F3E708CC5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0" name="Rectangle 63">
              <a:extLst>
                <a:ext uri="{FF2B5EF4-FFF2-40B4-BE49-F238E27FC236}">
                  <a16:creationId xmlns:a16="http://schemas.microsoft.com/office/drawing/2014/main" id="{8BDCBB33-9B97-46FF-874F-1F5A9E6D3F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2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1" name="Rectangle 64">
              <a:extLst>
                <a:ext uri="{FF2B5EF4-FFF2-40B4-BE49-F238E27FC236}">
                  <a16:creationId xmlns:a16="http://schemas.microsoft.com/office/drawing/2014/main" id="{2468EAA6-E47A-4B11-8A72-63C3773962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2" name="Rectangle 65">
              <a:extLst>
                <a:ext uri="{FF2B5EF4-FFF2-40B4-BE49-F238E27FC236}">
                  <a16:creationId xmlns:a16="http://schemas.microsoft.com/office/drawing/2014/main" id="{EDA37FCD-69E3-48A0-8277-FC5F65360E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352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3" name="Rectangle 66">
              <a:extLst>
                <a:ext uri="{FF2B5EF4-FFF2-40B4-BE49-F238E27FC236}">
                  <a16:creationId xmlns:a16="http://schemas.microsoft.com/office/drawing/2014/main" id="{13633C24-89A9-4B72-BB6C-FD252B6CE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352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£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4" name="Rectangle 67">
              <a:extLst>
                <a:ext uri="{FF2B5EF4-FFF2-40B4-BE49-F238E27FC236}">
                  <a16:creationId xmlns:a16="http://schemas.microsoft.com/office/drawing/2014/main" id="{86B940AF-7910-4AF4-BA8F-F18B5047B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6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3333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5" name="Rectangle 68">
              <a:extLst>
                <a:ext uri="{FF2B5EF4-FFF2-40B4-BE49-F238E27FC236}">
                  <a16:creationId xmlns:a16="http://schemas.microsoft.com/office/drawing/2014/main" id="{ECC225EF-832E-4372-8369-3DDA38EA12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4.50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6" name="Rectangle 69">
              <a:extLst>
                <a:ext uri="{FF2B5EF4-FFF2-40B4-BE49-F238E27FC236}">
                  <a16:creationId xmlns:a16="http://schemas.microsoft.com/office/drawing/2014/main" id="{1694E1D6-34E1-4E4E-8075-7DDAC8C4E8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48" y="2352"/>
              <a:ext cx="39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£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7" name="Rectangle 70">
              <a:extLst>
                <a:ext uri="{FF2B5EF4-FFF2-40B4-BE49-F238E27FC236}">
                  <a16:creationId xmlns:a16="http://schemas.microsoft.com/office/drawing/2014/main" id="{03895AED-A0F9-455A-8D64-CA65A0915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352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FF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8" name="Rectangle 71">
              <a:extLst>
                <a:ext uri="{FF2B5EF4-FFF2-40B4-BE49-F238E27FC236}">
                  <a16:creationId xmlns:a16="http://schemas.microsoft.com/office/drawing/2014/main" id="{719C32D4-E9DC-4E83-A77B-14FBACD830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7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4,000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39" name="Rectangle 72">
              <a:extLst>
                <a:ext uri="{FF2B5EF4-FFF2-40B4-BE49-F238E27FC236}">
                  <a16:creationId xmlns:a16="http://schemas.microsoft.com/office/drawing/2014/main" id="{AA8A1D53-B17A-4AB3-B996-99C0A1E47A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" y="2654"/>
              <a:ext cx="198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0" name="Rectangle 73">
              <a:extLst>
                <a:ext uri="{FF2B5EF4-FFF2-40B4-BE49-F238E27FC236}">
                  <a16:creationId xmlns:a16="http://schemas.microsoft.com/office/drawing/2014/main" id="{20E9ACC7-3961-4AAB-B003-8F2D7D7FF3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3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1" name="Rectangle 74">
              <a:extLst>
                <a:ext uri="{FF2B5EF4-FFF2-40B4-BE49-F238E27FC236}">
                  <a16:creationId xmlns:a16="http://schemas.microsoft.com/office/drawing/2014/main" id="{FD50AA0F-0A44-499B-88E0-24626B96C4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8,000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2" name="Rectangle 75">
              <a:extLst>
                <a:ext uri="{FF2B5EF4-FFF2-40B4-BE49-F238E27FC236}">
                  <a16:creationId xmlns:a16="http://schemas.microsoft.com/office/drawing/2014/main" id="{9CE02C1E-F721-48DC-9DB4-98A2CD6159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4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3" name="Rectangle 76">
              <a:extLst>
                <a:ext uri="{FF2B5EF4-FFF2-40B4-BE49-F238E27FC236}">
                  <a16:creationId xmlns:a16="http://schemas.microsoft.com/office/drawing/2014/main" id="{E2761271-3029-4BF2-860E-7AD7ABEA08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4" name="Rectangle 77">
              <a:extLst>
                <a:ext uri="{FF2B5EF4-FFF2-40B4-BE49-F238E27FC236}">
                  <a16:creationId xmlns:a16="http://schemas.microsoft.com/office/drawing/2014/main" id="{E4E09F26-EF09-4B99-9ADD-F2B86BDDFB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5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5" name="Rectangle 78">
              <a:extLst>
                <a:ext uri="{FF2B5EF4-FFF2-40B4-BE49-F238E27FC236}">
                  <a16:creationId xmlns:a16="http://schemas.microsoft.com/office/drawing/2014/main" id="{9B354DAD-BAD7-43B5-B22D-87A1726608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6" name="Rectangle 79">
              <a:extLst>
                <a:ext uri="{FF2B5EF4-FFF2-40B4-BE49-F238E27FC236}">
                  <a16:creationId xmlns:a16="http://schemas.microsoft.com/office/drawing/2014/main" id="{E1102471-D774-4DF6-89C4-008679894A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7" name="Rectangle 80">
              <a:extLst>
                <a:ext uri="{FF2B5EF4-FFF2-40B4-BE49-F238E27FC236}">
                  <a16:creationId xmlns:a16="http://schemas.microsoft.com/office/drawing/2014/main" id="{3131FB60-D876-4B66-80FB-D6696D7B4F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45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9,000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8" name="Rectangle 81">
              <a:extLst>
                <a:ext uri="{FF2B5EF4-FFF2-40B4-BE49-F238E27FC236}">
                  <a16:creationId xmlns:a16="http://schemas.microsoft.com/office/drawing/2014/main" id="{DE2A491B-E164-435C-9253-F57CC736BE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0" y="2654"/>
              <a:ext cx="297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49" name="Rectangle 82">
              <a:extLst>
                <a:ext uri="{FF2B5EF4-FFF2-40B4-BE49-F238E27FC236}">
                  <a16:creationId xmlns:a16="http://schemas.microsoft.com/office/drawing/2014/main" id="{11ED1699-CEBB-4F25-8283-9DF711132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90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0" name="Rectangle 83">
              <a:extLst>
                <a:ext uri="{FF2B5EF4-FFF2-40B4-BE49-F238E27FC236}">
                  <a16:creationId xmlns:a16="http://schemas.microsoft.com/office/drawing/2014/main" id="{74B74A05-859F-4C98-ACDB-8901861E7C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01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2.25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1" name="Rectangle 84">
              <a:extLst>
                <a:ext uri="{FF2B5EF4-FFF2-40B4-BE49-F238E27FC236}">
                  <a16:creationId xmlns:a16="http://schemas.microsoft.com/office/drawing/2014/main" id="{B1B0B1E0-F570-4324-9C07-A3693D7B44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77" y="2654"/>
              <a:ext cx="346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     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2" name="Rectangle 85">
              <a:extLst>
                <a:ext uri="{FF2B5EF4-FFF2-40B4-BE49-F238E27FC236}">
                  <a16:creationId xmlns:a16="http://schemas.microsoft.com/office/drawing/2014/main" id="{EB933659-57D7-4921-B57F-7C1086EB3E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6" y="2654"/>
              <a:ext cx="49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200" b="1">
                  <a:solidFill>
                    <a:srgbClr val="000000"/>
                  </a:solidFill>
                  <a:latin typeface="Arial" panose="020B0604020202020204" pitchFamily="34" charset="0"/>
                </a:rPr>
                <a:t> 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  <p:sp>
          <p:nvSpPr>
            <p:cNvPr id="32853" name="Line 86">
              <a:extLst>
                <a:ext uri="{FF2B5EF4-FFF2-40B4-BE49-F238E27FC236}">
                  <a16:creationId xmlns:a16="http://schemas.microsoft.com/office/drawing/2014/main" id="{02EBB6F7-1C28-4D5F-9D42-C0236AFD23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" y="2311"/>
              <a:ext cx="5361" cy="1"/>
            </a:xfrm>
            <a:prstGeom prst="line">
              <a:avLst/>
            </a:prstGeom>
            <a:noFill/>
            <a:ln w="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54" name="Rectangle 87">
              <a:extLst>
                <a:ext uri="{FF2B5EF4-FFF2-40B4-BE49-F238E27FC236}">
                  <a16:creationId xmlns:a16="http://schemas.microsoft.com/office/drawing/2014/main" id="{034EFB54-DCA8-4723-A233-569BCA835F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" y="2311"/>
              <a:ext cx="5361" cy="14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2771" name="Rectangle 2">
            <a:extLst>
              <a:ext uri="{FF2B5EF4-FFF2-40B4-BE49-F238E27FC236}">
                <a16:creationId xmlns:a16="http://schemas.microsoft.com/office/drawing/2014/main" id="{43C8BF6C-D158-4B0A-9AD9-7CC9113897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836" y="260350"/>
            <a:ext cx="9248328" cy="64847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Overhead Rates and Overhead Analysis – </a:t>
            </a:r>
            <a:r>
              <a:rPr lang="en-US" altLang="en-US" sz="2000" b="1" dirty="0">
                <a:solidFill>
                  <a:srgbClr val="FF0000"/>
                </a:solidFill>
              </a:rPr>
              <a:t>Example from week 7</a:t>
            </a:r>
          </a:p>
        </p:txBody>
      </p:sp>
      <p:sp>
        <p:nvSpPr>
          <p:cNvPr id="32776" name="Rectangle 93">
            <a:extLst>
              <a:ext uri="{FF2B5EF4-FFF2-40B4-BE49-F238E27FC236}">
                <a16:creationId xmlns:a16="http://schemas.microsoft.com/office/drawing/2014/main" id="{E7B671DF-3821-4F43-96B4-C57BF96AE9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43472" y="1085949"/>
            <a:ext cx="9544050" cy="533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en-US" sz="2400" b="1">
                <a:solidFill>
                  <a:schemeClr val="accent2"/>
                </a:solidFill>
              </a:rPr>
              <a:t> ColaCo prepared this                 budget for overhead:</a:t>
            </a:r>
          </a:p>
        </p:txBody>
      </p:sp>
      <p:sp>
        <p:nvSpPr>
          <p:cNvPr id="32772" name="AutoShape 4">
            <a:extLst>
              <a:ext uri="{FF2B5EF4-FFF2-40B4-BE49-F238E27FC236}">
                <a16:creationId xmlns:a16="http://schemas.microsoft.com/office/drawing/2014/main" id="{40B415E8-6B2E-4BB3-BA20-62569020031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909840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3" name="AutoShape 6">
            <a:extLst>
              <a:ext uri="{FF2B5EF4-FFF2-40B4-BE49-F238E27FC236}">
                <a16:creationId xmlns:a16="http://schemas.microsoft.com/office/drawing/2014/main" id="{BDFA69C8-E27B-4398-AF96-2F4FF7FF12C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082159" y="4038699"/>
            <a:ext cx="673100" cy="520700"/>
          </a:xfrm>
          <a:prstGeom prst="rightArrow">
            <a:avLst>
              <a:gd name="adj1" fmla="val 50000"/>
              <a:gd name="adj2" fmla="val 64640"/>
            </a:avLst>
          </a:prstGeom>
          <a:solidFill>
            <a:srgbClr val="FF0066"/>
          </a:solidFill>
          <a:ln w="12700">
            <a:solidFill>
              <a:srgbClr val="FC0128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2774" name="Rectangle 7">
            <a:extLst>
              <a:ext uri="{FF2B5EF4-FFF2-40B4-BE49-F238E27FC236}">
                <a16:creationId xmlns:a16="http://schemas.microsoft.com/office/drawing/2014/main" id="{537C236A-6BF4-4B7C-B723-23837EF41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923" y="4529238"/>
            <a:ext cx="5083175" cy="1222375"/>
          </a:xfrm>
          <a:prstGeom prst="rect">
            <a:avLst/>
          </a:prstGeom>
          <a:solidFill>
            <a:schemeClr val="accent2"/>
          </a:solidFill>
          <a:ln w="38100" cmpd="dbl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The total POHR is the sum of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the fixed and variable rates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for a given activity level.  </a:t>
            </a:r>
          </a:p>
        </p:txBody>
      </p:sp>
      <p:graphicFrame>
        <p:nvGraphicFramePr>
          <p:cNvPr id="32777" name="Object 94">
            <a:hlinkClick r:id="" action="ppaction://ole?verb=0"/>
            <a:extLst>
              <a:ext uri="{FF2B5EF4-FFF2-40B4-BE49-F238E27FC236}">
                <a16:creationId xmlns:a16="http://schemas.microsoft.com/office/drawing/2014/main" id="{025FDE43-8BC7-44BE-8AB3-CF1C7A15C1EB}"/>
              </a:ext>
            </a:extLst>
          </p:cNvPr>
          <p:cNvGraphicFramePr>
            <a:graphicFrameLocks/>
          </p:cNvGraphicFramePr>
          <p:nvPr/>
        </p:nvGraphicFramePr>
        <p:xfrm>
          <a:off x="5486848" y="836712"/>
          <a:ext cx="1195387" cy="798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dArt" r:id="rId2" imgW="6092982" imgH="4060479" progId="MSWordArt.2">
                  <p:embed/>
                </p:oleObj>
              </mc:Choice>
              <mc:Fallback>
                <p:oleObj name="WordArt" r:id="rId2" imgW="6092982" imgH="4060479" progId="MSWordArt.2">
                  <p:embed/>
                  <p:pic>
                    <p:nvPicPr>
                      <p:cNvPr id="32777" name="Object 9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25FDE43-8BC7-44BE-8AB3-CF1C7A15C1E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848" y="836712"/>
                        <a:ext cx="1195387" cy="798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6114A-052D-4ADA-88A0-A87FB84F929E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BB50E-D1B1-F74C-AD8F-B0718627A020}"/>
              </a:ext>
            </a:extLst>
          </p:cNvPr>
          <p:cNvSpPr txBox="1"/>
          <p:nvPr/>
        </p:nvSpPr>
        <p:spPr>
          <a:xfrm>
            <a:off x="877824" y="4486656"/>
            <a:ext cx="3236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2000 machine hours – £6.50</a:t>
            </a:r>
          </a:p>
          <a:p>
            <a:r>
              <a:rPr lang="en-US" b="1" dirty="0"/>
              <a:t>4000 machine hours – 4.25</a:t>
            </a:r>
          </a:p>
        </p:txBody>
      </p:sp>
    </p:spTree>
    <p:extLst>
      <p:ext uri="{BB962C8B-B14F-4D97-AF65-F5344CB8AC3E}">
        <p14:creationId xmlns:p14="http://schemas.microsoft.com/office/powerpoint/2010/main" val="4286267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F468432F-C3FA-45F8-9993-FD6E89EFC2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Standard Cost Card – Variable Production Cost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C06760A-31CF-4050-8AC2-A048B813A6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5589" y="1573214"/>
            <a:ext cx="9064625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 A standard cost card for one unit of product might look like this: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6A243D-B6B2-4812-9A08-91B33E375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607715-FF64-4EE7-892F-990D46288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326" y="3088469"/>
            <a:ext cx="834534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54548"/>
      </p:ext>
    </p:extLst>
  </p:cSld>
  <p:clrMapOvr>
    <a:masterClrMapping/>
  </p:clrMapOvr>
  <p:transition>
    <p:split orient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4">
            <a:extLst>
              <a:ext uri="{FF2B5EF4-FFF2-40B4-BE49-F238E27FC236}">
                <a16:creationId xmlns:a16="http://schemas.microsoft.com/office/drawing/2014/main" id="{7958C9EB-D7F1-49C0-9A1F-07E993A9A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9617" y="2041451"/>
            <a:ext cx="3121025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Are standards the same as budgets? </a:t>
            </a:r>
          </a:p>
        </p:txBody>
      </p:sp>
      <p:sp>
        <p:nvSpPr>
          <p:cNvPr id="97287" name="Rectangle 7">
            <a:extLst>
              <a:ext uri="{FF2B5EF4-FFF2-40B4-BE49-F238E27FC236}">
                <a16:creationId xmlns:a16="http://schemas.microsoft.com/office/drawing/2014/main" id="{29A382D5-D394-47EA-9BA6-049DAB570D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7378" y="1700809"/>
            <a:ext cx="3959225" cy="244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standard</a:t>
            </a:r>
            <a:r>
              <a:rPr lang="en-US" altLang="en-US" b="1" dirty="0">
                <a:solidFill>
                  <a:schemeClr val="bg2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one unit: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individual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budget</a:t>
            </a:r>
            <a:r>
              <a:rPr lang="en-US" altLang="en-US" b="1" dirty="0">
                <a:solidFill>
                  <a:srgbClr val="FC0128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all units: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collective</a:t>
            </a:r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08035805-54D6-4D1B-A347-27864FA966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4143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Standards vs. Budgets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404F84-B823-4644-858C-318F8F8327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05575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0">
            <a:extLst>
              <a:ext uri="{FF2B5EF4-FFF2-40B4-BE49-F238E27FC236}">
                <a16:creationId xmlns:a16="http://schemas.microsoft.com/office/drawing/2014/main" id="{F9F5BB27-254D-48F1-BD38-AE725F8C48F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352800"/>
            <a:ext cx="520700" cy="444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87" name="Oval 11">
            <a:extLst>
              <a:ext uri="{FF2B5EF4-FFF2-40B4-BE49-F238E27FC236}">
                <a16:creationId xmlns:a16="http://schemas.microsoft.com/office/drawing/2014/main" id="{3419689F-7897-49D5-8ADC-5E317449D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3850" y="2895600"/>
            <a:ext cx="1651000" cy="584200"/>
          </a:xfrm>
          <a:prstGeom prst="ellipse">
            <a:avLst/>
          </a:prstGeom>
          <a:solidFill>
            <a:srgbClr val="CCFF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74A7B1BF-F6B1-47BF-9A05-B6D48022B7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sp>
        <p:nvSpPr>
          <p:cNvPr id="16389" name="Line 3">
            <a:extLst>
              <a:ext uri="{FF2B5EF4-FFF2-40B4-BE49-F238E27FC236}">
                <a16:creationId xmlns:a16="http://schemas.microsoft.com/office/drawing/2014/main" id="{EFEF84BA-3164-4B67-A535-35F3E951FC1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3060700"/>
            <a:ext cx="0" cy="302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0" name="Line 4">
            <a:extLst>
              <a:ext uri="{FF2B5EF4-FFF2-40B4-BE49-F238E27FC236}">
                <a16:creationId xmlns:a16="http://schemas.microsoft.com/office/drawing/2014/main" id="{18057D08-541F-480E-8BA9-65D3B361E42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3765550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1" name="Line 5">
            <a:extLst>
              <a:ext uri="{FF2B5EF4-FFF2-40B4-BE49-F238E27FC236}">
                <a16:creationId xmlns:a16="http://schemas.microsoft.com/office/drawing/2014/main" id="{DC143955-4A3A-4A5D-9614-ED9B830F2A1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6096000"/>
            <a:ext cx="3479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2" name="Rectangle 6">
            <a:extLst>
              <a:ext uri="{FF2B5EF4-FFF2-40B4-BE49-F238E27FC236}">
                <a16:creationId xmlns:a16="http://schemas.microsoft.com/office/drawing/2014/main" id="{FFA39521-D7CF-44F8-BCB2-6B343E96518E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324070" y="4400394"/>
            <a:ext cx="21143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Product Cost</a:t>
            </a:r>
          </a:p>
        </p:txBody>
      </p:sp>
      <p:sp>
        <p:nvSpPr>
          <p:cNvPr id="16393" name="Line 7">
            <a:extLst>
              <a:ext uri="{FF2B5EF4-FFF2-40B4-BE49-F238E27FC236}">
                <a16:creationId xmlns:a16="http://schemas.microsoft.com/office/drawing/2014/main" id="{D58CE989-66F1-422C-8CF5-27188E0DCCCA}"/>
              </a:ext>
            </a:extLst>
          </p:cNvPr>
          <p:cNvSpPr>
            <a:spLocks noChangeShapeType="1"/>
          </p:cNvSpPr>
          <p:nvPr/>
        </p:nvSpPr>
        <p:spPr bwMode="auto">
          <a:xfrm>
            <a:off x="4329113" y="3810000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4" name="Line 8">
            <a:extLst>
              <a:ext uri="{FF2B5EF4-FFF2-40B4-BE49-F238E27FC236}">
                <a16:creationId xmlns:a16="http://schemas.microsoft.com/office/drawing/2014/main" id="{B33BDDF1-4673-4658-9CE4-E86077B05B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294005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5" name="Rectangle 9">
            <a:extLst>
              <a:ext uri="{FF2B5EF4-FFF2-40B4-BE49-F238E27FC236}">
                <a16:creationId xmlns:a16="http://schemas.microsoft.com/office/drawing/2014/main" id="{9DBBAC4C-34ED-4310-A7F9-8CC920631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0689" y="2979739"/>
            <a:ext cx="1444625" cy="39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16396" name="Freeform 12">
            <a:extLst>
              <a:ext uri="{FF2B5EF4-FFF2-40B4-BE49-F238E27FC236}">
                <a16:creationId xmlns:a16="http://schemas.microsoft.com/office/drawing/2014/main" id="{5E7B3313-7B0F-454A-8B11-C53EB19C1D17}"/>
              </a:ext>
            </a:extLst>
          </p:cNvPr>
          <p:cNvSpPr>
            <a:spLocks/>
          </p:cNvSpPr>
          <p:nvPr/>
        </p:nvSpPr>
        <p:spPr bwMode="auto">
          <a:xfrm>
            <a:off x="5105400" y="28956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2147483647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0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336"/>
                </a:moveTo>
                <a:lnTo>
                  <a:pt x="194" y="342"/>
                </a:lnTo>
                <a:lnTo>
                  <a:pt x="246" y="351"/>
                </a:lnTo>
                <a:lnTo>
                  <a:pt x="301" y="371"/>
                </a:lnTo>
                <a:lnTo>
                  <a:pt x="354" y="395"/>
                </a:lnTo>
                <a:lnTo>
                  <a:pt x="405" y="426"/>
                </a:lnTo>
                <a:lnTo>
                  <a:pt x="453" y="464"/>
                </a:lnTo>
                <a:lnTo>
                  <a:pt x="501" y="505"/>
                </a:lnTo>
                <a:lnTo>
                  <a:pt x="545" y="554"/>
                </a:lnTo>
                <a:lnTo>
                  <a:pt x="585" y="610"/>
                </a:lnTo>
                <a:lnTo>
                  <a:pt x="622" y="669"/>
                </a:lnTo>
                <a:lnTo>
                  <a:pt x="655" y="731"/>
                </a:lnTo>
                <a:lnTo>
                  <a:pt x="685" y="798"/>
                </a:lnTo>
                <a:lnTo>
                  <a:pt x="711" y="870"/>
                </a:lnTo>
                <a:lnTo>
                  <a:pt x="732" y="942"/>
                </a:lnTo>
                <a:lnTo>
                  <a:pt x="747" y="1018"/>
                </a:lnTo>
                <a:lnTo>
                  <a:pt x="758" y="1096"/>
                </a:lnTo>
                <a:lnTo>
                  <a:pt x="766" y="1176"/>
                </a:lnTo>
                <a:lnTo>
                  <a:pt x="767" y="1200"/>
                </a:lnTo>
                <a:lnTo>
                  <a:pt x="763" y="1113"/>
                </a:lnTo>
                <a:lnTo>
                  <a:pt x="755" y="1023"/>
                </a:lnTo>
                <a:lnTo>
                  <a:pt x="744" y="939"/>
                </a:lnTo>
                <a:lnTo>
                  <a:pt x="729" y="855"/>
                </a:lnTo>
                <a:lnTo>
                  <a:pt x="711" y="772"/>
                </a:lnTo>
                <a:lnTo>
                  <a:pt x="686" y="693"/>
                </a:lnTo>
                <a:lnTo>
                  <a:pt x="663" y="617"/>
                </a:lnTo>
                <a:lnTo>
                  <a:pt x="631" y="545"/>
                </a:lnTo>
                <a:lnTo>
                  <a:pt x="600" y="477"/>
                </a:lnTo>
                <a:lnTo>
                  <a:pt x="566" y="414"/>
                </a:lnTo>
                <a:lnTo>
                  <a:pt x="529" y="357"/>
                </a:lnTo>
                <a:lnTo>
                  <a:pt x="488" y="303"/>
                </a:lnTo>
                <a:lnTo>
                  <a:pt x="446" y="258"/>
                </a:lnTo>
                <a:lnTo>
                  <a:pt x="401" y="216"/>
                </a:lnTo>
                <a:lnTo>
                  <a:pt x="356" y="182"/>
                </a:lnTo>
                <a:lnTo>
                  <a:pt x="310" y="152"/>
                </a:lnTo>
                <a:lnTo>
                  <a:pt x="260" y="133"/>
                </a:lnTo>
                <a:lnTo>
                  <a:pt x="212" y="118"/>
                </a:lnTo>
                <a:lnTo>
                  <a:pt x="160" y="110"/>
                </a:lnTo>
                <a:lnTo>
                  <a:pt x="157" y="0"/>
                </a:lnTo>
                <a:lnTo>
                  <a:pt x="0" y="225"/>
                </a:lnTo>
                <a:lnTo>
                  <a:pt x="157" y="452"/>
                </a:lnTo>
                <a:lnTo>
                  <a:pt x="160" y="336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7" name="Freeform 14">
            <a:extLst>
              <a:ext uri="{FF2B5EF4-FFF2-40B4-BE49-F238E27FC236}">
                <a16:creationId xmlns:a16="http://schemas.microsoft.com/office/drawing/2014/main" id="{EEA2F2B9-8279-475B-9B96-8F174CAB9DAB}"/>
              </a:ext>
            </a:extLst>
          </p:cNvPr>
          <p:cNvSpPr>
            <a:spLocks/>
          </p:cNvSpPr>
          <p:nvPr/>
        </p:nvSpPr>
        <p:spPr bwMode="auto">
          <a:xfrm>
            <a:off x="3351214" y="1600200"/>
            <a:ext cx="1906587" cy="1219200"/>
          </a:xfrm>
          <a:custGeom>
            <a:avLst/>
            <a:gdLst>
              <a:gd name="T0" fmla="*/ 2147483647 w 1201"/>
              <a:gd name="T1" fmla="*/ 2147483647 h 768"/>
              <a:gd name="T2" fmla="*/ 2147483647 w 1201"/>
              <a:gd name="T3" fmla="*/ 2147483647 h 768"/>
              <a:gd name="T4" fmla="*/ 2147483647 w 1201"/>
              <a:gd name="T5" fmla="*/ 2147483647 h 768"/>
              <a:gd name="T6" fmla="*/ 2147483647 w 1201"/>
              <a:gd name="T7" fmla="*/ 2147483647 h 768"/>
              <a:gd name="T8" fmla="*/ 2147483647 w 1201"/>
              <a:gd name="T9" fmla="*/ 2147483647 h 768"/>
              <a:gd name="T10" fmla="*/ 2147483647 w 1201"/>
              <a:gd name="T11" fmla="*/ 2147483647 h 768"/>
              <a:gd name="T12" fmla="*/ 2147483647 w 1201"/>
              <a:gd name="T13" fmla="*/ 2147483647 h 768"/>
              <a:gd name="T14" fmla="*/ 2147483647 w 1201"/>
              <a:gd name="T15" fmla="*/ 2147483647 h 768"/>
              <a:gd name="T16" fmla="*/ 2147483647 w 1201"/>
              <a:gd name="T17" fmla="*/ 2147483647 h 768"/>
              <a:gd name="T18" fmla="*/ 2147483647 w 1201"/>
              <a:gd name="T19" fmla="*/ 2147483647 h 768"/>
              <a:gd name="T20" fmla="*/ 2147483647 w 1201"/>
              <a:gd name="T21" fmla="*/ 2147483647 h 768"/>
              <a:gd name="T22" fmla="*/ 2147483647 w 1201"/>
              <a:gd name="T23" fmla="*/ 2147483647 h 768"/>
              <a:gd name="T24" fmla="*/ 2147483647 w 1201"/>
              <a:gd name="T25" fmla="*/ 2147483647 h 768"/>
              <a:gd name="T26" fmla="*/ 2147483647 w 1201"/>
              <a:gd name="T27" fmla="*/ 2147483647 h 768"/>
              <a:gd name="T28" fmla="*/ 2147483647 w 1201"/>
              <a:gd name="T29" fmla="*/ 2147483647 h 768"/>
              <a:gd name="T30" fmla="*/ 2147483647 w 1201"/>
              <a:gd name="T31" fmla="*/ 2147483647 h 768"/>
              <a:gd name="T32" fmla="*/ 2147483647 w 1201"/>
              <a:gd name="T33" fmla="*/ 2147483647 h 768"/>
              <a:gd name="T34" fmla="*/ 2147483647 w 1201"/>
              <a:gd name="T35" fmla="*/ 2147483647 h 768"/>
              <a:gd name="T36" fmla="*/ 0 w 1201"/>
              <a:gd name="T37" fmla="*/ 0 h 768"/>
              <a:gd name="T38" fmla="*/ 2147483647 w 1201"/>
              <a:gd name="T39" fmla="*/ 2147483647 h 768"/>
              <a:gd name="T40" fmla="*/ 2147483647 w 1201"/>
              <a:gd name="T41" fmla="*/ 2147483647 h 768"/>
              <a:gd name="T42" fmla="*/ 2147483647 w 1201"/>
              <a:gd name="T43" fmla="*/ 2147483647 h 768"/>
              <a:gd name="T44" fmla="*/ 2147483647 w 1201"/>
              <a:gd name="T45" fmla="*/ 2147483647 h 768"/>
              <a:gd name="T46" fmla="*/ 2147483647 w 1201"/>
              <a:gd name="T47" fmla="*/ 2147483647 h 768"/>
              <a:gd name="T48" fmla="*/ 2147483647 w 1201"/>
              <a:gd name="T49" fmla="*/ 2147483647 h 768"/>
              <a:gd name="T50" fmla="*/ 2147483647 w 1201"/>
              <a:gd name="T51" fmla="*/ 2147483647 h 768"/>
              <a:gd name="T52" fmla="*/ 2147483647 w 1201"/>
              <a:gd name="T53" fmla="*/ 2147483647 h 768"/>
              <a:gd name="T54" fmla="*/ 2147483647 w 1201"/>
              <a:gd name="T55" fmla="*/ 2147483647 h 768"/>
              <a:gd name="T56" fmla="*/ 2147483647 w 1201"/>
              <a:gd name="T57" fmla="*/ 2147483647 h 768"/>
              <a:gd name="T58" fmla="*/ 2147483647 w 1201"/>
              <a:gd name="T59" fmla="*/ 2147483647 h 768"/>
              <a:gd name="T60" fmla="*/ 2147483647 w 1201"/>
              <a:gd name="T61" fmla="*/ 2147483647 h 768"/>
              <a:gd name="T62" fmla="*/ 2147483647 w 1201"/>
              <a:gd name="T63" fmla="*/ 2147483647 h 768"/>
              <a:gd name="T64" fmla="*/ 2147483647 w 1201"/>
              <a:gd name="T65" fmla="*/ 2147483647 h 768"/>
              <a:gd name="T66" fmla="*/ 2147483647 w 1201"/>
              <a:gd name="T67" fmla="*/ 2147483647 h 768"/>
              <a:gd name="T68" fmla="*/ 2147483647 w 1201"/>
              <a:gd name="T69" fmla="*/ 2147483647 h 768"/>
              <a:gd name="T70" fmla="*/ 2147483647 w 1201"/>
              <a:gd name="T71" fmla="*/ 2147483647 h 768"/>
              <a:gd name="T72" fmla="*/ 2147483647 w 1201"/>
              <a:gd name="T73" fmla="*/ 2147483647 h 768"/>
              <a:gd name="T74" fmla="*/ 2147483647 w 1201"/>
              <a:gd name="T75" fmla="*/ 2147483647 h 768"/>
              <a:gd name="T76" fmla="*/ 2147483647 w 1201"/>
              <a:gd name="T77" fmla="*/ 2147483647 h 768"/>
              <a:gd name="T78" fmla="*/ 2147483647 w 1201"/>
              <a:gd name="T79" fmla="*/ 2147483647 h 768"/>
              <a:gd name="T80" fmla="*/ 2147483647 w 1201"/>
              <a:gd name="T81" fmla="*/ 2147483647 h 768"/>
              <a:gd name="T82" fmla="*/ 2147483647 w 1201"/>
              <a:gd name="T83" fmla="*/ 2147483647 h 768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01"/>
              <a:gd name="T127" fmla="*/ 0 h 768"/>
              <a:gd name="T128" fmla="*/ 1201 w 1201"/>
              <a:gd name="T129" fmla="*/ 768 h 768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01" h="768">
                <a:moveTo>
                  <a:pt x="864" y="607"/>
                </a:moveTo>
                <a:lnTo>
                  <a:pt x="858" y="573"/>
                </a:lnTo>
                <a:lnTo>
                  <a:pt x="849" y="521"/>
                </a:lnTo>
                <a:lnTo>
                  <a:pt x="829" y="466"/>
                </a:lnTo>
                <a:lnTo>
                  <a:pt x="805" y="413"/>
                </a:lnTo>
                <a:lnTo>
                  <a:pt x="774" y="362"/>
                </a:lnTo>
                <a:lnTo>
                  <a:pt x="736" y="314"/>
                </a:lnTo>
                <a:lnTo>
                  <a:pt x="695" y="266"/>
                </a:lnTo>
                <a:lnTo>
                  <a:pt x="646" y="222"/>
                </a:lnTo>
                <a:lnTo>
                  <a:pt x="590" y="182"/>
                </a:lnTo>
                <a:lnTo>
                  <a:pt x="531" y="145"/>
                </a:lnTo>
                <a:lnTo>
                  <a:pt x="469" y="112"/>
                </a:lnTo>
                <a:lnTo>
                  <a:pt x="402" y="82"/>
                </a:lnTo>
                <a:lnTo>
                  <a:pt x="330" y="56"/>
                </a:lnTo>
                <a:lnTo>
                  <a:pt x="258" y="35"/>
                </a:lnTo>
                <a:lnTo>
                  <a:pt x="182" y="20"/>
                </a:lnTo>
                <a:lnTo>
                  <a:pt x="104" y="9"/>
                </a:lnTo>
                <a:lnTo>
                  <a:pt x="24" y="1"/>
                </a:lnTo>
                <a:lnTo>
                  <a:pt x="0" y="0"/>
                </a:lnTo>
                <a:lnTo>
                  <a:pt x="87" y="4"/>
                </a:lnTo>
                <a:lnTo>
                  <a:pt x="177" y="12"/>
                </a:lnTo>
                <a:lnTo>
                  <a:pt x="261" y="23"/>
                </a:lnTo>
                <a:lnTo>
                  <a:pt x="345" y="38"/>
                </a:lnTo>
                <a:lnTo>
                  <a:pt x="428" y="56"/>
                </a:lnTo>
                <a:lnTo>
                  <a:pt x="507" y="81"/>
                </a:lnTo>
                <a:lnTo>
                  <a:pt x="583" y="104"/>
                </a:lnTo>
                <a:lnTo>
                  <a:pt x="655" y="136"/>
                </a:lnTo>
                <a:lnTo>
                  <a:pt x="723" y="167"/>
                </a:lnTo>
                <a:lnTo>
                  <a:pt x="786" y="201"/>
                </a:lnTo>
                <a:lnTo>
                  <a:pt x="843" y="238"/>
                </a:lnTo>
                <a:lnTo>
                  <a:pt x="897" y="279"/>
                </a:lnTo>
                <a:lnTo>
                  <a:pt x="942" y="321"/>
                </a:lnTo>
                <a:lnTo>
                  <a:pt x="984" y="366"/>
                </a:lnTo>
                <a:lnTo>
                  <a:pt x="1018" y="411"/>
                </a:lnTo>
                <a:lnTo>
                  <a:pt x="1048" y="457"/>
                </a:lnTo>
                <a:lnTo>
                  <a:pt x="1067" y="507"/>
                </a:lnTo>
                <a:lnTo>
                  <a:pt x="1082" y="555"/>
                </a:lnTo>
                <a:lnTo>
                  <a:pt x="1090" y="607"/>
                </a:lnTo>
                <a:lnTo>
                  <a:pt x="1200" y="610"/>
                </a:lnTo>
                <a:lnTo>
                  <a:pt x="975" y="767"/>
                </a:lnTo>
                <a:lnTo>
                  <a:pt x="748" y="610"/>
                </a:lnTo>
                <a:lnTo>
                  <a:pt x="864" y="607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8" name="Rectangle 15">
            <a:extLst>
              <a:ext uri="{FF2B5EF4-FFF2-40B4-BE49-F238E27FC236}">
                <a16:creationId xmlns:a16="http://schemas.microsoft.com/office/drawing/2014/main" id="{C9536380-EF5D-4864-A07D-19D54B536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6725" y="4114801"/>
            <a:ext cx="448945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This variance is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unfavourable</a:t>
            </a:r>
            <a:b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because the actual cost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exceeds the standard cost. </a:t>
            </a:r>
          </a:p>
        </p:txBody>
      </p:sp>
      <p:sp>
        <p:nvSpPr>
          <p:cNvPr id="16399" name="Rectangle 13">
            <a:extLst>
              <a:ext uri="{FF2B5EF4-FFF2-40B4-BE49-F238E27FC236}">
                <a16:creationId xmlns:a16="http://schemas.microsoft.com/office/drawing/2014/main" id="{3912D891-EDBA-431A-B321-61A160D31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212850"/>
            <a:ext cx="7315200" cy="844550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 standard cost variance is the amount by which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an actual cost differs from the standard cost.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1027C0-551C-4C13-A65D-3878C8FDF8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884936"/>
      </p:ext>
    </p:extLst>
  </p:cSld>
  <p:clrMapOvr>
    <a:masterClrMapping/>
  </p:clrMapOvr>
  <p:transition>
    <p:blinds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BA68491-E666-4EDC-B93F-718287D4E0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grpSp>
        <p:nvGrpSpPr>
          <p:cNvPr id="17411" name="Group 10">
            <a:extLst>
              <a:ext uri="{FF2B5EF4-FFF2-40B4-BE49-F238E27FC236}">
                <a16:creationId xmlns:a16="http://schemas.microsoft.com/office/drawing/2014/main" id="{1FBEFCDF-E7AC-4C24-A519-BB2F53CCE8D1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1268413"/>
            <a:ext cx="2895600" cy="3379787"/>
            <a:chOff x="336" y="1216"/>
            <a:chExt cx="1824" cy="1712"/>
          </a:xfrm>
        </p:grpSpPr>
        <p:sp>
          <p:nvSpPr>
            <p:cNvPr id="17510" name="Freeform 3">
              <a:extLst>
                <a:ext uri="{FF2B5EF4-FFF2-40B4-BE49-F238E27FC236}">
                  <a16:creationId xmlns:a16="http://schemas.microsoft.com/office/drawing/2014/main" id="{DA225A5E-B204-4F5E-A7DB-7C9377F15CB3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36" y="1216"/>
              <a:ext cx="1824" cy="1712"/>
            </a:xfrm>
            <a:custGeom>
              <a:avLst/>
              <a:gdLst>
                <a:gd name="T0" fmla="*/ 0 w 2269"/>
                <a:gd name="T1" fmla="*/ 136 h 2209"/>
                <a:gd name="T2" fmla="*/ 2 w 2269"/>
                <a:gd name="T3" fmla="*/ 139 h 2209"/>
                <a:gd name="T4" fmla="*/ 2 w 2269"/>
                <a:gd name="T5" fmla="*/ 140 h 2209"/>
                <a:gd name="T6" fmla="*/ 3 w 2269"/>
                <a:gd name="T7" fmla="*/ 143 h 2209"/>
                <a:gd name="T8" fmla="*/ 5 w 2269"/>
                <a:gd name="T9" fmla="*/ 145 h 2209"/>
                <a:gd name="T10" fmla="*/ 8 w 2269"/>
                <a:gd name="T11" fmla="*/ 146 h 2209"/>
                <a:gd name="T12" fmla="*/ 10 w 2269"/>
                <a:gd name="T13" fmla="*/ 148 h 2209"/>
                <a:gd name="T14" fmla="*/ 14 w 2269"/>
                <a:gd name="T15" fmla="*/ 150 h 2209"/>
                <a:gd name="T16" fmla="*/ 18 w 2269"/>
                <a:gd name="T17" fmla="*/ 150 h 2209"/>
                <a:gd name="T18" fmla="*/ 22 w 2269"/>
                <a:gd name="T19" fmla="*/ 151 h 2209"/>
                <a:gd name="T20" fmla="*/ 25 w 2269"/>
                <a:gd name="T21" fmla="*/ 152 h 2209"/>
                <a:gd name="T22" fmla="*/ 27 w 2269"/>
                <a:gd name="T23" fmla="*/ 152 h 2209"/>
                <a:gd name="T24" fmla="*/ 51 w 2269"/>
                <a:gd name="T25" fmla="*/ 151 h 2209"/>
                <a:gd name="T26" fmla="*/ 36 w 2269"/>
                <a:gd name="T27" fmla="*/ 173 h 2209"/>
                <a:gd name="T28" fmla="*/ 87 w 2269"/>
                <a:gd name="T29" fmla="*/ 151 h 2209"/>
                <a:gd name="T30" fmla="*/ 229 w 2269"/>
                <a:gd name="T31" fmla="*/ 152 h 2209"/>
                <a:gd name="T32" fmla="*/ 233 w 2269"/>
                <a:gd name="T33" fmla="*/ 151 h 2209"/>
                <a:gd name="T34" fmla="*/ 237 w 2269"/>
                <a:gd name="T35" fmla="*/ 150 h 2209"/>
                <a:gd name="T36" fmla="*/ 240 w 2269"/>
                <a:gd name="T37" fmla="*/ 150 h 2209"/>
                <a:gd name="T38" fmla="*/ 244 w 2269"/>
                <a:gd name="T39" fmla="*/ 148 h 2209"/>
                <a:gd name="T40" fmla="*/ 248 w 2269"/>
                <a:gd name="T41" fmla="*/ 146 h 2209"/>
                <a:gd name="T42" fmla="*/ 249 w 2269"/>
                <a:gd name="T43" fmla="*/ 145 h 2209"/>
                <a:gd name="T44" fmla="*/ 252 w 2269"/>
                <a:gd name="T45" fmla="*/ 143 h 2209"/>
                <a:gd name="T46" fmla="*/ 254 w 2269"/>
                <a:gd name="T47" fmla="*/ 141 h 2209"/>
                <a:gd name="T48" fmla="*/ 255 w 2269"/>
                <a:gd name="T49" fmla="*/ 139 h 2209"/>
                <a:gd name="T50" fmla="*/ 256 w 2269"/>
                <a:gd name="T51" fmla="*/ 136 h 2209"/>
                <a:gd name="T52" fmla="*/ 256 w 2269"/>
                <a:gd name="T53" fmla="*/ 136 h 2209"/>
                <a:gd name="T54" fmla="*/ 256 w 2269"/>
                <a:gd name="T55" fmla="*/ 16 h 2209"/>
                <a:gd name="T56" fmla="*/ 255 w 2269"/>
                <a:gd name="T57" fmla="*/ 13 h 2209"/>
                <a:gd name="T58" fmla="*/ 254 w 2269"/>
                <a:gd name="T59" fmla="*/ 11 h 2209"/>
                <a:gd name="T60" fmla="*/ 252 w 2269"/>
                <a:gd name="T61" fmla="*/ 9 h 2209"/>
                <a:gd name="T62" fmla="*/ 250 w 2269"/>
                <a:gd name="T63" fmla="*/ 7 h 2209"/>
                <a:gd name="T64" fmla="*/ 248 w 2269"/>
                <a:gd name="T65" fmla="*/ 5 h 2209"/>
                <a:gd name="T66" fmla="*/ 244 w 2269"/>
                <a:gd name="T67" fmla="*/ 3 h 2209"/>
                <a:gd name="T68" fmla="*/ 241 w 2269"/>
                <a:gd name="T69" fmla="*/ 2 h 2209"/>
                <a:gd name="T70" fmla="*/ 237 w 2269"/>
                <a:gd name="T71" fmla="*/ 2 h 2209"/>
                <a:gd name="T72" fmla="*/ 234 w 2269"/>
                <a:gd name="T73" fmla="*/ 2 h 2209"/>
                <a:gd name="T74" fmla="*/ 230 w 2269"/>
                <a:gd name="T75" fmla="*/ 1 h 2209"/>
                <a:gd name="T76" fmla="*/ 229 w 2269"/>
                <a:gd name="T77" fmla="*/ 0 h 2209"/>
                <a:gd name="T78" fmla="*/ 27 w 2269"/>
                <a:gd name="T79" fmla="*/ 0 h 2209"/>
                <a:gd name="T80" fmla="*/ 23 w 2269"/>
                <a:gd name="T81" fmla="*/ 2 h 2209"/>
                <a:gd name="T82" fmla="*/ 18 w 2269"/>
                <a:gd name="T83" fmla="*/ 2 h 2209"/>
                <a:gd name="T84" fmla="*/ 14 w 2269"/>
                <a:gd name="T85" fmla="*/ 2 h 2209"/>
                <a:gd name="T86" fmla="*/ 11 w 2269"/>
                <a:gd name="T87" fmla="*/ 3 h 2209"/>
                <a:gd name="T88" fmla="*/ 8 w 2269"/>
                <a:gd name="T89" fmla="*/ 5 h 2209"/>
                <a:gd name="T90" fmla="*/ 6 w 2269"/>
                <a:gd name="T91" fmla="*/ 7 h 2209"/>
                <a:gd name="T92" fmla="*/ 4 w 2269"/>
                <a:gd name="T93" fmla="*/ 9 h 2209"/>
                <a:gd name="T94" fmla="*/ 2 w 2269"/>
                <a:gd name="T95" fmla="*/ 10 h 2209"/>
                <a:gd name="T96" fmla="*/ 2 w 2269"/>
                <a:gd name="T97" fmla="*/ 13 h 2209"/>
                <a:gd name="T98" fmla="*/ 0 w 2269"/>
                <a:gd name="T99" fmla="*/ 16 h 2209"/>
                <a:gd name="T100" fmla="*/ 0 w 2269"/>
                <a:gd name="T101" fmla="*/ 16 h 2209"/>
                <a:gd name="T102" fmla="*/ 0 w 2269"/>
                <a:gd name="T103" fmla="*/ 136 h 220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269"/>
                <a:gd name="T157" fmla="*/ 0 h 2209"/>
                <a:gd name="T158" fmla="*/ 2269 w 2269"/>
                <a:gd name="T159" fmla="*/ 2209 h 220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269" h="2209">
                  <a:moveTo>
                    <a:pt x="0" y="1741"/>
                  </a:moveTo>
                  <a:lnTo>
                    <a:pt x="5" y="1769"/>
                  </a:lnTo>
                  <a:lnTo>
                    <a:pt x="14" y="1797"/>
                  </a:lnTo>
                  <a:lnTo>
                    <a:pt x="29" y="1825"/>
                  </a:lnTo>
                  <a:lnTo>
                    <a:pt x="47" y="1851"/>
                  </a:lnTo>
                  <a:lnTo>
                    <a:pt x="71" y="1873"/>
                  </a:lnTo>
                  <a:lnTo>
                    <a:pt x="95" y="1894"/>
                  </a:lnTo>
                  <a:lnTo>
                    <a:pt x="125" y="1910"/>
                  </a:lnTo>
                  <a:lnTo>
                    <a:pt x="158" y="1922"/>
                  </a:lnTo>
                  <a:lnTo>
                    <a:pt x="191" y="1932"/>
                  </a:lnTo>
                  <a:lnTo>
                    <a:pt x="226" y="1939"/>
                  </a:lnTo>
                  <a:lnTo>
                    <a:pt x="233" y="1939"/>
                  </a:lnTo>
                  <a:lnTo>
                    <a:pt x="448" y="1934"/>
                  </a:lnTo>
                  <a:lnTo>
                    <a:pt x="322" y="2208"/>
                  </a:lnTo>
                  <a:lnTo>
                    <a:pt x="770" y="1934"/>
                  </a:lnTo>
                  <a:lnTo>
                    <a:pt x="2034" y="1939"/>
                  </a:lnTo>
                  <a:lnTo>
                    <a:pt x="2068" y="1933"/>
                  </a:lnTo>
                  <a:lnTo>
                    <a:pt x="2104" y="1925"/>
                  </a:lnTo>
                  <a:lnTo>
                    <a:pt x="2133" y="1913"/>
                  </a:lnTo>
                  <a:lnTo>
                    <a:pt x="2165" y="1896"/>
                  </a:lnTo>
                  <a:lnTo>
                    <a:pt x="2191" y="1878"/>
                  </a:lnTo>
                  <a:lnTo>
                    <a:pt x="2213" y="1856"/>
                  </a:lnTo>
                  <a:lnTo>
                    <a:pt x="2235" y="1830"/>
                  </a:lnTo>
                  <a:lnTo>
                    <a:pt x="2250" y="1804"/>
                  </a:lnTo>
                  <a:lnTo>
                    <a:pt x="2260" y="1774"/>
                  </a:lnTo>
                  <a:lnTo>
                    <a:pt x="2268" y="1744"/>
                  </a:lnTo>
                  <a:lnTo>
                    <a:pt x="2268" y="1741"/>
                  </a:lnTo>
                  <a:lnTo>
                    <a:pt x="2268" y="199"/>
                  </a:lnTo>
                  <a:lnTo>
                    <a:pt x="2262" y="169"/>
                  </a:lnTo>
                  <a:lnTo>
                    <a:pt x="2253" y="141"/>
                  </a:lnTo>
                  <a:lnTo>
                    <a:pt x="2238" y="112"/>
                  </a:lnTo>
                  <a:lnTo>
                    <a:pt x="2218" y="87"/>
                  </a:lnTo>
                  <a:lnTo>
                    <a:pt x="2196" y="65"/>
                  </a:lnTo>
                  <a:lnTo>
                    <a:pt x="2169" y="45"/>
                  </a:lnTo>
                  <a:lnTo>
                    <a:pt x="2138" y="30"/>
                  </a:lnTo>
                  <a:lnTo>
                    <a:pt x="2108" y="15"/>
                  </a:lnTo>
                  <a:lnTo>
                    <a:pt x="2075" y="6"/>
                  </a:lnTo>
                  <a:lnTo>
                    <a:pt x="2039" y="1"/>
                  </a:lnTo>
                  <a:lnTo>
                    <a:pt x="2034" y="0"/>
                  </a:lnTo>
                  <a:lnTo>
                    <a:pt x="233" y="0"/>
                  </a:lnTo>
                  <a:lnTo>
                    <a:pt x="197" y="5"/>
                  </a:lnTo>
                  <a:lnTo>
                    <a:pt x="163" y="14"/>
                  </a:lnTo>
                  <a:lnTo>
                    <a:pt x="131" y="25"/>
                  </a:lnTo>
                  <a:lnTo>
                    <a:pt x="101" y="41"/>
                  </a:lnTo>
                  <a:lnTo>
                    <a:pt x="75" y="61"/>
                  </a:lnTo>
                  <a:lnTo>
                    <a:pt x="51" y="84"/>
                  </a:lnTo>
                  <a:lnTo>
                    <a:pt x="32" y="108"/>
                  </a:lnTo>
                  <a:lnTo>
                    <a:pt x="17" y="136"/>
                  </a:lnTo>
                  <a:lnTo>
                    <a:pt x="6" y="164"/>
                  </a:lnTo>
                  <a:lnTo>
                    <a:pt x="0" y="194"/>
                  </a:lnTo>
                  <a:lnTo>
                    <a:pt x="0" y="199"/>
                  </a:lnTo>
                  <a:lnTo>
                    <a:pt x="0" y="1741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511" name="Rectangle 4">
              <a:extLst>
                <a:ext uri="{FF2B5EF4-FFF2-40B4-BE49-F238E27FC236}">
                  <a16:creationId xmlns:a16="http://schemas.microsoft.com/office/drawing/2014/main" id="{EA7EBD40-E6CD-48D3-956C-6FE12D71C4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" y="1296"/>
              <a:ext cx="1679" cy="1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see that there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is an unfavourable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But why are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variances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important to me? </a:t>
              </a:r>
              <a:endPara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4" name="Group 7">
            <a:extLst>
              <a:ext uri="{FF2B5EF4-FFF2-40B4-BE49-F238E27FC236}">
                <a16:creationId xmlns:a16="http://schemas.microsoft.com/office/drawing/2014/main" id="{BCA47AB4-1C22-418A-815B-7F32582C7C2E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1301750"/>
            <a:ext cx="4711700" cy="2782888"/>
            <a:chOff x="2504" y="820"/>
            <a:chExt cx="2968" cy="1753"/>
          </a:xfrm>
        </p:grpSpPr>
        <p:sp>
          <p:nvSpPr>
            <p:cNvPr id="17414" name="AutoShape 8">
              <a:extLst>
                <a:ext uri="{FF2B5EF4-FFF2-40B4-BE49-F238E27FC236}">
                  <a16:creationId xmlns:a16="http://schemas.microsoft.com/office/drawing/2014/main" id="{724D2E2E-E7FD-4948-8E39-7659E674D4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4" y="820"/>
              <a:ext cx="2968" cy="175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solidFill>
              <a:srgbClr val="CC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5" name="Rectangle 9">
              <a:extLst>
                <a:ext uri="{FF2B5EF4-FFF2-40B4-BE49-F238E27FC236}">
                  <a16:creationId xmlns:a16="http://schemas.microsoft.com/office/drawing/2014/main" id="{9970D5EB-8A51-438B-A72A-C1B9DAFA179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672" y="921"/>
              <a:ext cx="2682" cy="16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First, they point to causes of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problems and directions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for improvement.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Second, they trigger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investigations in departments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having responsibility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for incurring the costs.</a:t>
              </a:r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38744B-9D22-40CB-8B7D-3C2AB39BBF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293415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2C5694A5-47F7-41E9-9D00-998296B87D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Standard Cost Variances</a:t>
            </a:r>
          </a:p>
        </p:txBody>
      </p:sp>
      <p:grpSp>
        <p:nvGrpSpPr>
          <p:cNvPr id="18436" name="Group 32">
            <a:extLst>
              <a:ext uri="{FF2B5EF4-FFF2-40B4-BE49-F238E27FC236}">
                <a16:creationId xmlns:a16="http://schemas.microsoft.com/office/drawing/2014/main" id="{B7E470F3-9B79-46F1-AA6D-A2C45D4710F6}"/>
              </a:ext>
            </a:extLst>
          </p:cNvPr>
          <p:cNvGrpSpPr>
            <a:grpSpLocks/>
          </p:cNvGrpSpPr>
          <p:nvPr/>
        </p:nvGrpSpPr>
        <p:grpSpPr bwMode="auto">
          <a:xfrm>
            <a:off x="2300536" y="3134246"/>
            <a:ext cx="2781300" cy="723900"/>
            <a:chOff x="600" y="2124"/>
            <a:chExt cx="1752" cy="456"/>
          </a:xfrm>
        </p:grpSpPr>
        <p:grpSp>
          <p:nvGrpSpPr>
            <p:cNvPr id="18453" name="Group 12">
              <a:extLst>
                <a:ext uri="{FF2B5EF4-FFF2-40B4-BE49-F238E27FC236}">
                  <a16:creationId xmlns:a16="http://schemas.microsoft.com/office/drawing/2014/main" id="{D945B381-7D9A-4159-9206-2EDF4384018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0" y="2124"/>
              <a:ext cx="1752" cy="456"/>
              <a:chOff x="492" y="2124"/>
              <a:chExt cx="1752" cy="456"/>
            </a:xfrm>
          </p:grpSpPr>
          <p:sp>
            <p:nvSpPr>
              <p:cNvPr id="18455" name="Rectangle 13">
                <a:extLst>
                  <a:ext uri="{FF2B5EF4-FFF2-40B4-BE49-F238E27FC236}">
                    <a16:creationId xmlns:a16="http://schemas.microsoft.com/office/drawing/2014/main" id="{1B8B90A1-73A4-450A-B99E-A46BC16557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7" y="2144"/>
                <a:ext cx="1702" cy="416"/>
              </a:xfrm>
              <a:prstGeom prst="rect">
                <a:avLst/>
              </a:prstGeom>
              <a:solidFill>
                <a:srgbClr val="CC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456" name="AutoShape 14">
                <a:extLst>
                  <a:ext uri="{FF2B5EF4-FFF2-40B4-BE49-F238E27FC236}">
                    <a16:creationId xmlns:a16="http://schemas.microsoft.com/office/drawing/2014/main" id="{DDAFA1A8-1916-4F5E-9CCE-BBE4E42F0E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CCFFFF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54" name="Rectangle 15">
              <a:extLst>
                <a:ext uri="{FF2B5EF4-FFF2-40B4-BE49-F238E27FC236}">
                  <a16:creationId xmlns:a16="http://schemas.microsoft.com/office/drawing/2014/main" id="{08A0765C-28E1-4E70-909F-65BDF293B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" y="2209"/>
              <a:ext cx="136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Price Variance</a:t>
              </a:r>
            </a:p>
          </p:txBody>
        </p:sp>
      </p:grpSp>
      <p:grpSp>
        <p:nvGrpSpPr>
          <p:cNvPr id="18437" name="Group 31">
            <a:extLst>
              <a:ext uri="{FF2B5EF4-FFF2-40B4-BE49-F238E27FC236}">
                <a16:creationId xmlns:a16="http://schemas.microsoft.com/office/drawing/2014/main" id="{A9214924-EF99-4B35-AA3B-D2E77DBC90D2}"/>
              </a:ext>
            </a:extLst>
          </p:cNvPr>
          <p:cNvGrpSpPr>
            <a:grpSpLocks/>
          </p:cNvGrpSpPr>
          <p:nvPr/>
        </p:nvGrpSpPr>
        <p:grpSpPr bwMode="auto">
          <a:xfrm>
            <a:off x="1919536" y="4478859"/>
            <a:ext cx="3543300" cy="1447800"/>
            <a:chOff x="360" y="2971"/>
            <a:chExt cx="2232" cy="912"/>
          </a:xfrm>
        </p:grpSpPr>
        <p:sp>
          <p:nvSpPr>
            <p:cNvPr id="18451" name="AutoShape 17">
              <a:extLst>
                <a:ext uri="{FF2B5EF4-FFF2-40B4-BE49-F238E27FC236}">
                  <a16:creationId xmlns:a16="http://schemas.microsoft.com/office/drawing/2014/main" id="{4B6E5E1D-64F5-4A17-8D63-1D14B7449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" y="2971"/>
              <a:ext cx="2232" cy="912"/>
            </a:xfrm>
            <a:prstGeom prst="roundRect">
              <a:avLst>
                <a:gd name="adj" fmla="val 12495"/>
              </a:avLst>
            </a:prstGeom>
            <a:solidFill>
              <a:srgbClr val="0099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52" name="Rectangle 18">
              <a:extLst>
                <a:ext uri="{FF2B5EF4-FFF2-40B4-BE49-F238E27FC236}">
                  <a16:creationId xmlns:a16="http://schemas.microsoft.com/office/drawing/2014/main" id="{4C925621-62BE-4983-8E04-5DECDB1507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" y="3054"/>
              <a:ext cx="2139" cy="7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difference between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actual price and the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standard price</a:t>
              </a:r>
            </a:p>
          </p:txBody>
        </p:sp>
      </p:grpSp>
      <p:sp>
        <p:nvSpPr>
          <p:cNvPr id="18438" name="Line 24">
            <a:extLst>
              <a:ext uri="{FF2B5EF4-FFF2-40B4-BE49-F238E27FC236}">
                <a16:creationId xmlns:a16="http://schemas.microsoft.com/office/drawing/2014/main" id="{ED67C9FB-72DA-49F8-B910-C824A839FCE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41986" y="2492896"/>
            <a:ext cx="13462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8439" name="Line 25">
            <a:extLst>
              <a:ext uri="{FF2B5EF4-FFF2-40B4-BE49-F238E27FC236}">
                <a16:creationId xmlns:a16="http://schemas.microsoft.com/office/drawing/2014/main" id="{206DCF9A-9BD1-40BC-B6F1-71971B17D40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145586" y="2492896"/>
            <a:ext cx="13970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8440" name="Rectangle 4" descr="Bouquet">
            <a:extLst>
              <a:ext uri="{FF2B5EF4-FFF2-40B4-BE49-F238E27FC236}">
                <a16:creationId xmlns:a16="http://schemas.microsoft.com/office/drawing/2014/main" id="{385CBE2C-54D3-41CB-A3F2-C34B181CA9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851" y="1445379"/>
            <a:ext cx="58642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5000"/>
              </a:spcBef>
              <a:buFontTx/>
              <a:buNone/>
            </a:pPr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Standard Cost Variances: as the name implies</a:t>
            </a:r>
          </a:p>
        </p:txBody>
      </p:sp>
      <p:cxnSp>
        <p:nvCxnSpPr>
          <p:cNvPr id="18441" name="AutoShape 27">
            <a:extLst>
              <a:ext uri="{FF2B5EF4-FFF2-40B4-BE49-F238E27FC236}">
                <a16:creationId xmlns:a16="http://schemas.microsoft.com/office/drawing/2014/main" id="{40551561-1CDC-4C04-A7D0-6B1C32686BE8}"/>
              </a:ext>
            </a:extLst>
          </p:cNvPr>
          <p:cNvCxnSpPr>
            <a:cxnSpLocks noChangeShapeType="1"/>
            <a:stCxn id="18456" idx="2"/>
            <a:endCxn id="18451" idx="0"/>
          </p:cNvCxnSpPr>
          <p:nvPr/>
        </p:nvCxnSpPr>
        <p:spPr bwMode="auto">
          <a:xfrm>
            <a:off x="3691186" y="3877197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8442" name="Group 34">
            <a:extLst>
              <a:ext uri="{FF2B5EF4-FFF2-40B4-BE49-F238E27FC236}">
                <a16:creationId xmlns:a16="http://schemas.microsoft.com/office/drawing/2014/main" id="{8FE9BD7F-DD72-488E-94BF-624FDEAB765D}"/>
              </a:ext>
            </a:extLst>
          </p:cNvPr>
          <p:cNvGrpSpPr>
            <a:grpSpLocks/>
          </p:cNvGrpSpPr>
          <p:nvPr/>
        </p:nvGrpSpPr>
        <p:grpSpPr bwMode="auto">
          <a:xfrm>
            <a:off x="7139236" y="3134246"/>
            <a:ext cx="2781300" cy="723900"/>
            <a:chOff x="3648" y="2124"/>
            <a:chExt cx="1752" cy="456"/>
          </a:xfrm>
        </p:grpSpPr>
        <p:grpSp>
          <p:nvGrpSpPr>
            <p:cNvPr id="18447" name="Group 7">
              <a:extLst>
                <a:ext uri="{FF2B5EF4-FFF2-40B4-BE49-F238E27FC236}">
                  <a16:creationId xmlns:a16="http://schemas.microsoft.com/office/drawing/2014/main" id="{39C8795A-2D80-49B5-B705-6E39AA1F3DC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" y="2124"/>
              <a:ext cx="1752" cy="456"/>
              <a:chOff x="3540" y="2124"/>
              <a:chExt cx="1752" cy="456"/>
            </a:xfrm>
          </p:grpSpPr>
          <p:sp>
            <p:nvSpPr>
              <p:cNvPr id="18449" name="Rectangle 8">
                <a:extLst>
                  <a:ext uri="{FF2B5EF4-FFF2-40B4-BE49-F238E27FC236}">
                    <a16:creationId xmlns:a16="http://schemas.microsoft.com/office/drawing/2014/main" id="{A8851AFF-6E21-48AF-A620-ACB10E12BA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65" y="2144"/>
                <a:ext cx="1702" cy="416"/>
              </a:xfrm>
              <a:prstGeom prst="rect">
                <a:avLst/>
              </a:prstGeom>
              <a:solidFill>
                <a:srgbClr val="FFFF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450" name="AutoShape 9">
                <a:extLst>
                  <a:ext uri="{FF2B5EF4-FFF2-40B4-BE49-F238E27FC236}">
                    <a16:creationId xmlns:a16="http://schemas.microsoft.com/office/drawing/2014/main" id="{2DF0D412-9FC9-4C87-A7CB-F3F6D442F5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40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FFFFCC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48" name="Rectangle 10">
              <a:extLst>
                <a:ext uri="{FF2B5EF4-FFF2-40B4-BE49-F238E27FC236}">
                  <a16:creationId xmlns:a16="http://schemas.microsoft.com/office/drawing/2014/main" id="{A6FA7D6E-2118-46C9-B5F3-A8C53901F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04" y="2209"/>
              <a:ext cx="164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Quantity Variance</a:t>
              </a:r>
            </a:p>
          </p:txBody>
        </p:sp>
      </p:grpSp>
      <p:grpSp>
        <p:nvGrpSpPr>
          <p:cNvPr id="18443" name="Group 35">
            <a:extLst>
              <a:ext uri="{FF2B5EF4-FFF2-40B4-BE49-F238E27FC236}">
                <a16:creationId xmlns:a16="http://schemas.microsoft.com/office/drawing/2014/main" id="{91D4C2DE-9E1D-4166-821A-4463D1E15BF7}"/>
              </a:ext>
            </a:extLst>
          </p:cNvPr>
          <p:cNvGrpSpPr>
            <a:grpSpLocks/>
          </p:cNvGrpSpPr>
          <p:nvPr/>
        </p:nvGrpSpPr>
        <p:grpSpPr bwMode="auto">
          <a:xfrm>
            <a:off x="6720136" y="4478860"/>
            <a:ext cx="3619500" cy="1512887"/>
            <a:chOff x="3384" y="2971"/>
            <a:chExt cx="2280" cy="953"/>
          </a:xfrm>
        </p:grpSpPr>
        <p:sp>
          <p:nvSpPr>
            <p:cNvPr id="18445" name="AutoShape 20">
              <a:extLst>
                <a:ext uri="{FF2B5EF4-FFF2-40B4-BE49-F238E27FC236}">
                  <a16:creationId xmlns:a16="http://schemas.microsoft.com/office/drawing/2014/main" id="{3CBF613F-1C6F-45E8-9122-AA1F341B20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84" y="2971"/>
              <a:ext cx="2280" cy="953"/>
            </a:xfrm>
            <a:prstGeom prst="roundRect">
              <a:avLst>
                <a:gd name="adj" fmla="val 12495"/>
              </a:avLst>
            </a:prstGeom>
            <a:solidFill>
              <a:srgbClr val="CC33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46" name="Rectangle 21">
              <a:extLst>
                <a:ext uri="{FF2B5EF4-FFF2-40B4-BE49-F238E27FC236}">
                  <a16:creationId xmlns:a16="http://schemas.microsoft.com/office/drawing/2014/main" id="{3C1F5082-B56A-42DD-940A-060E324CDC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4" y="3059"/>
              <a:ext cx="2139" cy="7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difference between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actual quantity and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standard quantity</a:t>
              </a:r>
            </a:p>
          </p:txBody>
        </p:sp>
      </p:grpSp>
      <p:cxnSp>
        <p:nvCxnSpPr>
          <p:cNvPr id="18444" name="AutoShape 28">
            <a:extLst>
              <a:ext uri="{FF2B5EF4-FFF2-40B4-BE49-F238E27FC236}">
                <a16:creationId xmlns:a16="http://schemas.microsoft.com/office/drawing/2014/main" id="{6BB9A13E-A745-4D8F-8505-99F2689287B6}"/>
              </a:ext>
            </a:extLst>
          </p:cNvPr>
          <p:cNvCxnSpPr>
            <a:cxnSpLocks noChangeShapeType="1"/>
            <a:stCxn id="18450" idx="2"/>
            <a:endCxn id="18445" idx="0"/>
          </p:cNvCxnSpPr>
          <p:nvPr/>
        </p:nvCxnSpPr>
        <p:spPr bwMode="auto">
          <a:xfrm>
            <a:off x="8529886" y="3877197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CAF3DA8-3466-4191-B7C7-E80892DECE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840FF8-6470-4D30-8569-E770F0729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2216675"/>
      </p:ext>
    </p:extLst>
  </p:cSld>
  <p:clrMapOvr>
    <a:masterClrMapping/>
  </p:clrMapOvr>
  <p:transition>
    <p:split orient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0425F746-7BD3-483A-9258-2B5A5C25C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Analysis: </a:t>
            </a:r>
            <a:r>
              <a:rPr lang="en-US" altLang="en-US" dirty="0">
                <a:solidFill>
                  <a:srgbClr val="FF0000"/>
                </a:solidFill>
              </a:rPr>
              <a:t>compare like for like</a:t>
            </a:r>
            <a:r>
              <a:rPr lang="en-US" altLang="en-US" dirty="0"/>
              <a:t>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B383D5-CFDB-424B-A6CF-4B4927EBF6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E24BB079-C64A-430C-AD2B-FD94F73C5D50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8059" y="2576512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" name="Line 7">
            <a:extLst>
              <a:ext uri="{FF2B5EF4-FFF2-40B4-BE49-F238E27FC236}">
                <a16:creationId xmlns:a16="http://schemas.microsoft.com/office/drawing/2014/main" id="{2E4045FC-67C0-4B1A-9391-9152365A8F91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0959" y="2564904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18054D17-E493-4581-87B9-65134E05348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5759" y="2576512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300ED0A7-97CB-4F4A-9360-5B585FEF62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5459" y="25765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A033AAAA-FF57-4312-B112-C046EDE22921}"/>
              </a:ext>
            </a:extLst>
          </p:cNvPr>
          <p:cNvSpPr>
            <a:spLocks noChangeShapeType="1"/>
          </p:cNvSpPr>
          <p:nvPr/>
        </p:nvSpPr>
        <p:spPr bwMode="auto">
          <a:xfrm>
            <a:off x="6710859" y="2589212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" name="Line 14">
            <a:extLst>
              <a:ext uri="{FF2B5EF4-FFF2-40B4-BE49-F238E27FC236}">
                <a16:creationId xmlns:a16="http://schemas.microsoft.com/office/drawing/2014/main" id="{E7E193A2-B3B3-48DD-99E0-F71490311FB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60359" y="25765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15">
            <a:extLst>
              <a:ext uri="{FF2B5EF4-FFF2-40B4-BE49-F238E27FC236}">
                <a16:creationId xmlns:a16="http://schemas.microsoft.com/office/drawing/2014/main" id="{A088D384-B611-4090-979A-3DC72A5F921F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8471" y="3071812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4" name="Line 16">
            <a:extLst>
              <a:ext uri="{FF2B5EF4-FFF2-40B4-BE49-F238E27FC236}">
                <a16:creationId xmlns:a16="http://schemas.microsoft.com/office/drawing/2014/main" id="{6AAE13E1-4C26-49DC-AAF7-4085901EF090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0871" y="3071812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5" name="Rectangle 17">
            <a:extLst>
              <a:ext uri="{FF2B5EF4-FFF2-40B4-BE49-F238E27FC236}">
                <a16:creationId xmlns:a16="http://schemas.microsoft.com/office/drawing/2014/main" id="{AD34AD05-7730-4B55-A505-ECFE9BAA5C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6647" y="3429001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16" name="Rectangle 18">
            <a:extLst>
              <a:ext uri="{FF2B5EF4-FFF2-40B4-BE49-F238E27FC236}">
                <a16:creationId xmlns:a16="http://schemas.microsoft.com/office/drawing/2014/main" id="{C001B535-576F-4CAD-B77C-A2DCC847BA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0447" y="3429001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cxnSp>
        <p:nvCxnSpPr>
          <p:cNvPr id="17" name="AutoShape 22">
            <a:extLst>
              <a:ext uri="{FF2B5EF4-FFF2-40B4-BE49-F238E27FC236}">
                <a16:creationId xmlns:a16="http://schemas.microsoft.com/office/drawing/2014/main" id="{F1338ED8-E8D2-4273-B4F1-5E4BAC58A07A}"/>
              </a:ext>
            </a:extLst>
          </p:cNvPr>
          <p:cNvCxnSpPr>
            <a:cxnSpLocks noChangeShapeType="1"/>
            <a:endCxn id="10" idx="0"/>
          </p:cNvCxnSpPr>
          <p:nvPr/>
        </p:nvCxnSpPr>
        <p:spPr bwMode="auto">
          <a:xfrm>
            <a:off x="3180259" y="3073400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AutoShape 23">
            <a:extLst>
              <a:ext uri="{FF2B5EF4-FFF2-40B4-BE49-F238E27FC236}">
                <a16:creationId xmlns:a16="http://schemas.microsoft.com/office/drawing/2014/main" id="{1CAA8B42-96A1-4BA4-B9DB-578156F1D36A}"/>
              </a:ext>
            </a:extLst>
          </p:cNvPr>
          <p:cNvCxnSpPr>
            <a:cxnSpLocks noChangeShapeType="1"/>
            <a:stCxn id="11" idx="1"/>
            <a:endCxn id="12" idx="0"/>
          </p:cNvCxnSpPr>
          <p:nvPr/>
        </p:nvCxnSpPr>
        <p:spPr bwMode="auto">
          <a:xfrm>
            <a:off x="6710859" y="3073400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" name="Freeform 29">
            <a:extLst>
              <a:ext uri="{FF2B5EF4-FFF2-40B4-BE49-F238E27FC236}">
                <a16:creationId xmlns:a16="http://schemas.microsoft.com/office/drawing/2014/main" id="{70269489-5C5F-4A12-940F-B3DB74D09C28}"/>
              </a:ext>
            </a:extLst>
          </p:cNvPr>
          <p:cNvSpPr>
            <a:spLocks/>
          </p:cNvSpPr>
          <p:nvPr/>
        </p:nvSpPr>
        <p:spPr bwMode="auto">
          <a:xfrm>
            <a:off x="5566271" y="2633662"/>
            <a:ext cx="838200" cy="20129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0" name="Freeform 30">
            <a:extLst>
              <a:ext uri="{FF2B5EF4-FFF2-40B4-BE49-F238E27FC236}">
                <a16:creationId xmlns:a16="http://schemas.microsoft.com/office/drawing/2014/main" id="{DB7B8334-9AF7-4689-A8F2-411F34C83C73}"/>
              </a:ext>
            </a:extLst>
          </p:cNvPr>
          <p:cNvSpPr>
            <a:spLocks/>
          </p:cNvSpPr>
          <p:nvPr/>
        </p:nvSpPr>
        <p:spPr bwMode="auto">
          <a:xfrm>
            <a:off x="9376271" y="2633662"/>
            <a:ext cx="838200" cy="20129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1" name="Rectangle 19">
            <a:extLst>
              <a:ext uri="{FF2B5EF4-FFF2-40B4-BE49-F238E27FC236}">
                <a16:creationId xmlns:a16="http://schemas.microsoft.com/office/drawing/2014/main" id="{9BE7FD82-D139-440C-A867-2672E2F8D4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7447" y="4318001"/>
            <a:ext cx="7820025" cy="951543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price</a:t>
            </a:r>
            <a:r>
              <a:rPr lang="en-US" altLang="en-US" sz="28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is the amount that should have been paid for the resources acquired.</a:t>
            </a: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08B50885-7494-4271-88A4-7C5CEE702F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7546" y="1584325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Standard Quantity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Price          Standard Price</a:t>
            </a:r>
            <a:endParaRPr lang="en-US" altLang="en-US" sz="2400" b="1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23" name="Line 11">
            <a:extLst>
              <a:ext uri="{FF2B5EF4-FFF2-40B4-BE49-F238E27FC236}">
                <a16:creationId xmlns:a16="http://schemas.microsoft.com/office/drawing/2014/main" id="{202BDD00-1F60-4A11-9034-639D07537C3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171156" y="25892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921102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5">
            <a:extLst>
              <a:ext uri="{FF2B5EF4-FFF2-40B4-BE49-F238E27FC236}">
                <a16:creationId xmlns:a16="http://schemas.microsoft.com/office/drawing/2014/main" id="{5D4E323E-04B5-4FAA-9C03-5B04046F7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1389" y="3735389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20483" name="Rectangle 16">
            <a:extLst>
              <a:ext uri="{FF2B5EF4-FFF2-40B4-BE49-F238E27FC236}">
                <a16:creationId xmlns:a16="http://schemas.microsoft.com/office/drawing/2014/main" id="{1D2C45A1-DC6E-4F7E-A367-3D0B141B2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5189" y="3735389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sp>
        <p:nvSpPr>
          <p:cNvPr id="20484" name="Rectangle 19">
            <a:extLst>
              <a:ext uri="{FF2B5EF4-FFF2-40B4-BE49-F238E27FC236}">
                <a16:creationId xmlns:a16="http://schemas.microsoft.com/office/drawing/2014/main" id="{558C9BBE-0C26-42EC-8B73-D1FF908ED9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9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Quantity</a:t>
            </a:r>
            <a:b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Standard Price          Standard Price</a:t>
            </a:r>
          </a:p>
        </p:txBody>
      </p:sp>
      <p:sp>
        <p:nvSpPr>
          <p:cNvPr id="20485" name="Line 20">
            <a:extLst>
              <a:ext uri="{FF2B5EF4-FFF2-40B4-BE49-F238E27FC236}">
                <a16:creationId xmlns:a16="http://schemas.microsoft.com/office/drawing/2014/main" id="{654757E8-C0AD-4695-BAAA-0505F3472B16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6" name="Line 21">
            <a:extLst>
              <a:ext uri="{FF2B5EF4-FFF2-40B4-BE49-F238E27FC236}">
                <a16:creationId xmlns:a16="http://schemas.microsoft.com/office/drawing/2014/main" id="{EBAA3BDF-93B2-49FF-97FE-80FD46FA0FFD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7" name="Line 22">
            <a:extLst>
              <a:ext uri="{FF2B5EF4-FFF2-40B4-BE49-F238E27FC236}">
                <a16:creationId xmlns:a16="http://schemas.microsoft.com/office/drawing/2014/main" id="{FF03FA4B-AA5A-4607-BA8D-6FDDA8960B2F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8" name="Line 23">
            <a:extLst>
              <a:ext uri="{FF2B5EF4-FFF2-40B4-BE49-F238E27FC236}">
                <a16:creationId xmlns:a16="http://schemas.microsoft.com/office/drawing/2014/main" id="{BF3721F1-1535-46B5-BBE4-22F050BA4AE1}"/>
              </a:ext>
            </a:extLst>
          </p:cNvPr>
          <p:cNvSpPr>
            <a:spLocks noChangeShapeType="1"/>
          </p:cNvSpPr>
          <p:nvPr/>
        </p:nvSpPr>
        <p:spPr bwMode="auto">
          <a:xfrm>
            <a:off x="31765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9" name="Line 24">
            <a:extLst>
              <a:ext uri="{FF2B5EF4-FFF2-40B4-BE49-F238E27FC236}">
                <a16:creationId xmlns:a16="http://schemas.microsoft.com/office/drawing/2014/main" id="{657951E8-62B9-4C07-AA8E-ADBC9A5798E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17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0" name="Line 25">
            <a:extLst>
              <a:ext uri="{FF2B5EF4-FFF2-40B4-BE49-F238E27FC236}">
                <a16:creationId xmlns:a16="http://schemas.microsoft.com/office/drawing/2014/main" id="{E63F2E2B-8C43-4FEB-AD6E-0B9E463BDD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71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1" name="Line 26">
            <a:extLst>
              <a:ext uri="{FF2B5EF4-FFF2-40B4-BE49-F238E27FC236}">
                <a16:creationId xmlns:a16="http://schemas.microsoft.com/office/drawing/2014/main" id="{2B82F1AA-B979-47B3-BAFB-B232DAE8CEE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566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2" name="Line 27">
            <a:extLst>
              <a:ext uri="{FF2B5EF4-FFF2-40B4-BE49-F238E27FC236}">
                <a16:creationId xmlns:a16="http://schemas.microsoft.com/office/drawing/2014/main" id="{BE5C50BF-DB7B-4415-ABF9-2D4A9BEFC3ED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48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3" name="Line 28">
            <a:extLst>
              <a:ext uri="{FF2B5EF4-FFF2-40B4-BE49-F238E27FC236}">
                <a16:creationId xmlns:a16="http://schemas.microsoft.com/office/drawing/2014/main" id="{4002C11F-2477-4161-98D6-835570A3250A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72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cxnSp>
        <p:nvCxnSpPr>
          <p:cNvPr id="20494" name="AutoShape 29">
            <a:extLst>
              <a:ext uri="{FF2B5EF4-FFF2-40B4-BE49-F238E27FC236}">
                <a16:creationId xmlns:a16="http://schemas.microsoft.com/office/drawing/2014/main" id="{059CEE43-8612-4835-BF39-EF6FA7F2482A}"/>
              </a:ext>
            </a:extLst>
          </p:cNvPr>
          <p:cNvCxnSpPr>
            <a:cxnSpLocks noChangeShapeType="1"/>
            <a:stCxn id="20488" idx="1"/>
            <a:endCxn id="20489" idx="0"/>
          </p:cNvCxnSpPr>
          <p:nvPr/>
        </p:nvCxnSpPr>
        <p:spPr bwMode="auto">
          <a:xfrm>
            <a:off x="3176588" y="3379788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495" name="AutoShape 30">
            <a:extLst>
              <a:ext uri="{FF2B5EF4-FFF2-40B4-BE49-F238E27FC236}">
                <a16:creationId xmlns:a16="http://schemas.microsoft.com/office/drawing/2014/main" id="{83A59C49-6709-4258-80C4-647214B9783D}"/>
              </a:ext>
            </a:extLst>
          </p:cNvPr>
          <p:cNvCxnSpPr>
            <a:cxnSpLocks noChangeShapeType="1"/>
            <a:stCxn id="20490" idx="1"/>
            <a:endCxn id="20491" idx="0"/>
          </p:cNvCxnSpPr>
          <p:nvPr/>
        </p:nvCxnSpPr>
        <p:spPr bwMode="auto">
          <a:xfrm>
            <a:off x="6707188" y="3379788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496" name="Rectangle 2">
            <a:extLst>
              <a:ext uri="{FF2B5EF4-FFF2-40B4-BE49-F238E27FC236}">
                <a16:creationId xmlns:a16="http://schemas.microsoft.com/office/drawing/2014/main" id="{60076EB7-72C2-48A9-BA3B-92BF22DB28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 </a:t>
            </a:r>
          </a:p>
        </p:txBody>
      </p:sp>
      <p:sp>
        <p:nvSpPr>
          <p:cNvPr id="20497" name="Freeform 32">
            <a:extLst>
              <a:ext uri="{FF2B5EF4-FFF2-40B4-BE49-F238E27FC236}">
                <a16:creationId xmlns:a16="http://schemas.microsoft.com/office/drawing/2014/main" id="{31AA8BDD-2BC9-4320-B195-C5D77B4FF8F2}"/>
              </a:ext>
            </a:extLst>
          </p:cNvPr>
          <p:cNvSpPr>
            <a:spLocks/>
          </p:cNvSpPr>
          <p:nvPr/>
        </p:nvSpPr>
        <p:spPr bwMode="auto">
          <a:xfrm>
            <a:off x="8686800" y="2286000"/>
            <a:ext cx="838200" cy="26987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0498" name="Rectangle 18">
            <a:extLst>
              <a:ext uri="{FF2B5EF4-FFF2-40B4-BE49-F238E27FC236}">
                <a16:creationId xmlns:a16="http://schemas.microsoft.com/office/drawing/2014/main" id="{817E4811-FC0F-4AD1-9963-C49B9D1F47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189" y="4624389"/>
            <a:ext cx="7820025" cy="951543"/>
          </a:xfrm>
          <a:prstGeom prst="rect">
            <a:avLst/>
          </a:prstGeom>
          <a:solidFill>
            <a:srgbClr val="CCFFFF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quantity</a:t>
            </a:r>
            <a:r>
              <a:rPr lang="en-US" altLang="en-US" sz="28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is the quantity allowed for the actual good output.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1AD33F-8FBE-4ECA-8F31-CCA0827E1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706551"/>
      </p:ext>
    </p:extLst>
  </p:cSld>
  <p:clrMapOvr>
    <a:masterClrMapping/>
  </p:clrMapOvr>
  <p:transition>
    <p:blinds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6A84DBF-C2B5-45A8-9DDB-A7D73DA646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 </a:t>
            </a:r>
          </a:p>
        </p:txBody>
      </p:sp>
      <p:sp>
        <p:nvSpPr>
          <p:cNvPr id="21507" name="Rectangle 19">
            <a:extLst>
              <a:ext uri="{FF2B5EF4-FFF2-40B4-BE49-F238E27FC236}">
                <a16:creationId xmlns:a16="http://schemas.microsoft.com/office/drawing/2014/main" id="{D63B5E04-81AF-40A7-A189-10AED78F0E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0616" y="4427760"/>
            <a:ext cx="8534400" cy="1490152"/>
          </a:xfrm>
          <a:prstGeom prst="rect">
            <a:avLst/>
          </a:prstGeom>
          <a:solidFill>
            <a:srgbClr val="FFFFCC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solidFill>
                  <a:schemeClr val="bg1"/>
                </a:solidFill>
                <a:latin typeface="Arial" panose="020B0604020202020204" pitchFamily="34" charset="0"/>
              </a:rPr>
              <a:t>            </a:t>
            </a: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AQ(AP - SP)                </a:t>
            </a:r>
            <a:r>
              <a:rPr lang="en-US" altLang="en-US" sz="1600" b="1" dirty="0">
                <a:solidFill>
                  <a:srgbClr val="FC0128"/>
                </a:solidFill>
                <a:latin typeface="Arial" panose="020B0604020202020204" pitchFamily="34" charset="0"/>
              </a:rPr>
              <a:t>denominator </a:t>
            </a: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SP(AQ - SQ)</a:t>
            </a:r>
            <a:endParaRPr lang="en-US" altLang="en-US" sz="2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   AQ </a:t>
            </a: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= Actual Quantity         </a:t>
            </a: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SP</a:t>
            </a:r>
            <a:r>
              <a:rPr lang="en-US" altLang="en-US" sz="26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= Standard Price</a:t>
            </a:r>
            <a:b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   AP = Actual Price               SQ </a:t>
            </a:r>
            <a:r>
              <a:rPr lang="en-US" altLang="en-US" sz="2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= Standard Quantity  </a:t>
            </a:r>
          </a:p>
        </p:txBody>
      </p:sp>
      <p:sp>
        <p:nvSpPr>
          <p:cNvPr id="21508" name="Rectangle 20">
            <a:extLst>
              <a:ext uri="{FF2B5EF4-FFF2-40B4-BE49-F238E27FC236}">
                <a16:creationId xmlns:a16="http://schemas.microsoft.com/office/drawing/2014/main" id="{490F55F7-7540-4B23-8DD5-4ED6577B0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1389" y="3735389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21509" name="Rectangle 21">
            <a:extLst>
              <a:ext uri="{FF2B5EF4-FFF2-40B4-BE49-F238E27FC236}">
                <a16:creationId xmlns:a16="http://schemas.microsoft.com/office/drawing/2014/main" id="{D3C89B80-2B78-4252-A56E-BEF3838169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5189" y="3735389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sp>
        <p:nvSpPr>
          <p:cNvPr id="21510" name="Rectangle 22">
            <a:extLst>
              <a:ext uri="{FF2B5EF4-FFF2-40B4-BE49-F238E27FC236}">
                <a16:creationId xmlns:a16="http://schemas.microsoft.com/office/drawing/2014/main" id="{254E70F8-81D3-44EB-8CA0-3C0308E537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8"/>
            <a:ext cx="8759825" cy="98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 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	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</a:t>
            </a:r>
            <a:b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  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 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</a:t>
            </a:r>
          </a:p>
        </p:txBody>
      </p:sp>
      <p:sp>
        <p:nvSpPr>
          <p:cNvPr id="21511" name="Line 23">
            <a:extLst>
              <a:ext uri="{FF2B5EF4-FFF2-40B4-BE49-F238E27FC236}">
                <a16:creationId xmlns:a16="http://schemas.microsoft.com/office/drawing/2014/main" id="{928F32D2-2A60-4841-A70C-4384BB955732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2" name="Line 24">
            <a:extLst>
              <a:ext uri="{FF2B5EF4-FFF2-40B4-BE49-F238E27FC236}">
                <a16:creationId xmlns:a16="http://schemas.microsoft.com/office/drawing/2014/main" id="{9DEBFD87-2CE3-4BEF-B752-62396131FF45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3" name="Line 25">
            <a:extLst>
              <a:ext uri="{FF2B5EF4-FFF2-40B4-BE49-F238E27FC236}">
                <a16:creationId xmlns:a16="http://schemas.microsoft.com/office/drawing/2014/main" id="{26FAD94C-F5D2-4455-95AF-B5734E6626D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4" name="Line 26">
            <a:extLst>
              <a:ext uri="{FF2B5EF4-FFF2-40B4-BE49-F238E27FC236}">
                <a16:creationId xmlns:a16="http://schemas.microsoft.com/office/drawing/2014/main" id="{799CD976-AA92-4AC6-A8EE-72715B016B5D}"/>
              </a:ext>
            </a:extLst>
          </p:cNvPr>
          <p:cNvSpPr>
            <a:spLocks noChangeShapeType="1"/>
          </p:cNvSpPr>
          <p:nvPr/>
        </p:nvSpPr>
        <p:spPr bwMode="auto">
          <a:xfrm>
            <a:off x="31765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5" name="Line 27">
            <a:extLst>
              <a:ext uri="{FF2B5EF4-FFF2-40B4-BE49-F238E27FC236}">
                <a16:creationId xmlns:a16="http://schemas.microsoft.com/office/drawing/2014/main" id="{C6058589-200F-4D68-B829-79AEC6B83F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17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6" name="Line 28">
            <a:extLst>
              <a:ext uri="{FF2B5EF4-FFF2-40B4-BE49-F238E27FC236}">
                <a16:creationId xmlns:a16="http://schemas.microsoft.com/office/drawing/2014/main" id="{9CE75C7B-A0D8-4E38-A6E4-67C46CBEE35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71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7" name="Line 29">
            <a:extLst>
              <a:ext uri="{FF2B5EF4-FFF2-40B4-BE49-F238E27FC236}">
                <a16:creationId xmlns:a16="http://schemas.microsoft.com/office/drawing/2014/main" id="{BC361AFC-19CD-4280-8276-2B37292E117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566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8" name="Line 30">
            <a:extLst>
              <a:ext uri="{FF2B5EF4-FFF2-40B4-BE49-F238E27FC236}">
                <a16:creationId xmlns:a16="http://schemas.microsoft.com/office/drawing/2014/main" id="{CBBAFC47-B909-494D-83EB-B751293CEA71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48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9" name="Line 31">
            <a:extLst>
              <a:ext uri="{FF2B5EF4-FFF2-40B4-BE49-F238E27FC236}">
                <a16:creationId xmlns:a16="http://schemas.microsoft.com/office/drawing/2014/main" id="{758E27C0-354E-4D40-B967-FC8D3F5DC8BE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72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cxnSp>
        <p:nvCxnSpPr>
          <p:cNvPr id="21520" name="AutoShape 32">
            <a:extLst>
              <a:ext uri="{FF2B5EF4-FFF2-40B4-BE49-F238E27FC236}">
                <a16:creationId xmlns:a16="http://schemas.microsoft.com/office/drawing/2014/main" id="{71FCA5A4-F01A-4841-B082-91F02D129674}"/>
              </a:ext>
            </a:extLst>
          </p:cNvPr>
          <p:cNvCxnSpPr>
            <a:cxnSpLocks noChangeShapeType="1"/>
            <a:stCxn id="21514" idx="1"/>
            <a:endCxn id="21515" idx="0"/>
          </p:cNvCxnSpPr>
          <p:nvPr/>
        </p:nvCxnSpPr>
        <p:spPr bwMode="auto">
          <a:xfrm>
            <a:off x="3176588" y="3379788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21" name="AutoShape 33">
            <a:extLst>
              <a:ext uri="{FF2B5EF4-FFF2-40B4-BE49-F238E27FC236}">
                <a16:creationId xmlns:a16="http://schemas.microsoft.com/office/drawing/2014/main" id="{1E8D5793-8A9E-4CA9-972E-0BEC4727AE6C}"/>
              </a:ext>
            </a:extLst>
          </p:cNvPr>
          <p:cNvCxnSpPr>
            <a:cxnSpLocks noChangeShapeType="1"/>
            <a:stCxn id="21516" idx="1"/>
            <a:endCxn id="21517" idx="0"/>
          </p:cNvCxnSpPr>
          <p:nvPr/>
        </p:nvCxnSpPr>
        <p:spPr bwMode="auto">
          <a:xfrm>
            <a:off x="6707188" y="3379788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062CFF-F752-411F-B1D3-1A28E14B10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044505"/>
      </p:ext>
    </p:extLst>
  </p:cSld>
  <p:clrMapOvr>
    <a:masterClrMapping/>
  </p:clrMapOvr>
  <p:transition>
    <p:split orient="vert" dir="in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1DF83C88-BF8D-47BF-B100-492AFC607C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8864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73CD93DF-5118-4B2C-8471-A566805518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801" y="1916833"/>
            <a:ext cx="3425825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 use the general model to calculate standard cost variances, starting with</a:t>
            </a:r>
            <a:br>
              <a:rPr lang="en-US" altLang="ja-JP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800" b="1" dirty="0">
                <a:solidFill>
                  <a:srgbClr val="FC0128"/>
                </a:solidFill>
                <a:latin typeface="Arial" panose="020B0604020202020204" pitchFamily="34" charset="0"/>
              </a:rPr>
              <a:t>direct material</a:t>
            </a:r>
            <a:r>
              <a:rPr lang="en-US" altLang="ja-JP" sz="2800" b="1" dirty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C36D62-E065-4809-A872-79BDAB1C81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505249"/>
      </p:ext>
    </p:extLst>
  </p:cSld>
  <p:clrMapOvr>
    <a:masterClrMapping/>
  </p:clrMapOvr>
  <p:transition>
    <p:blinds dir="vert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>
            <a:extLst>
              <a:ext uri="{FF2B5EF4-FFF2-40B4-BE49-F238E27FC236}">
                <a16:creationId xmlns:a16="http://schemas.microsoft.com/office/drawing/2014/main" id="{39DA6630-8824-4F05-AA14-A742D0ABE3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 Example</a:t>
            </a: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58249346-986B-4CB7-B53C-4F757F9187A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28800" y="1943100"/>
            <a:ext cx="8610600" cy="38481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65000"/>
              </a:spcBef>
              <a:buFontTx/>
              <a:buNone/>
            </a:pPr>
            <a:r>
              <a:rPr lang="en-US" altLang="en-US" dirty="0"/>
              <a:t>  Hanson plc. has the following direct material standard to manufacture one Zippy:</a:t>
            </a: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sz="2800" dirty="0">
                <a:solidFill>
                  <a:srgbClr val="FF0000"/>
                </a:solidFill>
              </a:rPr>
              <a:t>1.5 kilos per Zippy at £4.00 per kg</a:t>
            </a:r>
            <a:endParaRPr lang="en-US" altLang="en-US" dirty="0">
              <a:solidFill>
                <a:srgbClr val="FF0000"/>
              </a:solidFill>
            </a:endParaRPr>
          </a:p>
          <a:p>
            <a:pPr algn="ctr">
              <a:spcBef>
                <a:spcPct val="65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  </a:t>
            </a:r>
            <a:r>
              <a:rPr lang="en-US" altLang="en-US" dirty="0"/>
              <a:t>Last week </a:t>
            </a:r>
            <a:r>
              <a:rPr lang="en-US" altLang="en-US" dirty="0">
                <a:highlight>
                  <a:srgbClr val="FFFF00"/>
                </a:highlight>
              </a:rPr>
              <a:t>1,700 kgs </a:t>
            </a:r>
            <a:r>
              <a:rPr lang="en-US" altLang="en-US" dirty="0"/>
              <a:t>of material were purchased and used to make 1,000 Zippies.  The material cost a total of £6,630.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C1A734-88E4-4A01-BF0D-879C7132BB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B245C8-812A-4CD3-A24B-4599959BFE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9183574"/>
      </p:ext>
    </p:extLst>
  </p:cSld>
  <p:clrMapOvr>
    <a:masterClrMapping/>
  </p:clrMapOvr>
  <p:transition>
    <p:zo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>
            <a:extLst>
              <a:ext uri="{FF2B5EF4-FFF2-40B4-BE49-F238E27FC236}">
                <a16:creationId xmlns:a16="http://schemas.microsoft.com/office/drawing/2014/main" id="{62DBB071-6163-4F30-974D-CD94EC29D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2642" name="Rectangle 2">
            <a:extLst>
              <a:ext uri="{FF2B5EF4-FFF2-40B4-BE49-F238E27FC236}">
                <a16:creationId xmlns:a16="http://schemas.microsoft.com/office/drawing/2014/main" id="{5A8B861E-561B-40CA-A17E-693F922733CB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209800" y="1340768"/>
            <a:ext cx="7772400" cy="3546475"/>
          </a:xfrm>
          <a:solidFill>
            <a:srgbClr val="FF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What is the </a:t>
            </a:r>
            <a:r>
              <a:rPr lang="en-US" altLang="en-US" sz="2800" dirty="0">
                <a:solidFill>
                  <a:srgbClr val="FF0066"/>
                </a:solidFill>
              </a:rPr>
              <a:t>actual</a:t>
            </a:r>
            <a:r>
              <a:rPr lang="en-US" altLang="en-US" sz="2800" dirty="0"/>
              <a:t> </a:t>
            </a:r>
            <a:r>
              <a:rPr lang="en-US" altLang="en-US" sz="2800" dirty="0">
                <a:solidFill>
                  <a:srgbClr val="0070C0"/>
                </a:solidFill>
              </a:rPr>
              <a:t>price per kilo</a:t>
            </a:r>
            <a:br>
              <a:rPr lang="en-US" altLang="en-US" sz="2800" dirty="0">
                <a:solidFill>
                  <a:srgbClr val="0070C0"/>
                </a:solidFill>
              </a:rPr>
            </a:br>
            <a:r>
              <a:rPr lang="en-US" altLang="en-US" sz="2800" dirty="0">
                <a:solidFill>
                  <a:srgbClr val="0070C0"/>
                </a:solidFill>
              </a:rPr>
              <a:t>paid for the material? 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£4.00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£4.10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£3.90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£6.63 per kg.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B1B531-C732-4920-AFCC-D953D15B56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3ED509-4D3B-47E3-897B-099763D051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79446606"/>
      </p:ext>
    </p:extLst>
  </p:cSld>
  <p:clrMapOvr>
    <a:masterClrMapping/>
  </p:clrMapOvr>
  <p:transition>
    <p:split orient="vert" dir="in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6" name="Rectangle 19">
            <a:extLst>
              <a:ext uri="{FF2B5EF4-FFF2-40B4-BE49-F238E27FC236}">
                <a16:creationId xmlns:a16="http://schemas.microsoft.com/office/drawing/2014/main" id="{A628935F-B7B4-438E-8762-5C9D56D6F5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4699" name="Rectangle 11">
            <a:extLst>
              <a:ext uri="{FF2B5EF4-FFF2-40B4-BE49-F238E27FC236}">
                <a16:creationId xmlns:a16="http://schemas.microsoft.com/office/drawing/2014/main" id="{6A73404F-796B-43D0-A183-45211B2954F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80616" y="1237605"/>
            <a:ext cx="7772400" cy="3546475"/>
          </a:xfrm>
          <a:solidFill>
            <a:srgbClr val="FF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What is the </a:t>
            </a:r>
            <a:r>
              <a:rPr lang="en-US" altLang="en-US" sz="2800" dirty="0">
                <a:solidFill>
                  <a:srgbClr val="FF0066"/>
                </a:solidFill>
              </a:rPr>
              <a:t>actual</a:t>
            </a:r>
            <a:r>
              <a:rPr lang="en-US" altLang="en-US" sz="2800" dirty="0"/>
              <a:t> </a:t>
            </a:r>
            <a:r>
              <a:rPr lang="en-US" altLang="en-US" sz="2800" dirty="0">
                <a:solidFill>
                  <a:srgbClr val="0070C0"/>
                </a:solidFill>
              </a:rPr>
              <a:t>price per kilo</a:t>
            </a:r>
            <a:br>
              <a:rPr lang="en-US" altLang="en-US" sz="2800" dirty="0">
                <a:solidFill>
                  <a:srgbClr val="0070C0"/>
                </a:solidFill>
              </a:rPr>
            </a:br>
            <a:r>
              <a:rPr lang="en-US" altLang="en-US" sz="2800" dirty="0">
                <a:solidFill>
                  <a:srgbClr val="0070C0"/>
                </a:solidFill>
              </a:rPr>
              <a:t>paid for the material? 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£4.00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£4.10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£3.90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£6.63 per kg.</a:t>
            </a:r>
          </a:p>
        </p:txBody>
      </p:sp>
      <p:sp>
        <p:nvSpPr>
          <p:cNvPr id="25604" name="Oval 4">
            <a:extLst>
              <a:ext uri="{FF2B5EF4-FFF2-40B4-BE49-F238E27FC236}">
                <a16:creationId xmlns:a16="http://schemas.microsoft.com/office/drawing/2014/main" id="{1FC71514-EC47-4AC4-97FA-10D7DA935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560" y="3212976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985F0947-CC43-44D7-BD5D-E646E8DCD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6564" y="3962401"/>
            <a:ext cx="3705225" cy="1235075"/>
          </a:xfrm>
          <a:prstGeom prst="rect">
            <a:avLst/>
          </a:prstGeom>
          <a:solidFill>
            <a:srgbClr val="CCFFFF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AP = £6,630 ÷ 1,700 kgs.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AP = £3.90 per kg.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2EB0BAA-4F19-404C-B126-AE3FF69CC6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948F17-E18B-41C2-A7EC-F613869FA0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6539281"/>
      </p:ext>
    </p:extLst>
  </p:cSld>
  <p:clrMapOvr>
    <a:masterClrMapping/>
  </p:clrMapOvr>
  <p:transition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14">
            <a:extLst>
              <a:ext uri="{FF2B5EF4-FFF2-40B4-BE49-F238E27FC236}">
                <a16:creationId xmlns:a16="http://schemas.microsoft.com/office/drawing/2014/main" id="{F2DEFE0C-79D4-4B7E-AB84-00D1E4E011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5714" name="Rectangle 2">
            <a:extLst>
              <a:ext uri="{FF2B5EF4-FFF2-40B4-BE49-F238E27FC236}">
                <a16:creationId xmlns:a16="http://schemas.microsoft.com/office/drawing/2014/main" id="{202E5AFD-6B65-4F7D-899C-01573735635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063552" y="1412776"/>
            <a:ext cx="7697787" cy="3525838"/>
          </a:xfrm>
          <a:solidFill>
            <a:srgbClr val="FFCC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Hanson</a:t>
            </a:r>
            <a:r>
              <a:rPr lang="en-GB" altLang="en-US" sz="2800" dirty="0">
                <a:solidFill>
                  <a:srgbClr val="0070C0"/>
                </a:solidFill>
              </a:rPr>
              <a:t>’</a:t>
            </a:r>
            <a:r>
              <a:rPr lang="en-US" altLang="ja-JP" sz="2800" dirty="0">
                <a:solidFill>
                  <a:srgbClr val="0070C0"/>
                </a:solidFill>
              </a:rPr>
              <a:t>s material price variance (MPV)</a:t>
            </a:r>
            <a:br>
              <a:rPr lang="en-US" altLang="ja-JP" sz="2800" dirty="0">
                <a:solidFill>
                  <a:srgbClr val="0070C0"/>
                </a:solidFill>
              </a:rPr>
            </a:br>
            <a:r>
              <a:rPr lang="en-US" altLang="ja-JP" sz="2800" dirty="0">
                <a:solidFill>
                  <a:srgbClr val="0070C0"/>
                </a:solidFill>
              </a:rPr>
              <a:t>for the week was: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0B462AD-B748-4532-91BB-87B9F10BB9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530C1F-3C7F-440D-98C1-B7364B0BB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3123532"/>
      </p:ext>
    </p:extLst>
  </p:cSld>
  <p:clrMapOvr>
    <a:masterClrMapping/>
  </p:clrMapOvr>
  <p:transition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Rectangle 19">
            <a:extLst>
              <a:ext uri="{FF2B5EF4-FFF2-40B4-BE49-F238E27FC236}">
                <a16:creationId xmlns:a16="http://schemas.microsoft.com/office/drawing/2014/main" id="{832AFBCB-E2A0-4E16-8538-5CDBE556EB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7771" name="Rectangle 11">
            <a:extLst>
              <a:ext uri="{FF2B5EF4-FFF2-40B4-BE49-F238E27FC236}">
                <a16:creationId xmlns:a16="http://schemas.microsoft.com/office/drawing/2014/main" id="{04A9A837-0967-4385-8AA4-B014B898D7C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247106" y="1340768"/>
            <a:ext cx="7697787" cy="3525838"/>
          </a:xfrm>
          <a:solidFill>
            <a:srgbClr val="FFCC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400" dirty="0"/>
              <a:t>   </a:t>
            </a:r>
            <a:r>
              <a:rPr lang="en-US" altLang="en-US" sz="2400" dirty="0">
                <a:solidFill>
                  <a:srgbClr val="0070C0"/>
                </a:solidFill>
              </a:rPr>
              <a:t>Hanson</a:t>
            </a:r>
            <a:r>
              <a:rPr lang="en-GB" altLang="en-US" sz="2400" dirty="0">
                <a:solidFill>
                  <a:srgbClr val="0070C0"/>
                </a:solidFill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</a:rPr>
              <a:t>s material price variance (MPV)</a:t>
            </a:r>
            <a:br>
              <a:rPr lang="en-US" altLang="ja-JP" sz="2400" dirty="0">
                <a:solidFill>
                  <a:srgbClr val="0070C0"/>
                </a:solidFill>
              </a:rPr>
            </a:br>
            <a:r>
              <a:rPr lang="en-US" altLang="ja-JP" sz="2400" dirty="0">
                <a:solidFill>
                  <a:srgbClr val="0070C0"/>
                </a:solidFill>
              </a:rPr>
              <a:t>for the week was: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7652" name="Oval 4">
            <a:extLst>
              <a:ext uri="{FF2B5EF4-FFF2-40B4-BE49-F238E27FC236}">
                <a16:creationId xmlns:a16="http://schemas.microsoft.com/office/drawing/2014/main" id="{B16CCF58-FD50-4F9E-864E-A06A9F7423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592" y="2564904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7653" name="Rectangle 5">
            <a:extLst>
              <a:ext uri="{FF2B5EF4-FFF2-40B4-BE49-F238E27FC236}">
                <a16:creationId xmlns:a16="http://schemas.microsoft.com/office/drawing/2014/main" id="{A42E9B77-EA14-4664-9C12-944E3EAA1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8237" y="3645024"/>
            <a:ext cx="3022103" cy="1320874"/>
          </a:xfrm>
          <a:prstGeom prst="rect">
            <a:avLst/>
          </a:prstGeom>
          <a:solidFill>
            <a:srgbClr val="FFFFCC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0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MPV = AQ(AP - SP)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MPV = 1,700 kgs × (£3.90 - 4.00)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MPV = £170 favourable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328E62E-F610-487D-934B-D319A523C9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355AB5-B960-46D0-9319-57F617FE5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64046"/>
      </p:ext>
    </p:extLst>
  </p:cSld>
  <p:clrMapOvr>
    <a:masterClrMapping/>
  </p:clrMapOvr>
  <p:transition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4">
            <a:extLst>
              <a:ext uri="{FF2B5EF4-FFF2-40B4-BE49-F238E27FC236}">
                <a16:creationId xmlns:a16="http://schemas.microsoft.com/office/drawing/2014/main" id="{05421DCE-C56B-41E4-A6C7-A9668FF16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8786" name="Rectangle 2">
            <a:extLst>
              <a:ext uri="{FF2B5EF4-FFF2-40B4-BE49-F238E27FC236}">
                <a16:creationId xmlns:a16="http://schemas.microsoft.com/office/drawing/2014/main" id="{FB21A133-5119-4567-81DB-E372BFC8DB17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948521" y="1268760"/>
            <a:ext cx="7402513" cy="3657600"/>
          </a:xfrm>
          <a:solidFill>
            <a:srgbClr val="CCFF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   The </a:t>
            </a:r>
            <a:r>
              <a:rPr lang="en-US" sz="2800" dirty="0">
                <a:solidFill>
                  <a:srgbClr val="FF0066"/>
                </a:solidFill>
              </a:rPr>
              <a:t>standard quantity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0070C0"/>
                </a:solidFill>
              </a:rPr>
              <a:t>of material that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should have been used to produce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1,000 Zippies is: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a.	1,700 kgs.	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b.	1,500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c.	2,550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d.	2,000 kgs.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CB00EE-50AC-4669-A960-232EAD97DD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57A258-12EA-4269-B4DA-037E9608C9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67052198"/>
      </p:ext>
    </p:extLst>
  </p:cSld>
  <p:clrMapOvr>
    <a:masterClrMapping/>
  </p:clrMapOvr>
  <p:transition>
    <p:split orient="vert" dir="in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19">
            <a:extLst>
              <a:ext uri="{FF2B5EF4-FFF2-40B4-BE49-F238E27FC236}">
                <a16:creationId xmlns:a16="http://schemas.microsoft.com/office/drawing/2014/main" id="{443DDBBD-66DE-4110-833F-49D0BA289C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0846" name="Rectangle 14">
            <a:extLst>
              <a:ext uri="{FF2B5EF4-FFF2-40B4-BE49-F238E27FC236}">
                <a16:creationId xmlns:a16="http://schemas.microsoft.com/office/drawing/2014/main" id="{6C8218C0-114C-44F9-BF2D-0F271F01158E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146803" y="1508125"/>
            <a:ext cx="7402513" cy="3657600"/>
          </a:xfrm>
          <a:solidFill>
            <a:srgbClr val="CCFF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sz="2800" dirty="0"/>
              <a:t>  </a:t>
            </a:r>
            <a:r>
              <a:rPr lang="en-US" sz="2800" dirty="0">
                <a:solidFill>
                  <a:schemeClr val="bg1"/>
                </a:solidFill>
              </a:rPr>
              <a:t> The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FF0066"/>
                </a:solidFill>
              </a:rPr>
              <a:t>standard quantity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0070C0"/>
                </a:solidFill>
              </a:rPr>
              <a:t>of material that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should have been used to produce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1,000 Zippies is: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a.	1,700 kgs.	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b.	1,500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c.	2,550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d.	2,000 kgs.</a:t>
            </a:r>
          </a:p>
        </p:txBody>
      </p:sp>
      <p:sp>
        <p:nvSpPr>
          <p:cNvPr id="29700" name="Oval 3">
            <a:extLst>
              <a:ext uri="{FF2B5EF4-FFF2-40B4-BE49-F238E27FC236}">
                <a16:creationId xmlns:a16="http://schemas.microsoft.com/office/drawing/2014/main" id="{6E9BCB8F-C937-44AF-BB8E-4CD308330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5184" y="3421537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9701" name="Rectangle 4">
            <a:extLst>
              <a:ext uri="{FF2B5EF4-FFF2-40B4-BE49-F238E27FC236}">
                <a16:creationId xmlns:a16="http://schemas.microsoft.com/office/drawing/2014/main" id="{2F20DF9F-62D3-4140-A7F6-80BA696DBB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0876" y="4152627"/>
            <a:ext cx="2964030" cy="1013098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SQ = 1,000 units × 1.5 kgs per unit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SQ = 1,500 kgs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2BD50-6559-476B-9CDC-99F1AC964B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240762B-669F-4BF1-9E92-EBC5B70A93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87739039"/>
      </p:ext>
    </p:extLst>
  </p:cSld>
  <p:clrMapOvr>
    <a:masterClrMapping/>
  </p:clrMapOvr>
  <p:transition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14">
            <a:extLst>
              <a:ext uri="{FF2B5EF4-FFF2-40B4-BE49-F238E27FC236}">
                <a16:creationId xmlns:a16="http://schemas.microsoft.com/office/drawing/2014/main" id="{FB926136-F38D-4034-9431-273D3393CC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1858" name="Rectangle 2">
            <a:extLst>
              <a:ext uri="{FF2B5EF4-FFF2-40B4-BE49-F238E27FC236}">
                <a16:creationId xmlns:a16="http://schemas.microsoft.com/office/drawing/2014/main" id="{004D49DE-C568-426B-8F57-A75F2CB8365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80616" y="1340768"/>
            <a:ext cx="7772400" cy="3633787"/>
          </a:xfrm>
          <a:solidFill>
            <a:srgbClr val="CC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chemeClr val="bg1"/>
                </a:solidFill>
              </a:rPr>
              <a:t>   </a:t>
            </a:r>
            <a:r>
              <a:rPr lang="en-US" altLang="en-US" sz="3000" dirty="0">
                <a:solidFill>
                  <a:srgbClr val="0070C0"/>
                </a:solidFill>
              </a:rPr>
              <a:t>Hanson</a:t>
            </a:r>
            <a:r>
              <a:rPr lang="en-GB" altLang="en-US" sz="3000" dirty="0">
                <a:solidFill>
                  <a:srgbClr val="0070C0"/>
                </a:solidFill>
              </a:rPr>
              <a:t>’</a:t>
            </a:r>
            <a:r>
              <a:rPr lang="en-US" altLang="ja-JP" sz="3000" dirty="0">
                <a:solidFill>
                  <a:srgbClr val="0070C0"/>
                </a:solidFill>
              </a:rPr>
              <a:t>s material quantity variance (MQV) for the week was:</a:t>
            </a:r>
            <a:endParaRPr lang="en-US" altLang="ja-JP" sz="800" dirty="0">
              <a:solidFill>
                <a:srgbClr val="0070C0"/>
              </a:solidFill>
            </a:endParaRP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A889-9117-4C1E-B7CF-DCA5FE5EB5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2861447-D178-4A97-9D48-EED4975431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04987730"/>
      </p:ext>
    </p:extLst>
  </p:cSld>
  <p:clrMapOvr>
    <a:masterClrMapping/>
  </p:clrMapOvr>
  <p:transition>
    <p:split orient="vert" dir="in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0" name="Rectangle 19">
            <a:extLst>
              <a:ext uri="{FF2B5EF4-FFF2-40B4-BE49-F238E27FC236}">
                <a16:creationId xmlns:a16="http://schemas.microsoft.com/office/drawing/2014/main" id="{BACF83B9-A841-470F-A83D-91EBE210EA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3918" name="Rectangle 14">
            <a:extLst>
              <a:ext uri="{FF2B5EF4-FFF2-40B4-BE49-F238E27FC236}">
                <a16:creationId xmlns:a16="http://schemas.microsoft.com/office/drawing/2014/main" id="{1B6157B2-8B85-4D50-8301-BE7ABCA1BF5A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582058" y="1307206"/>
            <a:ext cx="7772400" cy="3560763"/>
          </a:xfrm>
          <a:solidFill>
            <a:srgbClr val="CC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chemeClr val="bg1"/>
                </a:solidFill>
              </a:rPr>
              <a:t>   </a:t>
            </a:r>
            <a:r>
              <a:rPr lang="en-US" altLang="en-US" sz="2400" dirty="0">
                <a:solidFill>
                  <a:srgbClr val="0070C0"/>
                </a:solidFill>
              </a:rPr>
              <a:t>Hanson</a:t>
            </a:r>
            <a:r>
              <a:rPr lang="en-GB" altLang="en-US" sz="2400" dirty="0">
                <a:solidFill>
                  <a:srgbClr val="0070C0"/>
                </a:solidFill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</a:rPr>
              <a:t>s material quantity variance (MQV) for the week was:</a:t>
            </a:r>
          </a:p>
          <a:p>
            <a:pPr>
              <a:buFontTx/>
              <a:buNone/>
              <a:defRPr/>
            </a:pPr>
            <a:endParaRPr lang="en-US" altLang="ja-JP" sz="600" dirty="0">
              <a:solidFill>
                <a:srgbClr val="0070C0"/>
              </a:solidFill>
            </a:endParaRP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31748" name="Oval 4">
            <a:extLst>
              <a:ext uri="{FF2B5EF4-FFF2-40B4-BE49-F238E27FC236}">
                <a16:creationId xmlns:a16="http://schemas.microsoft.com/office/drawing/2014/main" id="{F2287F3B-ACDF-447A-9B68-F247BB749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0241" y="3178556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AA8CE7AB-EAF1-4272-8637-5CF9207BC2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4842" y="3496056"/>
            <a:ext cx="3493566" cy="1320874"/>
          </a:xfrm>
          <a:prstGeom prst="rect">
            <a:avLst/>
          </a:prstGeom>
          <a:solidFill>
            <a:srgbClr val="FFFFCC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SP(AQ - SQ)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£4.00(1,700 kgs - 1,500 kgs)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£800 unfavourable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34CB650-B206-41D5-9CC2-7E82D86EB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860589-CFE3-4BDC-9044-4C80C9265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5847890"/>
      </p:ext>
    </p:extLst>
  </p:cSld>
  <p:clrMapOvr>
    <a:masterClrMapping/>
  </p:clrMapOvr>
  <p:transition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>
            <a:extLst>
              <a:ext uri="{FF2B5EF4-FFF2-40B4-BE49-F238E27FC236}">
                <a16:creationId xmlns:a16="http://schemas.microsoft.com/office/drawing/2014/main" id="{D5428C8F-D090-4FB2-B990-6C71B43D5B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8176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1,700 kgs.                   1,700 kgs.                     1,500 kgs.</a:t>
            </a:r>
            <a:b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     ×                                 ×                                   ×</a:t>
            </a:r>
            <a:b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£3.90 per kg.               £4.00 per kg.                £4.00 per kg.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=</a:t>
            </a: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£6,630                     = £ 6,800                     = £6,000</a:t>
            </a: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</a:t>
            </a:r>
          </a:p>
        </p:txBody>
      </p:sp>
      <p:sp>
        <p:nvSpPr>
          <p:cNvPr id="32771" name="Freeform 7">
            <a:extLst>
              <a:ext uri="{FF2B5EF4-FFF2-40B4-BE49-F238E27FC236}">
                <a16:creationId xmlns:a16="http://schemas.microsoft.com/office/drawing/2014/main" id="{C3589BBC-E2C3-48A9-AF18-33F8CBE735C8}"/>
              </a:ext>
            </a:extLst>
          </p:cNvPr>
          <p:cNvSpPr>
            <a:spLocks/>
          </p:cNvSpPr>
          <p:nvPr/>
        </p:nvSpPr>
        <p:spPr bwMode="auto">
          <a:xfrm>
            <a:off x="2876550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72" name="Rectangle 8">
            <a:extLst>
              <a:ext uri="{FF2B5EF4-FFF2-40B4-BE49-F238E27FC236}">
                <a16:creationId xmlns:a16="http://schemas.microsoft.com/office/drawing/2014/main" id="{3389323A-3215-4717-BC40-7EE2D6A7E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777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Price variance</a:t>
            </a:r>
            <a:b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£170 favourable</a:t>
            </a:r>
          </a:p>
        </p:txBody>
      </p:sp>
      <p:sp>
        <p:nvSpPr>
          <p:cNvPr id="32773" name="Rectangle 9">
            <a:extLst>
              <a:ext uri="{FF2B5EF4-FFF2-40B4-BE49-F238E27FC236}">
                <a16:creationId xmlns:a16="http://schemas.microsoft.com/office/drawing/2014/main" id="{87A53D63-5CEA-4D1C-9975-C39CBD1B5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962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Quantity variance</a:t>
            </a:r>
            <a:b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£800 unfavourable</a:t>
            </a:r>
          </a:p>
        </p:txBody>
      </p:sp>
      <p:sp>
        <p:nvSpPr>
          <p:cNvPr id="32774" name="Freeform 10">
            <a:extLst>
              <a:ext uri="{FF2B5EF4-FFF2-40B4-BE49-F238E27FC236}">
                <a16:creationId xmlns:a16="http://schemas.microsoft.com/office/drawing/2014/main" id="{DC46D6BE-D74A-4710-A154-87D09B4B2BEB}"/>
              </a:ext>
            </a:extLst>
          </p:cNvPr>
          <p:cNvSpPr>
            <a:spLocks/>
          </p:cNvSpPr>
          <p:nvPr/>
        </p:nvSpPr>
        <p:spPr bwMode="auto">
          <a:xfrm>
            <a:off x="6230938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75" name="Rectangle 15">
            <a:extLst>
              <a:ext uri="{FF2B5EF4-FFF2-40B4-BE49-F238E27FC236}">
                <a16:creationId xmlns:a16="http://schemas.microsoft.com/office/drawing/2014/main" id="{83F55638-D6C2-4B22-9351-FC9875468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9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Standard Quantity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Standard Price          Standard Price</a:t>
            </a:r>
          </a:p>
        </p:txBody>
      </p:sp>
      <p:sp>
        <p:nvSpPr>
          <p:cNvPr id="32776" name="Line 16">
            <a:extLst>
              <a:ext uri="{FF2B5EF4-FFF2-40B4-BE49-F238E27FC236}">
                <a16:creationId xmlns:a16="http://schemas.microsoft.com/office/drawing/2014/main" id="{0D610FD8-E4FD-4A99-972A-64B871D1507B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7" name="Line 17">
            <a:extLst>
              <a:ext uri="{FF2B5EF4-FFF2-40B4-BE49-F238E27FC236}">
                <a16:creationId xmlns:a16="http://schemas.microsoft.com/office/drawing/2014/main" id="{ED686858-FE6A-440F-8765-BA9E8307FE36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8" name="Line 18">
            <a:extLst>
              <a:ext uri="{FF2B5EF4-FFF2-40B4-BE49-F238E27FC236}">
                <a16:creationId xmlns:a16="http://schemas.microsoft.com/office/drawing/2014/main" id="{8D7A6ED3-2573-4603-92EA-EBAD7B841598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9" name="Rectangle 26">
            <a:extLst>
              <a:ext uri="{FF2B5EF4-FFF2-40B4-BE49-F238E27FC236}">
                <a16:creationId xmlns:a16="http://schemas.microsoft.com/office/drawing/2014/main" id="{B1674F06-01EA-4550-9658-26DB1B6985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341313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 Summary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09861B-345F-4E97-B809-7B6E91183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453508"/>
      </p:ext>
    </p:extLst>
  </p:cSld>
  <p:clrMapOvr>
    <a:masterClrMapping/>
  </p:clrMapOvr>
  <p:transition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>
            <a:extLst>
              <a:ext uri="{FF2B5EF4-FFF2-40B4-BE49-F238E27FC236}">
                <a16:creationId xmlns:a16="http://schemas.microsoft.com/office/drawing/2014/main" id="{2AA442C3-3221-48DC-A7DA-4D6AE1A16D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1550" y="973251"/>
            <a:ext cx="3860800" cy="4622800"/>
          </a:xfrm>
          <a:prstGeom prst="rect">
            <a:avLst/>
          </a:prstGeom>
          <a:solidFill>
            <a:schemeClr val="bg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439BB81C-498F-41F2-B2E0-BA72D9DB1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86382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4000" dirty="0"/>
              <a:t>Material Variances</a:t>
            </a:r>
          </a:p>
        </p:txBody>
      </p:sp>
      <p:sp>
        <p:nvSpPr>
          <p:cNvPr id="33796" name="Rectangle 6">
            <a:extLst>
              <a:ext uri="{FF2B5EF4-FFF2-40B4-BE49-F238E27FC236}">
                <a16:creationId xmlns:a16="http://schemas.microsoft.com/office/drawing/2014/main" id="{F0B427D7-9839-4A23-A364-E46E7AA3A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566" y="2276872"/>
            <a:ext cx="3730625" cy="217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Hanson purchased and used 1,700 kgs.  How are the variances computed if the amount purchased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differs 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from the amount used? </a:t>
            </a:r>
          </a:p>
        </p:txBody>
      </p:sp>
      <p:sp>
        <p:nvSpPr>
          <p:cNvPr id="129026" name="Rectangle 2">
            <a:extLst>
              <a:ext uri="{FF2B5EF4-FFF2-40B4-BE49-F238E27FC236}">
                <a16:creationId xmlns:a16="http://schemas.microsoft.com/office/drawing/2014/main" id="{F1EBF88B-8FB0-42D9-B65B-23AEFA7F5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3775" y="958995"/>
            <a:ext cx="3937000" cy="4622800"/>
          </a:xfrm>
          <a:prstGeom prst="rect">
            <a:avLst/>
          </a:prstGeom>
          <a:solidFill>
            <a:schemeClr val="bg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29028" name="Rectangle 4">
            <a:extLst>
              <a:ext uri="{FF2B5EF4-FFF2-40B4-BE49-F238E27FC236}">
                <a16:creationId xmlns:a16="http://schemas.microsoft.com/office/drawing/2014/main" id="{7B8CB626-FD40-48F4-943C-A12D36E141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0550" y="2276872"/>
            <a:ext cx="4340225" cy="3084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price variance is computed on the entire quantity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purchased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quantity variance is computed only on the quantity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used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This is key: purchased vs quantity used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F928C-0391-4E6F-BA35-CC3B565C13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802627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nimBg="1"/>
      <p:bldP spid="129028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>
            <a:extLst>
              <a:ext uri="{FF2B5EF4-FFF2-40B4-BE49-F238E27FC236}">
                <a16:creationId xmlns:a16="http://schemas.microsoft.com/office/drawing/2014/main" id="{AEBF6198-B820-4584-A5BB-ED6EBE5161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1350" y="269875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Material Variances Continued</a:t>
            </a: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CF6E99F0-9A21-46B5-AB10-5CB086ED426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676400" y="1943100"/>
            <a:ext cx="8610600" cy="38481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dirty="0"/>
              <a:t>  Hanson plc. has the following material standard to manufacture one Zippy:</a:t>
            </a: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sz="2800" dirty="0">
                <a:solidFill>
                  <a:srgbClr val="FF0000"/>
                </a:solidFill>
              </a:rPr>
              <a:t>1.5 kilos per Zippy at £4.00 per kg</a:t>
            </a:r>
            <a:endParaRPr lang="en-US" altLang="en-US" dirty="0">
              <a:solidFill>
                <a:srgbClr val="FF0000"/>
              </a:solidFill>
            </a:endParaRP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  </a:t>
            </a:r>
            <a:r>
              <a:rPr lang="en-US" altLang="en-US" dirty="0"/>
              <a:t>Last week 2,800 kgs of material were purchased at a total cost of £10,920, and 1,700 kilos were used to make 1,000 Zippies.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0D3302-84B6-4B46-ABA3-9E752B47BB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B5ACC0-1A62-4458-B96B-B4CB4B8B56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62222"/>
      </p:ext>
    </p:extLst>
  </p:cSld>
  <p:clrMapOvr>
    <a:masterClrMapping/>
  </p:clrMapOvr>
  <p:transition>
    <p:zoom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>
            <a:extLst>
              <a:ext uri="{FF2B5EF4-FFF2-40B4-BE49-F238E27FC236}">
                <a16:creationId xmlns:a16="http://schemas.microsoft.com/office/drawing/2014/main" id="{CC594955-8768-4FE5-A565-A2C9453F2EC3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5519936" y="5594350"/>
            <a:ext cx="1358900" cy="444500"/>
          </a:xfrm>
          <a:prstGeom prst="rightArrow">
            <a:avLst>
              <a:gd name="adj1" fmla="val 50000"/>
              <a:gd name="adj2" fmla="val 152871"/>
            </a:avLst>
          </a:prstGeom>
          <a:solidFill>
            <a:schemeClr val="accent2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5B8B97D-FB94-40B5-B5E3-6DC8785A8F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1643063"/>
            <a:ext cx="5788025" cy="127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Actual Quantity        Actual Quantity	   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     Purchased                 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           ×                                   ×                  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   Actual Price            Standard Price      </a:t>
            </a:r>
          </a:p>
        </p:txBody>
      </p:sp>
      <p:sp>
        <p:nvSpPr>
          <p:cNvPr id="35844" name="Line 4">
            <a:extLst>
              <a:ext uri="{FF2B5EF4-FFF2-40B4-BE49-F238E27FC236}">
                <a16:creationId xmlns:a16="http://schemas.microsoft.com/office/drawing/2014/main" id="{44BC05B8-0EA7-4FA5-A5A1-357D5E912CD2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2800" y="2895600"/>
            <a:ext cx="21082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5845" name="Line 5">
            <a:extLst>
              <a:ext uri="{FF2B5EF4-FFF2-40B4-BE49-F238E27FC236}">
                <a16:creationId xmlns:a16="http://schemas.microsoft.com/office/drawing/2014/main" id="{F2339827-E80D-4976-88AA-3C89C2D6B032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5700" y="2895600"/>
            <a:ext cx="2184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43BDFB46-7130-4B33-AE0D-683A0B3CDF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</a:t>
            </a: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2,800 kgs.                    2,800 kgs.          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        ×                                  ×                  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£3.90 per kg.                £4.00 per kg.       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  = £10,920                    = £11,200            </a:t>
            </a:r>
          </a:p>
        </p:txBody>
      </p:sp>
      <p:sp>
        <p:nvSpPr>
          <p:cNvPr id="35847" name="Freeform 7">
            <a:extLst>
              <a:ext uri="{FF2B5EF4-FFF2-40B4-BE49-F238E27FC236}">
                <a16:creationId xmlns:a16="http://schemas.microsoft.com/office/drawing/2014/main" id="{E949BBFA-3A7B-41A5-AF37-5E1771D825A1}"/>
              </a:ext>
            </a:extLst>
          </p:cNvPr>
          <p:cNvSpPr>
            <a:spLocks/>
          </p:cNvSpPr>
          <p:nvPr/>
        </p:nvSpPr>
        <p:spPr bwMode="auto">
          <a:xfrm>
            <a:off x="2876550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48" name="Rectangle 8">
            <a:extLst>
              <a:ext uri="{FF2B5EF4-FFF2-40B4-BE49-F238E27FC236}">
                <a16:creationId xmlns:a16="http://schemas.microsoft.com/office/drawing/2014/main" id="{3307D33C-2E08-4D97-B684-C03B21146A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6663" y="5419725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Price variance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£280 favourable </a:t>
            </a:r>
          </a:p>
        </p:txBody>
      </p:sp>
      <p:sp>
        <p:nvSpPr>
          <p:cNvPr id="35849" name="Rectangle 9">
            <a:extLst>
              <a:ext uri="{FF2B5EF4-FFF2-40B4-BE49-F238E27FC236}">
                <a16:creationId xmlns:a16="http://schemas.microsoft.com/office/drawing/2014/main" id="{24850C6A-C182-44EE-B3C2-FFBCE87BF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9576" y="5029201"/>
            <a:ext cx="3756025" cy="1209675"/>
          </a:xfrm>
          <a:prstGeom prst="rect">
            <a:avLst/>
          </a:prstGeom>
          <a:solidFill>
            <a:srgbClr val="FFFFCC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Price variance increases because quantity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purchased</a:t>
            </a: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increases.</a:t>
            </a:r>
          </a:p>
        </p:txBody>
      </p:sp>
      <p:sp>
        <p:nvSpPr>
          <p:cNvPr id="35850" name="Rectangle 10">
            <a:extLst>
              <a:ext uri="{FF2B5EF4-FFF2-40B4-BE49-F238E27FC236}">
                <a16:creationId xmlns:a16="http://schemas.microsoft.com/office/drawing/2014/main" id="{753DE70C-F87A-4137-B1B2-F88E91C529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9913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Material Variances Continued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73ED1E-382A-4749-A292-0F597F932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649331"/>
      </p:ext>
    </p:extLst>
  </p:cSld>
  <p:clrMapOvr>
    <a:masterClrMapping/>
  </p:clrMapOvr>
  <p:transition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58327CE1-15B6-46FE-9E65-9C7D80846F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1643064"/>
            <a:ext cx="8836025" cy="127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Actual Quantity	    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          Used               Standard Quantity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             ×                                 × </a:t>
            </a:r>
            <a:b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Standard Price           Standard Price</a:t>
            </a:r>
          </a:p>
        </p:txBody>
      </p:sp>
      <p:sp>
        <p:nvSpPr>
          <p:cNvPr id="36867" name="Line 3">
            <a:extLst>
              <a:ext uri="{FF2B5EF4-FFF2-40B4-BE49-F238E27FC236}">
                <a16:creationId xmlns:a16="http://schemas.microsoft.com/office/drawing/2014/main" id="{A3974682-30C8-480A-899F-269D917D41B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5700" y="2895600"/>
            <a:ext cx="2184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6868" name="Line 4">
            <a:extLst>
              <a:ext uri="{FF2B5EF4-FFF2-40B4-BE49-F238E27FC236}">
                <a16:creationId xmlns:a16="http://schemas.microsoft.com/office/drawing/2014/main" id="{6EBD2688-6DB3-4CCC-88E7-1495451AAF0C}"/>
              </a:ext>
            </a:extLst>
          </p:cNvPr>
          <p:cNvSpPr>
            <a:spLocks noChangeShapeType="1"/>
          </p:cNvSpPr>
          <p:nvPr/>
        </p:nvSpPr>
        <p:spPr bwMode="auto">
          <a:xfrm>
            <a:off x="7861300" y="2895600"/>
            <a:ext cx="2565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9334CA29-0B9D-48E2-AA0C-CA5C4BA19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</a:t>
            </a: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1,700 kgs.                     1,500 kgs.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            ×                                   ×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     £4.00 per kg.               £4.00 per kg.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                                            = £6,800                      = £6,000   </a:t>
            </a:r>
          </a:p>
        </p:txBody>
      </p:sp>
      <p:sp>
        <p:nvSpPr>
          <p:cNvPr id="36870" name="Rectangle 6">
            <a:extLst>
              <a:ext uri="{FF2B5EF4-FFF2-40B4-BE49-F238E27FC236}">
                <a16:creationId xmlns:a16="http://schemas.microsoft.com/office/drawing/2014/main" id="{AE025C29-BAC2-4326-A300-1DB25D8D3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962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Quantity variance</a:t>
            </a:r>
            <a:b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£800 unfavourable</a:t>
            </a:r>
          </a:p>
        </p:txBody>
      </p:sp>
      <p:sp>
        <p:nvSpPr>
          <p:cNvPr id="36871" name="Freeform 7">
            <a:extLst>
              <a:ext uri="{FF2B5EF4-FFF2-40B4-BE49-F238E27FC236}">
                <a16:creationId xmlns:a16="http://schemas.microsoft.com/office/drawing/2014/main" id="{F5795FC5-DB13-491E-9162-8E9838EE2A90}"/>
              </a:ext>
            </a:extLst>
          </p:cNvPr>
          <p:cNvSpPr>
            <a:spLocks/>
          </p:cNvSpPr>
          <p:nvPr/>
        </p:nvSpPr>
        <p:spPr bwMode="auto">
          <a:xfrm>
            <a:off x="6230938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2" name="AutoShape 8">
            <a:extLst>
              <a:ext uri="{FF2B5EF4-FFF2-40B4-BE49-F238E27FC236}">
                <a16:creationId xmlns:a16="http://schemas.microsoft.com/office/drawing/2014/main" id="{D875457A-C579-48E4-9D64-B59717A4DF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5300" y="5568950"/>
            <a:ext cx="1054100" cy="444500"/>
          </a:xfrm>
          <a:prstGeom prst="rightArrow">
            <a:avLst>
              <a:gd name="adj1" fmla="val 50000"/>
              <a:gd name="adj2" fmla="val 118582"/>
            </a:avLst>
          </a:prstGeom>
          <a:solidFill>
            <a:schemeClr val="accent2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6873" name="Rectangle 9">
            <a:extLst>
              <a:ext uri="{FF2B5EF4-FFF2-40B4-BE49-F238E27FC236}">
                <a16:creationId xmlns:a16="http://schemas.microsoft.com/office/drawing/2014/main" id="{1458D430-F565-452E-B8C6-88E410A6BF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6438" y="4732338"/>
            <a:ext cx="3756025" cy="1574800"/>
          </a:xfrm>
          <a:prstGeom prst="rect">
            <a:avLst/>
          </a:prstGeom>
          <a:solidFill>
            <a:srgbClr val="FFFFCC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Quantity variance is unchanged because actual and standard quantities are unchanged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36874" name="Rectangle 10">
            <a:extLst>
              <a:ext uri="{FF2B5EF4-FFF2-40B4-BE49-F238E27FC236}">
                <a16:creationId xmlns:a16="http://schemas.microsoft.com/office/drawing/2014/main" id="{9456C43F-E183-43A9-B3BB-B6D8F68218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9913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4000" dirty="0"/>
              <a:t>Material Variances Continued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291F18-179A-4B64-BE36-67CC6BF5CE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1C3E28-FF79-C94C-9ADB-970C7F46942C}"/>
              </a:ext>
            </a:extLst>
          </p:cNvPr>
          <p:cNvSpPr txBox="1"/>
          <p:nvPr/>
        </p:nvSpPr>
        <p:spPr>
          <a:xfrm>
            <a:off x="9619488" y="5608320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From slide 32</a:t>
            </a:r>
          </a:p>
        </p:txBody>
      </p:sp>
    </p:spTree>
    <p:extLst>
      <p:ext uri="{BB962C8B-B14F-4D97-AF65-F5344CB8AC3E}">
        <p14:creationId xmlns:p14="http://schemas.microsoft.com/office/powerpoint/2010/main" val="1149446104"/>
      </p:ext>
    </p:extLst>
  </p:cSld>
  <p:clrMapOvr>
    <a:masterClrMapping/>
  </p:clrMapOvr>
  <p:transition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65F3F33-B7F8-4764-9359-0359A4D7FA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1837" y="2682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Isolation of  Material Variances</a:t>
            </a:r>
          </a:p>
        </p:txBody>
      </p:sp>
      <p:grpSp>
        <p:nvGrpSpPr>
          <p:cNvPr id="37891" name="Group 12">
            <a:extLst>
              <a:ext uri="{FF2B5EF4-FFF2-40B4-BE49-F238E27FC236}">
                <a16:creationId xmlns:a16="http://schemas.microsoft.com/office/drawing/2014/main" id="{02AFB298-BE37-46B3-841A-B5DB93DFDCCF}"/>
              </a:ext>
            </a:extLst>
          </p:cNvPr>
          <p:cNvGrpSpPr>
            <a:grpSpLocks/>
          </p:cNvGrpSpPr>
          <p:nvPr/>
        </p:nvGrpSpPr>
        <p:grpSpPr bwMode="auto">
          <a:xfrm>
            <a:off x="2033588" y="1371600"/>
            <a:ext cx="4367212" cy="3276600"/>
            <a:chOff x="321" y="864"/>
            <a:chExt cx="2751" cy="2064"/>
          </a:xfrm>
        </p:grpSpPr>
        <p:sp>
          <p:nvSpPr>
            <p:cNvPr id="38064" name="Freeform 6">
              <a:extLst>
                <a:ext uri="{FF2B5EF4-FFF2-40B4-BE49-F238E27FC236}">
                  <a16:creationId xmlns:a16="http://schemas.microsoft.com/office/drawing/2014/main" id="{19E2FCCF-6D72-46A6-A0D0-4037CB5164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" y="864"/>
              <a:ext cx="2751" cy="2064"/>
            </a:xfrm>
            <a:custGeom>
              <a:avLst/>
              <a:gdLst>
                <a:gd name="T0" fmla="*/ 2567 w 2751"/>
                <a:gd name="T1" fmla="*/ 0 h 2326"/>
                <a:gd name="T2" fmla="*/ 2597 w 2751"/>
                <a:gd name="T3" fmla="*/ 4 h 2326"/>
                <a:gd name="T4" fmla="*/ 2632 w 2751"/>
                <a:gd name="T5" fmla="*/ 9 h 2326"/>
                <a:gd name="T6" fmla="*/ 2663 w 2751"/>
                <a:gd name="T7" fmla="*/ 16 h 2326"/>
                <a:gd name="T8" fmla="*/ 2687 w 2751"/>
                <a:gd name="T9" fmla="*/ 25 h 2326"/>
                <a:gd name="T10" fmla="*/ 2709 w 2751"/>
                <a:gd name="T11" fmla="*/ 35 h 2326"/>
                <a:gd name="T12" fmla="*/ 2728 w 2751"/>
                <a:gd name="T13" fmla="*/ 46 h 2326"/>
                <a:gd name="T14" fmla="*/ 2742 w 2751"/>
                <a:gd name="T15" fmla="*/ 59 h 2326"/>
                <a:gd name="T16" fmla="*/ 2750 w 2751"/>
                <a:gd name="T17" fmla="*/ 72 h 2326"/>
                <a:gd name="T18" fmla="*/ 2750 w 2751"/>
                <a:gd name="T19" fmla="*/ 488 h 2326"/>
                <a:gd name="T20" fmla="*/ 2740 w 2751"/>
                <a:gd name="T21" fmla="*/ 506 h 2326"/>
                <a:gd name="T22" fmla="*/ 2726 w 2751"/>
                <a:gd name="T23" fmla="*/ 529 h 2326"/>
                <a:gd name="T24" fmla="*/ 2705 w 2751"/>
                <a:gd name="T25" fmla="*/ 550 h 2326"/>
                <a:gd name="T26" fmla="*/ 2679 w 2751"/>
                <a:gd name="T27" fmla="*/ 571 h 2326"/>
                <a:gd name="T28" fmla="*/ 2650 w 2751"/>
                <a:gd name="T29" fmla="*/ 592 h 2326"/>
                <a:gd name="T30" fmla="*/ 2616 w 2751"/>
                <a:gd name="T31" fmla="*/ 611 h 2326"/>
                <a:gd name="T32" fmla="*/ 2575 w 2751"/>
                <a:gd name="T33" fmla="*/ 627 h 2326"/>
                <a:gd name="T34" fmla="*/ 2532 w 2751"/>
                <a:gd name="T35" fmla="*/ 645 h 2326"/>
                <a:gd name="T36" fmla="*/ 2485 w 2751"/>
                <a:gd name="T37" fmla="*/ 658 h 2326"/>
                <a:gd name="T38" fmla="*/ 2436 w 2751"/>
                <a:gd name="T39" fmla="*/ 671 h 2326"/>
                <a:gd name="T40" fmla="*/ 2384 w 2751"/>
                <a:gd name="T41" fmla="*/ 682 h 2326"/>
                <a:gd name="T42" fmla="*/ 2326 w 2751"/>
                <a:gd name="T43" fmla="*/ 691 h 2326"/>
                <a:gd name="T44" fmla="*/ 2271 w 2751"/>
                <a:gd name="T45" fmla="*/ 697 h 2326"/>
                <a:gd name="T46" fmla="*/ 2212 w 2751"/>
                <a:gd name="T47" fmla="*/ 704 h 2326"/>
                <a:gd name="T48" fmla="*/ 2243 w 2751"/>
                <a:gd name="T49" fmla="*/ 701 h 2326"/>
                <a:gd name="T50" fmla="*/ 2274 w 2751"/>
                <a:gd name="T51" fmla="*/ 696 h 2326"/>
                <a:gd name="T52" fmla="*/ 2302 w 2751"/>
                <a:gd name="T53" fmla="*/ 689 h 2326"/>
                <a:gd name="T54" fmla="*/ 2325 w 2751"/>
                <a:gd name="T55" fmla="*/ 681 h 2326"/>
                <a:gd name="T56" fmla="*/ 2343 w 2751"/>
                <a:gd name="T57" fmla="*/ 671 h 2326"/>
                <a:gd name="T58" fmla="*/ 2361 w 2751"/>
                <a:gd name="T59" fmla="*/ 660 h 2326"/>
                <a:gd name="T60" fmla="*/ 2371 w 2751"/>
                <a:gd name="T61" fmla="*/ 649 h 2326"/>
                <a:gd name="T62" fmla="*/ 2373 w 2751"/>
                <a:gd name="T63" fmla="*/ 636 h 2326"/>
                <a:gd name="T64" fmla="*/ 2373 w 2751"/>
                <a:gd name="T65" fmla="*/ 624 h 2326"/>
                <a:gd name="T66" fmla="*/ 2369 w 2751"/>
                <a:gd name="T67" fmla="*/ 611 h 2326"/>
                <a:gd name="T68" fmla="*/ 2357 w 2751"/>
                <a:gd name="T69" fmla="*/ 602 h 2326"/>
                <a:gd name="T70" fmla="*/ 2341 w 2751"/>
                <a:gd name="T71" fmla="*/ 588 h 2326"/>
                <a:gd name="T72" fmla="*/ 2318 w 2751"/>
                <a:gd name="T73" fmla="*/ 579 h 2326"/>
                <a:gd name="T74" fmla="*/ 2294 w 2751"/>
                <a:gd name="T75" fmla="*/ 573 h 2326"/>
                <a:gd name="T76" fmla="*/ 2267 w 2751"/>
                <a:gd name="T77" fmla="*/ 566 h 2326"/>
                <a:gd name="T78" fmla="*/ 2237 w 2751"/>
                <a:gd name="T79" fmla="*/ 563 h 2326"/>
                <a:gd name="T80" fmla="*/ 2212 w 2751"/>
                <a:gd name="T81" fmla="*/ 560 h 2326"/>
                <a:gd name="T82" fmla="*/ 181 w 2751"/>
                <a:gd name="T83" fmla="*/ 560 h 2326"/>
                <a:gd name="T84" fmla="*/ 149 w 2751"/>
                <a:gd name="T85" fmla="*/ 558 h 2326"/>
                <a:gd name="T86" fmla="*/ 118 w 2751"/>
                <a:gd name="T87" fmla="*/ 553 h 2326"/>
                <a:gd name="T88" fmla="*/ 87 w 2751"/>
                <a:gd name="T89" fmla="*/ 544 h 2326"/>
                <a:gd name="T90" fmla="*/ 61 w 2751"/>
                <a:gd name="T91" fmla="*/ 536 h 2326"/>
                <a:gd name="T92" fmla="*/ 41 w 2751"/>
                <a:gd name="T93" fmla="*/ 525 h 2326"/>
                <a:gd name="T94" fmla="*/ 20 w 2751"/>
                <a:gd name="T95" fmla="*/ 515 h 2326"/>
                <a:gd name="T96" fmla="*/ 8 w 2751"/>
                <a:gd name="T97" fmla="*/ 501 h 2326"/>
                <a:gd name="T98" fmla="*/ 0 w 2751"/>
                <a:gd name="T99" fmla="*/ 488 h 2326"/>
                <a:gd name="T100" fmla="*/ 0 w 2751"/>
                <a:gd name="T101" fmla="*/ 72 h 2326"/>
                <a:gd name="T102" fmla="*/ 8 w 2751"/>
                <a:gd name="T103" fmla="*/ 59 h 2326"/>
                <a:gd name="T104" fmla="*/ 20 w 2751"/>
                <a:gd name="T105" fmla="*/ 46 h 2326"/>
                <a:gd name="T106" fmla="*/ 39 w 2751"/>
                <a:gd name="T107" fmla="*/ 35 h 2326"/>
                <a:gd name="T108" fmla="*/ 59 w 2751"/>
                <a:gd name="T109" fmla="*/ 25 h 2326"/>
                <a:gd name="T110" fmla="*/ 87 w 2751"/>
                <a:gd name="T111" fmla="*/ 16 h 2326"/>
                <a:gd name="T112" fmla="*/ 116 w 2751"/>
                <a:gd name="T113" fmla="*/ 9 h 2326"/>
                <a:gd name="T114" fmla="*/ 149 w 2751"/>
                <a:gd name="T115" fmla="*/ 4 h 2326"/>
                <a:gd name="T116" fmla="*/ 181 w 2751"/>
                <a:gd name="T117" fmla="*/ 0 h 2326"/>
                <a:gd name="T118" fmla="*/ 2567 w 2751"/>
                <a:gd name="T119" fmla="*/ 0 h 232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2326"/>
                <a:gd name="T182" fmla="*/ 2751 w 2751"/>
                <a:gd name="T183" fmla="*/ 2326 h 2326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2326">
                  <a:moveTo>
                    <a:pt x="2567" y="0"/>
                  </a:moveTo>
                  <a:lnTo>
                    <a:pt x="2597" y="10"/>
                  </a:lnTo>
                  <a:lnTo>
                    <a:pt x="2632" y="29"/>
                  </a:lnTo>
                  <a:lnTo>
                    <a:pt x="2663" y="52"/>
                  </a:lnTo>
                  <a:lnTo>
                    <a:pt x="2687" y="81"/>
                  </a:lnTo>
                  <a:lnTo>
                    <a:pt x="2709" y="115"/>
                  </a:lnTo>
                  <a:lnTo>
                    <a:pt x="2728" y="153"/>
                  </a:lnTo>
                  <a:lnTo>
                    <a:pt x="2742" y="195"/>
                  </a:lnTo>
                  <a:lnTo>
                    <a:pt x="2750" y="239"/>
                  </a:lnTo>
                  <a:lnTo>
                    <a:pt x="2750" y="1614"/>
                  </a:lnTo>
                  <a:lnTo>
                    <a:pt x="2740" y="1671"/>
                  </a:lnTo>
                  <a:lnTo>
                    <a:pt x="2726" y="1747"/>
                  </a:lnTo>
                  <a:lnTo>
                    <a:pt x="2705" y="1819"/>
                  </a:lnTo>
                  <a:lnTo>
                    <a:pt x="2679" y="1886"/>
                  </a:lnTo>
                  <a:lnTo>
                    <a:pt x="2650" y="1954"/>
                  </a:lnTo>
                  <a:lnTo>
                    <a:pt x="2616" y="2017"/>
                  </a:lnTo>
                  <a:lnTo>
                    <a:pt x="2575" y="2074"/>
                  </a:lnTo>
                  <a:lnTo>
                    <a:pt x="2532" y="2131"/>
                  </a:lnTo>
                  <a:lnTo>
                    <a:pt x="2485" y="2175"/>
                  </a:lnTo>
                  <a:lnTo>
                    <a:pt x="2436" y="2216"/>
                  </a:lnTo>
                  <a:lnTo>
                    <a:pt x="2384" y="2255"/>
                  </a:lnTo>
                  <a:lnTo>
                    <a:pt x="2326" y="2284"/>
                  </a:lnTo>
                  <a:lnTo>
                    <a:pt x="2271" y="2307"/>
                  </a:lnTo>
                  <a:lnTo>
                    <a:pt x="2212" y="2325"/>
                  </a:lnTo>
                  <a:lnTo>
                    <a:pt x="2243" y="2315"/>
                  </a:lnTo>
                  <a:lnTo>
                    <a:pt x="2274" y="2299"/>
                  </a:lnTo>
                  <a:lnTo>
                    <a:pt x="2302" y="2275"/>
                  </a:lnTo>
                  <a:lnTo>
                    <a:pt x="2325" y="2250"/>
                  </a:lnTo>
                  <a:lnTo>
                    <a:pt x="2343" y="2216"/>
                  </a:lnTo>
                  <a:lnTo>
                    <a:pt x="2361" y="2182"/>
                  </a:lnTo>
                  <a:lnTo>
                    <a:pt x="2371" y="2144"/>
                  </a:lnTo>
                  <a:lnTo>
                    <a:pt x="2373" y="2102"/>
                  </a:lnTo>
                  <a:lnTo>
                    <a:pt x="2373" y="2060"/>
                  </a:lnTo>
                  <a:lnTo>
                    <a:pt x="2369" y="2020"/>
                  </a:lnTo>
                  <a:lnTo>
                    <a:pt x="2357" y="1986"/>
                  </a:lnTo>
                  <a:lnTo>
                    <a:pt x="2341" y="1946"/>
                  </a:lnTo>
                  <a:lnTo>
                    <a:pt x="2318" y="1915"/>
                  </a:lnTo>
                  <a:lnTo>
                    <a:pt x="2294" y="1892"/>
                  </a:lnTo>
                  <a:lnTo>
                    <a:pt x="2267" y="1871"/>
                  </a:lnTo>
                  <a:lnTo>
                    <a:pt x="2237" y="1858"/>
                  </a:lnTo>
                  <a:lnTo>
                    <a:pt x="2212" y="1850"/>
                  </a:lnTo>
                  <a:lnTo>
                    <a:pt x="181" y="1850"/>
                  </a:lnTo>
                  <a:lnTo>
                    <a:pt x="149" y="1843"/>
                  </a:lnTo>
                  <a:lnTo>
                    <a:pt x="118" y="1824"/>
                  </a:lnTo>
                  <a:lnTo>
                    <a:pt x="87" y="1801"/>
                  </a:lnTo>
                  <a:lnTo>
                    <a:pt x="61" y="1770"/>
                  </a:lnTo>
                  <a:lnTo>
                    <a:pt x="41" y="1736"/>
                  </a:lnTo>
                  <a:lnTo>
                    <a:pt x="20" y="1700"/>
                  </a:lnTo>
                  <a:lnTo>
                    <a:pt x="8" y="1658"/>
                  </a:lnTo>
                  <a:lnTo>
                    <a:pt x="0" y="1614"/>
                  </a:lnTo>
                  <a:lnTo>
                    <a:pt x="0" y="239"/>
                  </a:lnTo>
                  <a:lnTo>
                    <a:pt x="8" y="195"/>
                  </a:lnTo>
                  <a:lnTo>
                    <a:pt x="20" y="153"/>
                  </a:lnTo>
                  <a:lnTo>
                    <a:pt x="39" y="117"/>
                  </a:lnTo>
                  <a:lnTo>
                    <a:pt x="59" y="81"/>
                  </a:lnTo>
                  <a:lnTo>
                    <a:pt x="87" y="52"/>
                  </a:lnTo>
                  <a:lnTo>
                    <a:pt x="116" y="29"/>
                  </a:lnTo>
                  <a:lnTo>
                    <a:pt x="149" y="10"/>
                  </a:lnTo>
                  <a:lnTo>
                    <a:pt x="181" y="0"/>
                  </a:lnTo>
                  <a:lnTo>
                    <a:pt x="2567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065" name="Rectangle 7">
              <a:extLst>
                <a:ext uri="{FF2B5EF4-FFF2-40B4-BE49-F238E27FC236}">
                  <a16:creationId xmlns:a16="http://schemas.microsoft.com/office/drawing/2014/main" id="{3C96E10B-472C-47DB-BC3B-5E56DF496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" y="977"/>
              <a:ext cx="2640" cy="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need the price variance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sooner so that I can better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identify purchasing problems.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You accountants just don</a:t>
              </a:r>
              <a:r>
                <a:rPr lang="ja-JP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t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understand the problems that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FF0066"/>
                  </a:solidFill>
                  <a:latin typeface="Arial" panose="020B0604020202020204" pitchFamily="34" charset="0"/>
                </a:rPr>
                <a:t>purchasing managers</a:t>
              </a:r>
              <a:r>
                <a:rPr lang="en-US" altLang="ja-JP" sz="2400" dirty="0">
                  <a:solidFill>
                    <a:schemeClr val="tx2"/>
                  </a:solidFill>
                  <a:latin typeface="Arial" panose="020B0604020202020204" pitchFamily="34" charset="0"/>
                </a:rPr>
                <a:t> 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have.</a:t>
              </a:r>
              <a:endPara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3" name="Group 13">
            <a:extLst>
              <a:ext uri="{FF2B5EF4-FFF2-40B4-BE49-F238E27FC236}">
                <a16:creationId xmlns:a16="http://schemas.microsoft.com/office/drawing/2014/main" id="{6F94B014-9E7B-469C-B30D-16FD63991D57}"/>
              </a:ext>
            </a:extLst>
          </p:cNvPr>
          <p:cNvGrpSpPr>
            <a:grpSpLocks/>
          </p:cNvGrpSpPr>
          <p:nvPr/>
        </p:nvGrpSpPr>
        <p:grpSpPr bwMode="auto">
          <a:xfrm>
            <a:off x="6994525" y="1143001"/>
            <a:ext cx="3195638" cy="2778125"/>
            <a:chOff x="3446" y="1296"/>
            <a:chExt cx="2013" cy="1750"/>
          </a:xfrm>
        </p:grpSpPr>
        <p:sp>
          <p:nvSpPr>
            <p:cNvPr id="38062" name="Freeform 9">
              <a:extLst>
                <a:ext uri="{FF2B5EF4-FFF2-40B4-BE49-F238E27FC236}">
                  <a16:creationId xmlns:a16="http://schemas.microsoft.com/office/drawing/2014/main" id="{68134B4D-8821-45B8-A96F-87CA8FCCF655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456" y="1296"/>
              <a:ext cx="1968" cy="1750"/>
            </a:xfrm>
            <a:custGeom>
              <a:avLst/>
              <a:gdLst>
                <a:gd name="T0" fmla="*/ 6 w 2751"/>
                <a:gd name="T1" fmla="*/ 0 h 1750"/>
                <a:gd name="T2" fmla="*/ 6 w 2751"/>
                <a:gd name="T3" fmla="*/ 8 h 1750"/>
                <a:gd name="T4" fmla="*/ 4 w 2751"/>
                <a:gd name="T5" fmla="*/ 22 h 1750"/>
                <a:gd name="T6" fmla="*/ 3 w 2751"/>
                <a:gd name="T7" fmla="*/ 39 h 1750"/>
                <a:gd name="T8" fmla="*/ 2 w 2751"/>
                <a:gd name="T9" fmla="*/ 61 h 1750"/>
                <a:gd name="T10" fmla="*/ 1 w 2751"/>
                <a:gd name="T11" fmla="*/ 86 h 1750"/>
                <a:gd name="T12" fmla="*/ 1 w 2751"/>
                <a:gd name="T13" fmla="*/ 115 h 1750"/>
                <a:gd name="T14" fmla="*/ 1 w 2751"/>
                <a:gd name="T15" fmla="*/ 147 h 1750"/>
                <a:gd name="T16" fmla="*/ 0 w 2751"/>
                <a:gd name="T17" fmla="*/ 180 h 1750"/>
                <a:gd name="T18" fmla="*/ 0 w 2751"/>
                <a:gd name="T19" fmla="*/ 1214 h 1750"/>
                <a:gd name="T20" fmla="*/ 1 w 2751"/>
                <a:gd name="T21" fmla="*/ 1257 h 1750"/>
                <a:gd name="T22" fmla="*/ 1 w 2751"/>
                <a:gd name="T23" fmla="*/ 1314 h 1750"/>
                <a:gd name="T24" fmla="*/ 1 w 2751"/>
                <a:gd name="T25" fmla="*/ 1368 h 1750"/>
                <a:gd name="T26" fmla="*/ 3 w 2751"/>
                <a:gd name="T27" fmla="*/ 1419 h 1750"/>
                <a:gd name="T28" fmla="*/ 4 w 2751"/>
                <a:gd name="T29" fmla="*/ 1470 h 1750"/>
                <a:gd name="T30" fmla="*/ 4 w 2751"/>
                <a:gd name="T31" fmla="*/ 1517 h 1750"/>
                <a:gd name="T32" fmla="*/ 6 w 2751"/>
                <a:gd name="T33" fmla="*/ 1560 h 1750"/>
                <a:gd name="T34" fmla="*/ 8 w 2751"/>
                <a:gd name="T35" fmla="*/ 1603 h 1750"/>
                <a:gd name="T36" fmla="*/ 9 w 2751"/>
                <a:gd name="T37" fmla="*/ 1636 h 1750"/>
                <a:gd name="T38" fmla="*/ 11 w 2751"/>
                <a:gd name="T39" fmla="*/ 1667 h 1750"/>
                <a:gd name="T40" fmla="*/ 13 w 2751"/>
                <a:gd name="T41" fmla="*/ 1697 h 1750"/>
                <a:gd name="T42" fmla="*/ 15 w 2751"/>
                <a:gd name="T43" fmla="*/ 1718 h 1750"/>
                <a:gd name="T44" fmla="*/ 17 w 2751"/>
                <a:gd name="T45" fmla="*/ 1736 h 1750"/>
                <a:gd name="T46" fmla="*/ 19 w 2751"/>
                <a:gd name="T47" fmla="*/ 1749 h 1750"/>
                <a:gd name="T48" fmla="*/ 18 w 2751"/>
                <a:gd name="T49" fmla="*/ 1741 h 1750"/>
                <a:gd name="T50" fmla="*/ 17 w 2751"/>
                <a:gd name="T51" fmla="*/ 1730 h 1750"/>
                <a:gd name="T52" fmla="*/ 16 w 2751"/>
                <a:gd name="T53" fmla="*/ 1712 h 1750"/>
                <a:gd name="T54" fmla="*/ 15 w 2751"/>
                <a:gd name="T55" fmla="*/ 1692 h 1750"/>
                <a:gd name="T56" fmla="*/ 14 w 2751"/>
                <a:gd name="T57" fmla="*/ 1667 h 1750"/>
                <a:gd name="T58" fmla="*/ 14 w 2751"/>
                <a:gd name="T59" fmla="*/ 1642 h 1750"/>
                <a:gd name="T60" fmla="*/ 14 w 2751"/>
                <a:gd name="T61" fmla="*/ 1613 h 1750"/>
                <a:gd name="T62" fmla="*/ 14 w 2751"/>
                <a:gd name="T63" fmla="*/ 1581 h 1750"/>
                <a:gd name="T64" fmla="*/ 14 w 2751"/>
                <a:gd name="T65" fmla="*/ 1550 h 1750"/>
                <a:gd name="T66" fmla="*/ 14 w 2751"/>
                <a:gd name="T67" fmla="*/ 1519 h 1750"/>
                <a:gd name="T68" fmla="*/ 14 w 2751"/>
                <a:gd name="T69" fmla="*/ 1494 h 1750"/>
                <a:gd name="T70" fmla="*/ 14 w 2751"/>
                <a:gd name="T71" fmla="*/ 1464 h 1750"/>
                <a:gd name="T72" fmla="*/ 15 w 2751"/>
                <a:gd name="T73" fmla="*/ 1441 h 1750"/>
                <a:gd name="T74" fmla="*/ 16 w 2751"/>
                <a:gd name="T75" fmla="*/ 1423 h 1750"/>
                <a:gd name="T76" fmla="*/ 17 w 2751"/>
                <a:gd name="T77" fmla="*/ 1407 h 1750"/>
                <a:gd name="T78" fmla="*/ 18 w 2751"/>
                <a:gd name="T79" fmla="*/ 1398 h 1750"/>
                <a:gd name="T80" fmla="*/ 19 w 2751"/>
                <a:gd name="T81" fmla="*/ 1392 h 1750"/>
                <a:gd name="T82" fmla="*/ 90 w 2751"/>
                <a:gd name="T83" fmla="*/ 1392 h 1750"/>
                <a:gd name="T84" fmla="*/ 91 w 2751"/>
                <a:gd name="T85" fmla="*/ 1386 h 1750"/>
                <a:gd name="T86" fmla="*/ 92 w 2751"/>
                <a:gd name="T87" fmla="*/ 1372 h 1750"/>
                <a:gd name="T88" fmla="*/ 93 w 2751"/>
                <a:gd name="T89" fmla="*/ 1355 h 1750"/>
                <a:gd name="T90" fmla="*/ 94 w 2751"/>
                <a:gd name="T91" fmla="*/ 1331 h 1750"/>
                <a:gd name="T92" fmla="*/ 95 w 2751"/>
                <a:gd name="T93" fmla="*/ 1306 h 1750"/>
                <a:gd name="T94" fmla="*/ 96 w 2751"/>
                <a:gd name="T95" fmla="*/ 1279 h 1750"/>
                <a:gd name="T96" fmla="*/ 96 w 2751"/>
                <a:gd name="T97" fmla="*/ 1247 h 1750"/>
                <a:gd name="T98" fmla="*/ 96 w 2751"/>
                <a:gd name="T99" fmla="*/ 1214 h 1750"/>
                <a:gd name="T100" fmla="*/ 96 w 2751"/>
                <a:gd name="T101" fmla="*/ 180 h 1750"/>
                <a:gd name="T102" fmla="*/ 96 w 2751"/>
                <a:gd name="T103" fmla="*/ 147 h 1750"/>
                <a:gd name="T104" fmla="*/ 96 w 2751"/>
                <a:gd name="T105" fmla="*/ 115 h 1750"/>
                <a:gd name="T106" fmla="*/ 95 w 2751"/>
                <a:gd name="T107" fmla="*/ 88 h 1750"/>
                <a:gd name="T108" fmla="*/ 94 w 2751"/>
                <a:gd name="T109" fmla="*/ 61 h 1750"/>
                <a:gd name="T110" fmla="*/ 93 w 2751"/>
                <a:gd name="T111" fmla="*/ 39 h 1750"/>
                <a:gd name="T112" fmla="*/ 92 w 2751"/>
                <a:gd name="T113" fmla="*/ 22 h 1750"/>
                <a:gd name="T114" fmla="*/ 91 w 2751"/>
                <a:gd name="T115" fmla="*/ 8 h 1750"/>
                <a:gd name="T116" fmla="*/ 90 w 2751"/>
                <a:gd name="T117" fmla="*/ 0 h 1750"/>
                <a:gd name="T118" fmla="*/ 6 w 2751"/>
                <a:gd name="T119" fmla="*/ 0 h 175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1750"/>
                <a:gd name="T182" fmla="*/ 2751 w 2751"/>
                <a:gd name="T183" fmla="*/ 1750 h 175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1750">
                  <a:moveTo>
                    <a:pt x="183" y="0"/>
                  </a:moveTo>
                  <a:lnTo>
                    <a:pt x="153" y="8"/>
                  </a:lnTo>
                  <a:lnTo>
                    <a:pt x="118" y="22"/>
                  </a:lnTo>
                  <a:lnTo>
                    <a:pt x="87" y="39"/>
                  </a:lnTo>
                  <a:lnTo>
                    <a:pt x="63" y="61"/>
                  </a:lnTo>
                  <a:lnTo>
                    <a:pt x="41" y="86"/>
                  </a:lnTo>
                  <a:lnTo>
                    <a:pt x="22" y="115"/>
                  </a:lnTo>
                  <a:lnTo>
                    <a:pt x="8" y="147"/>
                  </a:lnTo>
                  <a:lnTo>
                    <a:pt x="0" y="180"/>
                  </a:lnTo>
                  <a:lnTo>
                    <a:pt x="0" y="1214"/>
                  </a:lnTo>
                  <a:lnTo>
                    <a:pt x="10" y="1257"/>
                  </a:lnTo>
                  <a:lnTo>
                    <a:pt x="24" y="1314"/>
                  </a:lnTo>
                  <a:lnTo>
                    <a:pt x="45" y="1368"/>
                  </a:lnTo>
                  <a:lnTo>
                    <a:pt x="71" y="1419"/>
                  </a:lnTo>
                  <a:lnTo>
                    <a:pt x="100" y="1470"/>
                  </a:lnTo>
                  <a:lnTo>
                    <a:pt x="134" y="1517"/>
                  </a:lnTo>
                  <a:lnTo>
                    <a:pt x="175" y="1560"/>
                  </a:lnTo>
                  <a:lnTo>
                    <a:pt x="218" y="1603"/>
                  </a:lnTo>
                  <a:lnTo>
                    <a:pt x="265" y="1636"/>
                  </a:lnTo>
                  <a:lnTo>
                    <a:pt x="314" y="1667"/>
                  </a:lnTo>
                  <a:lnTo>
                    <a:pt x="366" y="1697"/>
                  </a:lnTo>
                  <a:lnTo>
                    <a:pt x="424" y="1718"/>
                  </a:lnTo>
                  <a:lnTo>
                    <a:pt x="479" y="1736"/>
                  </a:lnTo>
                  <a:lnTo>
                    <a:pt x="538" y="1749"/>
                  </a:lnTo>
                  <a:lnTo>
                    <a:pt x="507" y="1741"/>
                  </a:lnTo>
                  <a:lnTo>
                    <a:pt x="476" y="1730"/>
                  </a:lnTo>
                  <a:lnTo>
                    <a:pt x="448" y="1712"/>
                  </a:lnTo>
                  <a:lnTo>
                    <a:pt x="425" y="1692"/>
                  </a:lnTo>
                  <a:lnTo>
                    <a:pt x="407" y="1667"/>
                  </a:lnTo>
                  <a:lnTo>
                    <a:pt x="389" y="1642"/>
                  </a:lnTo>
                  <a:lnTo>
                    <a:pt x="379" y="1613"/>
                  </a:lnTo>
                  <a:lnTo>
                    <a:pt x="377" y="1581"/>
                  </a:lnTo>
                  <a:lnTo>
                    <a:pt x="377" y="1550"/>
                  </a:lnTo>
                  <a:lnTo>
                    <a:pt x="381" y="1519"/>
                  </a:lnTo>
                  <a:lnTo>
                    <a:pt x="393" y="1494"/>
                  </a:lnTo>
                  <a:lnTo>
                    <a:pt x="409" y="1464"/>
                  </a:lnTo>
                  <a:lnTo>
                    <a:pt x="432" y="1441"/>
                  </a:lnTo>
                  <a:lnTo>
                    <a:pt x="456" y="1423"/>
                  </a:lnTo>
                  <a:lnTo>
                    <a:pt x="483" y="1407"/>
                  </a:lnTo>
                  <a:lnTo>
                    <a:pt x="513" y="1398"/>
                  </a:lnTo>
                  <a:lnTo>
                    <a:pt x="538" y="1392"/>
                  </a:lnTo>
                  <a:lnTo>
                    <a:pt x="2569" y="1392"/>
                  </a:lnTo>
                  <a:lnTo>
                    <a:pt x="2601" y="1386"/>
                  </a:lnTo>
                  <a:lnTo>
                    <a:pt x="2632" y="1372"/>
                  </a:lnTo>
                  <a:lnTo>
                    <a:pt x="2663" y="1355"/>
                  </a:lnTo>
                  <a:lnTo>
                    <a:pt x="2689" y="1331"/>
                  </a:lnTo>
                  <a:lnTo>
                    <a:pt x="2709" y="1306"/>
                  </a:lnTo>
                  <a:lnTo>
                    <a:pt x="2730" y="1279"/>
                  </a:lnTo>
                  <a:lnTo>
                    <a:pt x="2742" y="1247"/>
                  </a:lnTo>
                  <a:lnTo>
                    <a:pt x="2750" y="1214"/>
                  </a:lnTo>
                  <a:lnTo>
                    <a:pt x="2750" y="180"/>
                  </a:lnTo>
                  <a:lnTo>
                    <a:pt x="2742" y="147"/>
                  </a:lnTo>
                  <a:lnTo>
                    <a:pt x="2730" y="115"/>
                  </a:lnTo>
                  <a:lnTo>
                    <a:pt x="2711" y="88"/>
                  </a:lnTo>
                  <a:lnTo>
                    <a:pt x="2691" y="61"/>
                  </a:lnTo>
                  <a:lnTo>
                    <a:pt x="2663" y="39"/>
                  </a:lnTo>
                  <a:lnTo>
                    <a:pt x="2634" y="22"/>
                  </a:lnTo>
                  <a:lnTo>
                    <a:pt x="2601" y="8"/>
                  </a:lnTo>
                  <a:lnTo>
                    <a:pt x="2569" y="0"/>
                  </a:lnTo>
                  <a:lnTo>
                    <a:pt x="183" y="0"/>
                  </a:lnTo>
                </a:path>
              </a:pathLst>
            </a:custGeom>
            <a:solidFill>
              <a:srgbClr val="CCFFFF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063" name="Rectangle 10">
              <a:extLst>
                <a:ext uri="{FF2B5EF4-FFF2-40B4-BE49-F238E27FC236}">
                  <a16:creationId xmlns:a16="http://schemas.microsoft.com/office/drawing/2014/main" id="{5D0A77BC-E188-4F88-BB4D-B3C7ACF3D7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6" y="1378"/>
              <a:ext cx="2013" cy="1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</a:t>
              </a:r>
              <a:r>
                <a:rPr lang="en-GB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ll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start computing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the price variance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when material is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purchased rather than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when it</a:t>
              </a:r>
              <a:r>
                <a:rPr lang="en-GB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 used.</a:t>
              </a:r>
              <a:endPara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F6CECD-BC16-4BF2-A2A1-B61952CBE6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C41E7E-08A8-407C-8C00-EF36AB658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7467308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2BFA84D-AF4C-473C-9A8D-9B587A64D0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500" y="191295"/>
            <a:ext cx="8763000" cy="114300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Responsibility for Material Variances: Blame Culture</a:t>
            </a:r>
          </a:p>
        </p:txBody>
      </p:sp>
      <p:grpSp>
        <p:nvGrpSpPr>
          <p:cNvPr id="38915" name="Group 13">
            <a:extLst>
              <a:ext uri="{FF2B5EF4-FFF2-40B4-BE49-F238E27FC236}">
                <a16:creationId xmlns:a16="http://schemas.microsoft.com/office/drawing/2014/main" id="{004F87A4-BB7D-436F-8CEA-B842A7786020}"/>
              </a:ext>
            </a:extLst>
          </p:cNvPr>
          <p:cNvGrpSpPr>
            <a:grpSpLocks/>
          </p:cNvGrpSpPr>
          <p:nvPr/>
        </p:nvGrpSpPr>
        <p:grpSpPr bwMode="auto">
          <a:xfrm>
            <a:off x="2066926" y="1981201"/>
            <a:ext cx="3876675" cy="3006725"/>
            <a:chOff x="342" y="1248"/>
            <a:chExt cx="2442" cy="1894"/>
          </a:xfrm>
        </p:grpSpPr>
        <p:sp>
          <p:nvSpPr>
            <p:cNvPr id="39075" name="Freeform 4">
              <a:extLst>
                <a:ext uri="{FF2B5EF4-FFF2-40B4-BE49-F238E27FC236}">
                  <a16:creationId xmlns:a16="http://schemas.microsoft.com/office/drawing/2014/main" id="{3AF6444E-ACE1-45F0-B555-0594E9079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384" y="1248"/>
              <a:ext cx="2400" cy="1894"/>
            </a:xfrm>
            <a:custGeom>
              <a:avLst/>
              <a:gdLst>
                <a:gd name="T0" fmla="*/ 656 w 2751"/>
                <a:gd name="T1" fmla="*/ 0 h 1894"/>
                <a:gd name="T2" fmla="*/ 664 w 2751"/>
                <a:gd name="T3" fmla="*/ 8 h 1894"/>
                <a:gd name="T4" fmla="*/ 672 w 2751"/>
                <a:gd name="T5" fmla="*/ 23 h 1894"/>
                <a:gd name="T6" fmla="*/ 679 w 2751"/>
                <a:gd name="T7" fmla="*/ 42 h 1894"/>
                <a:gd name="T8" fmla="*/ 686 w 2751"/>
                <a:gd name="T9" fmla="*/ 66 h 1894"/>
                <a:gd name="T10" fmla="*/ 692 w 2751"/>
                <a:gd name="T11" fmla="*/ 93 h 1894"/>
                <a:gd name="T12" fmla="*/ 696 w 2751"/>
                <a:gd name="T13" fmla="*/ 125 h 1894"/>
                <a:gd name="T14" fmla="*/ 701 w 2751"/>
                <a:gd name="T15" fmla="*/ 159 h 1894"/>
                <a:gd name="T16" fmla="*/ 702 w 2751"/>
                <a:gd name="T17" fmla="*/ 194 h 1894"/>
                <a:gd name="T18" fmla="*/ 702 w 2751"/>
                <a:gd name="T19" fmla="*/ 1314 h 1894"/>
                <a:gd name="T20" fmla="*/ 701 w 2751"/>
                <a:gd name="T21" fmla="*/ 1361 h 1894"/>
                <a:gd name="T22" fmla="*/ 696 w 2751"/>
                <a:gd name="T23" fmla="*/ 1422 h 1894"/>
                <a:gd name="T24" fmla="*/ 691 w 2751"/>
                <a:gd name="T25" fmla="*/ 1481 h 1894"/>
                <a:gd name="T26" fmla="*/ 684 w 2751"/>
                <a:gd name="T27" fmla="*/ 1536 h 1894"/>
                <a:gd name="T28" fmla="*/ 677 w 2751"/>
                <a:gd name="T29" fmla="*/ 1591 h 1894"/>
                <a:gd name="T30" fmla="*/ 668 w 2751"/>
                <a:gd name="T31" fmla="*/ 1642 h 1894"/>
                <a:gd name="T32" fmla="*/ 658 w 2751"/>
                <a:gd name="T33" fmla="*/ 1688 h 1894"/>
                <a:gd name="T34" fmla="*/ 647 w 2751"/>
                <a:gd name="T35" fmla="*/ 1735 h 1894"/>
                <a:gd name="T36" fmla="*/ 634 w 2751"/>
                <a:gd name="T37" fmla="*/ 1771 h 1894"/>
                <a:gd name="T38" fmla="*/ 622 w 2751"/>
                <a:gd name="T39" fmla="*/ 1804 h 1894"/>
                <a:gd name="T40" fmla="*/ 609 w 2751"/>
                <a:gd name="T41" fmla="*/ 1836 h 1894"/>
                <a:gd name="T42" fmla="*/ 593 w 2751"/>
                <a:gd name="T43" fmla="*/ 1859 h 1894"/>
                <a:gd name="T44" fmla="*/ 580 w 2751"/>
                <a:gd name="T45" fmla="*/ 1879 h 1894"/>
                <a:gd name="T46" fmla="*/ 564 w 2751"/>
                <a:gd name="T47" fmla="*/ 1893 h 1894"/>
                <a:gd name="T48" fmla="*/ 572 w 2751"/>
                <a:gd name="T49" fmla="*/ 1885 h 1894"/>
                <a:gd name="T50" fmla="*/ 580 w 2751"/>
                <a:gd name="T51" fmla="*/ 1872 h 1894"/>
                <a:gd name="T52" fmla="*/ 588 w 2751"/>
                <a:gd name="T53" fmla="*/ 1853 h 1894"/>
                <a:gd name="T54" fmla="*/ 593 w 2751"/>
                <a:gd name="T55" fmla="*/ 1832 h 1894"/>
                <a:gd name="T56" fmla="*/ 598 w 2751"/>
                <a:gd name="T57" fmla="*/ 1804 h 1894"/>
                <a:gd name="T58" fmla="*/ 603 w 2751"/>
                <a:gd name="T59" fmla="*/ 1777 h 1894"/>
                <a:gd name="T60" fmla="*/ 605 w 2751"/>
                <a:gd name="T61" fmla="*/ 1745 h 1894"/>
                <a:gd name="T62" fmla="*/ 606 w 2751"/>
                <a:gd name="T63" fmla="*/ 1711 h 1894"/>
                <a:gd name="T64" fmla="*/ 606 w 2751"/>
                <a:gd name="T65" fmla="*/ 1677 h 1894"/>
                <a:gd name="T66" fmla="*/ 605 w 2751"/>
                <a:gd name="T67" fmla="*/ 1644 h 1894"/>
                <a:gd name="T68" fmla="*/ 601 w 2751"/>
                <a:gd name="T69" fmla="*/ 1617 h 1894"/>
                <a:gd name="T70" fmla="*/ 598 w 2751"/>
                <a:gd name="T71" fmla="*/ 1585 h 1894"/>
                <a:gd name="T72" fmla="*/ 592 w 2751"/>
                <a:gd name="T73" fmla="*/ 1559 h 1894"/>
                <a:gd name="T74" fmla="*/ 585 w 2751"/>
                <a:gd name="T75" fmla="*/ 1540 h 1894"/>
                <a:gd name="T76" fmla="*/ 579 w 2751"/>
                <a:gd name="T77" fmla="*/ 1523 h 1894"/>
                <a:gd name="T78" fmla="*/ 571 w 2751"/>
                <a:gd name="T79" fmla="*/ 1513 h 1894"/>
                <a:gd name="T80" fmla="*/ 564 w 2751"/>
                <a:gd name="T81" fmla="*/ 1506 h 1894"/>
                <a:gd name="T82" fmla="*/ 46 w 2751"/>
                <a:gd name="T83" fmla="*/ 1506 h 1894"/>
                <a:gd name="T84" fmla="*/ 38 w 2751"/>
                <a:gd name="T85" fmla="*/ 1500 h 1894"/>
                <a:gd name="T86" fmla="*/ 30 w 2751"/>
                <a:gd name="T87" fmla="*/ 1485 h 1894"/>
                <a:gd name="T88" fmla="*/ 22 w 2751"/>
                <a:gd name="T89" fmla="*/ 1466 h 1894"/>
                <a:gd name="T90" fmla="*/ 16 w 2751"/>
                <a:gd name="T91" fmla="*/ 1441 h 1894"/>
                <a:gd name="T92" fmla="*/ 10 w 2751"/>
                <a:gd name="T93" fmla="*/ 1413 h 1894"/>
                <a:gd name="T94" fmla="*/ 5 w 2751"/>
                <a:gd name="T95" fmla="*/ 1384 h 1894"/>
                <a:gd name="T96" fmla="*/ 3 w 2751"/>
                <a:gd name="T97" fmla="*/ 1350 h 1894"/>
                <a:gd name="T98" fmla="*/ 0 w 2751"/>
                <a:gd name="T99" fmla="*/ 1314 h 1894"/>
                <a:gd name="T100" fmla="*/ 0 w 2751"/>
                <a:gd name="T101" fmla="*/ 194 h 1894"/>
                <a:gd name="T102" fmla="*/ 3 w 2751"/>
                <a:gd name="T103" fmla="*/ 159 h 1894"/>
                <a:gd name="T104" fmla="*/ 5 w 2751"/>
                <a:gd name="T105" fmla="*/ 125 h 1894"/>
                <a:gd name="T106" fmla="*/ 10 w 2751"/>
                <a:gd name="T107" fmla="*/ 95 h 1894"/>
                <a:gd name="T108" fmla="*/ 15 w 2751"/>
                <a:gd name="T109" fmla="*/ 66 h 1894"/>
                <a:gd name="T110" fmla="*/ 22 w 2751"/>
                <a:gd name="T111" fmla="*/ 42 h 1894"/>
                <a:gd name="T112" fmla="*/ 29 w 2751"/>
                <a:gd name="T113" fmla="*/ 23 h 1894"/>
                <a:gd name="T114" fmla="*/ 38 w 2751"/>
                <a:gd name="T115" fmla="*/ 8 h 1894"/>
                <a:gd name="T116" fmla="*/ 46 w 2751"/>
                <a:gd name="T117" fmla="*/ 0 h 1894"/>
                <a:gd name="T118" fmla="*/ 656 w 2751"/>
                <a:gd name="T119" fmla="*/ 0 h 1894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1894"/>
                <a:gd name="T182" fmla="*/ 2751 w 2751"/>
                <a:gd name="T183" fmla="*/ 1894 h 1894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1894">
                  <a:moveTo>
                    <a:pt x="2567" y="0"/>
                  </a:moveTo>
                  <a:lnTo>
                    <a:pt x="2597" y="8"/>
                  </a:lnTo>
                  <a:lnTo>
                    <a:pt x="2632" y="23"/>
                  </a:lnTo>
                  <a:lnTo>
                    <a:pt x="2663" y="42"/>
                  </a:lnTo>
                  <a:lnTo>
                    <a:pt x="2687" y="66"/>
                  </a:lnTo>
                  <a:lnTo>
                    <a:pt x="2709" y="93"/>
                  </a:lnTo>
                  <a:lnTo>
                    <a:pt x="2728" y="125"/>
                  </a:lnTo>
                  <a:lnTo>
                    <a:pt x="2742" y="159"/>
                  </a:lnTo>
                  <a:lnTo>
                    <a:pt x="2750" y="194"/>
                  </a:lnTo>
                  <a:lnTo>
                    <a:pt x="2750" y="1314"/>
                  </a:lnTo>
                  <a:lnTo>
                    <a:pt x="2740" y="1361"/>
                  </a:lnTo>
                  <a:lnTo>
                    <a:pt x="2726" y="1422"/>
                  </a:lnTo>
                  <a:lnTo>
                    <a:pt x="2705" y="1481"/>
                  </a:lnTo>
                  <a:lnTo>
                    <a:pt x="2679" y="1536"/>
                  </a:lnTo>
                  <a:lnTo>
                    <a:pt x="2650" y="1591"/>
                  </a:lnTo>
                  <a:lnTo>
                    <a:pt x="2616" y="1642"/>
                  </a:lnTo>
                  <a:lnTo>
                    <a:pt x="2575" y="1688"/>
                  </a:lnTo>
                  <a:lnTo>
                    <a:pt x="2532" y="1735"/>
                  </a:lnTo>
                  <a:lnTo>
                    <a:pt x="2485" y="1771"/>
                  </a:lnTo>
                  <a:lnTo>
                    <a:pt x="2436" y="1804"/>
                  </a:lnTo>
                  <a:lnTo>
                    <a:pt x="2384" y="1836"/>
                  </a:lnTo>
                  <a:lnTo>
                    <a:pt x="2326" y="1859"/>
                  </a:lnTo>
                  <a:lnTo>
                    <a:pt x="2271" y="1879"/>
                  </a:lnTo>
                  <a:lnTo>
                    <a:pt x="2212" y="1893"/>
                  </a:lnTo>
                  <a:lnTo>
                    <a:pt x="2243" y="1885"/>
                  </a:lnTo>
                  <a:lnTo>
                    <a:pt x="2274" y="1872"/>
                  </a:lnTo>
                  <a:lnTo>
                    <a:pt x="2302" y="1853"/>
                  </a:lnTo>
                  <a:lnTo>
                    <a:pt x="2325" y="1832"/>
                  </a:lnTo>
                  <a:lnTo>
                    <a:pt x="2343" y="1804"/>
                  </a:lnTo>
                  <a:lnTo>
                    <a:pt x="2361" y="1777"/>
                  </a:lnTo>
                  <a:lnTo>
                    <a:pt x="2371" y="1745"/>
                  </a:lnTo>
                  <a:lnTo>
                    <a:pt x="2373" y="1711"/>
                  </a:lnTo>
                  <a:lnTo>
                    <a:pt x="2373" y="1677"/>
                  </a:lnTo>
                  <a:lnTo>
                    <a:pt x="2369" y="1644"/>
                  </a:lnTo>
                  <a:lnTo>
                    <a:pt x="2357" y="1617"/>
                  </a:lnTo>
                  <a:lnTo>
                    <a:pt x="2341" y="1585"/>
                  </a:lnTo>
                  <a:lnTo>
                    <a:pt x="2318" y="1559"/>
                  </a:lnTo>
                  <a:lnTo>
                    <a:pt x="2294" y="1540"/>
                  </a:lnTo>
                  <a:lnTo>
                    <a:pt x="2267" y="1523"/>
                  </a:lnTo>
                  <a:lnTo>
                    <a:pt x="2237" y="1513"/>
                  </a:lnTo>
                  <a:lnTo>
                    <a:pt x="2212" y="1506"/>
                  </a:lnTo>
                  <a:lnTo>
                    <a:pt x="181" y="1506"/>
                  </a:lnTo>
                  <a:lnTo>
                    <a:pt x="149" y="1500"/>
                  </a:lnTo>
                  <a:lnTo>
                    <a:pt x="118" y="1485"/>
                  </a:lnTo>
                  <a:lnTo>
                    <a:pt x="87" y="1466"/>
                  </a:lnTo>
                  <a:lnTo>
                    <a:pt x="61" y="1441"/>
                  </a:lnTo>
                  <a:lnTo>
                    <a:pt x="41" y="1413"/>
                  </a:lnTo>
                  <a:lnTo>
                    <a:pt x="20" y="1384"/>
                  </a:lnTo>
                  <a:lnTo>
                    <a:pt x="8" y="1350"/>
                  </a:lnTo>
                  <a:lnTo>
                    <a:pt x="0" y="1314"/>
                  </a:lnTo>
                  <a:lnTo>
                    <a:pt x="0" y="194"/>
                  </a:lnTo>
                  <a:lnTo>
                    <a:pt x="8" y="159"/>
                  </a:lnTo>
                  <a:lnTo>
                    <a:pt x="20" y="125"/>
                  </a:lnTo>
                  <a:lnTo>
                    <a:pt x="39" y="95"/>
                  </a:lnTo>
                  <a:lnTo>
                    <a:pt x="59" y="66"/>
                  </a:lnTo>
                  <a:lnTo>
                    <a:pt x="87" y="42"/>
                  </a:lnTo>
                  <a:lnTo>
                    <a:pt x="116" y="23"/>
                  </a:lnTo>
                  <a:lnTo>
                    <a:pt x="149" y="8"/>
                  </a:lnTo>
                  <a:lnTo>
                    <a:pt x="181" y="0"/>
                  </a:lnTo>
                  <a:lnTo>
                    <a:pt x="2567" y="0"/>
                  </a:lnTo>
                </a:path>
              </a:pathLst>
            </a:custGeom>
            <a:solidFill>
              <a:srgbClr val="FFCC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6" name="Rectangle 5">
              <a:extLst>
                <a:ext uri="{FF2B5EF4-FFF2-40B4-BE49-F238E27FC236}">
                  <a16:creationId xmlns:a16="http://schemas.microsoft.com/office/drawing/2014/main" id="{7649DCCD-5FED-494F-BAEC-F743430284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" y="1347"/>
              <a:ext cx="2391" cy="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am not responsible for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this unfavourable material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quantity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You purchased cheap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material, so my people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had to use more of it.</a:t>
              </a:r>
            </a:p>
          </p:txBody>
        </p:sp>
      </p:grpSp>
      <p:grpSp>
        <p:nvGrpSpPr>
          <p:cNvPr id="3" name="Group 12">
            <a:extLst>
              <a:ext uri="{FF2B5EF4-FFF2-40B4-BE49-F238E27FC236}">
                <a16:creationId xmlns:a16="http://schemas.microsoft.com/office/drawing/2014/main" id="{48587AC1-200F-44E6-997B-3D6A3A1413BF}"/>
              </a:ext>
            </a:extLst>
          </p:cNvPr>
          <p:cNvGrpSpPr>
            <a:grpSpLocks/>
          </p:cNvGrpSpPr>
          <p:nvPr/>
        </p:nvGrpSpPr>
        <p:grpSpPr bwMode="auto">
          <a:xfrm>
            <a:off x="6248401" y="1196182"/>
            <a:ext cx="4367213" cy="4116387"/>
            <a:chOff x="2962" y="678"/>
            <a:chExt cx="2751" cy="2593"/>
          </a:xfrm>
        </p:grpSpPr>
        <p:sp>
          <p:nvSpPr>
            <p:cNvPr id="39073" name="Freeform 7">
              <a:extLst>
                <a:ext uri="{FF2B5EF4-FFF2-40B4-BE49-F238E27FC236}">
                  <a16:creationId xmlns:a16="http://schemas.microsoft.com/office/drawing/2014/main" id="{432130B6-DC5E-4A8C-B7EA-072D63C1FF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62" y="678"/>
              <a:ext cx="2751" cy="2593"/>
            </a:xfrm>
            <a:custGeom>
              <a:avLst/>
              <a:gdLst>
                <a:gd name="T0" fmla="*/ 183 w 2751"/>
                <a:gd name="T1" fmla="*/ 0 h 2593"/>
                <a:gd name="T2" fmla="*/ 153 w 2751"/>
                <a:gd name="T3" fmla="*/ 12 h 2593"/>
                <a:gd name="T4" fmla="*/ 118 w 2751"/>
                <a:gd name="T5" fmla="*/ 32 h 2593"/>
                <a:gd name="T6" fmla="*/ 87 w 2751"/>
                <a:gd name="T7" fmla="*/ 58 h 2593"/>
                <a:gd name="T8" fmla="*/ 63 w 2751"/>
                <a:gd name="T9" fmla="*/ 90 h 2593"/>
                <a:gd name="T10" fmla="*/ 41 w 2751"/>
                <a:gd name="T11" fmla="*/ 128 h 2593"/>
                <a:gd name="T12" fmla="*/ 22 w 2751"/>
                <a:gd name="T13" fmla="*/ 171 h 2593"/>
                <a:gd name="T14" fmla="*/ 8 w 2751"/>
                <a:gd name="T15" fmla="*/ 218 h 2593"/>
                <a:gd name="T16" fmla="*/ 0 w 2751"/>
                <a:gd name="T17" fmla="*/ 266 h 2593"/>
                <a:gd name="T18" fmla="*/ 0 w 2751"/>
                <a:gd name="T19" fmla="*/ 1800 h 2593"/>
                <a:gd name="T20" fmla="*/ 10 w 2751"/>
                <a:gd name="T21" fmla="*/ 1863 h 2593"/>
                <a:gd name="T22" fmla="*/ 24 w 2751"/>
                <a:gd name="T23" fmla="*/ 1947 h 2593"/>
                <a:gd name="T24" fmla="*/ 45 w 2751"/>
                <a:gd name="T25" fmla="*/ 2028 h 2593"/>
                <a:gd name="T26" fmla="*/ 71 w 2751"/>
                <a:gd name="T27" fmla="*/ 2103 h 2593"/>
                <a:gd name="T28" fmla="*/ 100 w 2751"/>
                <a:gd name="T29" fmla="*/ 2178 h 2593"/>
                <a:gd name="T30" fmla="*/ 134 w 2751"/>
                <a:gd name="T31" fmla="*/ 2248 h 2593"/>
                <a:gd name="T32" fmla="*/ 175 w 2751"/>
                <a:gd name="T33" fmla="*/ 2312 h 2593"/>
                <a:gd name="T34" fmla="*/ 218 w 2751"/>
                <a:gd name="T35" fmla="*/ 2375 h 2593"/>
                <a:gd name="T36" fmla="*/ 265 w 2751"/>
                <a:gd name="T37" fmla="*/ 2425 h 2593"/>
                <a:gd name="T38" fmla="*/ 314 w 2751"/>
                <a:gd name="T39" fmla="*/ 2471 h 2593"/>
                <a:gd name="T40" fmla="*/ 366 w 2751"/>
                <a:gd name="T41" fmla="*/ 2515 h 2593"/>
                <a:gd name="T42" fmla="*/ 424 w 2751"/>
                <a:gd name="T43" fmla="*/ 2546 h 2593"/>
                <a:gd name="T44" fmla="*/ 479 w 2751"/>
                <a:gd name="T45" fmla="*/ 2572 h 2593"/>
                <a:gd name="T46" fmla="*/ 538 w 2751"/>
                <a:gd name="T47" fmla="*/ 2592 h 2593"/>
                <a:gd name="T48" fmla="*/ 507 w 2751"/>
                <a:gd name="T49" fmla="*/ 2580 h 2593"/>
                <a:gd name="T50" fmla="*/ 476 w 2751"/>
                <a:gd name="T51" fmla="*/ 2563 h 2593"/>
                <a:gd name="T52" fmla="*/ 448 w 2751"/>
                <a:gd name="T53" fmla="*/ 2537 h 2593"/>
                <a:gd name="T54" fmla="*/ 425 w 2751"/>
                <a:gd name="T55" fmla="*/ 2508 h 2593"/>
                <a:gd name="T56" fmla="*/ 407 w 2751"/>
                <a:gd name="T57" fmla="*/ 2471 h 2593"/>
                <a:gd name="T58" fmla="*/ 389 w 2751"/>
                <a:gd name="T59" fmla="*/ 2433 h 2593"/>
                <a:gd name="T60" fmla="*/ 379 w 2751"/>
                <a:gd name="T61" fmla="*/ 2390 h 2593"/>
                <a:gd name="T62" fmla="*/ 377 w 2751"/>
                <a:gd name="T63" fmla="*/ 2343 h 2593"/>
                <a:gd name="T64" fmla="*/ 377 w 2751"/>
                <a:gd name="T65" fmla="*/ 2297 h 2593"/>
                <a:gd name="T66" fmla="*/ 381 w 2751"/>
                <a:gd name="T67" fmla="*/ 2252 h 2593"/>
                <a:gd name="T68" fmla="*/ 393 w 2751"/>
                <a:gd name="T69" fmla="*/ 2214 h 2593"/>
                <a:gd name="T70" fmla="*/ 409 w 2751"/>
                <a:gd name="T71" fmla="*/ 2170 h 2593"/>
                <a:gd name="T72" fmla="*/ 432 w 2751"/>
                <a:gd name="T73" fmla="*/ 2135 h 2593"/>
                <a:gd name="T74" fmla="*/ 456 w 2751"/>
                <a:gd name="T75" fmla="*/ 2109 h 2593"/>
                <a:gd name="T76" fmla="*/ 483 w 2751"/>
                <a:gd name="T77" fmla="*/ 2086 h 2593"/>
                <a:gd name="T78" fmla="*/ 513 w 2751"/>
                <a:gd name="T79" fmla="*/ 2072 h 2593"/>
                <a:gd name="T80" fmla="*/ 538 w 2751"/>
                <a:gd name="T81" fmla="*/ 2063 h 2593"/>
                <a:gd name="T82" fmla="*/ 2569 w 2751"/>
                <a:gd name="T83" fmla="*/ 2063 h 2593"/>
                <a:gd name="T84" fmla="*/ 2601 w 2751"/>
                <a:gd name="T85" fmla="*/ 2054 h 2593"/>
                <a:gd name="T86" fmla="*/ 2632 w 2751"/>
                <a:gd name="T87" fmla="*/ 2034 h 2593"/>
                <a:gd name="T88" fmla="*/ 2663 w 2751"/>
                <a:gd name="T89" fmla="*/ 2007 h 2593"/>
                <a:gd name="T90" fmla="*/ 2689 w 2751"/>
                <a:gd name="T91" fmla="*/ 1973 h 2593"/>
                <a:gd name="T92" fmla="*/ 2709 w 2751"/>
                <a:gd name="T93" fmla="*/ 1935 h 2593"/>
                <a:gd name="T94" fmla="*/ 2730 w 2751"/>
                <a:gd name="T95" fmla="*/ 1895 h 2593"/>
                <a:gd name="T96" fmla="*/ 2742 w 2751"/>
                <a:gd name="T97" fmla="*/ 1848 h 2593"/>
                <a:gd name="T98" fmla="*/ 2750 w 2751"/>
                <a:gd name="T99" fmla="*/ 1800 h 2593"/>
                <a:gd name="T100" fmla="*/ 2750 w 2751"/>
                <a:gd name="T101" fmla="*/ 266 h 2593"/>
                <a:gd name="T102" fmla="*/ 2742 w 2751"/>
                <a:gd name="T103" fmla="*/ 218 h 2593"/>
                <a:gd name="T104" fmla="*/ 2730 w 2751"/>
                <a:gd name="T105" fmla="*/ 171 h 2593"/>
                <a:gd name="T106" fmla="*/ 2711 w 2751"/>
                <a:gd name="T107" fmla="*/ 130 h 2593"/>
                <a:gd name="T108" fmla="*/ 2691 w 2751"/>
                <a:gd name="T109" fmla="*/ 90 h 2593"/>
                <a:gd name="T110" fmla="*/ 2663 w 2751"/>
                <a:gd name="T111" fmla="*/ 58 h 2593"/>
                <a:gd name="T112" fmla="*/ 2634 w 2751"/>
                <a:gd name="T113" fmla="*/ 32 h 2593"/>
                <a:gd name="T114" fmla="*/ 2601 w 2751"/>
                <a:gd name="T115" fmla="*/ 12 h 2593"/>
                <a:gd name="T116" fmla="*/ 2569 w 2751"/>
                <a:gd name="T117" fmla="*/ 0 h 2593"/>
                <a:gd name="T118" fmla="*/ 183 w 2751"/>
                <a:gd name="T119" fmla="*/ 0 h 2593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2593"/>
                <a:gd name="T182" fmla="*/ 2751 w 2751"/>
                <a:gd name="T183" fmla="*/ 2593 h 2593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2593">
                  <a:moveTo>
                    <a:pt x="183" y="0"/>
                  </a:moveTo>
                  <a:lnTo>
                    <a:pt x="153" y="12"/>
                  </a:lnTo>
                  <a:lnTo>
                    <a:pt x="118" y="32"/>
                  </a:lnTo>
                  <a:lnTo>
                    <a:pt x="87" y="58"/>
                  </a:lnTo>
                  <a:lnTo>
                    <a:pt x="63" y="90"/>
                  </a:lnTo>
                  <a:lnTo>
                    <a:pt x="41" y="128"/>
                  </a:lnTo>
                  <a:lnTo>
                    <a:pt x="22" y="171"/>
                  </a:lnTo>
                  <a:lnTo>
                    <a:pt x="8" y="218"/>
                  </a:lnTo>
                  <a:lnTo>
                    <a:pt x="0" y="266"/>
                  </a:lnTo>
                  <a:lnTo>
                    <a:pt x="0" y="1800"/>
                  </a:lnTo>
                  <a:lnTo>
                    <a:pt x="10" y="1863"/>
                  </a:lnTo>
                  <a:lnTo>
                    <a:pt x="24" y="1947"/>
                  </a:lnTo>
                  <a:lnTo>
                    <a:pt x="45" y="2028"/>
                  </a:lnTo>
                  <a:lnTo>
                    <a:pt x="71" y="2103"/>
                  </a:lnTo>
                  <a:lnTo>
                    <a:pt x="100" y="2178"/>
                  </a:lnTo>
                  <a:lnTo>
                    <a:pt x="134" y="2248"/>
                  </a:lnTo>
                  <a:lnTo>
                    <a:pt x="175" y="2312"/>
                  </a:lnTo>
                  <a:lnTo>
                    <a:pt x="218" y="2375"/>
                  </a:lnTo>
                  <a:lnTo>
                    <a:pt x="265" y="2425"/>
                  </a:lnTo>
                  <a:lnTo>
                    <a:pt x="314" y="2471"/>
                  </a:lnTo>
                  <a:lnTo>
                    <a:pt x="366" y="2515"/>
                  </a:lnTo>
                  <a:lnTo>
                    <a:pt x="424" y="2546"/>
                  </a:lnTo>
                  <a:lnTo>
                    <a:pt x="479" y="2572"/>
                  </a:lnTo>
                  <a:lnTo>
                    <a:pt x="538" y="2592"/>
                  </a:lnTo>
                  <a:lnTo>
                    <a:pt x="507" y="2580"/>
                  </a:lnTo>
                  <a:lnTo>
                    <a:pt x="476" y="2563"/>
                  </a:lnTo>
                  <a:lnTo>
                    <a:pt x="448" y="2537"/>
                  </a:lnTo>
                  <a:lnTo>
                    <a:pt x="425" y="2508"/>
                  </a:lnTo>
                  <a:lnTo>
                    <a:pt x="407" y="2471"/>
                  </a:lnTo>
                  <a:lnTo>
                    <a:pt x="389" y="2433"/>
                  </a:lnTo>
                  <a:lnTo>
                    <a:pt x="379" y="2390"/>
                  </a:lnTo>
                  <a:lnTo>
                    <a:pt x="377" y="2343"/>
                  </a:lnTo>
                  <a:lnTo>
                    <a:pt x="377" y="2297"/>
                  </a:lnTo>
                  <a:lnTo>
                    <a:pt x="381" y="2252"/>
                  </a:lnTo>
                  <a:lnTo>
                    <a:pt x="393" y="2214"/>
                  </a:lnTo>
                  <a:lnTo>
                    <a:pt x="409" y="2170"/>
                  </a:lnTo>
                  <a:lnTo>
                    <a:pt x="432" y="2135"/>
                  </a:lnTo>
                  <a:lnTo>
                    <a:pt x="456" y="2109"/>
                  </a:lnTo>
                  <a:lnTo>
                    <a:pt x="483" y="2086"/>
                  </a:lnTo>
                  <a:lnTo>
                    <a:pt x="513" y="2072"/>
                  </a:lnTo>
                  <a:lnTo>
                    <a:pt x="538" y="2063"/>
                  </a:lnTo>
                  <a:lnTo>
                    <a:pt x="2569" y="2063"/>
                  </a:lnTo>
                  <a:lnTo>
                    <a:pt x="2601" y="2054"/>
                  </a:lnTo>
                  <a:lnTo>
                    <a:pt x="2632" y="2034"/>
                  </a:lnTo>
                  <a:lnTo>
                    <a:pt x="2663" y="2007"/>
                  </a:lnTo>
                  <a:lnTo>
                    <a:pt x="2689" y="1973"/>
                  </a:lnTo>
                  <a:lnTo>
                    <a:pt x="2709" y="1935"/>
                  </a:lnTo>
                  <a:lnTo>
                    <a:pt x="2730" y="1895"/>
                  </a:lnTo>
                  <a:lnTo>
                    <a:pt x="2742" y="1848"/>
                  </a:lnTo>
                  <a:lnTo>
                    <a:pt x="2750" y="1800"/>
                  </a:lnTo>
                  <a:lnTo>
                    <a:pt x="2750" y="266"/>
                  </a:lnTo>
                  <a:lnTo>
                    <a:pt x="2742" y="218"/>
                  </a:lnTo>
                  <a:lnTo>
                    <a:pt x="2730" y="171"/>
                  </a:lnTo>
                  <a:lnTo>
                    <a:pt x="2711" y="130"/>
                  </a:lnTo>
                  <a:lnTo>
                    <a:pt x="2691" y="90"/>
                  </a:lnTo>
                  <a:lnTo>
                    <a:pt x="2663" y="58"/>
                  </a:lnTo>
                  <a:lnTo>
                    <a:pt x="2634" y="32"/>
                  </a:lnTo>
                  <a:lnTo>
                    <a:pt x="2601" y="12"/>
                  </a:lnTo>
                  <a:lnTo>
                    <a:pt x="2569" y="0"/>
                  </a:lnTo>
                  <a:lnTo>
                    <a:pt x="183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4" name="Rectangle 8">
              <a:extLst>
                <a:ext uri="{FF2B5EF4-FFF2-40B4-BE49-F238E27FC236}">
                  <a16:creationId xmlns:a16="http://schemas.microsoft.com/office/drawing/2014/main" id="{3D86FB4A-99A2-48BA-A50C-9CD5E61B55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63" y="734"/>
              <a:ext cx="2643" cy="20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You used too much material because of poorly trained workers and poorly maintained equipment.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Also, your poor scheduling sometimes requires me to rush and order material at a higher price, causing unfavourable price variances.  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DE9AC64-13BE-4D9B-A3EA-93469C3559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E7D41-8DBB-4A28-8123-9DDFFCD83C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9224200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E2E2A3-40C6-414E-B558-F09F62EBB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8CF63-1BA7-2C41-92EA-113F83B96F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3BDA095-B730-DE46-8F30-6F8F921BC4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690933"/>
              </p:ext>
            </p:extLst>
          </p:nvPr>
        </p:nvGraphicFramePr>
        <p:xfrm>
          <a:off x="1014446" y="980728"/>
          <a:ext cx="10122114" cy="45159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1057">
                  <a:extLst>
                    <a:ext uri="{9D8B030D-6E8A-4147-A177-3AD203B41FA5}">
                      <a16:colId xmlns:a16="http://schemas.microsoft.com/office/drawing/2014/main" val="259495534"/>
                    </a:ext>
                  </a:extLst>
                </a:gridCol>
                <a:gridCol w="5061057">
                  <a:extLst>
                    <a:ext uri="{9D8B030D-6E8A-4147-A177-3AD203B41FA5}">
                      <a16:colId xmlns:a16="http://schemas.microsoft.com/office/drawing/2014/main" val="3505454033"/>
                    </a:ext>
                  </a:extLst>
                </a:gridCol>
              </a:tblGrid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Merits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Demerits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32906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Assessing mangers using events under their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encourages dysfunctional behavior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158605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Helps Managers in making efficient and forward-thinking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allows for slack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020441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Acts as a control mechanism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Difficult to trace causes of variances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856068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Facilitates assigning responsibility to relevant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encourages a blame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122854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Highlights where wastage is occurring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Time consuming to calculate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846711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A3F6CB6-EADF-2D41-A231-2A61A5394818}"/>
              </a:ext>
            </a:extLst>
          </p:cNvPr>
          <p:cNvSpPr txBox="1"/>
          <p:nvPr/>
        </p:nvSpPr>
        <p:spPr>
          <a:xfrm>
            <a:off x="1831993" y="332656"/>
            <a:ext cx="84460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/>
              <a:t>Assessing Managers Using Variances and std costs</a:t>
            </a:r>
          </a:p>
        </p:txBody>
      </p:sp>
    </p:spTree>
    <p:extLst>
      <p:ext uri="{BB962C8B-B14F-4D97-AF65-F5344CB8AC3E}">
        <p14:creationId xmlns:p14="http://schemas.microsoft.com/office/powerpoint/2010/main" val="37868600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461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5235</TotalTime>
  <Words>2330</Words>
  <Application>Microsoft Macintosh PowerPoint</Application>
  <PresentationFormat>Widescreen</PresentationFormat>
  <Paragraphs>324</Paragraphs>
  <Slides>40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Myriad Pro</vt:lpstr>
      <vt:lpstr>Times New Roman</vt:lpstr>
      <vt:lpstr>Verdana</vt:lpstr>
      <vt:lpstr>20140311PresentationUWTSDTemplate</vt:lpstr>
      <vt:lpstr>WordArt</vt:lpstr>
      <vt:lpstr>LCBB5002</vt:lpstr>
      <vt:lpstr>Learning Outcomes; by the end of this session you should be able to: </vt:lpstr>
      <vt:lpstr>Standard Costs:</vt:lpstr>
      <vt:lpstr>Standard Costs</vt:lpstr>
      <vt:lpstr>The Variance Analysis Cycle</vt:lpstr>
      <vt:lpstr>Setting Standard Costs</vt:lpstr>
      <vt:lpstr>Setting Standard Costs</vt:lpstr>
      <vt:lpstr>Setting Standard Costs</vt:lpstr>
      <vt:lpstr>Ideal vs. Practical Standards</vt:lpstr>
      <vt:lpstr>Setting Direct Material Standards </vt:lpstr>
      <vt:lpstr>Setting Direct labour Standards </vt:lpstr>
      <vt:lpstr>Setting Variable Overhead Standards </vt:lpstr>
      <vt:lpstr>Overhead Rates and Overhead Analysis – Example from week 7</vt:lpstr>
      <vt:lpstr>Standard Cost Card – Variable Production Cost</vt:lpstr>
      <vt:lpstr>Standards vs. Budgets</vt:lpstr>
      <vt:lpstr>Standard Cost Variances</vt:lpstr>
      <vt:lpstr>Standard Cost Variances</vt:lpstr>
      <vt:lpstr>Standard Cost Variances</vt:lpstr>
      <vt:lpstr>A General Model for Variance Analysis: compare like for like </vt:lpstr>
      <vt:lpstr>A General Model for Variance Analysis </vt:lpstr>
      <vt:lpstr>A General Model for Variance Analysis </vt:lpstr>
      <vt:lpstr>Standard Costs</vt:lpstr>
      <vt:lpstr>Material Variances Example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 Summary</vt:lpstr>
      <vt:lpstr>Material Variances</vt:lpstr>
      <vt:lpstr>Material Variances Continued</vt:lpstr>
      <vt:lpstr>Material Variances Continued</vt:lpstr>
      <vt:lpstr>Material Variances Continued</vt:lpstr>
      <vt:lpstr>Isolation of  Material Variances</vt:lpstr>
      <vt:lpstr>Responsibility for Material Variances: Blame Culture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154</cp:revision>
  <cp:lastPrinted>2018-07-09T15:27:01Z</cp:lastPrinted>
  <dcterms:created xsi:type="dcterms:W3CDTF">2002-10-07T19:43:58Z</dcterms:created>
  <dcterms:modified xsi:type="dcterms:W3CDTF">2023-02-16T23:05:34Z</dcterms:modified>
</cp:coreProperties>
</file>