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8" r:id="rId3"/>
    <p:sldId id="264" r:id="rId4"/>
    <p:sldId id="265" r:id="rId5"/>
    <p:sldId id="260" r:id="rId6"/>
    <p:sldId id="261" r:id="rId7"/>
    <p:sldId id="262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056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168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843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539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684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750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644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95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04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43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44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2/2/2024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3385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7" name="Picture 6" descr="A painting of a person with a mustache&#10;&#10;Description automatically generated">
            <a:extLst>
              <a:ext uri="{FF2B5EF4-FFF2-40B4-BE49-F238E27FC236}">
                <a16:creationId xmlns:a16="http://schemas.microsoft.com/office/drawing/2014/main" id="{0FF66414-7070-C5D6-7E5D-40195171B7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0" r="1" b="1"/>
          <a:stretch/>
        </p:blipFill>
        <p:spPr>
          <a:xfrm>
            <a:off x="20" y="10"/>
            <a:ext cx="6095980" cy="685799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0" y="0"/>
                </a:moveTo>
                <a:lnTo>
                  <a:pt x="2758239" y="0"/>
                </a:lnTo>
                <a:lnTo>
                  <a:pt x="2916747" y="218181"/>
                </a:lnTo>
                <a:cubicBezTo>
                  <a:pt x="3525935" y="1023180"/>
                  <a:pt x="4281133" y="1818277"/>
                  <a:pt x="4839749" y="2631787"/>
                </a:cubicBezTo>
                <a:cubicBezTo>
                  <a:pt x="5571203" y="3696928"/>
                  <a:pt x="6122704" y="4799581"/>
                  <a:pt x="6095001" y="5672947"/>
                </a:cubicBezTo>
                <a:cubicBezTo>
                  <a:pt x="6083564" y="6040467"/>
                  <a:pt x="5972980" y="6348559"/>
                  <a:pt x="5792922" y="6612444"/>
                </a:cubicBezTo>
                <a:cubicBezTo>
                  <a:pt x="5755410" y="6667420"/>
                  <a:pt x="5714882" y="6720477"/>
                  <a:pt x="5671607" y="6771753"/>
                </a:cubicBezTo>
                <a:lnTo>
                  <a:pt x="559164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5F5D1E8-E605-4EFC-8912-6E191F84F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89134">
            <a:off x="2400596" y="454890"/>
            <a:ext cx="3969651" cy="5948221"/>
          </a:xfrm>
          <a:custGeom>
            <a:avLst/>
            <a:gdLst>
              <a:gd name="connsiteX0" fmla="*/ 4594048 w 9861488"/>
              <a:gd name="connsiteY0" fmla="*/ 11458472 h 11458472"/>
              <a:gd name="connsiteX1" fmla="*/ 0 w 9861488"/>
              <a:gd name="connsiteY1" fmla="*/ 5948221 h 11458472"/>
              <a:gd name="connsiteX2" fmla="*/ 1863 w 9861488"/>
              <a:gd name="connsiteY2" fmla="*/ 5698862 h 11458472"/>
              <a:gd name="connsiteX3" fmla="*/ 320025 w 9861488"/>
              <a:gd name="connsiteY3" fmla="*/ 3799836 h 11458472"/>
              <a:gd name="connsiteX4" fmla="*/ 3430486 w 9861488"/>
              <a:gd name="connsiteY4" fmla="*/ 295907 h 11458472"/>
              <a:gd name="connsiteX5" fmla="*/ 3863859 w 9861488"/>
              <a:gd name="connsiteY5" fmla="*/ 55612 h 11458472"/>
              <a:gd name="connsiteX6" fmla="*/ 3969651 w 9861488"/>
              <a:gd name="connsiteY6" fmla="*/ 0 h 11458472"/>
              <a:gd name="connsiteX7" fmla="*/ 9861488 w 9861488"/>
              <a:gd name="connsiteY7" fmla="*/ 7066862 h 11458472"/>
              <a:gd name="connsiteX8" fmla="*/ 4594048 w 9861488"/>
              <a:gd name="connsiteY8" fmla="*/ 11458472 h 11458472"/>
              <a:gd name="connsiteX0" fmla="*/ 0 w 9861488"/>
              <a:gd name="connsiteY0" fmla="*/ 5948221 h 11549912"/>
              <a:gd name="connsiteX1" fmla="*/ 1863 w 9861488"/>
              <a:gd name="connsiteY1" fmla="*/ 5698862 h 11549912"/>
              <a:gd name="connsiteX2" fmla="*/ 320025 w 9861488"/>
              <a:gd name="connsiteY2" fmla="*/ 3799836 h 11549912"/>
              <a:gd name="connsiteX3" fmla="*/ 3430486 w 9861488"/>
              <a:gd name="connsiteY3" fmla="*/ 295907 h 11549912"/>
              <a:gd name="connsiteX4" fmla="*/ 3863859 w 9861488"/>
              <a:gd name="connsiteY4" fmla="*/ 55612 h 11549912"/>
              <a:gd name="connsiteX5" fmla="*/ 3969651 w 9861488"/>
              <a:gd name="connsiteY5" fmla="*/ 0 h 11549912"/>
              <a:gd name="connsiteX6" fmla="*/ 9861488 w 9861488"/>
              <a:gd name="connsiteY6" fmla="*/ 7066862 h 11549912"/>
              <a:gd name="connsiteX7" fmla="*/ 4685488 w 9861488"/>
              <a:gd name="connsiteY7" fmla="*/ 11549912 h 11549912"/>
              <a:gd name="connsiteX0" fmla="*/ 0 w 9861488"/>
              <a:gd name="connsiteY0" fmla="*/ 5948221 h 7066862"/>
              <a:gd name="connsiteX1" fmla="*/ 1863 w 9861488"/>
              <a:gd name="connsiteY1" fmla="*/ 5698862 h 7066862"/>
              <a:gd name="connsiteX2" fmla="*/ 320025 w 9861488"/>
              <a:gd name="connsiteY2" fmla="*/ 3799836 h 7066862"/>
              <a:gd name="connsiteX3" fmla="*/ 3430486 w 9861488"/>
              <a:gd name="connsiteY3" fmla="*/ 295907 h 7066862"/>
              <a:gd name="connsiteX4" fmla="*/ 3863859 w 9861488"/>
              <a:gd name="connsiteY4" fmla="*/ 55612 h 7066862"/>
              <a:gd name="connsiteX5" fmla="*/ 3969651 w 9861488"/>
              <a:gd name="connsiteY5" fmla="*/ 0 h 7066862"/>
              <a:gd name="connsiteX6" fmla="*/ 9861488 w 9861488"/>
              <a:gd name="connsiteY6" fmla="*/ 7066862 h 7066862"/>
              <a:gd name="connsiteX0" fmla="*/ 0 w 3969651"/>
              <a:gd name="connsiteY0" fmla="*/ 5948221 h 5948221"/>
              <a:gd name="connsiteX1" fmla="*/ 1863 w 3969651"/>
              <a:gd name="connsiteY1" fmla="*/ 5698862 h 5948221"/>
              <a:gd name="connsiteX2" fmla="*/ 320025 w 3969651"/>
              <a:gd name="connsiteY2" fmla="*/ 3799836 h 5948221"/>
              <a:gd name="connsiteX3" fmla="*/ 3430486 w 3969651"/>
              <a:gd name="connsiteY3" fmla="*/ 295907 h 5948221"/>
              <a:gd name="connsiteX4" fmla="*/ 3863859 w 3969651"/>
              <a:gd name="connsiteY4" fmla="*/ 55612 h 5948221"/>
              <a:gd name="connsiteX5" fmla="*/ 3969651 w 3969651"/>
              <a:gd name="connsiteY5" fmla="*/ 0 h 594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9651" h="5948221">
                <a:moveTo>
                  <a:pt x="0" y="5948221"/>
                </a:moveTo>
                <a:lnTo>
                  <a:pt x="1863" y="5698862"/>
                </a:lnTo>
                <a:cubicBezTo>
                  <a:pt x="27184" y="5017139"/>
                  <a:pt x="133214" y="4368297"/>
                  <a:pt x="320025" y="3799836"/>
                </a:cubicBezTo>
                <a:cubicBezTo>
                  <a:pt x="810579" y="2305232"/>
                  <a:pt x="2027133" y="1118138"/>
                  <a:pt x="3430486" y="295907"/>
                </a:cubicBezTo>
                <a:cubicBezTo>
                  <a:pt x="3545941" y="228312"/>
                  <a:pt x="3692079" y="146862"/>
                  <a:pt x="3863859" y="55612"/>
                </a:cubicBezTo>
                <a:lnTo>
                  <a:pt x="3969651" y="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5F9C8-20BE-67E6-275E-FD5AFDE4AC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Dasein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D17005-072D-FDCE-8C30-A45A57E053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18670" y="5903893"/>
            <a:ext cx="3143250" cy="95410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Aria Anderson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821E0D-B346-BE59-FA2B-40A35C49F8D1}"/>
              </a:ext>
            </a:extLst>
          </p:cNvPr>
          <p:cNvSpPr txBox="1"/>
          <p:nvPr/>
        </p:nvSpPr>
        <p:spPr>
          <a:xfrm>
            <a:off x="6302463" y="3816308"/>
            <a:ext cx="48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</a:rPr>
              <a:t>An overview of the Heideggerian concept</a:t>
            </a:r>
          </a:p>
        </p:txBody>
      </p:sp>
    </p:spTree>
    <p:extLst>
      <p:ext uri="{BB962C8B-B14F-4D97-AF65-F5344CB8AC3E}">
        <p14:creationId xmlns:p14="http://schemas.microsoft.com/office/powerpoint/2010/main" val="426528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62819-AC1C-6EF5-63EA-37DD19734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it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0F9B0-EF39-160F-F323-6A674ADE2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6413241" cy="3818083"/>
          </a:xfrm>
        </p:spPr>
        <p:txBody>
          <a:bodyPr/>
          <a:lstStyle/>
          <a:p>
            <a:r>
              <a:rPr lang="en-GB" sz="2800" dirty="0"/>
              <a:t>German da = there, sein = being</a:t>
            </a:r>
          </a:p>
          <a:p>
            <a:r>
              <a:rPr lang="en-GB" sz="2800" dirty="0"/>
              <a:t>Thus “there-being”</a:t>
            </a:r>
          </a:p>
          <a:p>
            <a:r>
              <a:rPr lang="en-GB" sz="2800" dirty="0"/>
              <a:t>Being in the world</a:t>
            </a:r>
          </a:p>
        </p:txBody>
      </p:sp>
    </p:spTree>
    <p:extLst>
      <p:ext uri="{BB962C8B-B14F-4D97-AF65-F5344CB8AC3E}">
        <p14:creationId xmlns:p14="http://schemas.microsoft.com/office/powerpoint/2010/main" val="3278436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4F316-48B1-9F07-B2F6-D4D8072B0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663" y="717742"/>
            <a:ext cx="3018325" cy="866775"/>
          </a:xfrm>
        </p:spPr>
        <p:txBody>
          <a:bodyPr anchor="t">
            <a:normAutofit/>
          </a:bodyPr>
          <a:lstStyle/>
          <a:p>
            <a:r>
              <a:rPr lang="en-GB" sz="3200" dirty="0"/>
              <a:t>Structure</a:t>
            </a:r>
          </a:p>
        </p:txBody>
      </p:sp>
      <p:pic>
        <p:nvPicPr>
          <p:cNvPr id="9" name="Content Placeholder 8" descr="A group of people walking on a street&#10;&#10;Description automatically generated">
            <a:extLst>
              <a:ext uri="{FF2B5EF4-FFF2-40B4-BE49-F238E27FC236}">
                <a16:creationId xmlns:a16="http://schemas.microsoft.com/office/drawing/2014/main" id="{3E13A89A-9065-260C-5842-909F2BA590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0711"/>
          <a:stretch/>
        </p:blipFill>
        <p:spPr>
          <a:xfrm>
            <a:off x="7608055" y="10"/>
            <a:ext cx="4583947" cy="6131661"/>
          </a:xfrm>
          <a:custGeom>
            <a:avLst/>
            <a:gdLst/>
            <a:ahLst/>
            <a:cxnLst/>
            <a:rect l="l" t="t" r="r" b="b"/>
            <a:pathLst>
              <a:path w="4583947" h="6131671">
                <a:moveTo>
                  <a:pt x="1303111" y="0"/>
                </a:moveTo>
                <a:lnTo>
                  <a:pt x="4583947" y="0"/>
                </a:lnTo>
                <a:lnTo>
                  <a:pt x="4583947" y="4228311"/>
                </a:lnTo>
                <a:lnTo>
                  <a:pt x="4541880" y="4258857"/>
                </a:lnTo>
                <a:cubicBezTo>
                  <a:pt x="4395640" y="4361102"/>
                  <a:pt x="4254236" y="4453840"/>
                  <a:pt x="4128523" y="4540543"/>
                </a:cubicBezTo>
                <a:cubicBezTo>
                  <a:pt x="3416510" y="5032410"/>
                  <a:pt x="2702940" y="5523262"/>
                  <a:pt x="1946719" y="5933430"/>
                </a:cubicBezTo>
                <a:cubicBezTo>
                  <a:pt x="1506382" y="6172525"/>
                  <a:pt x="872113" y="6310628"/>
                  <a:pt x="393090" y="5653230"/>
                </a:cubicBezTo>
                <a:cubicBezTo>
                  <a:pt x="73281" y="5214029"/>
                  <a:pt x="-2478" y="4628756"/>
                  <a:pt x="62" y="4146595"/>
                </a:cubicBezTo>
                <a:cubicBezTo>
                  <a:pt x="8670" y="2518973"/>
                  <a:pt x="544344" y="1015353"/>
                  <a:pt x="1277882" y="32051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423BB46-9386-40B6-B6A8-70CDDE734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9075" y="16663"/>
            <a:ext cx="4352924" cy="6092804"/>
          </a:xfrm>
          <a:custGeom>
            <a:avLst/>
            <a:gdLst>
              <a:gd name="connsiteX0" fmla="*/ 520805 w 4496214"/>
              <a:gd name="connsiteY0" fmla="*/ 0 h 4712444"/>
              <a:gd name="connsiteX1" fmla="*/ 4496214 w 4496214"/>
              <a:gd name="connsiteY1" fmla="*/ 0 h 4712444"/>
              <a:gd name="connsiteX2" fmla="*/ 4496214 w 4496214"/>
              <a:gd name="connsiteY2" fmla="*/ 2870874 h 4712444"/>
              <a:gd name="connsiteX3" fmla="*/ 4327504 w 4496214"/>
              <a:gd name="connsiteY3" fmla="*/ 2986301 h 4712444"/>
              <a:gd name="connsiteX4" fmla="*/ 4128523 w 4496214"/>
              <a:gd name="connsiteY4" fmla="*/ 3121316 h 4712444"/>
              <a:gd name="connsiteX5" fmla="*/ 1946719 w 4496214"/>
              <a:gd name="connsiteY5" fmla="*/ 4514203 h 4712444"/>
              <a:gd name="connsiteX6" fmla="*/ 393090 w 4496214"/>
              <a:gd name="connsiteY6" fmla="*/ 4234003 h 4712444"/>
              <a:gd name="connsiteX7" fmla="*/ 62 w 4496214"/>
              <a:gd name="connsiteY7" fmla="*/ 2727368 h 4712444"/>
              <a:gd name="connsiteX8" fmla="*/ 513680 w 4496214"/>
              <a:gd name="connsiteY8" fmla="*/ 17175 h 4712444"/>
              <a:gd name="connsiteX0" fmla="*/ 4496214 w 4496214"/>
              <a:gd name="connsiteY0" fmla="*/ 0 h 4712444"/>
              <a:gd name="connsiteX1" fmla="*/ 4496214 w 4496214"/>
              <a:gd name="connsiteY1" fmla="*/ 2870874 h 4712444"/>
              <a:gd name="connsiteX2" fmla="*/ 4327504 w 4496214"/>
              <a:gd name="connsiteY2" fmla="*/ 2986301 h 4712444"/>
              <a:gd name="connsiteX3" fmla="*/ 4128523 w 4496214"/>
              <a:gd name="connsiteY3" fmla="*/ 3121316 h 4712444"/>
              <a:gd name="connsiteX4" fmla="*/ 1946719 w 4496214"/>
              <a:gd name="connsiteY4" fmla="*/ 4514203 h 4712444"/>
              <a:gd name="connsiteX5" fmla="*/ 393090 w 4496214"/>
              <a:gd name="connsiteY5" fmla="*/ 4234003 h 4712444"/>
              <a:gd name="connsiteX6" fmla="*/ 62 w 4496214"/>
              <a:gd name="connsiteY6" fmla="*/ 2727368 h 4712444"/>
              <a:gd name="connsiteX7" fmla="*/ 513680 w 4496214"/>
              <a:gd name="connsiteY7" fmla="*/ 17175 h 4712444"/>
              <a:gd name="connsiteX8" fmla="*/ 610729 w 4496214"/>
              <a:gd name="connsiteY8" fmla="*/ 94249 h 4712444"/>
              <a:gd name="connsiteX0" fmla="*/ 4496214 w 4496214"/>
              <a:gd name="connsiteY0" fmla="*/ 2853983 h 4695553"/>
              <a:gd name="connsiteX1" fmla="*/ 4327504 w 4496214"/>
              <a:gd name="connsiteY1" fmla="*/ 2969410 h 4695553"/>
              <a:gd name="connsiteX2" fmla="*/ 4128523 w 4496214"/>
              <a:gd name="connsiteY2" fmla="*/ 3104425 h 4695553"/>
              <a:gd name="connsiteX3" fmla="*/ 1946719 w 4496214"/>
              <a:gd name="connsiteY3" fmla="*/ 4497312 h 4695553"/>
              <a:gd name="connsiteX4" fmla="*/ 393090 w 4496214"/>
              <a:gd name="connsiteY4" fmla="*/ 4217112 h 4695553"/>
              <a:gd name="connsiteX5" fmla="*/ 62 w 4496214"/>
              <a:gd name="connsiteY5" fmla="*/ 2710477 h 4695553"/>
              <a:gd name="connsiteX6" fmla="*/ 513680 w 4496214"/>
              <a:gd name="connsiteY6" fmla="*/ 284 h 4695553"/>
              <a:gd name="connsiteX7" fmla="*/ 610729 w 4496214"/>
              <a:gd name="connsiteY7" fmla="*/ 77358 h 4695553"/>
              <a:gd name="connsiteX0" fmla="*/ 4496214 w 4496214"/>
              <a:gd name="connsiteY0" fmla="*/ 2853699 h 4695269"/>
              <a:gd name="connsiteX1" fmla="*/ 4327504 w 4496214"/>
              <a:gd name="connsiteY1" fmla="*/ 2969126 h 4695269"/>
              <a:gd name="connsiteX2" fmla="*/ 4128523 w 4496214"/>
              <a:gd name="connsiteY2" fmla="*/ 3104141 h 4695269"/>
              <a:gd name="connsiteX3" fmla="*/ 1946719 w 4496214"/>
              <a:gd name="connsiteY3" fmla="*/ 4497028 h 4695269"/>
              <a:gd name="connsiteX4" fmla="*/ 393090 w 4496214"/>
              <a:gd name="connsiteY4" fmla="*/ 4216828 h 4695269"/>
              <a:gd name="connsiteX5" fmla="*/ 62 w 4496214"/>
              <a:gd name="connsiteY5" fmla="*/ 2710193 h 4695269"/>
              <a:gd name="connsiteX6" fmla="*/ 513680 w 4496214"/>
              <a:gd name="connsiteY6" fmla="*/ 0 h 4695269"/>
              <a:gd name="connsiteX0" fmla="*/ 4496214 w 4496214"/>
              <a:gd name="connsiteY0" fmla="*/ 2853699 h 4650427"/>
              <a:gd name="connsiteX1" fmla="*/ 4327504 w 4496214"/>
              <a:gd name="connsiteY1" fmla="*/ 2969126 h 4650427"/>
              <a:gd name="connsiteX2" fmla="*/ 4128523 w 4496214"/>
              <a:gd name="connsiteY2" fmla="*/ 3104141 h 4650427"/>
              <a:gd name="connsiteX3" fmla="*/ 3578025 w 4496214"/>
              <a:gd name="connsiteY3" fmla="*/ 3466740 h 4650427"/>
              <a:gd name="connsiteX4" fmla="*/ 1946719 w 4496214"/>
              <a:gd name="connsiteY4" fmla="*/ 4497028 h 4650427"/>
              <a:gd name="connsiteX5" fmla="*/ 393090 w 4496214"/>
              <a:gd name="connsiteY5" fmla="*/ 4216828 h 4650427"/>
              <a:gd name="connsiteX6" fmla="*/ 62 w 4496214"/>
              <a:gd name="connsiteY6" fmla="*/ 2710193 h 4650427"/>
              <a:gd name="connsiteX7" fmla="*/ 513680 w 4496214"/>
              <a:gd name="connsiteY7" fmla="*/ 0 h 4650427"/>
              <a:gd name="connsiteX0" fmla="*/ 4496214 w 4496214"/>
              <a:gd name="connsiteY0" fmla="*/ 2853699 h 4650427"/>
              <a:gd name="connsiteX1" fmla="*/ 4327504 w 4496214"/>
              <a:gd name="connsiteY1" fmla="*/ 2969126 h 4650427"/>
              <a:gd name="connsiteX2" fmla="*/ 4128523 w 4496214"/>
              <a:gd name="connsiteY2" fmla="*/ 3104141 h 4650427"/>
              <a:gd name="connsiteX3" fmla="*/ 3578025 w 4496214"/>
              <a:gd name="connsiteY3" fmla="*/ 3466740 h 4650427"/>
              <a:gd name="connsiteX4" fmla="*/ 1946719 w 4496214"/>
              <a:gd name="connsiteY4" fmla="*/ 4497028 h 4650427"/>
              <a:gd name="connsiteX5" fmla="*/ 393090 w 4496214"/>
              <a:gd name="connsiteY5" fmla="*/ 4216828 h 4650427"/>
              <a:gd name="connsiteX6" fmla="*/ 62 w 4496214"/>
              <a:gd name="connsiteY6" fmla="*/ 2710193 h 4650427"/>
              <a:gd name="connsiteX7" fmla="*/ 513680 w 4496214"/>
              <a:gd name="connsiteY7" fmla="*/ 0 h 4650427"/>
              <a:gd name="connsiteX0" fmla="*/ 4496214 w 4496214"/>
              <a:gd name="connsiteY0" fmla="*/ 2853699 h 4650427"/>
              <a:gd name="connsiteX1" fmla="*/ 4327504 w 4496214"/>
              <a:gd name="connsiteY1" fmla="*/ 2969126 h 4650427"/>
              <a:gd name="connsiteX2" fmla="*/ 3578025 w 4496214"/>
              <a:gd name="connsiteY2" fmla="*/ 3466740 h 4650427"/>
              <a:gd name="connsiteX3" fmla="*/ 1946719 w 4496214"/>
              <a:gd name="connsiteY3" fmla="*/ 4497028 h 4650427"/>
              <a:gd name="connsiteX4" fmla="*/ 393090 w 4496214"/>
              <a:gd name="connsiteY4" fmla="*/ 4216828 h 4650427"/>
              <a:gd name="connsiteX5" fmla="*/ 62 w 4496214"/>
              <a:gd name="connsiteY5" fmla="*/ 2710193 h 4650427"/>
              <a:gd name="connsiteX6" fmla="*/ 513680 w 4496214"/>
              <a:gd name="connsiteY6" fmla="*/ 0 h 4650427"/>
              <a:gd name="connsiteX0" fmla="*/ 4496214 w 4496214"/>
              <a:gd name="connsiteY0" fmla="*/ 2853699 h 4650427"/>
              <a:gd name="connsiteX1" fmla="*/ 3578025 w 4496214"/>
              <a:gd name="connsiteY1" fmla="*/ 3466740 h 4650427"/>
              <a:gd name="connsiteX2" fmla="*/ 1946719 w 4496214"/>
              <a:gd name="connsiteY2" fmla="*/ 4497028 h 4650427"/>
              <a:gd name="connsiteX3" fmla="*/ 393090 w 4496214"/>
              <a:gd name="connsiteY3" fmla="*/ 4216828 h 4650427"/>
              <a:gd name="connsiteX4" fmla="*/ 62 w 4496214"/>
              <a:gd name="connsiteY4" fmla="*/ 2710193 h 4650427"/>
              <a:gd name="connsiteX5" fmla="*/ 513680 w 4496214"/>
              <a:gd name="connsiteY5" fmla="*/ 0 h 4650427"/>
              <a:gd name="connsiteX0" fmla="*/ 3578025 w 3578025"/>
              <a:gd name="connsiteY0" fmla="*/ 3466740 h 4650427"/>
              <a:gd name="connsiteX1" fmla="*/ 1946719 w 3578025"/>
              <a:gd name="connsiteY1" fmla="*/ 4497028 h 4650427"/>
              <a:gd name="connsiteX2" fmla="*/ 393090 w 3578025"/>
              <a:gd name="connsiteY2" fmla="*/ 4216828 h 4650427"/>
              <a:gd name="connsiteX3" fmla="*/ 62 w 3578025"/>
              <a:gd name="connsiteY3" fmla="*/ 2710193 h 4650427"/>
              <a:gd name="connsiteX4" fmla="*/ 513680 w 3578025"/>
              <a:gd name="connsiteY4" fmla="*/ 0 h 4650427"/>
              <a:gd name="connsiteX0" fmla="*/ 3578025 w 3578025"/>
              <a:gd name="connsiteY0" fmla="*/ 3466740 h 4705670"/>
              <a:gd name="connsiteX1" fmla="*/ 1946719 w 3578025"/>
              <a:gd name="connsiteY1" fmla="*/ 4497028 h 4705670"/>
              <a:gd name="connsiteX2" fmla="*/ 393090 w 3578025"/>
              <a:gd name="connsiteY2" fmla="*/ 4216828 h 4705670"/>
              <a:gd name="connsiteX3" fmla="*/ 62 w 3578025"/>
              <a:gd name="connsiteY3" fmla="*/ 2710193 h 4705670"/>
              <a:gd name="connsiteX4" fmla="*/ 513680 w 3578025"/>
              <a:gd name="connsiteY4" fmla="*/ 0 h 4705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8025" h="4705670">
                <a:moveTo>
                  <a:pt x="3578025" y="3466740"/>
                </a:moveTo>
                <a:cubicBezTo>
                  <a:pt x="3034256" y="3810169"/>
                  <a:pt x="2520630" y="4206761"/>
                  <a:pt x="1946719" y="4497028"/>
                </a:cubicBezTo>
                <a:cubicBezTo>
                  <a:pt x="1423184" y="4761816"/>
                  <a:pt x="872113" y="4874226"/>
                  <a:pt x="393090" y="4216828"/>
                </a:cubicBezTo>
                <a:cubicBezTo>
                  <a:pt x="73281" y="3777627"/>
                  <a:pt x="-2478" y="3192354"/>
                  <a:pt x="62" y="2710193"/>
                </a:cubicBezTo>
                <a:cubicBezTo>
                  <a:pt x="5227" y="1733619"/>
                  <a:pt x="200135" y="801687"/>
                  <a:pt x="51368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915C519A-FF76-1665-8D9A-7D0199345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663" y="1787908"/>
            <a:ext cx="6430729" cy="3282184"/>
          </a:xfrm>
        </p:spPr>
        <p:txBody>
          <a:bodyPr>
            <a:normAutofit/>
          </a:bodyPr>
          <a:lstStyle/>
          <a:p>
            <a:r>
              <a:rPr lang="en-US" sz="2400" dirty="0"/>
              <a:t>Humans are subjects who interact with the world around them</a:t>
            </a:r>
          </a:p>
          <a:p>
            <a:r>
              <a:rPr lang="en-US" sz="2400" dirty="0"/>
              <a:t>Dasein could be considered a structuralist concept</a:t>
            </a:r>
          </a:p>
          <a:p>
            <a:r>
              <a:rPr lang="en-US" sz="2400" dirty="0"/>
              <a:t>Dasein is ways of life, just as language is ways of speaking</a:t>
            </a:r>
          </a:p>
        </p:txBody>
      </p:sp>
    </p:spTree>
    <p:extLst>
      <p:ext uri="{BB962C8B-B14F-4D97-AF65-F5344CB8AC3E}">
        <p14:creationId xmlns:p14="http://schemas.microsoft.com/office/powerpoint/2010/main" val="1980177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hild holding hands with a person and person&#10;&#10;Description automatically generated">
            <a:extLst>
              <a:ext uri="{FF2B5EF4-FFF2-40B4-BE49-F238E27FC236}">
                <a16:creationId xmlns:a16="http://schemas.microsoft.com/office/drawing/2014/main" id="{B03FBFD3-4097-A29A-1DDB-37978C856F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43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0EEF521-A0B0-AF82-F22C-C61FCC945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r>
              <a:rPr lang="en-US" sz="2400" dirty="0"/>
              <a:t>We’re thrown into existence and into our circumstances</a:t>
            </a:r>
          </a:p>
          <a:p>
            <a:r>
              <a:rPr lang="en-US" sz="2400" dirty="0"/>
              <a:t>Facticity refers to what we cannot control – such as our family or where we are born</a:t>
            </a:r>
          </a:p>
          <a:p>
            <a:r>
              <a:rPr lang="en-US" sz="2400" dirty="0"/>
              <a:t>We are ultimately free to make our own choices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23401-A589-D814-E3D9-6664EA2A8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/>
              <a:t>Thrownness</a:t>
            </a:r>
          </a:p>
        </p:txBody>
      </p:sp>
    </p:spTree>
    <p:extLst>
      <p:ext uri="{BB962C8B-B14F-4D97-AF65-F5344CB8AC3E}">
        <p14:creationId xmlns:p14="http://schemas.microsoft.com/office/powerpoint/2010/main" val="2959711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9E8DF-864B-0FB8-4AB8-A404A3281B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5265" y="1828800"/>
            <a:ext cx="10201469" cy="3200400"/>
          </a:xfrm>
        </p:spPr>
        <p:txBody>
          <a:bodyPr>
            <a:noAutofit/>
          </a:bodyPr>
          <a:lstStyle/>
          <a:p>
            <a:r>
              <a:rPr lang="en-GB" sz="5400" b="0" i="0" u="none" strike="noStrike" dirty="0">
                <a:effectLst/>
              </a:rPr>
              <a:t>“Dasein is ontically distinguished by the fact that, in its very Being, that Being is an </a:t>
            </a:r>
            <a:r>
              <a:rPr lang="en-GB" sz="5400" b="0" i="1" u="none" strike="noStrike" dirty="0">
                <a:effectLst/>
              </a:rPr>
              <a:t>issue </a:t>
            </a:r>
            <a:r>
              <a:rPr lang="en-GB" sz="5400" b="0" i="0" u="none" strike="noStrike" dirty="0">
                <a:effectLst/>
              </a:rPr>
              <a:t>for it”</a:t>
            </a:r>
            <a:br>
              <a:rPr lang="en-GB" sz="5400" dirty="0"/>
            </a:br>
            <a:r>
              <a:rPr lang="en-GB" sz="5400" b="0" i="0" u="none" strike="noStrike" dirty="0">
                <a:effectLst/>
              </a:rPr>
              <a:t>- </a:t>
            </a:r>
            <a:r>
              <a:rPr lang="en-GB" sz="5400" dirty="0"/>
              <a:t>(BT, 4: 32)</a:t>
            </a:r>
          </a:p>
        </p:txBody>
      </p:sp>
    </p:spTree>
    <p:extLst>
      <p:ext uri="{BB962C8B-B14F-4D97-AF65-F5344CB8AC3E}">
        <p14:creationId xmlns:p14="http://schemas.microsoft.com/office/powerpoint/2010/main" val="1176121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keleton sitting on a broom with a bird on its head&#10;&#10;Description automatically generated">
            <a:extLst>
              <a:ext uri="{FF2B5EF4-FFF2-40B4-BE49-F238E27FC236}">
                <a16:creationId xmlns:a16="http://schemas.microsoft.com/office/drawing/2014/main" id="{03832CF2-F809-AEE0-2972-393EC4EB54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23" r="-3" b="5670"/>
          <a:stretch/>
        </p:blipFill>
        <p:spPr>
          <a:xfrm>
            <a:off x="0" y="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72AE5-4988-7846-FC62-92042EC05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32992"/>
            <a:ext cx="4820816" cy="3810001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Anxiety is an inevitability of the human condition</a:t>
            </a:r>
          </a:p>
          <a:p>
            <a:r>
              <a:rPr lang="en-GB" sz="2400" dirty="0"/>
              <a:t>We are aware of our own mortality and limitations</a:t>
            </a:r>
          </a:p>
          <a:p>
            <a:r>
              <a:rPr lang="en-GB" sz="2400" dirty="0"/>
              <a:t>“Death is the possibility of the absolute impossibility of Dasein” (BT, 50: 294)</a:t>
            </a:r>
          </a:p>
          <a:p>
            <a:r>
              <a:rPr lang="en-GB" sz="2400" dirty="0"/>
              <a:t>This is what causes humans to seek out meaning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78334-193E-B176-7AAB-B0B2A0AB8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1058" y="381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 dirty="0"/>
              <a:t>Angst</a:t>
            </a:r>
          </a:p>
        </p:txBody>
      </p:sp>
    </p:spTree>
    <p:extLst>
      <p:ext uri="{BB962C8B-B14F-4D97-AF65-F5344CB8AC3E}">
        <p14:creationId xmlns:p14="http://schemas.microsoft.com/office/powerpoint/2010/main" val="2271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15D06-43E5-AA5B-BA1F-C7A40E2DF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71E0A-4EAA-A6EC-A4FA-CDFA9BD44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8717902" cy="3818083"/>
          </a:xfrm>
        </p:spPr>
        <p:txBody>
          <a:bodyPr/>
          <a:lstStyle/>
          <a:p>
            <a:r>
              <a:rPr lang="en-GB" dirty="0"/>
              <a:t>The concept of Dasein is an anthropocentric one; such a view may place limitations on our understanding of being</a:t>
            </a:r>
          </a:p>
          <a:p>
            <a:r>
              <a:rPr lang="en-GB" dirty="0"/>
              <a:t>Heidegger uses obscure and abstract language</a:t>
            </a:r>
          </a:p>
          <a:p>
            <a:r>
              <a:rPr lang="en-GB" dirty="0"/>
              <a:t>Open to misinterpretation</a:t>
            </a:r>
          </a:p>
        </p:txBody>
      </p:sp>
    </p:spTree>
    <p:extLst>
      <p:ext uri="{BB962C8B-B14F-4D97-AF65-F5344CB8AC3E}">
        <p14:creationId xmlns:p14="http://schemas.microsoft.com/office/powerpoint/2010/main" val="338808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EC19-230F-7544-59B9-F5E3A77A3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47396"/>
            <a:ext cx="10668000" cy="152400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936B6-9D96-D257-4ACF-E238B01EA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071396"/>
            <a:ext cx="10668000" cy="3818083"/>
          </a:xfrm>
        </p:spPr>
        <p:txBody>
          <a:bodyPr/>
          <a:lstStyle/>
          <a:p>
            <a:r>
              <a:rPr lang="en-GB" dirty="0"/>
              <a:t>Dasein is a term which refers to “being in the world”</a:t>
            </a:r>
          </a:p>
          <a:p>
            <a:r>
              <a:rPr lang="en-GB" dirty="0"/>
              <a:t>We’re thrown into existence, into circumstances beyond our control</a:t>
            </a:r>
          </a:p>
          <a:p>
            <a:r>
              <a:rPr lang="en-GB" dirty="0"/>
              <a:t>Our capacity to have ontological discussions is integral to the concept of Dasein</a:t>
            </a:r>
          </a:p>
          <a:p>
            <a:r>
              <a:rPr lang="en-GB" dirty="0"/>
              <a:t>We experience angst about our limitations and mortality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487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EC19-230F-7544-59B9-F5E3A77A3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47396"/>
            <a:ext cx="10668000" cy="152400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936B6-9D96-D257-4ACF-E238B01EA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9" y="2071396"/>
            <a:ext cx="10667999" cy="3818083"/>
          </a:xfrm>
        </p:spPr>
        <p:txBody>
          <a:bodyPr>
            <a:normAutofit lnSpcReduction="10000"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Cottingham, J. (ed.) (2008) </a:t>
            </a:r>
            <a:r>
              <a:rPr lang="en-GB" sz="1800" b="0" i="1" strike="noStrike" dirty="0">
                <a:solidFill>
                  <a:schemeClr val="tx1"/>
                </a:solidFill>
                <a:effectLst/>
              </a:rPr>
              <a:t>Western philosophy: an anthology</a:t>
            </a: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. 2nd ed. Malden, Mass: Blackwell Pub (Blackwell philosophy anthologies, 1), pp. 115-120.</a:t>
            </a:r>
            <a:endParaRPr lang="en-GB" sz="1800" b="0" dirty="0">
              <a:solidFill>
                <a:schemeClr val="tx1"/>
              </a:solidFill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Dahlstrom, D. (2012) ‘Martin Heidegger’, in S. Luft and S. Overgaard (eds) </a:t>
            </a:r>
            <a:r>
              <a:rPr lang="en-GB" sz="1800" b="0" i="1" strike="noStrike" dirty="0">
                <a:solidFill>
                  <a:schemeClr val="tx1"/>
                </a:solidFill>
                <a:effectLst/>
              </a:rPr>
              <a:t>The Routledge companion to phenomenology</a:t>
            </a: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. London: Routledge (Routledge philosophy companions), pp. 50–59.</a:t>
            </a:r>
            <a:endParaRPr lang="en-GB" sz="1800" b="0" dirty="0">
              <a:solidFill>
                <a:schemeClr val="tx1"/>
              </a:solidFill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strike="noStrike" dirty="0" err="1">
                <a:solidFill>
                  <a:schemeClr val="tx1"/>
                </a:solidFill>
                <a:effectLst/>
              </a:rPr>
              <a:t>Haugeland</a:t>
            </a: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, J. (2005) ‘Reading </a:t>
            </a:r>
            <a:r>
              <a:rPr lang="en-GB" sz="1800" b="0" i="0" strike="noStrike" dirty="0" err="1">
                <a:solidFill>
                  <a:schemeClr val="tx1"/>
                </a:solidFill>
                <a:effectLst/>
              </a:rPr>
              <a:t>Brandom</a:t>
            </a: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 Reading Heidegger’, pp.423. </a:t>
            </a:r>
            <a:r>
              <a:rPr lang="en-GB" sz="1800" dirty="0">
                <a:solidFill>
                  <a:schemeClr val="tx1"/>
                </a:solidFill>
              </a:rPr>
              <a:t>Available at: https://citeseerx.ist.psu.edu/document?repid=rep1&amp;type=pdf&amp;doi=3e582ddb288db9e5d93976aa1fdd2c03bc308bc4</a:t>
            </a: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dirty="0">
                <a:solidFill>
                  <a:schemeClr val="tx1"/>
                </a:solidFill>
                <a:effectLst/>
              </a:rPr>
              <a:t>Heidegger, M., </a:t>
            </a:r>
            <a:r>
              <a:rPr lang="en-GB" sz="1800" b="0" i="0" u="none" strike="noStrike" dirty="0" err="1">
                <a:solidFill>
                  <a:schemeClr val="tx1"/>
                </a:solidFill>
                <a:effectLst/>
              </a:rPr>
              <a:t>Macquarrie</a:t>
            </a:r>
            <a:r>
              <a:rPr lang="en-GB" sz="1800" b="0" i="0" u="none" strike="noStrike" dirty="0">
                <a:solidFill>
                  <a:schemeClr val="tx1"/>
                </a:solidFill>
                <a:effectLst/>
              </a:rPr>
              <a:t>, J. and Robinson, E. (2007) </a:t>
            </a:r>
            <a:r>
              <a:rPr lang="en-GB" sz="1800" b="0" i="1" u="none" strike="noStrike" dirty="0">
                <a:solidFill>
                  <a:schemeClr val="tx1"/>
                </a:solidFill>
                <a:effectLst/>
              </a:rPr>
              <a:t>Being and time</a:t>
            </a:r>
            <a:r>
              <a:rPr lang="en-GB" sz="1800" b="0" i="0" u="none" strike="noStrike" dirty="0">
                <a:solidFill>
                  <a:schemeClr val="tx1"/>
                </a:solidFill>
                <a:effectLst/>
              </a:rPr>
              <a:t>. Malden (Mass.): Blackwell publ.</a:t>
            </a:r>
            <a:endParaRPr lang="en-GB" sz="1800" dirty="0">
              <a:solidFill>
                <a:schemeClr val="tx1"/>
              </a:solidFill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Mulhall, S. (2005) </a:t>
            </a:r>
            <a:r>
              <a:rPr lang="en-GB" sz="1800" b="0" i="1" strike="noStrike" dirty="0">
                <a:solidFill>
                  <a:schemeClr val="tx1"/>
                </a:solidFill>
                <a:effectLst/>
              </a:rPr>
              <a:t>Routledge Philosophy Guidebook to Heidegger and Being and Time</a:t>
            </a: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. 2nd </a:t>
            </a:r>
            <a:r>
              <a:rPr lang="en-GB" sz="1800" b="0" i="0" strike="noStrike" dirty="0" err="1">
                <a:solidFill>
                  <a:schemeClr val="tx1"/>
                </a:solidFill>
                <a:effectLst/>
              </a:rPr>
              <a:t>edn</a:t>
            </a:r>
            <a:r>
              <a:rPr lang="en-GB" sz="1800" b="0" i="0" strike="noStrike" dirty="0">
                <a:solidFill>
                  <a:schemeClr val="tx1"/>
                </a:solidFill>
                <a:effectLst/>
              </a:rPr>
              <a:t>. London: Routledge, pp.15. Available at: https://doi.org/10.4324/9780203003084.</a:t>
            </a:r>
            <a:endParaRPr lang="en-GB" sz="18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828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EC19-230F-7544-59B9-F5E3A77A3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47396"/>
            <a:ext cx="10668000" cy="1524000"/>
          </a:xfrm>
        </p:spPr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936B6-9D96-D257-4ACF-E238B01EA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071396"/>
            <a:ext cx="8615266" cy="3818083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dirty="0">
                <a:solidFill>
                  <a:schemeClr val="tx1"/>
                </a:solidFill>
                <a:effectLst/>
              </a:rPr>
              <a:t>Figure 01:</a:t>
            </a: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tx1"/>
                </a:solidFill>
              </a:rPr>
              <a:t>Newton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M. (2018).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Martin Heidegger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Available at </a:t>
            </a:r>
            <a:r>
              <a:rPr lang="en-GB" sz="1200" b="0" i="0" u="none" strike="noStrike" dirty="0">
                <a:solidFill>
                  <a:schemeClr val="tx1"/>
                </a:solidFill>
                <a:effectLst/>
              </a:rPr>
              <a:t> https://mikenewtonartist.com/philosophers/heidegger 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(Accessed 25 January 2024).</a:t>
            </a: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dirty="0">
                <a:solidFill>
                  <a:schemeClr val="tx1"/>
                </a:solidFill>
                <a:effectLst/>
              </a:rPr>
              <a:t>Figure 02: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Abdullah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L. (2022). </a:t>
            </a:r>
            <a:r>
              <a:rPr lang="en-GB" sz="1200" i="1" dirty="0">
                <a:solidFill>
                  <a:schemeClr val="tx1"/>
                </a:solidFill>
              </a:rPr>
              <a:t>Untitled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Available at </a:t>
            </a:r>
            <a:r>
              <a:rPr lang="en-GB" sz="1200" b="0" i="0" u="none" strike="noStrike" dirty="0">
                <a:solidFill>
                  <a:schemeClr val="tx1"/>
                </a:solidFill>
                <a:effectLst/>
              </a:rPr>
              <a:t> https://www.pexels.com/fr-fr/photo/homme-amour-femme-marcher-13132571/  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(Accessed 31 January 2024).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dirty="0">
                <a:solidFill>
                  <a:schemeClr val="tx1"/>
                </a:solidFill>
                <a:effectLst/>
              </a:rPr>
              <a:t>Figure 03: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Pimentel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</a:t>
            </a:r>
            <a:r>
              <a:rPr lang="en-GB" sz="1200" dirty="0">
                <a:solidFill>
                  <a:schemeClr val="tx1"/>
                </a:solidFill>
              </a:rPr>
              <a:t>D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(2019).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Untitled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Available at </a:t>
            </a:r>
            <a:r>
              <a:rPr lang="en-GB" sz="1200" b="0" i="0" u="none" strike="noStrike" dirty="0">
                <a:solidFill>
                  <a:schemeClr val="tx1"/>
                </a:solidFill>
                <a:effectLst/>
              </a:rPr>
              <a:t> https://www.pexels.com/</a:t>
            </a:r>
            <a:r>
              <a:rPr lang="en-GB" sz="1200" b="0" i="0" strike="noStrike" dirty="0">
                <a:solidFill>
                  <a:schemeClr val="tx1"/>
                </a:solidFill>
                <a:effectLst/>
              </a:rPr>
              <a:t>fr-fr/photo/homme-portant-un-sweat-a-capuche-marron-2064826/  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(Accessed 31 January 2024).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b="0" i="0" dirty="0">
              <a:solidFill>
                <a:schemeClr val="tx1"/>
              </a:solidFill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dirty="0">
                <a:solidFill>
                  <a:schemeClr val="tx1"/>
                </a:solidFill>
                <a:effectLst/>
              </a:rPr>
              <a:t>Figure 04: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 err="1">
                <a:solidFill>
                  <a:schemeClr val="tx1"/>
                </a:solidFill>
              </a:rPr>
              <a:t>Seemel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, G. (2021). </a:t>
            </a:r>
            <a:r>
              <a:rPr lang="en-GB" sz="1200" b="0" i="1" dirty="0">
                <a:solidFill>
                  <a:schemeClr val="tx1"/>
                </a:solidFill>
                <a:effectLst/>
              </a:rPr>
              <a:t>Practicing Death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. Available at </a:t>
            </a:r>
            <a:r>
              <a:rPr lang="en-GB" sz="1200" b="0" i="0" strike="noStrike" dirty="0">
                <a:solidFill>
                  <a:schemeClr val="tx1"/>
                </a:solidFill>
                <a:effectLst/>
              </a:rPr>
              <a:t> https://gwennseemel.com/blog/2021/1208-ef-practicing-death/   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(Accessed 31 January 2024).</a:t>
            </a: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GB" sz="1200" b="0" i="0" dirty="0">
              <a:solidFill>
                <a:schemeClr val="tx1"/>
              </a:solidFill>
              <a:effectLst/>
            </a:endParaRP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307689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712</TotalTime>
  <Words>565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Avenir Next LT Pro Light</vt:lpstr>
      <vt:lpstr>Sitka Subheading</vt:lpstr>
      <vt:lpstr>PebbleVTI</vt:lpstr>
      <vt:lpstr>Dasein</vt:lpstr>
      <vt:lpstr>What does it mean?</vt:lpstr>
      <vt:lpstr>Structure</vt:lpstr>
      <vt:lpstr>Thrownness</vt:lpstr>
      <vt:lpstr>“Dasein is ontically distinguished by the fact that, in its very Being, that Being is an issue for it” - (BT, 4: 32)</vt:lpstr>
      <vt:lpstr>Angst</vt:lpstr>
      <vt:lpstr>Critiques</vt:lpstr>
      <vt:lpstr>Conclusion</vt:lpstr>
      <vt:lpstr>Bibliography</vt:lpstr>
      <vt:lpstr>Images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Dasein</dc:title>
  <dc:creator>Aria Anderson</dc:creator>
  <cp:lastModifiedBy>Aria Anderson</cp:lastModifiedBy>
  <cp:revision>18</cp:revision>
  <dcterms:created xsi:type="dcterms:W3CDTF">2024-01-25T15:10:09Z</dcterms:created>
  <dcterms:modified xsi:type="dcterms:W3CDTF">2024-02-02T09:52:46Z</dcterms:modified>
</cp:coreProperties>
</file>