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0" r:id="rId1"/>
  </p:sldMasterIdLst>
  <p:notesMasterIdLst>
    <p:notesMasterId r:id="rId18"/>
  </p:notesMasterIdLst>
  <p:sldIdLst>
    <p:sldId id="256" r:id="rId2"/>
    <p:sldId id="257" r:id="rId3"/>
    <p:sldId id="261" r:id="rId4"/>
    <p:sldId id="463" r:id="rId5"/>
    <p:sldId id="461" r:id="rId6"/>
    <p:sldId id="462" r:id="rId7"/>
    <p:sldId id="460" r:id="rId8"/>
    <p:sldId id="260" r:id="rId9"/>
    <p:sldId id="456" r:id="rId10"/>
    <p:sldId id="455" r:id="rId11"/>
    <p:sldId id="447" r:id="rId12"/>
    <p:sldId id="457" r:id="rId13"/>
    <p:sldId id="458" r:id="rId14"/>
    <p:sldId id="442" r:id="rId15"/>
    <p:sldId id="451" r:id="rId16"/>
    <p:sldId id="45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0685"/>
  </p:normalViewPr>
  <p:slideViewPr>
    <p:cSldViewPr snapToGrid="0">
      <p:cViewPr varScale="1">
        <p:scale>
          <a:sx n="86" d="100"/>
          <a:sy n="86" d="100"/>
        </p:scale>
        <p:origin x="19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2A7B04-5D6F-1940-A03E-9F514B422BFD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2CD0D2-A645-1B43-A0AB-7FB3C13A8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55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Anything from 10-20 minuets.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65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 on time: 10:00  </a:t>
            </a:r>
          </a:p>
          <a:p>
            <a:pPr marL="0" indent="0">
              <a:buFont typeface="+mj-lt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Email absence in advance </a:t>
            </a:r>
          </a:p>
          <a:p>
            <a:pPr marL="0" indent="0">
              <a:buFont typeface="+mj-lt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If late, please arrive quietly. </a:t>
            </a:r>
          </a:p>
          <a:p>
            <a:pPr marL="0" indent="0">
              <a:buFont typeface="+mj-lt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Any missed content will be discussed during a tutorial. </a:t>
            </a:r>
          </a:p>
          <a:p>
            <a:pPr marL="0" indent="0">
              <a:buFont typeface="+mj-lt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Email needs to include subject heading </a:t>
            </a:r>
          </a:p>
          <a:p>
            <a:pPr marL="0" indent="0">
              <a:buFont typeface="+mj-lt"/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089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 the module schema of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9025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information will be available on Moodle.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009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Drafts are an opportunity to present existing works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can be conducted anywhere on campus.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5791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Commonly asked questions usually are:</a:t>
            </a:r>
          </a:p>
          <a:p>
            <a:r>
              <a:rPr lang="en-US" dirty="0"/>
              <a:t>When are my assignments due? (dates) </a:t>
            </a:r>
          </a:p>
          <a:p>
            <a:r>
              <a:rPr lang="en-US" dirty="0"/>
              <a:t>How many words does it need to be?</a:t>
            </a:r>
          </a:p>
          <a:p>
            <a:r>
              <a:rPr lang="en-US" dirty="0"/>
              <a:t>How many references are needed? </a:t>
            </a:r>
          </a:p>
          <a:p>
            <a:r>
              <a:rPr lang="en-US" dirty="0"/>
              <a:t>Where can I find the information?</a:t>
            </a:r>
          </a:p>
          <a:p>
            <a:r>
              <a:rPr lang="en-US" dirty="0"/>
              <a:t>What did I miss? (Tutorial are recommended)?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9865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manage my working schedule, I will only be available to respond to email for each campus on the days I attend. </a:t>
            </a:r>
          </a:p>
          <a:p>
            <a:r>
              <a:rPr lang="en-US" dirty="0"/>
              <a:t>Any emails received out of those days and times will receive an automatic response and will receive a reply on the days on campus.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3415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Module Content: This is available for students to revisit key concepts or topic areas within the Unit. Students should use this as a Lily-pad to conduct further reading</a:t>
            </a:r>
          </a:p>
          <a:p>
            <a:r>
              <a:rPr lang="en-US" dirty="0"/>
              <a:t>Module Reading List: Students are expected to engage with materials within the module list. This also provides students foundation knowledge of the topic area.</a:t>
            </a:r>
          </a:p>
          <a:p>
            <a:r>
              <a:rPr lang="en-US" dirty="0"/>
              <a:t>Draft Feedback: Students will be able to produce one draft on week 10 (Paper copies, unless online , digital and be submitted). Feedback will focus on 10% of the draft and will identify and provide feedback on the key points (refer to draft slides). </a:t>
            </a:r>
          </a:p>
          <a:p>
            <a:r>
              <a:rPr lang="en-US" dirty="0"/>
              <a:t>Background Reading: This afford students to gain foundational knowledge of the topic area, which will allow students to conduct further reading</a:t>
            </a:r>
          </a:p>
          <a:p>
            <a:r>
              <a:rPr lang="en-US" dirty="0"/>
              <a:t>Regular Attendance: Lateness (student’s will be able to ask questions during tutorial for missed content (please see ‘tutorial slide’).</a:t>
            </a:r>
          </a:p>
          <a:p>
            <a:r>
              <a:rPr lang="en-US" dirty="0"/>
              <a:t>Review Assignment Brief: students should consistently revisit assignment brief to ensure they are meeting the task description. </a:t>
            </a:r>
          </a:p>
          <a:p>
            <a:endParaRPr lang="en-US" dirty="0"/>
          </a:p>
          <a:p>
            <a:r>
              <a:rPr lang="en-US" dirty="0"/>
              <a:t>https://</a:t>
            </a:r>
            <a:r>
              <a:rPr lang="en-US" dirty="0" err="1"/>
              <a:t>libguides.shu.ac.uk</a:t>
            </a:r>
            <a:r>
              <a:rPr lang="en-US" dirty="0"/>
              <a:t>/</a:t>
            </a:r>
            <a:r>
              <a:rPr lang="en-US" dirty="0" err="1"/>
              <a:t>essayplanning</a:t>
            </a:r>
            <a:r>
              <a:rPr lang="en-US" dirty="0"/>
              <a:t> (assignment drafting)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999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060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10/9/2023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929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535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986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25484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31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511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559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46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808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33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666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10/9/2023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491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9" r:id="rId6"/>
    <p:sldLayoutId id="2147483814" r:id="rId7"/>
    <p:sldLayoutId id="2147483815" r:id="rId8"/>
    <p:sldLayoutId id="2147483816" r:id="rId9"/>
    <p:sldLayoutId id="2147483818" r:id="rId10"/>
    <p:sldLayoutId id="21474838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7D37C-2E6F-5A8A-138B-D3B6B7496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8914" y="893935"/>
            <a:ext cx="6213085" cy="3339390"/>
          </a:xfrm>
        </p:spPr>
        <p:txBody>
          <a:bodyPr anchor="ctr">
            <a:normAutofit/>
          </a:bodyPr>
          <a:lstStyle/>
          <a:p>
            <a:pPr algn="ctr"/>
            <a:r>
              <a:rPr lang="en-US" sz="4700" dirty="0"/>
              <a:t>Health Wellbeing and Sustainable Development (BMHP6021)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3A4CEC-D686-84F5-257E-A42D811D90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8915" y="4876803"/>
            <a:ext cx="5364936" cy="909848"/>
          </a:xfrm>
        </p:spPr>
        <p:txBody>
          <a:bodyPr anchor="t">
            <a:normAutofit/>
          </a:bodyPr>
          <a:lstStyle/>
          <a:p>
            <a:pPr algn="ctr"/>
            <a:r>
              <a:rPr lang="en-US"/>
              <a:t>Lecturer: Jonathan Wyatt </a:t>
            </a:r>
          </a:p>
          <a:p>
            <a:pPr algn="ctr"/>
            <a:r>
              <a:rPr lang="en-US"/>
              <a:t>Email: </a:t>
            </a:r>
            <a:r>
              <a:rPr lang="en-US" err="1"/>
              <a:t>j.wyatt@uwtsd.ac.uk</a:t>
            </a:r>
            <a:endParaRPr lang="en-US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4904D7CF-7158-E22C-7BBB-069C39E511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89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33" name="Straight Connector 28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289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8D1BE3-62FB-90F0-C597-1A03D33E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928374"/>
            <a:ext cx="6164362" cy="203365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i="1" kern="1200" spc="100" baseline="0" dirty="0">
                <a:latin typeface="+mj-lt"/>
                <a:ea typeface="+mj-ea"/>
                <a:cs typeface="+mj-cs"/>
              </a:rPr>
              <a:t>“</a:t>
            </a:r>
            <a:r>
              <a:rPr lang="en-US" i="1" kern="1200" spc="100" baseline="0" dirty="0" err="1">
                <a:latin typeface="+mj-lt"/>
                <a:ea typeface="+mj-ea"/>
                <a:cs typeface="+mj-cs"/>
              </a:rPr>
              <a:t>Croeso</a:t>
            </a:r>
            <a:r>
              <a:rPr lang="en-US" i="1" kern="1200" spc="100" baseline="0" dirty="0">
                <a:latin typeface="+mj-lt"/>
                <a:ea typeface="+mj-ea"/>
                <a:cs typeface="+mj-cs"/>
              </a:rPr>
              <a:t> I </a:t>
            </a:r>
            <a:r>
              <a:rPr lang="en-US" i="1" kern="1200" spc="100" baseline="0" dirty="0" err="1">
                <a:latin typeface="+mj-lt"/>
                <a:ea typeface="+mj-ea"/>
                <a:cs typeface="+mj-cs"/>
              </a:rPr>
              <a:t>bawb</a:t>
            </a:r>
            <a:r>
              <a:rPr lang="en-US" i="1" kern="1200" spc="100" baseline="0" dirty="0">
                <a:latin typeface="+mj-lt"/>
                <a:ea typeface="+mj-ea"/>
                <a:cs typeface="+mj-cs"/>
              </a:rPr>
              <a:t>”.</a:t>
            </a: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5EF13EA1-F66C-4347-AEBF-A5438DF27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5"/>
            <a:ext cx="12191999" cy="3474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elcome Stock Illustrations – 211,204 Welcome Stock Illustrations, Vectors  &amp; Clipart - Dreamstime">
            <a:extLst>
              <a:ext uri="{FF2B5EF4-FFF2-40B4-BE49-F238E27FC236}">
                <a16:creationId xmlns:a16="http://schemas.microsoft.com/office/drawing/2014/main" id="{5016D51F-5959-422B-ABBD-5B64A15B0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46773" y="442291"/>
            <a:ext cx="6295406" cy="2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132777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028" name="Picture 4" descr="Waving Hand Emoji (U+1F44B)">
            <a:extLst>
              <a:ext uri="{FF2B5EF4-FFF2-40B4-BE49-F238E27FC236}">
                <a16:creationId xmlns:a16="http://schemas.microsoft.com/office/drawing/2014/main" id="{D86F162A-D3A0-7C08-FADB-00A1993EF4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056" y="3675462"/>
            <a:ext cx="2946060" cy="294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254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dults Learn Differently: 5 Tips to Teach Them More Effectively - Training  Industry">
            <a:extLst>
              <a:ext uri="{FF2B5EF4-FFF2-40B4-BE49-F238E27FC236}">
                <a16:creationId xmlns:a16="http://schemas.microsoft.com/office/drawing/2014/main" id="{4D2A8581-D067-150F-F886-7B863DD5DE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301119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Rectangle 3084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53B2F-42BB-C221-94B7-698683EAC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01118"/>
            <a:ext cx="4572000" cy="382658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Learning Contract: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Student and Staff Expectations </a:t>
            </a:r>
          </a:p>
        </p:txBody>
      </p:sp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535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12EB4-7385-10F3-42D1-DA445BF15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6"/>
            <a:ext cx="5312254" cy="1540106"/>
          </a:xfrm>
        </p:spPr>
        <p:txBody>
          <a:bodyPr>
            <a:normAutofit/>
          </a:bodyPr>
          <a:lstStyle/>
          <a:p>
            <a:r>
              <a:rPr lang="en-GB" sz="5600"/>
              <a:t>Module Structure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BDD12-101D-8E62-58D1-F1D74B688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2933390"/>
            <a:ext cx="5312254" cy="2861349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dirty="0"/>
              <a:t>9:00-10:00: Tutorial 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GB" dirty="0"/>
              <a:t>10:00-12:00: Lecture 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GB" dirty="0"/>
              <a:t>12:00-13:00 Independent or group activity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GB" dirty="0"/>
              <a:t>2:00-4:30 One-to-one appointment 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7F5D41BF-1D94-ECA3-ABBD-6DDCB07744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0087" y="1663890"/>
            <a:ext cx="3434963" cy="3434963"/>
          </a:xfrm>
          <a:prstGeom prst="rect">
            <a:avLst/>
          </a:prstGeom>
        </p:spPr>
      </p:pic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299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BAF47-60B0-37FF-57BA-1DD305860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570" y="110770"/>
            <a:ext cx="3831336" cy="1903225"/>
          </a:xfrm>
        </p:spPr>
        <p:txBody>
          <a:bodyPr/>
          <a:lstStyle/>
          <a:p>
            <a:pPr algn="ctr"/>
            <a:r>
              <a:rPr lang="en-GB" dirty="0"/>
              <a:t>Module Information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499AEF5-42DA-47A3-09B2-72CE38F045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7233" y="2013995"/>
            <a:ext cx="10077534" cy="4733235"/>
          </a:xfrm>
        </p:spPr>
      </p:pic>
    </p:spTree>
    <p:extLst>
      <p:ext uri="{BB962C8B-B14F-4D97-AF65-F5344CB8AC3E}">
        <p14:creationId xmlns:p14="http://schemas.microsoft.com/office/powerpoint/2010/main" val="3483886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F71A1-2F9D-1314-F201-5D18389B3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will be covered during the module. </a:t>
            </a:r>
          </a:p>
        </p:txBody>
      </p:sp>
      <p:pic>
        <p:nvPicPr>
          <p:cNvPr id="6" name="Graphic 5" descr="Teacher">
            <a:extLst>
              <a:ext uri="{FF2B5EF4-FFF2-40B4-BE49-F238E27FC236}">
                <a16:creationId xmlns:a16="http://schemas.microsoft.com/office/drawing/2014/main" id="{916E643F-ED7C-909F-27A6-EEA5350B0E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87779" y="1128811"/>
            <a:ext cx="4657841" cy="4657841"/>
          </a:xfrm>
          <a:prstGeom prst="rect">
            <a:avLst/>
          </a:prstGeom>
        </p:spPr>
      </p:pic>
      <p:sp>
        <p:nvSpPr>
          <p:cNvPr id="17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6514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E2A92-5077-E323-6BF8-14823D44C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Assignment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617C018-DAA5-9128-9E75-05D395C61F85}"/>
              </a:ext>
            </a:extLst>
          </p:cNvPr>
          <p:cNvSpPr txBox="1"/>
          <p:nvPr/>
        </p:nvSpPr>
        <p:spPr>
          <a:xfrm>
            <a:off x="2912" y="2954301"/>
            <a:ext cx="5815584" cy="344102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18288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 algn="ctr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Assignment 1: 4000-word Essay </a:t>
            </a: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 algn="ctr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Submission Date: 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15</a:t>
            </a:r>
            <a:r>
              <a:rPr lang="en-US" sz="2800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December 2023 (23:55)</a:t>
            </a:r>
          </a:p>
          <a:p>
            <a:pPr marL="182880" algn="ctr"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Weighting: 100%</a:t>
            </a: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Picture 5" descr="Calendar on table">
            <a:extLst>
              <a:ext uri="{FF2B5EF4-FFF2-40B4-BE49-F238E27FC236}">
                <a16:creationId xmlns:a16="http://schemas.microsoft.com/office/drawing/2014/main" id="{2291E1CC-C9B5-21AA-360A-9C654427F4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49" r="37416" b="-1"/>
          <a:stretch/>
        </p:blipFill>
        <p:spPr>
          <a:xfrm>
            <a:off x="6096000" y="10"/>
            <a:ext cx="6095998" cy="6857990"/>
          </a:xfrm>
          <a:prstGeom prst="rect">
            <a:avLst/>
          </a:prstGeom>
        </p:spPr>
      </p:pic>
      <p:sp>
        <p:nvSpPr>
          <p:cNvPr id="1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341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9" name="Rectangle 1843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C0CE9-01AB-8D9C-4CAB-26A9470BD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/>
              <a:t>Assignment Draft:</a:t>
            </a:r>
            <a:br>
              <a:rPr lang="en-US" sz="4200" dirty="0"/>
            </a:br>
            <a:r>
              <a:rPr lang="en-US" sz="4200" dirty="0"/>
              <a:t> </a:t>
            </a:r>
          </a:p>
        </p:txBody>
      </p:sp>
      <p:cxnSp>
        <p:nvCxnSpPr>
          <p:cNvPr id="18441" name="Straight Connector 1844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A87EE-0CCE-D7E1-28AA-C10A6EF29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922778" cy="36963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Draft point: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Assignment 1: Week 8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No drafts will be seen outside of these periods unless EC has been granted. 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 marL="0" indent="0">
              <a:lnSpc>
                <a:spcPct val="100000"/>
              </a:lnSpc>
              <a:buNone/>
            </a:pPr>
            <a:endParaRPr lang="en-US" sz="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800" dirty="0"/>
              <a:t>. </a:t>
            </a:r>
          </a:p>
          <a:p>
            <a:pPr>
              <a:lnSpc>
                <a:spcPct val="100000"/>
              </a:lnSpc>
            </a:pPr>
            <a:endParaRPr lang="en-US" sz="800" dirty="0"/>
          </a:p>
        </p:txBody>
      </p:sp>
      <p:pic>
        <p:nvPicPr>
          <p:cNvPr id="1843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E61AA8CB-DA50-2C37-19DF-614850ACF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583" y="1329331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202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6F57A-8EF5-BEEA-902B-D84AB6F02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/>
              <a:t>What to expect from draft feedback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A322B-130B-7B48-8375-607B48CE0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970387" cy="369631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b="1" dirty="0"/>
              <a:t>One</a:t>
            </a:r>
            <a:r>
              <a:rPr lang="en-US" sz="1800" dirty="0"/>
              <a:t> draft will be reviewed in person (physical or digital)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Feedback will concentrate on the following key areas: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Grammar and Punctuation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Harvard Referencing 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Your key discussion points (analysis and evaluation)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Structure</a:t>
            </a:r>
            <a:r>
              <a:rPr lang="en-US" sz="700" dirty="0"/>
              <a:t> </a:t>
            </a:r>
          </a:p>
        </p:txBody>
      </p:sp>
      <p:pic>
        <p:nvPicPr>
          <p:cNvPr id="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0602C702-15E0-D525-EC3A-DB773FDC9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0388" y="1206100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29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859C7-97E7-3DBE-2937-BF7B83AC2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Presenting Drafts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53101-F692-E986-B2AB-D78CBAC7D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231885" cy="3696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Students are encouraged to present  physical copy of an assignment (Staff can print one for you)</a:t>
            </a:r>
          </a:p>
          <a:p>
            <a:pPr marL="0" indent="0">
              <a:buNone/>
            </a:pPr>
            <a:r>
              <a:rPr lang="en-US" dirty="0"/>
              <a:t>A draft can be:</a:t>
            </a:r>
          </a:p>
          <a:p>
            <a:r>
              <a:rPr lang="en-US" dirty="0"/>
              <a:t>Fully completed</a:t>
            </a:r>
          </a:p>
          <a:p>
            <a:r>
              <a:rPr lang="en-US" dirty="0"/>
              <a:t>Partially completed </a:t>
            </a:r>
          </a:p>
          <a:p>
            <a:r>
              <a:rPr lang="en-US" dirty="0"/>
              <a:t>Plan or presentation of ideas.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F41C2B86-8279-5B9E-AB9E-A153083B3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0836" y="1473416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1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D1B14-0038-E07F-BDE7-7D3D6660A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Independent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BA2B6-9711-6A2F-7EE8-A6F7C291C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5969"/>
            <a:ext cx="7453950" cy="4902030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At level 5, there is an expectation for students to become more autonomous and pragmatic towards their learning: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Writing Assignment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Conducting Background Reading and research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Seeking support from student services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Problem solving (prioritizing learning needs)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b="1" dirty="0"/>
              <a:t>This time is not designed for students to leave early/</a:t>
            </a:r>
          </a:p>
        </p:txBody>
      </p:sp>
      <p:pic>
        <p:nvPicPr>
          <p:cNvPr id="11266" name="Picture 2" descr="Making the Most of Independent Study Time During International Relations  Courses">
            <a:extLst>
              <a:ext uri="{FF2B5EF4-FFF2-40B4-BE49-F238E27FC236}">
                <a16:creationId xmlns:a16="http://schemas.microsoft.com/office/drawing/2014/main" id="{686261A4-1D8C-6C13-EAD5-ACFF89FCEF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1955969"/>
            <a:ext cx="4738048" cy="382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2618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20" name="Rectangle 2151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22" name="Rectangle 21521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5E423-B6B2-4442-E764-7429A95EE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>
                <a:solidFill>
                  <a:schemeClr val="bg1"/>
                </a:solidFill>
              </a:rPr>
              <a:t>Assignment related questions </a:t>
            </a:r>
            <a:br>
              <a:rPr lang="en-US" sz="4200" dirty="0">
                <a:solidFill>
                  <a:schemeClr val="bg1"/>
                </a:solidFill>
              </a:rPr>
            </a:br>
            <a:r>
              <a:rPr lang="en-US" sz="4200" dirty="0">
                <a:solidFill>
                  <a:schemeClr val="bg1"/>
                </a:solidFill>
              </a:rPr>
              <a:t>(emails)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D97ED-0EA4-DF50-1A82-3157E41E0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83612"/>
            <a:ext cx="8520494" cy="4646744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Commonly asked questions usually are: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When are my assignments due? (dates)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 many words does it need to be?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 many references are needed?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Where can I find the module information?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What did I miss? (Tutorial are recommended)?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9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Typically,  these questions can be answered by doing the following: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Asking your peers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Checking Moodle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Trying to answering your own questions demonstrate problem-solving skills.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If you have done the above and still cannot gain the information you need, then you can: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Email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Attend a tutorial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Student support services</a:t>
            </a:r>
          </a:p>
          <a:p>
            <a:pPr>
              <a:lnSpc>
                <a:spcPct val="100000"/>
              </a:lnSpc>
            </a:pPr>
            <a:endParaRPr lang="en-US" sz="700" dirty="0"/>
          </a:p>
        </p:txBody>
      </p:sp>
      <p:pic>
        <p:nvPicPr>
          <p:cNvPr id="21506" name="Picture 2" descr="200 Best Questions To Ask To Get To Know Someone">
            <a:extLst>
              <a:ext uri="{FF2B5EF4-FFF2-40B4-BE49-F238E27FC236}">
                <a16:creationId xmlns:a16="http://schemas.microsoft.com/office/drawing/2014/main" id="{DD3C05B0-3A60-4B94-9ABD-FB44CD535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36608" y="2376593"/>
            <a:ext cx="3439278" cy="302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2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484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5" name="Rectangle 2253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16EE0-F1C1-9A58-CD5D-7ECB6B547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700" dirty="0"/>
              <a:t>Availability:</a:t>
            </a:r>
            <a:br>
              <a:rPr lang="en-US" sz="4700" dirty="0"/>
            </a:br>
            <a:r>
              <a:rPr lang="en-US" sz="4700" dirty="0"/>
              <a:t>Working Schedule </a:t>
            </a:r>
          </a:p>
        </p:txBody>
      </p:sp>
      <p:cxnSp>
        <p:nvCxnSpPr>
          <p:cNvPr id="22537" name="Straight Connector 22536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78954-E5C5-48CA-D8C6-98D1FCB1D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1684"/>
            <a:ext cx="6096000" cy="369631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Monday: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9:00-10:00 (Tutorial)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14:00-4:30 (Appointment Schedule) 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</p:txBody>
      </p:sp>
      <p:pic>
        <p:nvPicPr>
          <p:cNvPr id="22530" name="Picture 2" descr="Class schedule Vectors &amp; Illustrations for Free Download | Freepik">
            <a:extLst>
              <a:ext uri="{FF2B5EF4-FFF2-40B4-BE49-F238E27FC236}">
                <a16:creationId xmlns:a16="http://schemas.microsoft.com/office/drawing/2014/main" id="{C616B606-3376-5025-19D3-D2C430B9E4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1886" y="1533029"/>
            <a:ext cx="5221611" cy="347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863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59" name="Rectangle 2355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00EBA-B766-297B-C746-538E8826C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5600" dirty="0"/>
              <a:t>Assignment Tips for success</a:t>
            </a:r>
          </a:p>
        </p:txBody>
      </p:sp>
      <p:cxnSp>
        <p:nvCxnSpPr>
          <p:cNvPr id="23561" name="Straight Connector 2356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78145-2C38-C802-92DB-F9906E185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1684"/>
            <a:ext cx="6096000" cy="369631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 dirty="0"/>
              <a:t>Engage with Module Content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Engage with Module Reading List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Engage with Draft feedback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Start background reading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Engage with Student Support Services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Regular attendance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Review Assignment Brief</a:t>
            </a:r>
          </a:p>
        </p:txBody>
      </p:sp>
      <p:pic>
        <p:nvPicPr>
          <p:cNvPr id="23554" name="Picture 2" descr="Pro Tips from Your Favorite Editors | Loveforwords">
            <a:extLst>
              <a:ext uri="{FF2B5EF4-FFF2-40B4-BE49-F238E27FC236}">
                <a16:creationId xmlns:a16="http://schemas.microsoft.com/office/drawing/2014/main" id="{B88996D7-43C7-5D22-3545-D1FB015966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1886" y="1826677"/>
            <a:ext cx="5221611" cy="288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6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19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5" name="Rectangle 1434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7" name="Rectangle 14346">
            <a:extLst>
              <a:ext uri="{FF2B5EF4-FFF2-40B4-BE49-F238E27FC236}">
                <a16:creationId xmlns:a16="http://schemas.microsoft.com/office/drawing/2014/main" id="{5EF13EA1-F66C-4347-AEBF-A5438DF27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5"/>
            <a:ext cx="12191999" cy="3474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Any Questions&quot; Images – Browse 343 Stock Photos, Vectors, and Video | Adobe  Stock">
            <a:extLst>
              <a:ext uri="{FF2B5EF4-FFF2-40B4-BE49-F238E27FC236}">
                <a16:creationId xmlns:a16="http://schemas.microsoft.com/office/drawing/2014/main" id="{4FE786B6-2204-053A-E9C8-1524E8C60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5788" y="442291"/>
            <a:ext cx="6957375" cy="2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132777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4340" name="Picture 4" descr="Hands Up by Sarah Bernard on Dribbble">
            <a:extLst>
              <a:ext uri="{FF2B5EF4-FFF2-40B4-BE49-F238E27FC236}">
                <a16:creationId xmlns:a16="http://schemas.microsoft.com/office/drawing/2014/main" id="{53BFB9FE-A600-2EC4-9BCE-1E6A727225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962" y="4242820"/>
            <a:ext cx="3460410" cy="163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938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3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4585" name="Straight Connector 24584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587" name="Rectangle 2458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9" name="Freeform: Shape 24588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813E2-ED11-9C0A-42D0-AF1842DF8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Diolch</a:t>
            </a: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i</a:t>
            </a: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chi </a:t>
            </a:r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gyd</a:t>
            </a:r>
            <a:endParaRPr lang="en-US" sz="5400" i="1" kern="1200" spc="10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4578" name="Picture 2" descr="Anatomy of the Perfect Thank You Page (with Examples)">
            <a:extLst>
              <a:ext uri="{FF2B5EF4-FFF2-40B4-BE49-F238E27FC236}">
                <a16:creationId xmlns:a16="http://schemas.microsoft.com/office/drawing/2014/main" id="{918A7C38-72F8-D936-E0FC-6C2923F9B2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500" y="2095654"/>
            <a:ext cx="5640399" cy="272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9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22727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760</Words>
  <Application>Microsoft Office PowerPoint</Application>
  <PresentationFormat>Widescreen</PresentationFormat>
  <Paragraphs>114</Paragraphs>
  <Slides>16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Avenir Next LT Pro</vt:lpstr>
      <vt:lpstr>Calibri</vt:lpstr>
      <vt:lpstr>Sitka Banner</vt:lpstr>
      <vt:lpstr>HeadlinesVTI</vt:lpstr>
      <vt:lpstr>Health Wellbeing and Sustainable Development (BMHP6021)</vt:lpstr>
      <vt:lpstr>“Croeso I bawb”.</vt:lpstr>
      <vt:lpstr>Learning Contract: Student and Staff Expectations </vt:lpstr>
      <vt:lpstr>Module Structure </vt:lpstr>
      <vt:lpstr>Module Information </vt:lpstr>
      <vt:lpstr>What will be covered during the module. </vt:lpstr>
      <vt:lpstr>Assignment</vt:lpstr>
      <vt:lpstr>Assignment Draft:  </vt:lpstr>
      <vt:lpstr>What to expect from draft feedback</vt:lpstr>
      <vt:lpstr>Presenting Drafts</vt:lpstr>
      <vt:lpstr>Independent Study </vt:lpstr>
      <vt:lpstr>Assignment related questions  (emails) </vt:lpstr>
      <vt:lpstr>Availability: Working Schedule </vt:lpstr>
      <vt:lpstr>Assignment Tips for success</vt:lpstr>
      <vt:lpstr>PowerPoint Presentation</vt:lpstr>
      <vt:lpstr>Diolch i chi gyd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Health, Wellbeing and Sustainable Development (BMHP6021)</dc:title>
  <dc:creator>Jonathan Wyatt (P144511)</dc:creator>
  <cp:lastModifiedBy>Jonathan Wyatt</cp:lastModifiedBy>
  <cp:revision>18</cp:revision>
  <dcterms:created xsi:type="dcterms:W3CDTF">2023-01-11T23:33:57Z</dcterms:created>
  <dcterms:modified xsi:type="dcterms:W3CDTF">2023-10-09T13:40:18Z</dcterms:modified>
</cp:coreProperties>
</file>