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58" r:id="rId4"/>
    <p:sldId id="259" r:id="rId5"/>
    <p:sldId id="260" r:id="rId6"/>
    <p:sldId id="271" r:id="rId7"/>
    <p:sldId id="273" r:id="rId8"/>
    <p:sldId id="275" r:id="rId9"/>
    <p:sldId id="280" r:id="rId10"/>
    <p:sldId id="270" r:id="rId11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2139" autoAdjust="0"/>
  </p:normalViewPr>
  <p:slideViewPr>
    <p:cSldViewPr>
      <p:cViewPr varScale="1">
        <p:scale>
          <a:sx n="82" d="100"/>
          <a:sy n="82" d="100"/>
        </p:scale>
        <p:origin x="245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A42FBA48-EC2F-4C64-9027-FC3D6755DE5A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F36932-4A35-43A9-8D0B-1695CB9A59A7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87B7B9-4FF5-4D2E-986D-BDB3C3992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615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5530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0041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5923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9088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9178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1718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3919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1873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4784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DC249-E323-47E1-B4BD-1497ABF4AF5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7" grpId="0" build="p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1119-5AC9-4B05-9C19-1F3C28D7EC8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BF6B0-DC93-4FF7-AED4-DF0FB8E5D1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0CB9D-CF93-463C-8BC1-12E6F2EC6F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EBCE-B12C-4BE4-8156-83307E402C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DA96-531F-41BB-AD9C-B98AB965229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317A4-83D6-4D88-8D41-412EE1655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D2B6C-244C-41AE-8EF5-EE36A7E37A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A527305-AA66-48B3-A301-0FEE67F1695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B47BF-35C2-4352-BAB7-40199C4C8B8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92B67-2ED4-4177-AC28-F7B5C6ADF4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1243A8-601F-4E74-9AD1-723C4397ADE1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0" grpId="0" build="p"/>
    </p:bld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Landscape &amp; Recreation in Wales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Landscape Designations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28596" y="1857364"/>
            <a:ext cx="8229600" cy="4495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A large proportion of the land area in Great Britain is under the protection of conservation designations.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Statutory designations broadly fall into three categories: nature conservation, landscape conservation and natural heritage conservation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Historically the first laws to protect nature resources were the Forest Laws of King Canute in the Eleventh Century. The oldest surviving area, the New Forest, was declared a reserve in 1079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More recent designations followed on from the National Parks and Access to the Countryside Act 1949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Nature Conservation Designations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/>
              <a:t>Nature conservation designations do not include the visual landscape as part of their remit</a:t>
            </a:r>
          </a:p>
          <a:p>
            <a:r>
              <a:rPr lang="en-GB" sz="2800" dirty="0"/>
              <a:t>It is the flora and fauna within that landscape which is protected through these designations. </a:t>
            </a:r>
          </a:p>
          <a:p>
            <a:r>
              <a:rPr lang="en-GB" sz="2800" dirty="0"/>
              <a:t>National Nature Reserves (NNR) </a:t>
            </a:r>
          </a:p>
          <a:p>
            <a:pPr lvl="1"/>
            <a:r>
              <a:rPr lang="en-GB" sz="2600" dirty="0"/>
              <a:t>More than 60 in Wales ranging in size from 5 ha to over 2,000</a:t>
            </a:r>
          </a:p>
          <a:p>
            <a:r>
              <a:rPr lang="en-GB" sz="2800" dirty="0"/>
              <a:t>Local Nature Reserves (LNR)</a:t>
            </a:r>
          </a:p>
          <a:p>
            <a:pPr lvl="1"/>
            <a:r>
              <a:rPr lang="en-GB" sz="2600" dirty="0"/>
              <a:t>May be abandoned quarries, redundant canals or disused railway sidings</a:t>
            </a:r>
          </a:p>
          <a:p>
            <a:r>
              <a:rPr lang="en-GB" sz="2800" dirty="0"/>
              <a:t>Sites of Special Scientific Interest (SSSI) </a:t>
            </a:r>
          </a:p>
          <a:p>
            <a:r>
              <a:rPr lang="en-GB" sz="2800" dirty="0"/>
              <a:t>Special Protection Areas (SPA) </a:t>
            </a:r>
          </a:p>
          <a:p>
            <a:r>
              <a:rPr lang="en-GB" sz="2800" dirty="0"/>
              <a:t>Special Areas of Conservation (SAC) </a:t>
            </a:r>
          </a:p>
          <a:p>
            <a:endParaRPr lang="en-GB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Landscape Conservation Designations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/>
              <a:t>In contrast to the Britain-wide approach for nature conservation based on SSSIs, the national statutory designations for landscape have developed separately in Scotland and in England and Wales there are no country-wide designations. </a:t>
            </a:r>
          </a:p>
          <a:p>
            <a:r>
              <a:rPr lang="en-GB" sz="2800" dirty="0"/>
              <a:t>Areas of Outstanding Natural Beauty (AONB) </a:t>
            </a:r>
          </a:p>
          <a:p>
            <a:pPr lvl="1"/>
            <a:r>
              <a:rPr lang="en-GB" sz="2600" dirty="0"/>
              <a:t>Gower was the first AONB to be designated. </a:t>
            </a:r>
          </a:p>
          <a:p>
            <a:r>
              <a:rPr lang="en-GB" sz="2800" dirty="0"/>
              <a:t>Heritage Coasts</a:t>
            </a:r>
          </a:p>
          <a:p>
            <a:pPr lvl="1"/>
            <a:r>
              <a:rPr lang="en-GB" sz="2600" dirty="0"/>
              <a:t>One third of the Welsh coastline (about 310 miles) has been identified as Heritage Coast</a:t>
            </a:r>
          </a:p>
          <a:p>
            <a:r>
              <a:rPr lang="en-GB" sz="2800" dirty="0"/>
              <a:t>National Scenic Areas (NSA) (Scotland only)  </a:t>
            </a:r>
          </a:p>
          <a:p>
            <a:endParaRPr lang="en-GB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/>
              <a:t>Natural Heritage Conservation Designations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National Parks </a:t>
            </a:r>
          </a:p>
          <a:p>
            <a:pPr lvl="1"/>
            <a:r>
              <a:rPr lang="en-GB" dirty="0"/>
              <a:t>In Wales – Snowdonia, Pembrokeshire Coast, Brecon Beacons</a:t>
            </a:r>
          </a:p>
          <a:p>
            <a:r>
              <a:rPr lang="en-GB" dirty="0"/>
              <a:t>Environmentally Sensitive Areas (ESA) </a:t>
            </a:r>
          </a:p>
          <a:p>
            <a:r>
              <a:rPr lang="en-GB" dirty="0"/>
              <a:t>Natural Heritage Areas (NHA) (Scotland only, none designated at this time)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Other Designations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 u="sng" dirty="0"/>
              <a:t>European Marine Sites</a:t>
            </a:r>
          </a:p>
          <a:p>
            <a:pPr marL="609600" indent="-609600">
              <a:lnSpc>
                <a:spcPct val="80000"/>
              </a:lnSpc>
            </a:pPr>
            <a:r>
              <a:rPr lang="en-GB" sz="2800" dirty="0"/>
              <a:t>Purpose to conserve the internationally important marine habitats and species that occur within them</a:t>
            </a:r>
          </a:p>
          <a:p>
            <a:pPr marL="609600" indent="-609600">
              <a:lnSpc>
                <a:spcPct val="80000"/>
              </a:lnSpc>
            </a:pPr>
            <a:r>
              <a:rPr lang="en-GB" sz="2800" dirty="0"/>
              <a:t>CCW has responsibility to tell the relevant authorities what the conservation objectives are for the site and tell them what activities may cause damage</a:t>
            </a:r>
          </a:p>
          <a:p>
            <a:pPr marL="609600" indent="-609600">
              <a:lnSpc>
                <a:spcPct val="80000"/>
              </a:lnSpc>
            </a:pPr>
            <a:r>
              <a:rPr lang="en-GB" sz="2800" dirty="0"/>
              <a:t>Examples – Pembrokeshire marine, Cardigan Bay, Carmarthen Bay and Estuaries, </a:t>
            </a:r>
            <a:r>
              <a:rPr lang="en-GB" sz="2800" dirty="0" err="1"/>
              <a:t>Lleyn</a:t>
            </a:r>
            <a:r>
              <a:rPr lang="en-GB" sz="2800" dirty="0"/>
              <a:t> Peninsula, </a:t>
            </a:r>
            <a:r>
              <a:rPr lang="en-GB" sz="2800" dirty="0" err="1"/>
              <a:t>Menai</a:t>
            </a:r>
            <a:r>
              <a:rPr lang="en-GB" sz="2800" dirty="0"/>
              <a:t> Strait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04813"/>
            <a:ext cx="8229600" cy="5691187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800" u="sng" dirty="0"/>
              <a:t>2. Marine Nature Reserves (MNR)</a:t>
            </a: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Wildlife and Countryside Act 1981 empowers CCW to apply to National Assembly for Wales to designate MNR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First in Wales designated in 1990 around </a:t>
            </a:r>
            <a:r>
              <a:rPr lang="en-GB" sz="2800" dirty="0" err="1"/>
              <a:t>Skomer</a:t>
            </a:r>
            <a:r>
              <a:rPr lang="en-GB" sz="2800" dirty="0"/>
              <a:t> Island and </a:t>
            </a:r>
            <a:r>
              <a:rPr lang="en-GB" sz="2800" dirty="0" err="1"/>
              <a:t>Marloes</a:t>
            </a:r>
            <a:r>
              <a:rPr lang="en-GB" sz="2800" dirty="0"/>
              <a:t> Peninsula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Measure of protection through codes of practice and negotiated by users such as fishermen and industry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Helps to create an awareness of value and fragility of marine heritage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Also offers opportunity to monitor health of the sea and give early warnings of serious threats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333375"/>
            <a:ext cx="8229600" cy="5762625"/>
          </a:xfrm>
        </p:spPr>
        <p:txBody>
          <a:bodyPr/>
          <a:lstStyle/>
          <a:p>
            <a:pPr>
              <a:buFontTx/>
              <a:buNone/>
            </a:pPr>
            <a:r>
              <a:rPr lang="en-GB" sz="2800" u="sng" dirty="0"/>
              <a:t>3. Wetlands of International Importance (</a:t>
            </a:r>
            <a:r>
              <a:rPr lang="en-GB" sz="2800" u="sng" dirty="0" err="1"/>
              <a:t>Ramsar</a:t>
            </a:r>
            <a:r>
              <a:rPr lang="en-GB" sz="2800" u="sng" dirty="0"/>
              <a:t> Sites)</a:t>
            </a:r>
          </a:p>
          <a:p>
            <a:r>
              <a:rPr lang="en-GB" sz="2800" dirty="0"/>
              <a:t>Need for Wetland conservation recognised by Convention on Wetlands of International Importance in </a:t>
            </a:r>
            <a:r>
              <a:rPr lang="en-GB" sz="2800" dirty="0" err="1"/>
              <a:t>Ramsar</a:t>
            </a:r>
            <a:r>
              <a:rPr lang="en-GB" sz="2800" dirty="0"/>
              <a:t>, Iran, 1971</a:t>
            </a:r>
          </a:p>
          <a:p>
            <a:r>
              <a:rPr lang="en-GB" sz="2800" dirty="0"/>
              <a:t>All </a:t>
            </a:r>
            <a:r>
              <a:rPr lang="en-GB" sz="2800" dirty="0" err="1"/>
              <a:t>Ramsar</a:t>
            </a:r>
            <a:r>
              <a:rPr lang="en-GB" sz="2800" dirty="0"/>
              <a:t> sites in UK are also SSSI</a:t>
            </a:r>
          </a:p>
          <a:p>
            <a:r>
              <a:rPr lang="en-GB" sz="2800" dirty="0"/>
              <a:t>Wales’ wetlands are of international importance and are key to survival of many wetland plants and animals</a:t>
            </a:r>
          </a:p>
          <a:p>
            <a:r>
              <a:rPr lang="en-GB" sz="2800" dirty="0"/>
              <a:t>They can be areas of marsh, fen, peatland or water and may be either natural or artificial</a:t>
            </a:r>
          </a:p>
          <a:p>
            <a:endParaRPr lang="en-GB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549275"/>
            <a:ext cx="8229600" cy="5546725"/>
          </a:xfrm>
        </p:spPr>
        <p:txBody>
          <a:bodyPr/>
          <a:lstStyle/>
          <a:p>
            <a:pPr>
              <a:buFontTx/>
              <a:buNone/>
            </a:pPr>
            <a:r>
              <a:rPr lang="en-GB" sz="2800" u="sng" dirty="0"/>
              <a:t>4. National Trails</a:t>
            </a:r>
          </a:p>
          <a:p>
            <a:r>
              <a:rPr lang="en-GB" sz="2800" dirty="0"/>
              <a:t>Allow walkers and riders to enjoy journeys through Wales’ finest and most remote countryside and coast</a:t>
            </a:r>
          </a:p>
          <a:p>
            <a:r>
              <a:rPr lang="en-GB" sz="2800" dirty="0"/>
              <a:t>Designated under National Parks and Access to the Countryside Act 1949</a:t>
            </a:r>
          </a:p>
          <a:p>
            <a:r>
              <a:rPr lang="en-GB" sz="2800" dirty="0"/>
              <a:t>Upkeep of paths undertaken by various bodies including National Park Authorities, county highway authorities and volunteers with funding from CCW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896938"/>
          </a:xfrm>
        </p:spPr>
        <p:txBody>
          <a:bodyPr/>
          <a:lstStyle/>
          <a:p>
            <a:r>
              <a:rPr lang="en-GB" sz="3200" dirty="0"/>
              <a:t>The Countryside and Rights of Way Act 2000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96975"/>
            <a:ext cx="8229600" cy="4899025"/>
          </a:xfrm>
        </p:spPr>
        <p:txBody>
          <a:bodyPr/>
          <a:lstStyle/>
          <a:p>
            <a:r>
              <a:rPr lang="en-GB" sz="2800"/>
              <a:t>Gives new right of access on foot to ‘open country’ and common land and improves the laws for public rights of way</a:t>
            </a:r>
          </a:p>
          <a:p>
            <a:r>
              <a:rPr lang="en-GB" sz="2800"/>
              <a:t>New right allows access on foot to most open countryside and registered common land; includes activities such as climbing, running, birdwatching, picnicking.</a:t>
            </a:r>
          </a:p>
          <a:p>
            <a:r>
              <a:rPr lang="en-GB" sz="2800"/>
              <a:t>Right applies to land defines as mountain, moor, heath and down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228</TotalTime>
  <Words>656</Words>
  <Application>Microsoft Office PowerPoint</Application>
  <PresentationFormat>On-screen Show (4:3)</PresentationFormat>
  <Paragraphs>62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Constantia</vt:lpstr>
      <vt:lpstr>Wingdings 2</vt:lpstr>
      <vt:lpstr>Flow</vt:lpstr>
      <vt:lpstr>Landscape &amp; Recreation in Wales</vt:lpstr>
      <vt:lpstr>Introduction</vt:lpstr>
      <vt:lpstr>Nature Conservation Designations</vt:lpstr>
      <vt:lpstr>Landscape Conservation Designations</vt:lpstr>
      <vt:lpstr>Natural Heritage Conservation Designations</vt:lpstr>
      <vt:lpstr>Other Designations</vt:lpstr>
      <vt:lpstr>PowerPoint Presentation</vt:lpstr>
      <vt:lpstr>PowerPoint Presentation</vt:lpstr>
      <vt:lpstr>PowerPoint Presentation</vt:lpstr>
      <vt:lpstr>The Countryside and Rights of Way Act 2000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Landscape &amp; Recreation in Wales</dc:title>
  <dc:creator>Paul Emanuel</dc:creator>
  <cp:lastModifiedBy>Anthony Burns</cp:lastModifiedBy>
  <cp:revision>52</cp:revision>
  <dcterms:created xsi:type="dcterms:W3CDTF">2007-02-21T20:32:54Z</dcterms:created>
  <dcterms:modified xsi:type="dcterms:W3CDTF">2019-11-05T14:20:25Z</dcterms:modified>
</cp:coreProperties>
</file>