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47"/>
  </p:notesMasterIdLst>
  <p:sldIdLst>
    <p:sldId id="280" r:id="rId2"/>
    <p:sldId id="281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302" r:id="rId22"/>
    <p:sldId id="303" r:id="rId23"/>
    <p:sldId id="304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320" r:id="rId39"/>
    <p:sldId id="321" r:id="rId40"/>
    <p:sldId id="322" r:id="rId41"/>
    <p:sldId id="323" r:id="rId42"/>
    <p:sldId id="324" r:id="rId43"/>
    <p:sldId id="325" r:id="rId44"/>
    <p:sldId id="326" r:id="rId45"/>
    <p:sldId id="327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99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96184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72AAE223-5F1F-4187-AFD7-ECAC8FE14986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1" smtClean="0"/>
              <a:t>Chapter 2 Objectives</a:t>
            </a:r>
          </a:p>
        </p:txBody>
      </p:sp>
    </p:spTree>
    <p:extLst>
      <p:ext uri="{BB962C8B-B14F-4D97-AF65-F5344CB8AC3E}">
        <p14:creationId xmlns:p14="http://schemas.microsoft.com/office/powerpoint/2010/main" val="32682085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B7C63FE7-8E98-459B-968A-4F51FD69026B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698898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6710DC11-815E-4CB4-AA0F-93804A5A279C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2625071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4B11526D-68E1-4BCC-9735-B34B1F2256C2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4741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65A4259-F32C-4A12-B58B-B12ECBCA9FFA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Each feature or service has an associated collection of configuration commands that allow a network technician to implement the feature or service.</a:t>
            </a:r>
          </a:p>
          <a:p>
            <a:r>
              <a:rPr lang="en-US" dirty="0" smtClean="0"/>
              <a:t>The services provided by the Cisco IOS are generally accessed using a command-line interface (CLI).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41506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1892320F-DA54-4615-BC1F-EE9959AD431E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73611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D889EC7D-24E8-4EC2-A180-504EC1B3BDD9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Out-of-band access refers to access via a dedicated management channel that is used for device maintenance purposes only. 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 In the event that a password is lost, there is a special set of procedures for bypassing the password and accessing the device.</a:t>
            </a:r>
          </a:p>
        </p:txBody>
      </p:sp>
    </p:spTree>
    <p:extLst>
      <p:ext uri="{BB962C8B-B14F-4D97-AF65-F5344CB8AC3E}">
        <p14:creationId xmlns:p14="http://schemas.microsoft.com/office/powerpoint/2010/main" val="31005507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D216AE3-9CD4-408B-9F2D-CDEF2494BFF3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466916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B7BEEAE8-BFD7-4F5F-B657-E081A39E9320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There are a number of excellent terminal emulation programs available for connecting to a networking device either by a serial connection over a console port or by an SSH connection. Some of these include:</a:t>
            </a:r>
          </a:p>
          <a:p>
            <a:r>
              <a:rPr lang="en-US" dirty="0" err="1" smtClean="0"/>
              <a:t>PuTTY</a:t>
            </a:r>
            <a:endParaRPr lang="en-US" dirty="0" smtClean="0"/>
          </a:p>
          <a:p>
            <a:r>
              <a:rPr lang="en-US" dirty="0" err="1" smtClean="0"/>
              <a:t>Tera</a:t>
            </a:r>
            <a:r>
              <a:rPr lang="en-US" dirty="0" smtClean="0"/>
              <a:t> Term</a:t>
            </a:r>
          </a:p>
          <a:p>
            <a:r>
              <a:rPr lang="en-US" dirty="0" err="1" smtClean="0"/>
              <a:t>SecureCRT</a:t>
            </a:r>
            <a:endParaRPr lang="en-US" dirty="0" smtClean="0"/>
          </a:p>
          <a:p>
            <a:r>
              <a:rPr lang="en-US" dirty="0" smtClean="0"/>
              <a:t>HyperTerminal</a:t>
            </a:r>
          </a:p>
          <a:p>
            <a:r>
              <a:rPr lang="en-US" dirty="0" smtClean="0"/>
              <a:t>OS X Terminal</a:t>
            </a:r>
          </a:p>
          <a:p>
            <a:r>
              <a:rPr lang="en-US" dirty="0" smtClean="0"/>
              <a:t>There are a number of excellent terminal emulation programs available for connecting to a networking device either by a serial connection over a console port or by an SSH connection.</a:t>
            </a:r>
          </a:p>
          <a:p>
            <a:r>
              <a:rPr lang="en-US" dirty="0" smtClean="0"/>
              <a:t>Each network technician tends to have a favorite terminal emulation program that they use exclusively. These programs allow you to enhance your productivity by adjusting window sizes, changing font sizes, and changing color schemes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351448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B30ECD55-717D-4554-9CC2-3C33D910F2C3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en-US" dirty="0" smtClean="0"/>
              <a:t>In hierarchical order from most basic to most specialized, the major modes are:</a:t>
            </a:r>
          </a:p>
          <a:p>
            <a:pPr>
              <a:defRPr/>
            </a:pPr>
            <a:r>
              <a:rPr lang="en-US" dirty="0" smtClean="0"/>
              <a:t>User executive (User EXEC) mode</a:t>
            </a:r>
          </a:p>
          <a:p>
            <a:pPr>
              <a:defRPr/>
            </a:pPr>
            <a:r>
              <a:rPr lang="en-US" dirty="0" smtClean="0"/>
              <a:t>Privileged executive (Privileged EXEC) mode</a:t>
            </a:r>
          </a:p>
          <a:p>
            <a:pPr>
              <a:defRPr/>
            </a:pPr>
            <a:r>
              <a:rPr lang="en-US" dirty="0" smtClean="0"/>
              <a:t>Global configuration mode</a:t>
            </a:r>
          </a:p>
          <a:p>
            <a:pPr>
              <a:defRPr/>
            </a:pPr>
            <a:r>
              <a:rPr lang="en-US" dirty="0" smtClean="0"/>
              <a:t>Other specific configuration modes, such as Interface configuration mode.</a:t>
            </a:r>
          </a:p>
          <a:p>
            <a:pPr>
              <a:defRPr/>
            </a:pPr>
            <a:r>
              <a:rPr lang="en-US" dirty="0" smtClean="0"/>
              <a:t>Each mode has a distinctive prompt</a:t>
            </a:r>
          </a:p>
        </p:txBody>
      </p:sp>
    </p:spTree>
    <p:extLst>
      <p:ext uri="{BB962C8B-B14F-4D97-AF65-F5344CB8AC3E}">
        <p14:creationId xmlns:p14="http://schemas.microsoft.com/office/powerpoint/2010/main" val="34457965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694F654-E527-4FA3-8910-E0259C800386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The two primary modes of operation are user EXEC mode and privileged EXEC mode. </a:t>
            </a:r>
            <a:r>
              <a:rPr lang="en-US" dirty="0" err="1" smtClean="0"/>
              <a:t>Tthe</a:t>
            </a:r>
            <a:r>
              <a:rPr lang="en-US" dirty="0" smtClean="0"/>
              <a:t> privileged EXEC mode has a higher level of authority in what it allows the user to do with the device.</a:t>
            </a:r>
          </a:p>
          <a:p>
            <a:r>
              <a:rPr lang="en-US" b="1" dirty="0" smtClean="0"/>
              <a:t>User EXEC Mode</a:t>
            </a:r>
            <a:endParaRPr lang="en-US" dirty="0" smtClean="0"/>
          </a:p>
          <a:p>
            <a:r>
              <a:rPr lang="en-US" dirty="0" smtClean="0"/>
              <a:t>The user EXEC mode has limited capabilities but is useful for some basic operations. This mode is the first mode encountered upon entrance into the CLI of an IOS device.</a:t>
            </a:r>
          </a:p>
          <a:p>
            <a:r>
              <a:rPr lang="en-US" dirty="0" smtClean="0"/>
              <a:t>This is often referred to as view-only mode. The user EXEC level does not allow the execution of any commands that might change the configuration of the device.</a:t>
            </a:r>
          </a:p>
          <a:p>
            <a:r>
              <a:rPr lang="en-US" dirty="0" smtClean="0"/>
              <a:t>By default, there is no authentication required to access the user EXEC mode from the console. However, it is a good practice to ensure that authentication is configured during the initial configuration.</a:t>
            </a:r>
          </a:p>
          <a:p>
            <a:r>
              <a:rPr lang="en-US" dirty="0" smtClean="0"/>
              <a:t>The user EXEC mode is identified by the CLI prompt that ends with the &gt; symbol. This is an example that shows the &gt; symbol in the prompt: Switch&gt;</a:t>
            </a:r>
          </a:p>
          <a:p>
            <a:r>
              <a:rPr lang="en-US" b="1" dirty="0" smtClean="0"/>
              <a:t>Privileged EXEC Mode</a:t>
            </a:r>
            <a:endParaRPr lang="en-US" dirty="0" smtClean="0"/>
          </a:p>
          <a:p>
            <a:r>
              <a:rPr lang="en-US" dirty="0" smtClean="0"/>
              <a:t>The execution of configuration and management commands requires that the network administrator use the privileged EXEC mode, or a more specific mode in the hierarchy. </a:t>
            </a:r>
          </a:p>
          <a:p>
            <a:r>
              <a:rPr lang="en-US" dirty="0" smtClean="0"/>
              <a:t>The privileged EXEC mode can be identified by the prompt ending with the #symbol.   Switch#</a:t>
            </a:r>
          </a:p>
          <a:p>
            <a:r>
              <a:rPr lang="en-US" dirty="0" smtClean="0"/>
              <a:t>By default, privileged EXEC mode does not require authentication.</a:t>
            </a:r>
          </a:p>
          <a:p>
            <a:r>
              <a:rPr lang="en-US" dirty="0" smtClean="0"/>
              <a:t>Global configuration mode and all other more specific configuration modes can only be reached from the privileged EXEC mode. </a:t>
            </a:r>
          </a:p>
        </p:txBody>
      </p:sp>
    </p:spTree>
    <p:extLst>
      <p:ext uri="{BB962C8B-B14F-4D97-AF65-F5344CB8AC3E}">
        <p14:creationId xmlns:p14="http://schemas.microsoft.com/office/powerpoint/2010/main" val="27039842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E50CCF95-693E-4F51-9A39-79F48A11E5D4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Global </a:t>
            </a:r>
            <a:r>
              <a:rPr lang="en-US" dirty="0" smtClean="0"/>
              <a:t>Configuration Mode and </a:t>
            </a:r>
            <a:r>
              <a:rPr lang="en-US" dirty="0" err="1" smtClean="0"/>
              <a:t>Submodes</a:t>
            </a:r>
            <a:endParaRPr lang="en-US" dirty="0" smtClean="0"/>
          </a:p>
          <a:p>
            <a:r>
              <a:rPr lang="en-US" dirty="0" smtClean="0"/>
              <a:t>Global configuration mode and interface configuration modes can only be reached from the privileged EXEC mode.</a:t>
            </a:r>
          </a:p>
          <a:p>
            <a:r>
              <a:rPr lang="en-US" dirty="0" smtClean="0"/>
              <a:t>From global </a:t>
            </a:r>
            <a:r>
              <a:rPr lang="en-US" dirty="0" err="1" smtClean="0"/>
              <a:t>config</a:t>
            </a:r>
            <a:r>
              <a:rPr lang="en-US" dirty="0" smtClean="0"/>
              <a:t>, CLI configuration changes are made that affect the operation of the device as a whole. </a:t>
            </a:r>
          </a:p>
          <a:p>
            <a:r>
              <a:rPr lang="en-US" dirty="0" smtClean="0"/>
              <a:t>Switch# </a:t>
            </a:r>
            <a:r>
              <a:rPr lang="en-US" b="1" dirty="0" smtClean="0"/>
              <a:t>configure terminal</a:t>
            </a:r>
            <a:endParaRPr lang="en-US" dirty="0" smtClean="0"/>
          </a:p>
          <a:p>
            <a:r>
              <a:rPr lang="en-US" dirty="0" smtClean="0"/>
              <a:t>Switch(</a:t>
            </a:r>
            <a:r>
              <a:rPr lang="en-US" dirty="0" err="1" smtClean="0"/>
              <a:t>config</a:t>
            </a:r>
            <a:r>
              <a:rPr lang="en-US" dirty="0" smtClean="0"/>
              <a:t>)#</a:t>
            </a:r>
          </a:p>
          <a:p>
            <a:r>
              <a:rPr lang="en-US" dirty="0" smtClean="0"/>
              <a:t>From the global </a:t>
            </a:r>
            <a:r>
              <a:rPr lang="en-US" dirty="0" err="1" smtClean="0"/>
              <a:t>config</a:t>
            </a:r>
            <a:r>
              <a:rPr lang="en-US" dirty="0" smtClean="0"/>
              <a:t> mode, the user can enter different </a:t>
            </a:r>
            <a:r>
              <a:rPr lang="en-US" dirty="0" err="1" smtClean="0"/>
              <a:t>subconfiguration</a:t>
            </a:r>
            <a:r>
              <a:rPr lang="en-US" dirty="0" smtClean="0"/>
              <a:t> modes. Each of these modes allows the configuration of a particular part or function of the IOS device. </a:t>
            </a:r>
          </a:p>
          <a:p>
            <a:r>
              <a:rPr lang="en-US" dirty="0" smtClean="0"/>
              <a:t>Interface mode - to configure one of the network interfaces (Fa0/0, S0/0/0)</a:t>
            </a:r>
          </a:p>
          <a:p>
            <a:r>
              <a:rPr lang="en-US" dirty="0" smtClean="0"/>
              <a:t>Line mode - to configure one of the physical or virtual lines (console, AUX, VTY)</a:t>
            </a:r>
          </a:p>
          <a:p>
            <a:r>
              <a:rPr lang="en-US" dirty="0" smtClean="0"/>
              <a:t>To exit a specific configuration mode and return to global configuration mode, enter</a:t>
            </a:r>
            <a:r>
              <a:rPr lang="en-US" b="1" dirty="0" smtClean="0"/>
              <a:t> exit</a:t>
            </a:r>
            <a:r>
              <a:rPr lang="en-US" dirty="0" smtClean="0"/>
              <a:t> at a prompt. To leave configuration mode completely and return to privileged EXEC mode, enter </a:t>
            </a:r>
            <a:r>
              <a:rPr lang="en-US" b="1" dirty="0" smtClean="0"/>
              <a:t>end </a:t>
            </a:r>
            <a:r>
              <a:rPr lang="en-US" dirty="0" smtClean="0"/>
              <a:t>or use the key sequence </a:t>
            </a:r>
            <a:r>
              <a:rPr lang="en-US" b="1" dirty="0" smtClean="0"/>
              <a:t>Ctrl-Z</a:t>
            </a:r>
            <a:r>
              <a:rPr lang="en-US" dirty="0" smtClean="0"/>
              <a:t>.</a:t>
            </a:r>
          </a:p>
          <a:p>
            <a:r>
              <a:rPr lang="en-US" dirty="0" smtClean="0"/>
              <a:t>As commands are used and modes are changed, the prompt changes to reflect the current context.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945963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FAB0165-F392-4C97-A3FB-3579C6CC7796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Navigating between IOS Modes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The </a:t>
            </a:r>
            <a:r>
              <a:rPr lang="en-US" b="1" dirty="0" smtClean="0"/>
              <a:t>enable</a:t>
            </a:r>
            <a:r>
              <a:rPr lang="en-US" dirty="0" smtClean="0"/>
              <a:t> and </a:t>
            </a:r>
            <a:r>
              <a:rPr lang="en-US" b="1" dirty="0" smtClean="0"/>
              <a:t>disable</a:t>
            </a:r>
            <a:r>
              <a:rPr lang="en-US" dirty="0" smtClean="0"/>
              <a:t> commands are used to change the CLI between the user EXEC mode and the privileged EXEC mode, respectively.</a:t>
            </a:r>
          </a:p>
        </p:txBody>
      </p:sp>
    </p:spTree>
    <p:extLst>
      <p:ext uri="{BB962C8B-B14F-4D97-AF65-F5344CB8AC3E}">
        <p14:creationId xmlns:p14="http://schemas.microsoft.com/office/powerpoint/2010/main" val="40909588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41463F0-4B87-4884-AF35-DA47D97BACA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Navigating between IOS Modes (Continued)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To move from the global configuration mode to the privileged EXEC mode, you enter the command </a:t>
            </a:r>
            <a:r>
              <a:rPr lang="en-US" b="1" dirty="0" smtClean="0"/>
              <a:t>exit.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To move from any </a:t>
            </a:r>
            <a:r>
              <a:rPr lang="en-US" dirty="0" err="1" smtClean="0"/>
              <a:t>submode</a:t>
            </a:r>
            <a:r>
              <a:rPr lang="en-US" dirty="0" smtClean="0"/>
              <a:t> of the global configuration mode to the mode one step above it in the hierarchy of modes, enter the </a:t>
            </a:r>
            <a:r>
              <a:rPr lang="en-US" b="1" dirty="0" smtClean="0"/>
              <a:t>exit </a:t>
            </a:r>
            <a:r>
              <a:rPr lang="en-US" dirty="0" smtClean="0"/>
              <a:t>command.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To move from any </a:t>
            </a:r>
            <a:r>
              <a:rPr lang="en-US" dirty="0" err="1" smtClean="0"/>
              <a:t>submode</a:t>
            </a:r>
            <a:r>
              <a:rPr lang="en-US" dirty="0" smtClean="0"/>
              <a:t> of the privileged EXEC mode to the privileged EXEC mode, enter the </a:t>
            </a:r>
            <a:r>
              <a:rPr lang="en-US" b="1" dirty="0" smtClean="0"/>
              <a:t>end </a:t>
            </a:r>
            <a:r>
              <a:rPr lang="en-US" dirty="0" smtClean="0"/>
              <a:t>command or enter the key combination </a:t>
            </a:r>
            <a:r>
              <a:rPr lang="en-US" b="1" dirty="0" err="1" smtClean="0"/>
              <a:t>Ctrl+Z</a:t>
            </a:r>
            <a:r>
              <a:rPr lang="en-US" dirty="0" smtClean="0"/>
              <a:t>. 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To move from any </a:t>
            </a:r>
            <a:r>
              <a:rPr lang="en-US" dirty="0" err="1" smtClean="0"/>
              <a:t>submode</a:t>
            </a:r>
            <a:r>
              <a:rPr lang="en-US" dirty="0" smtClean="0"/>
              <a:t> of the global configuration mode to another “immediate” </a:t>
            </a:r>
            <a:r>
              <a:rPr lang="en-US" dirty="0" err="1" smtClean="0"/>
              <a:t>submode</a:t>
            </a:r>
            <a:r>
              <a:rPr lang="en-US" dirty="0" smtClean="0"/>
              <a:t> of the global configuration mode, simply enter the corresponding command that is normally entered from global configuration mode</a:t>
            </a:r>
          </a:p>
        </p:txBody>
      </p:sp>
    </p:spTree>
    <p:extLst>
      <p:ext uri="{BB962C8B-B14F-4D97-AF65-F5344CB8AC3E}">
        <p14:creationId xmlns:p14="http://schemas.microsoft.com/office/powerpoint/2010/main" val="22453557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0BEDF71-DB3B-4331-A284-9199DC5A16E8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2.1.4.1  IOS Command Structure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Each IOS command has a specific format or syntax and can only be executed at the appropriate mode.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The commands are not case-sensitive. Following the command are one or more keywords and arguments.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Unlike a keyword, an argument is generally not a predefined word. An argument is a value or variable defined by the user</a:t>
            </a:r>
          </a:p>
          <a:p>
            <a:r>
              <a:rPr lang="en-US" smtClean="0"/>
              <a:t>Switch&gt; </a:t>
            </a:r>
            <a:r>
              <a:rPr lang="en-US" b="1" smtClean="0"/>
              <a:t>ping</a:t>
            </a:r>
            <a:r>
              <a:rPr lang="en-US" smtClean="0"/>
              <a:t> </a:t>
            </a:r>
            <a:r>
              <a:rPr lang="en-US" i="1" smtClean="0"/>
              <a:t>IP address</a:t>
            </a:r>
            <a:endParaRPr lang="en-US" smtClean="0"/>
          </a:p>
          <a:p>
            <a:r>
              <a:rPr lang="en-US" smtClean="0"/>
              <a:t>Switch&gt; </a:t>
            </a:r>
            <a:r>
              <a:rPr lang="en-US" b="1" smtClean="0"/>
              <a:t>ping</a:t>
            </a:r>
            <a:r>
              <a:rPr lang="en-US" smtClean="0"/>
              <a:t> </a:t>
            </a:r>
            <a:r>
              <a:rPr lang="en-US" b="1" smtClean="0"/>
              <a:t>10.10.10.5</a:t>
            </a:r>
            <a:endParaRPr lang="en-US" smtClean="0"/>
          </a:p>
          <a:p>
            <a:r>
              <a:rPr lang="en-US" smtClean="0"/>
              <a:t>The command is </a:t>
            </a:r>
            <a:r>
              <a:rPr lang="en-US" b="1" smtClean="0"/>
              <a:t>ping</a:t>
            </a:r>
            <a:r>
              <a:rPr lang="en-US" smtClean="0"/>
              <a:t> and the user defined argument is the </a:t>
            </a:r>
            <a:r>
              <a:rPr lang="en-US" b="1" smtClean="0"/>
              <a:t>10.10.10.5</a:t>
            </a:r>
            <a:r>
              <a:rPr lang="en-US" smtClean="0"/>
              <a:t>.</a:t>
            </a:r>
          </a:p>
          <a:p>
            <a:r>
              <a:rPr lang="en-US" smtClean="0"/>
              <a:t>Similarly, the syntax for entering the</a:t>
            </a:r>
            <a:r>
              <a:rPr lang="en-US" b="1" smtClean="0"/>
              <a:t>traceroute</a:t>
            </a:r>
            <a:r>
              <a:rPr lang="en-US" smtClean="0"/>
              <a:t> command is:</a:t>
            </a:r>
          </a:p>
          <a:p>
            <a:r>
              <a:rPr lang="en-US" smtClean="0"/>
              <a:t>Switch&gt; </a:t>
            </a:r>
            <a:r>
              <a:rPr lang="en-US" b="1" smtClean="0"/>
              <a:t>traceroute</a:t>
            </a:r>
            <a:r>
              <a:rPr lang="en-US" smtClean="0"/>
              <a:t> </a:t>
            </a:r>
            <a:r>
              <a:rPr lang="en-US" i="1" smtClean="0"/>
              <a:t>IP address</a:t>
            </a:r>
            <a:endParaRPr lang="en-US" smtClean="0"/>
          </a:p>
          <a:p>
            <a:r>
              <a:rPr lang="en-US" smtClean="0"/>
              <a:t>Switch&gt; </a:t>
            </a:r>
            <a:r>
              <a:rPr lang="en-US" b="1" smtClean="0"/>
              <a:t>traceroute</a:t>
            </a:r>
            <a:r>
              <a:rPr lang="en-US" smtClean="0"/>
              <a:t> </a:t>
            </a:r>
            <a:r>
              <a:rPr lang="en-US" b="1" smtClean="0"/>
              <a:t>192.168.254.254</a:t>
            </a:r>
            <a:endParaRPr lang="en-US" smtClean="0"/>
          </a:p>
          <a:p>
            <a:r>
              <a:rPr lang="en-US" smtClean="0"/>
              <a:t>The command is </a:t>
            </a:r>
            <a:r>
              <a:rPr lang="en-US" b="1" smtClean="0"/>
              <a:t>traceroute </a:t>
            </a:r>
            <a:r>
              <a:rPr lang="en-US" smtClean="0"/>
              <a:t>and the user defined argument is the </a:t>
            </a:r>
            <a:r>
              <a:rPr lang="en-US" b="1" smtClean="0"/>
              <a:t>192.168.254.254</a:t>
            </a:r>
            <a:r>
              <a:rPr lang="en-US" smtClean="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smtClean="0"/>
          </a:p>
          <a:p>
            <a:pPr>
              <a:lnSpc>
                <a:spcPct val="80000"/>
              </a:lnSpc>
              <a:buFontTx/>
              <a:buNone/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0765840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DBC93FC5-82C6-451F-856B-C46ABE96BF04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Cisco IOS Command Reference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The Command Reference is a fundamental resource that network engineers use to check various characteristics of a given IOS command. </a:t>
            </a:r>
          </a:p>
        </p:txBody>
      </p:sp>
    </p:spTree>
    <p:extLst>
      <p:ext uri="{BB962C8B-B14F-4D97-AF65-F5344CB8AC3E}">
        <p14:creationId xmlns:p14="http://schemas.microsoft.com/office/powerpoint/2010/main" val="11636797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6F4E0352-9AC4-4BF7-8437-99DDEB68E4B8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Context Sensitive Help</a:t>
            </a:r>
          </a:p>
          <a:p>
            <a:r>
              <a:rPr lang="en-US" dirty="0" smtClean="0"/>
              <a:t>The IOS has several forms of help available:</a:t>
            </a:r>
          </a:p>
          <a:p>
            <a:r>
              <a:rPr lang="en-US" dirty="0" smtClean="0"/>
              <a:t>Context-sensitive help</a:t>
            </a:r>
          </a:p>
          <a:p>
            <a:r>
              <a:rPr lang="en-US" dirty="0" smtClean="0"/>
              <a:t>Command Syntax Check</a:t>
            </a:r>
          </a:p>
          <a:p>
            <a:r>
              <a:rPr lang="en-US" dirty="0" smtClean="0"/>
              <a:t>Hot Keys and Shortcuts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6566733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B17BCE3-D07B-4105-835F-C584C80D9F47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8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defRPr/>
            </a:pPr>
            <a:r>
              <a:rPr lang="en-US" dirty="0" smtClean="0"/>
              <a:t>Command Syntax Check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en-US" dirty="0" smtClean="0"/>
          </a:p>
          <a:p>
            <a:pPr>
              <a:defRPr/>
            </a:pPr>
            <a:r>
              <a:rPr lang="en-US" dirty="0" smtClean="0"/>
              <a:t>There are three different types of error messages:</a:t>
            </a:r>
          </a:p>
          <a:p>
            <a:pPr>
              <a:defRPr/>
            </a:pPr>
            <a:r>
              <a:rPr lang="en-US" dirty="0" smtClean="0"/>
              <a:t>Ambiguous command</a:t>
            </a:r>
          </a:p>
          <a:p>
            <a:pPr>
              <a:defRPr/>
            </a:pPr>
            <a:r>
              <a:rPr lang="en-US" dirty="0" smtClean="0"/>
              <a:t>Incomplete command</a:t>
            </a:r>
          </a:p>
          <a:p>
            <a:pPr>
              <a:defRPr/>
            </a:pPr>
            <a:r>
              <a:rPr lang="en-US" dirty="0" smtClean="0"/>
              <a:t>Incorrect command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790524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264E3AC7-8938-4069-86CB-09214F4A72A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Hot Keys and Shortcuts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Tab - This is a good technique to use when you are learning because it allows you to see the full word used for the command or keyword.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Ctrl-Z -  Because the IOS has a hierarchical mode structure, you may find yourself several levels down. Rather than exit each mode individually, use </a:t>
            </a:r>
            <a:r>
              <a:rPr lang="en-US" b="1" dirty="0" smtClean="0"/>
              <a:t>Ctrl-Z </a:t>
            </a:r>
            <a:r>
              <a:rPr lang="en-US" dirty="0" smtClean="0"/>
              <a:t>to return directly to the privileged EXEC prompt at the top level.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b="1" dirty="0" smtClean="0"/>
              <a:t>Ctrl-Shift-6 - Using the escape sequence</a:t>
            </a:r>
            <a:r>
              <a:rPr lang="en-US" dirty="0" smtClean="0"/>
              <a:t>. When an IOS process is initiated from the CLI, such as a ping or </a:t>
            </a:r>
            <a:r>
              <a:rPr lang="en-US" dirty="0" err="1" smtClean="0"/>
              <a:t>traceroute</a:t>
            </a:r>
            <a:r>
              <a:rPr lang="en-US" dirty="0" smtClean="0"/>
              <a:t>, the command runs until it is complete or is interrupted. While the process is running, the CLI is unresponsive. To interrupt the output and interact with the CLI, press </a:t>
            </a:r>
            <a:r>
              <a:rPr lang="en-US" b="1" dirty="0" smtClean="0"/>
              <a:t>Ctrl-Shift-6</a:t>
            </a:r>
            <a:r>
              <a:rPr lang="en-US" dirty="0" smtClean="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Commands and keywords can be abbreviated to the minimum number of characters that -identify a unique selection. </a:t>
            </a:r>
          </a:p>
        </p:txBody>
      </p:sp>
    </p:spTree>
    <p:extLst>
      <p:ext uri="{BB962C8B-B14F-4D97-AF65-F5344CB8AC3E}">
        <p14:creationId xmlns:p14="http://schemas.microsoft.com/office/powerpoint/2010/main" val="399994515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9E4A5FD-275F-4E74-B23A-F6BFAA7F3175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IOS Examination Commands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r>
              <a:rPr lang="en-US" dirty="0" smtClean="0"/>
              <a:t>Use </a:t>
            </a:r>
            <a:r>
              <a:rPr lang="en-US" dirty="0" err="1" smtClean="0"/>
              <a:t>the</a:t>
            </a:r>
            <a:r>
              <a:rPr lang="en-US" b="1" dirty="0" err="1" smtClean="0"/>
              <a:t>show</a:t>
            </a:r>
            <a:r>
              <a:rPr lang="en-US" b="1" dirty="0" smtClean="0"/>
              <a:t> ?</a:t>
            </a:r>
            <a:r>
              <a:rPr lang="en-US" dirty="0" smtClean="0"/>
              <a:t> command to get a list of available commands in a given context, or mode.</a:t>
            </a:r>
          </a:p>
          <a:p>
            <a:r>
              <a:rPr lang="en-US" dirty="0" smtClean="0"/>
              <a:t>A typical </a:t>
            </a:r>
            <a:r>
              <a:rPr lang="en-US" b="1" dirty="0" smtClean="0"/>
              <a:t>show</a:t>
            </a:r>
            <a:r>
              <a:rPr lang="en-US" dirty="0" smtClean="0"/>
              <a:t> command can provide information about the configuration, operation, and status of parts of a Cisco device.</a:t>
            </a:r>
          </a:p>
          <a:p>
            <a:r>
              <a:rPr lang="en-US" dirty="0" smtClean="0"/>
              <a:t>A very commonly used </a:t>
            </a:r>
            <a:r>
              <a:rPr lang="en-US" b="1" dirty="0" smtClean="0"/>
              <a:t>show </a:t>
            </a:r>
            <a:r>
              <a:rPr lang="en-US" dirty="0" smtClean="0"/>
              <a:t>command is </a:t>
            </a:r>
            <a:r>
              <a:rPr lang="en-US" b="1" dirty="0" smtClean="0"/>
              <a:t>show interfaces</a:t>
            </a:r>
            <a:r>
              <a:rPr lang="en-US" dirty="0" smtClean="0"/>
              <a:t>. This command displays statistics for all interfaces on the device. To view the statistics for a specific interface, enter the </a:t>
            </a:r>
            <a:r>
              <a:rPr lang="en-US" b="1" dirty="0" smtClean="0"/>
              <a:t>show interfaces </a:t>
            </a:r>
            <a:r>
              <a:rPr lang="en-US" dirty="0" smtClean="0"/>
              <a:t>command followed by the specific interface type and slot/port number.</a:t>
            </a:r>
          </a:p>
          <a:p>
            <a:r>
              <a:rPr lang="en-US" dirty="0" smtClean="0"/>
              <a:t>Some other </a:t>
            </a:r>
            <a:r>
              <a:rPr lang="en-US" b="1" dirty="0" smtClean="0"/>
              <a:t>show </a:t>
            </a:r>
            <a:r>
              <a:rPr lang="en-US" dirty="0" smtClean="0"/>
              <a:t>commands frequently used by network technicians include:</a:t>
            </a:r>
          </a:p>
          <a:p>
            <a:r>
              <a:rPr lang="en-US" b="1" dirty="0" smtClean="0"/>
              <a:t>show startup-</a:t>
            </a:r>
            <a:r>
              <a:rPr lang="en-US" b="1" dirty="0" err="1" smtClean="0"/>
              <a:t>config</a:t>
            </a:r>
            <a:r>
              <a:rPr lang="en-US" b="1" dirty="0" smtClean="0"/>
              <a:t> - </a:t>
            </a:r>
            <a:r>
              <a:rPr lang="en-US" dirty="0" smtClean="0"/>
              <a:t>Displays the saved configuration located in NVRAM.</a:t>
            </a:r>
          </a:p>
          <a:p>
            <a:r>
              <a:rPr lang="en-US" b="1" dirty="0" smtClean="0"/>
              <a:t>show running-</a:t>
            </a:r>
            <a:r>
              <a:rPr lang="en-US" b="1" dirty="0" err="1" smtClean="0"/>
              <a:t>config</a:t>
            </a:r>
            <a:r>
              <a:rPr lang="en-US" b="1" dirty="0" smtClean="0"/>
              <a:t> - </a:t>
            </a:r>
            <a:r>
              <a:rPr lang="en-US" dirty="0" smtClean="0"/>
              <a:t>Displays the contents of the currently running configuration file.</a:t>
            </a:r>
          </a:p>
          <a:p>
            <a:endParaRPr lang="en-US" dirty="0" smtClean="0"/>
          </a:p>
          <a:p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530243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25DA474D-EB0C-4E1B-B37E-013475F9CC02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The show version Command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This command displays information about the currently loaded IOS version, along with hardware and device information.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r>
              <a:rPr lang="en-US" b="1" dirty="0" smtClean="0"/>
              <a:t>Software Version </a:t>
            </a:r>
            <a:r>
              <a:rPr lang="en-US" dirty="0" smtClean="0"/>
              <a:t>- IOS software version (stored in flash)</a:t>
            </a:r>
          </a:p>
          <a:p>
            <a:r>
              <a:rPr lang="en-US" b="1" dirty="0" smtClean="0"/>
              <a:t>Bootstrap Version </a:t>
            </a:r>
            <a:r>
              <a:rPr lang="en-US" dirty="0" smtClean="0"/>
              <a:t>- Bootstrap version (stored in Boot ROM)</a:t>
            </a:r>
          </a:p>
          <a:p>
            <a:r>
              <a:rPr lang="en-US" b="1" dirty="0" smtClean="0"/>
              <a:t>System up-time </a:t>
            </a:r>
            <a:r>
              <a:rPr lang="en-US" dirty="0" smtClean="0"/>
              <a:t>- Time since last reboot</a:t>
            </a:r>
          </a:p>
          <a:p>
            <a:r>
              <a:rPr lang="en-US" b="1" dirty="0" smtClean="0"/>
              <a:t>System restart info </a:t>
            </a:r>
            <a:r>
              <a:rPr lang="en-US" dirty="0" smtClean="0"/>
              <a:t>- Method of restart (e.g., power cycle, crash)</a:t>
            </a:r>
          </a:p>
          <a:p>
            <a:r>
              <a:rPr lang="en-US" b="1" dirty="0" smtClean="0"/>
              <a:t>Software image name </a:t>
            </a:r>
            <a:r>
              <a:rPr lang="en-US" dirty="0" smtClean="0"/>
              <a:t>- IOS filename stored in flash</a:t>
            </a:r>
          </a:p>
          <a:p>
            <a:r>
              <a:rPr lang="en-US" b="1" dirty="0" smtClean="0"/>
              <a:t>Router Type and Processor type </a:t>
            </a:r>
            <a:r>
              <a:rPr lang="en-US" dirty="0" smtClean="0"/>
              <a:t>- Model number and processor type</a:t>
            </a:r>
          </a:p>
          <a:p>
            <a:r>
              <a:rPr lang="en-US" b="1" dirty="0" smtClean="0"/>
              <a:t>Memory type and allocation (Shared/Main) </a:t>
            </a:r>
            <a:r>
              <a:rPr lang="en-US" dirty="0" smtClean="0"/>
              <a:t>- Main Processor RAM and Shared Packet I/O buffering</a:t>
            </a:r>
          </a:p>
          <a:p>
            <a:r>
              <a:rPr lang="en-US" b="1" dirty="0" smtClean="0"/>
              <a:t>Software Features </a:t>
            </a:r>
            <a:r>
              <a:rPr lang="en-US" dirty="0" smtClean="0"/>
              <a:t>- Supported protocols / feature sets</a:t>
            </a:r>
          </a:p>
          <a:p>
            <a:r>
              <a:rPr lang="en-US" b="1" dirty="0" smtClean="0"/>
              <a:t>Hardware Interfaces </a:t>
            </a:r>
            <a:r>
              <a:rPr lang="en-US" dirty="0" smtClean="0"/>
              <a:t>- Interfaces available on the device</a:t>
            </a:r>
          </a:p>
          <a:p>
            <a:r>
              <a:rPr lang="en-US" b="1" dirty="0" smtClean="0"/>
              <a:t>Configuration Register </a:t>
            </a:r>
            <a:r>
              <a:rPr lang="en-US" dirty="0" smtClean="0"/>
              <a:t>- Sets </a:t>
            </a:r>
            <a:r>
              <a:rPr lang="en-US" dirty="0" err="1" smtClean="0"/>
              <a:t>bootup</a:t>
            </a:r>
            <a:r>
              <a:rPr lang="en-US" dirty="0" smtClean="0"/>
              <a:t> specifications, console speed setting, and related parameters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77393282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812B710-8E08-410A-8158-B50093F6EED4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839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2.2.1.1  Why the Switch</a:t>
            </a:r>
          </a:p>
        </p:txBody>
      </p:sp>
    </p:spTree>
    <p:extLst>
      <p:ext uri="{BB962C8B-B14F-4D97-AF65-F5344CB8AC3E}">
        <p14:creationId xmlns:p14="http://schemas.microsoft.com/office/powerpoint/2010/main" val="3951430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57FD78B7-608F-4033-9E09-2FDA7DE3A258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6295237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AAB9396E-F30B-469C-8AA5-6C194EDEB72C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241319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755E249-0643-4D1A-8AFF-DBF9A9521951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32329172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0261872-2F09-4011-9159-28127C9E7A38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880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Securing Device Access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r>
              <a:rPr lang="en-US" dirty="0" smtClean="0"/>
              <a:t>Consider these key points when choosing passwords:</a:t>
            </a:r>
          </a:p>
          <a:p>
            <a:r>
              <a:rPr lang="en-US" dirty="0" smtClean="0"/>
              <a:t>Use passwords that are more than eight characters in length.</a:t>
            </a:r>
          </a:p>
          <a:p>
            <a:r>
              <a:rPr lang="en-US" dirty="0" smtClean="0"/>
              <a:t>Use a combination of upper and lowercase letters, numbers, special characters, and/or numeric sequences in passwords.</a:t>
            </a:r>
          </a:p>
          <a:p>
            <a:r>
              <a:rPr lang="en-US" dirty="0" smtClean="0"/>
              <a:t>Avoid using the same password for all devices.</a:t>
            </a:r>
          </a:p>
          <a:p>
            <a:r>
              <a:rPr lang="en-US" dirty="0" smtClean="0"/>
              <a:t>Avoid using common words such as </a:t>
            </a:r>
            <a:r>
              <a:rPr lang="en-US" b="1" dirty="0" smtClean="0"/>
              <a:t>password</a:t>
            </a:r>
            <a:r>
              <a:rPr lang="en-US" dirty="0" smtClean="0"/>
              <a:t> or </a:t>
            </a:r>
            <a:r>
              <a:rPr lang="en-US" b="1" dirty="0" smtClean="0"/>
              <a:t>administrator</a:t>
            </a:r>
            <a:r>
              <a:rPr lang="en-US" dirty="0" smtClean="0"/>
              <a:t>, because these are easily guessed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40681347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712D771-9FE0-468A-819D-6D00FA2FFEA7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890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10038397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14D974D-E990-4EAE-8268-5B881A7998DD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901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38568665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27458188-37E0-4DB4-8346-B6D0EF06E9F8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911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2.2.2.4  Encrypting Password Display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98238661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7FAC308-A5C7-4F13-8D4E-DC200A3C90B3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92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97967403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E58E038E-502A-4475-8F11-6ED9853B189E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931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Configuration Files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r>
              <a:rPr lang="en-US" dirty="0" smtClean="0"/>
              <a:t>Switch# </a:t>
            </a:r>
            <a:r>
              <a:rPr lang="en-US" b="1" dirty="0" smtClean="0"/>
              <a:t>erase startup-</a:t>
            </a:r>
            <a:r>
              <a:rPr lang="en-US" b="1" dirty="0" err="1" smtClean="0"/>
              <a:t>config</a:t>
            </a:r>
            <a:endParaRPr lang="en-US" dirty="0" smtClean="0"/>
          </a:p>
          <a:p>
            <a:r>
              <a:rPr lang="en-US" dirty="0" smtClean="0"/>
              <a:t>After the command is issued, the switch will prompt you for confirmation:</a:t>
            </a:r>
          </a:p>
          <a:p>
            <a:r>
              <a:rPr lang="en-US" dirty="0" smtClean="0"/>
              <a:t>Erasing the </a:t>
            </a:r>
            <a:r>
              <a:rPr lang="en-US" dirty="0" err="1" smtClean="0"/>
              <a:t>nvram</a:t>
            </a:r>
            <a:r>
              <a:rPr lang="en-US" dirty="0" smtClean="0"/>
              <a:t> </a:t>
            </a:r>
            <a:r>
              <a:rPr lang="en-US" dirty="0" err="1" smtClean="0"/>
              <a:t>filesystem</a:t>
            </a:r>
            <a:r>
              <a:rPr lang="en-US" dirty="0" smtClean="0"/>
              <a:t> will remove all configuration files! Continue? [confirm]</a:t>
            </a:r>
          </a:p>
          <a:p>
            <a:r>
              <a:rPr lang="en-US" dirty="0" smtClean="0"/>
              <a:t>Confirm is the default response. To confirm and erase the startup configuration file, press . Pressing any other key will abort the process.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46340421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1433E09D-157D-47A3-A59A-EF241336AF7F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942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b="1" dirty="0" smtClean="0"/>
              <a:t>Restoring Text Configurations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="1" dirty="0" smtClean="0"/>
          </a:p>
          <a:p>
            <a:r>
              <a:rPr lang="en-US" dirty="0" smtClean="0"/>
              <a:t>A configuration file can be copied from storage to a device. When copied into the terminal, the IOS executes each line of the configuration text as a command. This means that the file will require editing to ensure that encrypted passwords are in plain text and that non-command text such as "--More--" and IOS messages are removed. This process is discussed in the lab.</a:t>
            </a:r>
          </a:p>
          <a:p>
            <a:r>
              <a:rPr lang="en-US" dirty="0" smtClean="0"/>
              <a:t>Further, at the CLI, the device must be set at the global configuration mode to receive the commands from the text file being copied.</a:t>
            </a:r>
          </a:p>
          <a:p>
            <a:r>
              <a:rPr lang="en-US" dirty="0" smtClean="0"/>
              <a:t>When using HyperTerminal, the steps are:</a:t>
            </a:r>
          </a:p>
          <a:p>
            <a:r>
              <a:rPr lang="en-US" dirty="0" smtClean="0"/>
              <a:t>Locate the file to be copied into the device and open the text document.</a:t>
            </a:r>
          </a:p>
          <a:p>
            <a:r>
              <a:rPr lang="en-US" dirty="0" smtClean="0"/>
              <a:t>Copy all of the text.</a:t>
            </a:r>
          </a:p>
          <a:p>
            <a:r>
              <a:rPr lang="en-US" dirty="0" smtClean="0"/>
              <a:t>On the Edit menu, click </a:t>
            </a:r>
            <a:r>
              <a:rPr lang="en-US" b="1" dirty="0" smtClean="0"/>
              <a:t>paste to host</a:t>
            </a:r>
            <a:r>
              <a:rPr lang="en-US" dirty="0" smtClean="0"/>
              <a:t>.</a:t>
            </a:r>
          </a:p>
          <a:p>
            <a:r>
              <a:rPr lang="en-US" dirty="0" smtClean="0"/>
              <a:t>When using </a:t>
            </a:r>
            <a:r>
              <a:rPr lang="en-US" dirty="0" err="1" smtClean="0"/>
              <a:t>TeraTerm</a:t>
            </a:r>
            <a:r>
              <a:rPr lang="en-US" dirty="0" smtClean="0"/>
              <a:t>, the steps are:</a:t>
            </a:r>
          </a:p>
          <a:p>
            <a:r>
              <a:rPr lang="en-US" dirty="0" smtClean="0"/>
              <a:t>On the </a:t>
            </a:r>
            <a:r>
              <a:rPr lang="en-US" b="1" dirty="0" smtClean="0"/>
              <a:t>File</a:t>
            </a:r>
            <a:r>
              <a:rPr lang="en-US" dirty="0" smtClean="0"/>
              <a:t> menu, click </a:t>
            </a:r>
            <a:r>
              <a:rPr lang="en-US" b="1" dirty="0" smtClean="0"/>
              <a:t>Send</a:t>
            </a:r>
            <a:r>
              <a:rPr lang="en-US" dirty="0" smtClean="0"/>
              <a:t> file.</a:t>
            </a:r>
          </a:p>
          <a:p>
            <a:r>
              <a:rPr lang="en-US" dirty="0" smtClean="0"/>
              <a:t>Locate the file to be copied into the device and click </a:t>
            </a:r>
            <a:r>
              <a:rPr lang="en-US" b="1" dirty="0" smtClean="0"/>
              <a:t>Open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TeraTerm</a:t>
            </a:r>
            <a:r>
              <a:rPr lang="en-US" dirty="0" smtClean="0"/>
              <a:t> will paste the file into the device.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58509170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D821DC3-2A9A-412D-8B6D-70D0BCF03AE6}" type="slidenum">
              <a:rPr lang="en-US" sz="800"/>
              <a:pPr/>
              <a:t>35</a:t>
            </a:fld>
            <a:endParaRPr lang="en-US" sz="800"/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56078751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03B8A6C-08C3-437F-A8E2-68431FC0A068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53623216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66383EE0-AC4C-40B2-98E4-AE27422FAEE0}" type="slidenum">
              <a:rPr lang="en-US" sz="800"/>
              <a:pPr/>
              <a:t>37</a:t>
            </a:fld>
            <a:endParaRPr lang="en-US" sz="800"/>
          </a:p>
        </p:txBody>
      </p:sp>
      <p:sp>
        <p:nvSpPr>
          <p:cNvPr id="972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Interfaces and Ports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r>
              <a:rPr lang="en-US" dirty="0" smtClean="0"/>
              <a:t>Some of the differences between various types of media include:</a:t>
            </a:r>
          </a:p>
          <a:p>
            <a:r>
              <a:rPr lang="en-US" dirty="0" smtClean="0"/>
              <a:t>The distance the media can successfully carry a signal.</a:t>
            </a:r>
          </a:p>
          <a:p>
            <a:r>
              <a:rPr lang="en-US" dirty="0" smtClean="0"/>
              <a:t>The environment in which the media is to be installed.</a:t>
            </a:r>
          </a:p>
          <a:p>
            <a:r>
              <a:rPr lang="en-US" dirty="0" smtClean="0"/>
              <a:t>The amount of data and the speed at which it must be transmitted.</a:t>
            </a:r>
          </a:p>
          <a:p>
            <a:r>
              <a:rPr lang="en-US" dirty="0" smtClean="0"/>
              <a:t>The cost of the media and installation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05494739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B666A0B0-5D32-4B7F-AA53-5B118C38BA3B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983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61532416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AF24AF3D-99C7-41AF-B037-BDBA633C385C}" type="slidenum">
              <a:rPr lang="en-US" sz="800"/>
              <a:pPr/>
              <a:t>39</a:t>
            </a:fld>
            <a:endParaRPr lang="en-US" sz="800"/>
          </a:p>
        </p:txBody>
      </p:sp>
      <p:sp>
        <p:nvSpPr>
          <p:cNvPr id="993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8148081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A3374F77-965F-4181-8905-DF6E854EF623}" type="slidenum">
              <a:rPr lang="en-US" sz="800"/>
              <a:pPr/>
              <a:t>40</a:t>
            </a:fld>
            <a:endParaRPr lang="en-US" sz="800"/>
          </a:p>
        </p:txBody>
      </p:sp>
      <p:sp>
        <p:nvSpPr>
          <p:cNvPr id="1003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47222182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16510CD-B5CB-4E4B-A24D-F6CDE6775E97}" type="slidenum">
              <a:rPr lang="en-US" sz="800"/>
              <a:pPr/>
              <a:t>41</a:t>
            </a:fld>
            <a:endParaRPr lang="en-US" sz="800"/>
          </a:p>
        </p:txBody>
      </p:sp>
      <p:sp>
        <p:nvSpPr>
          <p:cNvPr id="1013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2.3.2.4  IP Address Conflicts</a:t>
            </a:r>
          </a:p>
        </p:txBody>
      </p:sp>
    </p:spTree>
    <p:extLst>
      <p:ext uri="{BB962C8B-B14F-4D97-AF65-F5344CB8AC3E}">
        <p14:creationId xmlns:p14="http://schemas.microsoft.com/office/powerpoint/2010/main" val="69854614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59BC0321-1363-4581-A297-B506C109659D}" type="slidenum">
              <a:rPr lang="en-US" sz="800"/>
              <a:pPr/>
              <a:t>42</a:t>
            </a:fld>
            <a:endParaRPr lang="en-US" sz="800"/>
          </a:p>
        </p:txBody>
      </p:sp>
      <p:sp>
        <p:nvSpPr>
          <p:cNvPr id="1024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86312092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46E81B8B-552A-4984-BF7A-529D9DED2D42}" type="slidenum">
              <a:rPr lang="en-US" sz="800"/>
              <a:pPr/>
              <a:t>43</a:t>
            </a:fld>
            <a:endParaRPr lang="en-US" sz="800"/>
          </a:p>
        </p:txBody>
      </p:sp>
      <p:sp>
        <p:nvSpPr>
          <p:cNvPr id="1034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70437349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D6232D7-9239-4797-AB16-3155FFDCAE61}" type="slidenum">
              <a:rPr lang="en-US" sz="800"/>
              <a:pPr/>
              <a:t>44</a:t>
            </a:fld>
            <a:endParaRPr lang="en-US" sz="800"/>
          </a:p>
        </p:txBody>
      </p:sp>
      <p:sp>
        <p:nvSpPr>
          <p:cNvPr id="1044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65174875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20AEEC5-A004-4B7F-B9E7-59DCF7C262D4}" type="slidenum">
              <a:rPr lang="en-US" sz="800"/>
              <a:pPr/>
              <a:t>45</a:t>
            </a:fld>
            <a:endParaRPr lang="en-US" sz="800"/>
          </a:p>
        </p:txBody>
      </p:sp>
      <p:sp>
        <p:nvSpPr>
          <p:cNvPr id="1054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2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19448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10/12/2015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6822742" y="6444945"/>
            <a:ext cx="2218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Lecture 3</a:t>
            </a:r>
            <a:endParaRPr lang="en-US" sz="1600" b="0" dirty="0">
              <a:solidFill>
                <a:schemeClr val="tx2">
                  <a:lumMod val="90000"/>
                  <a:lumOff val="10000"/>
                </a:schemeClr>
              </a:solidFill>
              <a:latin typeface="+mn-lt"/>
              <a:cs typeface="Apple Chancery"/>
            </a:endParaRPr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276856" cy="910971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41627" y="1705693"/>
            <a:ext cx="5175249" cy="1843752"/>
          </a:xfrm>
        </p:spPr>
        <p:txBody>
          <a:bodyPr/>
          <a:lstStyle/>
          <a:p>
            <a:pPr eaLnBrk="1" hangingPunct="1"/>
            <a:r>
              <a:rPr lang="en-US" sz="4000" dirty="0" smtClean="0">
                <a:latin typeface="Arial" charset="0"/>
              </a:rPr>
              <a:t>Configuring a Network Operating System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47713" y="1601788"/>
            <a:ext cx="8131175" cy="443706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T</a:t>
            </a:r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he purpose of Cisco IOS.</a:t>
            </a:r>
          </a:p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H</a:t>
            </a:r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ow to access and navigate Cisco IOS to configure network devices.</a:t>
            </a:r>
          </a:p>
          <a:p>
            <a:pPr eaLnBrk="1" hangingPunct="1"/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The command structure of Cisco IOS software.</a:t>
            </a:r>
          </a:p>
          <a:p>
            <a:pPr eaLnBrk="1" hangingPunct="1"/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Configure hostnames on a Cisco IOS device using the CLI.</a:t>
            </a:r>
          </a:p>
          <a:p>
            <a:pPr eaLnBrk="1" hangingPunct="1"/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Use Cisco IOS commands to limit access to device configurations.</a:t>
            </a:r>
          </a:p>
          <a:p>
            <a:pPr eaLnBrk="1" hangingPunct="1"/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Use Cisco IOS commands to save the running configuration.</a:t>
            </a:r>
          </a:p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H</a:t>
            </a:r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ow devices communicate across network media.</a:t>
            </a:r>
          </a:p>
          <a:p>
            <a:pPr eaLnBrk="1" hangingPunct="1"/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Configure a host device with an IP address.</a:t>
            </a:r>
          </a:p>
          <a:p>
            <a:pPr eaLnBrk="1" hangingPunct="1"/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Verify connectivity between two end devices.</a:t>
            </a:r>
          </a:p>
        </p:txBody>
      </p:sp>
    </p:spTree>
    <p:extLst>
      <p:ext uri="{BB962C8B-B14F-4D97-AF65-F5344CB8AC3E}">
        <p14:creationId xmlns:p14="http://schemas.microsoft.com/office/powerpoint/2010/main" val="227463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39725" y="4921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dirty="0" smtClean="0">
                <a:cs typeface="Arial" pitchFamily="34" charset="0"/>
              </a:rPr>
              <a:t>Operating Systems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644525" y="1552575"/>
            <a:ext cx="8204200" cy="5000625"/>
          </a:xfrm>
        </p:spPr>
        <p:txBody>
          <a:bodyPr/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All networking equipment dependent on operating systems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End users (PCs, laptops, smart phones, tablets)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Switches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Routers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Wireless access points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Firewalls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b="1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Cisco Internetwork Operating System (IOS)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Collection of  network operating systems used on Cisco devices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1663" y="2389188"/>
            <a:ext cx="3911600" cy="173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907639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393700" y="493713"/>
            <a:ext cx="8145463" cy="754984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Operating Systems</a:t>
            </a:r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25" y="1341438"/>
            <a:ext cx="4992688" cy="427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738" y="6089650"/>
            <a:ext cx="5630862" cy="55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225" y="5427663"/>
            <a:ext cx="5591175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299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5425" y="4968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Purpose </a:t>
            </a:r>
            <a:r>
              <a:rPr lang="en-US" sz="3600" dirty="0">
                <a:cs typeface="Arial" pitchFamily="34" charset="0"/>
              </a:rPr>
              <a:t>of OS</a:t>
            </a:r>
          </a:p>
        </p:txBody>
      </p:sp>
      <p:sp>
        <p:nvSpPr>
          <p:cNvPr id="9219" name="Rectangle 6"/>
          <p:cNvSpPr>
            <a:spLocks noGrp="1" noChangeArrowheads="1"/>
          </p:cNvSpPr>
          <p:nvPr>
            <p:ph idx="1"/>
          </p:nvPr>
        </p:nvSpPr>
        <p:spPr>
          <a:xfrm>
            <a:off x="479425" y="1524000"/>
            <a:ext cx="8262938" cy="4941888"/>
          </a:xfrm>
        </p:spPr>
        <p:txBody>
          <a:bodyPr>
            <a:normAutofit/>
          </a:bodyPr>
          <a:lstStyle/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PC operating systems (Windows 8 &amp; OS X) perform technical functions that enable 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Use of a mouse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View output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Enter text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Switch or router IOS provides options to 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Configure interfaces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Enable routing and switching functions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All networking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devices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come with a default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IOS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 Possible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to upgrade the IOS version or feature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set</a:t>
            </a:r>
            <a:endParaRPr lang="en-US" altLang="ja-JP" sz="2000" dirty="0" smtClean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98010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25425" y="52409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Location </a:t>
            </a:r>
            <a:r>
              <a:rPr lang="en-US" sz="3600" dirty="0">
                <a:cs typeface="Arial" pitchFamily="34" charset="0"/>
              </a:rPr>
              <a:t>of the Cisco IOS</a:t>
            </a:r>
          </a:p>
        </p:txBody>
      </p:sp>
      <p:sp>
        <p:nvSpPr>
          <p:cNvPr id="10243" name="Rectangle 6"/>
          <p:cNvSpPr>
            <a:spLocks noGrp="1" noChangeArrowheads="1"/>
          </p:cNvSpPr>
          <p:nvPr>
            <p:ph idx="1"/>
          </p:nvPr>
        </p:nvSpPr>
        <p:spPr>
          <a:xfrm>
            <a:off x="582613" y="1450975"/>
            <a:ext cx="8216900" cy="4927600"/>
          </a:xfrm>
        </p:spPr>
        <p:txBody>
          <a:bodyPr/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IOS stored in </a:t>
            </a:r>
            <a:r>
              <a:rPr lang="en-US" altLang="ja-JP" b="1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Flash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Non-volatile storage – not lost when power is lost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Can be changed or overwritten as needed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Can be used to store multiple versions of IOS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IOS copied from flash to volatile RAM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Quantity of flash and RAM memory determines IOS that can be used 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</p:txBody>
      </p:sp>
      <p:pic>
        <p:nvPicPr>
          <p:cNvPr id="12292" name="Picture 5" descr="C:\AriesWork\Content\NetworkBasics\Chapter 2\Graphics\Location of Cisco IOS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174" y="4217476"/>
            <a:ext cx="3070225" cy="245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629300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49238" y="39687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IOS </a:t>
            </a:r>
            <a:r>
              <a:rPr lang="en-US" sz="3600" dirty="0">
                <a:cs typeface="Arial" pitchFamily="34" charset="0"/>
              </a:rPr>
              <a:t>Functions</a:t>
            </a:r>
          </a:p>
        </p:txBody>
      </p:sp>
      <p:sp>
        <p:nvSpPr>
          <p:cNvPr id="13315" name="Rectangle 6"/>
          <p:cNvSpPr>
            <a:spLocks noGrp="1" noChangeArrowheads="1"/>
          </p:cNvSpPr>
          <p:nvPr>
            <p:ph idx="1"/>
          </p:nvPr>
        </p:nvSpPr>
        <p:spPr>
          <a:xfrm>
            <a:off x="377825" y="1379538"/>
            <a:ext cx="8512175" cy="593725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altLang="ja-JP" dirty="0" smtClean="0">
                <a:solidFill>
                  <a:schemeClr val="tx1"/>
                </a:solidFill>
                <a:ea typeface="ＭＳ Ｐゴシック" pitchFamily="34" charset="-128"/>
                <a:cs typeface="Arial" charset="0"/>
              </a:rPr>
              <a:t>Major functions performed or enabled by Cisco routers and switches include:</a:t>
            </a:r>
          </a:p>
        </p:txBody>
      </p:sp>
      <p:pic>
        <p:nvPicPr>
          <p:cNvPr id="1331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850" y="1973263"/>
            <a:ext cx="5322888" cy="475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132870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88925" y="52549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Console </a:t>
            </a:r>
            <a:r>
              <a:rPr lang="en-US" sz="3600" dirty="0">
                <a:cs typeface="Arial" pitchFamily="34" charset="0"/>
              </a:rPr>
              <a:t>Access Method</a:t>
            </a:r>
            <a:endParaRPr lang="en-US" dirty="0">
              <a:cs typeface="Arial" pitchFamily="34" charset="0"/>
            </a:endParaRPr>
          </a:p>
        </p:txBody>
      </p:sp>
      <p:sp>
        <p:nvSpPr>
          <p:cNvPr id="14339" name="Rectangle 6"/>
          <p:cNvSpPr>
            <a:spLocks noGrp="1" noChangeArrowheads="1"/>
          </p:cNvSpPr>
          <p:nvPr>
            <p:ph idx="1"/>
          </p:nvPr>
        </p:nvSpPr>
        <p:spPr>
          <a:xfrm>
            <a:off x="552450" y="1503363"/>
            <a:ext cx="8264525" cy="2603500"/>
          </a:xfrm>
        </p:spPr>
        <p:txBody>
          <a:bodyPr/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Most common methods to access the Command Line Interface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Console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Telnet or SSH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AUX port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1434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1100" y="3424293"/>
            <a:ext cx="6975475" cy="2414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225795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36538" y="414338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Console </a:t>
            </a:r>
            <a:r>
              <a:rPr lang="en-US" sz="3600" dirty="0">
                <a:cs typeface="Arial" pitchFamily="34" charset="0"/>
              </a:rPr>
              <a:t>Access Method</a:t>
            </a:r>
          </a:p>
        </p:txBody>
      </p:sp>
      <p:sp>
        <p:nvSpPr>
          <p:cNvPr id="14339" name="Rectangle 6"/>
          <p:cNvSpPr>
            <a:spLocks noGrp="1" noChangeArrowheads="1"/>
          </p:cNvSpPr>
          <p:nvPr>
            <p:ph idx="1"/>
          </p:nvPr>
        </p:nvSpPr>
        <p:spPr>
          <a:xfrm>
            <a:off x="627063" y="1228625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b="1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Console port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Device is accessible even if no networking services have been configured (out-of-band)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Need a special console cable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Allows configuration commands to be entered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Should be configured with passwords to prevent unauthorized access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Device should be located in a secure room so console port can not be easily accessed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724" y="4618599"/>
            <a:ext cx="6450013" cy="223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365" name="Down Arrow 1"/>
          <p:cNvSpPr>
            <a:spLocks noChangeArrowheads="1"/>
          </p:cNvSpPr>
          <p:nvPr/>
        </p:nvSpPr>
        <p:spPr bwMode="auto">
          <a:xfrm>
            <a:off x="5935663" y="4316413"/>
            <a:ext cx="742950" cy="1352550"/>
          </a:xfrm>
          <a:prstGeom prst="downArrow">
            <a:avLst>
              <a:gd name="adj1" fmla="val 50000"/>
              <a:gd name="adj2" fmla="val 49971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lIns="82124" tIns="41061" rIns="82124" bIns="41061" anchor="ctr">
            <a:spAutoFit/>
          </a:bodyPr>
          <a:lstStyle/>
          <a:p>
            <a:pPr defTabSz="814388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0909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463" y="4940300"/>
            <a:ext cx="4605337" cy="1595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71463" y="439738"/>
            <a:ext cx="8143875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dirty="0" smtClean="0">
                <a:cs typeface="Arial" pitchFamily="34" charset="0"/>
              </a:rPr>
              <a:t>Telnet</a:t>
            </a:r>
            <a:r>
              <a:rPr lang="en-US" sz="3200" dirty="0">
                <a:cs typeface="Arial" pitchFamily="34" charset="0"/>
              </a:rPr>
              <a:t>, SSH, and AUX Access Methods</a:t>
            </a:r>
          </a:p>
        </p:txBody>
      </p:sp>
      <p:sp>
        <p:nvSpPr>
          <p:cNvPr id="15363" name="Rectangle 6"/>
          <p:cNvSpPr>
            <a:spLocks noGrp="1" noChangeArrowheads="1"/>
          </p:cNvSpPr>
          <p:nvPr>
            <p:ph idx="1"/>
          </p:nvPr>
        </p:nvSpPr>
        <p:spPr>
          <a:xfrm>
            <a:off x="365125" y="1382713"/>
            <a:ext cx="8216900" cy="5153025"/>
          </a:xfrm>
        </p:spPr>
        <p:txBody>
          <a:bodyPr>
            <a:normAutofit fontScale="85000" lnSpcReduction="20000"/>
          </a:bodyPr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sz="2000" b="1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Telnet</a:t>
            </a: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 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Method for remotely accessing the CLI over a network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Require active networking services and one active interface that is configured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sz="2000" b="1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Secure Shell (SSH)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Remote login similar to Telnet but utilizes more security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Stronger password authentication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Uses encryption when transporting data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sz="2000" b="1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Aux </a:t>
            </a:r>
            <a:r>
              <a:rPr lang="en-US" altLang="ja-JP" sz="2000" b="1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Port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Out-of-band connection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Uses telephone line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Can be used like console port 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638" y="4610100"/>
            <a:ext cx="554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6181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73050" y="561207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Terminal </a:t>
            </a:r>
            <a:r>
              <a:rPr lang="en-US" sz="3600" dirty="0">
                <a:cs typeface="Arial" pitchFamily="34" charset="0"/>
              </a:rPr>
              <a:t>Emulation Programs</a:t>
            </a:r>
          </a:p>
        </p:txBody>
      </p:sp>
      <p:sp>
        <p:nvSpPr>
          <p:cNvPr id="15363" name="Rectangle 6"/>
          <p:cNvSpPr>
            <a:spLocks noGrp="1" noChangeArrowheads="1"/>
          </p:cNvSpPr>
          <p:nvPr>
            <p:ph idx="1"/>
          </p:nvPr>
        </p:nvSpPr>
        <p:spPr>
          <a:xfrm>
            <a:off x="522288" y="1827213"/>
            <a:ext cx="3454400" cy="4572000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Software available </a:t>
            </a:r>
            <a:r>
              <a:rPr lang="en-US" sz="2000" dirty="0">
                <a:solidFill>
                  <a:schemeClr val="tx1"/>
                </a:solidFill>
              </a:rPr>
              <a:t>for connecting to a networking </a:t>
            </a:r>
            <a:r>
              <a:rPr lang="en-US" sz="2000" dirty="0" smtClean="0">
                <a:solidFill>
                  <a:schemeClr val="tx1"/>
                </a:solidFill>
              </a:rPr>
              <a:t>device</a:t>
            </a:r>
          </a:p>
          <a:p>
            <a:pPr>
              <a:defRPr/>
            </a:pPr>
            <a:r>
              <a:rPr lang="en-US" sz="2000" dirty="0" err="1" smtClean="0">
                <a:solidFill>
                  <a:schemeClr val="tx1"/>
                </a:solidFill>
              </a:rPr>
              <a:t>PuTTY</a:t>
            </a:r>
            <a:endParaRPr lang="en-US" sz="2000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dirty="0" err="1" smtClean="0">
                <a:solidFill>
                  <a:schemeClr val="tx1"/>
                </a:solidFill>
              </a:rPr>
              <a:t>Tera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Term</a:t>
            </a:r>
          </a:p>
          <a:p>
            <a:pPr>
              <a:defRPr/>
            </a:pPr>
            <a:r>
              <a:rPr lang="en-US" sz="2000" dirty="0" err="1">
                <a:solidFill>
                  <a:schemeClr val="tx1"/>
                </a:solidFill>
              </a:rPr>
              <a:t>SecureCRT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HyperTerminal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OS X Terminal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37" y="1510225"/>
            <a:ext cx="4410075" cy="471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988893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47663" y="444500"/>
            <a:ext cx="8143875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Cisco </a:t>
            </a:r>
            <a:r>
              <a:rPr lang="en-US" sz="3600" dirty="0">
                <a:cs typeface="Arial" pitchFamily="34" charset="0"/>
              </a:rPr>
              <a:t>IOS Modes of Operation</a:t>
            </a:r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075" y="1314450"/>
            <a:ext cx="6650038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131724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298450" y="51435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Primary </a:t>
            </a:r>
            <a:r>
              <a:rPr lang="en-US" sz="3600" dirty="0">
                <a:cs typeface="Arial" pitchFamily="34" charset="0"/>
              </a:rPr>
              <a:t>Modes</a:t>
            </a:r>
          </a:p>
        </p:txBody>
      </p:sp>
      <p:pic>
        <p:nvPicPr>
          <p:cNvPr id="1945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88" y="1527175"/>
            <a:ext cx="7773987" cy="440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952510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60338" y="1065776"/>
            <a:ext cx="8801100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Global </a:t>
            </a:r>
            <a:r>
              <a:rPr lang="en-US" sz="3600" dirty="0">
                <a:cs typeface="Arial" pitchFamily="34" charset="0"/>
              </a:rPr>
              <a:t>Configuration Mode and </a:t>
            </a:r>
            <a:r>
              <a:rPr lang="en-US" sz="3600" dirty="0" err="1">
                <a:cs typeface="Arial" pitchFamily="34" charset="0"/>
              </a:rPr>
              <a:t>Submodes</a:t>
            </a:r>
            <a:endParaRPr lang="en-US" sz="3600" dirty="0">
              <a:cs typeface="Arial" pitchFamily="34" charset="0"/>
            </a:endParaRPr>
          </a:p>
        </p:txBody>
      </p:sp>
      <p:pic>
        <p:nvPicPr>
          <p:cNvPr id="2048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38" y="1914423"/>
            <a:ext cx="3884612" cy="456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8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375" y="2265260"/>
            <a:ext cx="4702175" cy="386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635601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22263" y="588990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Navigating </a:t>
            </a:r>
            <a:r>
              <a:rPr lang="en-US" sz="3600" dirty="0">
                <a:cs typeface="Arial" pitchFamily="34" charset="0"/>
              </a:rPr>
              <a:t>between IOS Modes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88" y="1704640"/>
            <a:ext cx="7897812" cy="501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447861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80988" y="113631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Navigating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between IOS Modes (cont.)</a:t>
            </a:r>
          </a:p>
        </p:txBody>
      </p:sp>
      <p:pic>
        <p:nvPicPr>
          <p:cNvPr id="2253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88" y="2119840"/>
            <a:ext cx="4433887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2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342" y="3585517"/>
            <a:ext cx="4970462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3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75" y="4859338"/>
            <a:ext cx="4391025" cy="1998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009387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68724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IOS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Command Structure</a:t>
            </a:r>
          </a:p>
        </p:txBody>
      </p:sp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450" y="2089480"/>
            <a:ext cx="9188450" cy="392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240434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73050" y="59456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Cisco </a:t>
            </a:r>
            <a:r>
              <a:rPr lang="en-US" sz="3600" dirty="0">
                <a:cs typeface="Arial" pitchFamily="34" charset="0"/>
              </a:rPr>
              <a:t>IOS Command Reference</a:t>
            </a:r>
          </a:p>
        </p:txBody>
      </p:sp>
      <p:sp>
        <p:nvSpPr>
          <p:cNvPr id="24579" name="Rectangle 6"/>
          <p:cNvSpPr>
            <a:spLocks noGrp="1" noChangeArrowheads="1"/>
          </p:cNvSpPr>
          <p:nvPr>
            <p:ph idx="1"/>
          </p:nvPr>
        </p:nvSpPr>
        <p:spPr>
          <a:xfrm>
            <a:off x="515938" y="1662070"/>
            <a:ext cx="8401050" cy="4778418"/>
          </a:xfrm>
        </p:spPr>
        <p:txBody>
          <a:bodyPr>
            <a:normAutofit fontScale="77500" lnSpcReduction="20000"/>
          </a:bodyPr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To navigate to </a:t>
            </a:r>
            <a:r>
              <a:rPr lang="en-US" sz="2000" b="1" dirty="0" smtClean="0">
                <a:solidFill>
                  <a:schemeClr val="tx1"/>
                </a:solidFill>
                <a:cs typeface="Arial" pitchFamily="34" charset="0"/>
              </a:rPr>
              <a:t>Cisco’s Command 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Reference </a:t>
            </a:r>
            <a:r>
              <a:rPr lang="en-US" sz="2000" b="1" dirty="0" smtClean="0">
                <a:solidFill>
                  <a:schemeClr val="tx1"/>
                </a:solidFill>
                <a:cs typeface="Arial" pitchFamily="34" charset="0"/>
              </a:rPr>
              <a:t>to 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find a </a:t>
            </a:r>
            <a:r>
              <a:rPr lang="en-US" sz="2000" b="1" dirty="0" smtClean="0">
                <a:solidFill>
                  <a:schemeClr val="tx1"/>
                </a:solidFill>
                <a:cs typeface="Arial" pitchFamily="34" charset="0"/>
              </a:rPr>
              <a:t>particular command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Go to www.cisco.com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Support.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Networking Software (IOS &amp; NX-OS).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15.2M&amp;T (for example).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Reference Guides.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Command References.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the particular technology that encompasses the command you are referencing</a:t>
            </a:r>
            <a:r>
              <a:rPr lang="en-US" sz="2000" dirty="0">
                <a:solidFill>
                  <a:schemeClr val="tx1"/>
                </a:solidFill>
              </a:rPr>
              <a:t>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</a:rPr>
              <a:t>Click the link on the left that alphabetically matches the command you are referencing.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</a:rPr>
              <a:t>Click the link for the command.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7999872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11150" y="47249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Context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Sensitive Help</a:t>
            </a:r>
          </a:p>
        </p:txBody>
      </p:sp>
      <p:pic>
        <p:nvPicPr>
          <p:cNvPr id="2560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813" y="1460500"/>
            <a:ext cx="6253162" cy="539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445966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34950" y="46831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Command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Syntax Check</a:t>
            </a:r>
          </a:p>
        </p:txBody>
      </p:sp>
      <p:pic>
        <p:nvPicPr>
          <p:cNvPr id="2662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363" y="1481138"/>
            <a:ext cx="6472237" cy="514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387844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36550" y="50800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Hot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Keys and Shortcuts</a:t>
            </a:r>
          </a:p>
        </p:txBody>
      </p:sp>
      <p:sp>
        <p:nvSpPr>
          <p:cNvPr id="27651" name="Rectangle 6"/>
          <p:cNvSpPr>
            <a:spLocks noGrp="1" noChangeArrowheads="1"/>
          </p:cNvSpPr>
          <p:nvPr>
            <p:ph idx="1"/>
          </p:nvPr>
        </p:nvSpPr>
        <p:spPr>
          <a:xfrm>
            <a:off x="560388" y="1504950"/>
            <a:ext cx="7977187" cy="50482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Tab</a:t>
            </a:r>
            <a:r>
              <a:rPr lang="en-US" sz="2000" dirty="0">
                <a:solidFill>
                  <a:schemeClr val="tx1"/>
                </a:solidFill>
              </a:rPr>
              <a:t> - Completes the remainder of a partially typed command or keyword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Ctrl-R</a:t>
            </a:r>
            <a:r>
              <a:rPr lang="en-US" sz="2000" dirty="0">
                <a:solidFill>
                  <a:schemeClr val="tx1"/>
                </a:solidFill>
              </a:rPr>
              <a:t> - Redisplays a </a:t>
            </a:r>
            <a:r>
              <a:rPr lang="en-US" sz="2000" dirty="0" smtClean="0">
                <a:solidFill>
                  <a:schemeClr val="tx1"/>
                </a:solidFill>
              </a:rPr>
              <a:t>line</a:t>
            </a:r>
          </a:p>
          <a:p>
            <a:pPr>
              <a:defRPr/>
            </a:pPr>
            <a:r>
              <a:rPr lang="en-US" sz="2000" b="1" dirty="0" smtClean="0">
                <a:solidFill>
                  <a:schemeClr val="tx1"/>
                </a:solidFill>
              </a:rPr>
              <a:t>Ctrl-A – </a:t>
            </a:r>
            <a:r>
              <a:rPr lang="en-US" sz="2000" dirty="0" smtClean="0">
                <a:solidFill>
                  <a:schemeClr val="tx1"/>
                </a:solidFill>
              </a:rPr>
              <a:t>Moves cursor to the beginning of the line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Ctrl-Z</a:t>
            </a:r>
            <a:r>
              <a:rPr lang="en-US" sz="2000" dirty="0">
                <a:solidFill>
                  <a:schemeClr val="tx1"/>
                </a:solidFill>
              </a:rPr>
              <a:t> - Exits configuration mode and returns to user EXEC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Down Arrow</a:t>
            </a:r>
            <a:r>
              <a:rPr lang="en-US" sz="2000" dirty="0">
                <a:solidFill>
                  <a:schemeClr val="tx1"/>
                </a:solidFill>
              </a:rPr>
              <a:t> - Allows the user to scroll forward through former commands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Up Arrow</a:t>
            </a:r>
            <a:r>
              <a:rPr lang="en-US" sz="2000" dirty="0">
                <a:solidFill>
                  <a:schemeClr val="tx1"/>
                </a:solidFill>
              </a:rPr>
              <a:t> - Allows the user to scroll backward through former commands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Ctrl-Shift-6</a:t>
            </a:r>
            <a:r>
              <a:rPr lang="en-US" sz="2000" dirty="0">
                <a:solidFill>
                  <a:schemeClr val="tx1"/>
                </a:solidFill>
              </a:rPr>
              <a:t> - Allows the user to interrupt an IOS process such as </a:t>
            </a:r>
            <a:r>
              <a:rPr lang="en-US" sz="2000" b="1" dirty="0" smtClean="0">
                <a:solidFill>
                  <a:schemeClr val="tx1"/>
                </a:solidFill>
              </a:rPr>
              <a:t>ping </a:t>
            </a:r>
            <a:r>
              <a:rPr lang="en-US" sz="2000" dirty="0" smtClean="0">
                <a:solidFill>
                  <a:schemeClr val="tx1"/>
                </a:solidFill>
              </a:rPr>
              <a:t>or</a:t>
            </a:r>
            <a:r>
              <a:rPr lang="en-US" sz="2000" dirty="0">
                <a:solidFill>
                  <a:schemeClr val="tx1"/>
                </a:solidFill>
              </a:rPr>
              <a:t> </a:t>
            </a:r>
            <a:r>
              <a:rPr lang="en-US" sz="2000" b="1" dirty="0" err="1" smtClean="0">
                <a:solidFill>
                  <a:schemeClr val="tx1"/>
                </a:solidFill>
              </a:rPr>
              <a:t>traceroute</a:t>
            </a:r>
            <a:r>
              <a:rPr lang="en-US" sz="2000" b="1" dirty="0" smtClean="0">
                <a:solidFill>
                  <a:schemeClr val="tx1"/>
                </a:solidFill>
              </a:rPr>
              <a:t>. 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Ctrl-C</a:t>
            </a:r>
            <a:r>
              <a:rPr lang="en-US" sz="2000" dirty="0">
                <a:solidFill>
                  <a:schemeClr val="tx1"/>
                </a:solidFill>
              </a:rPr>
              <a:t> - Aborts the current command and exits the configuration mode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0586923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352425" y="677722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IOS </a:t>
            </a:r>
            <a:r>
              <a:rPr lang="en-US" sz="3600" dirty="0">
                <a:cs typeface="Arial" pitchFamily="34" charset="0"/>
              </a:rPr>
              <a:t>Examination Commands</a:t>
            </a:r>
          </a:p>
        </p:txBody>
      </p:sp>
      <p:pic>
        <p:nvPicPr>
          <p:cNvPr id="2867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5" y="1739900"/>
            <a:ext cx="5994400" cy="511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852277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54752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The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show version Command</a:t>
            </a:r>
          </a:p>
        </p:txBody>
      </p:sp>
      <p:pic>
        <p:nvPicPr>
          <p:cNvPr id="2969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025" y="1718650"/>
            <a:ext cx="5918200" cy="506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071756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22263" y="406400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>
                <a:cs typeface="Arial" pitchFamily="34" charset="0"/>
              </a:rPr>
              <a:t>Hostnames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Why the Switch</a:t>
            </a:r>
            <a:endParaRPr lang="en-US" dirty="0">
              <a:solidFill>
                <a:srgbClr val="2C7C9F"/>
              </a:solidFill>
              <a:cs typeface="Arial" pitchFamily="34" charset="0"/>
            </a:endParaRPr>
          </a:p>
        </p:txBody>
      </p:sp>
      <p:sp>
        <p:nvSpPr>
          <p:cNvPr id="31747" name="Rectangle 6"/>
          <p:cNvSpPr>
            <a:spLocks noGrp="1" noChangeArrowheads="1"/>
          </p:cNvSpPr>
          <p:nvPr>
            <p:ph idx="1"/>
          </p:nvPr>
        </p:nvSpPr>
        <p:spPr>
          <a:xfrm>
            <a:off x="612775" y="1473200"/>
            <a:ext cx="8051800" cy="45942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dirty="0" smtClean="0">
                <a:solidFill>
                  <a:schemeClr val="tx1"/>
                </a:solidFill>
                <a:cs typeface="Arial" pitchFamily="34" charset="0"/>
              </a:rPr>
              <a:t>Let’s focus on </a:t>
            </a:r>
            <a:endParaRPr lang="en-US" sz="2000" dirty="0">
              <a:solidFill>
                <a:schemeClr val="tx1"/>
              </a:solidFill>
              <a:cs typeface="Arial" pitchFamily="34" charset="0"/>
            </a:endParaRP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Creating a two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PC network connected via a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switch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S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etting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a name for the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switch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L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imiting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access to the device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configuration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onfiguring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banner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messages 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S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aving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the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configuration</a:t>
            </a: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  <a:cs typeface="Arial" pitchFamily="34" charset="0"/>
            </a:endParaRPr>
          </a:p>
        </p:txBody>
      </p:sp>
      <p:pic>
        <p:nvPicPr>
          <p:cNvPr id="31748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016" y="4557295"/>
            <a:ext cx="4964112" cy="220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924786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25"/>
          <a:stretch>
            <a:fillRect/>
          </a:stretch>
        </p:blipFill>
        <p:spPr bwMode="auto">
          <a:xfrm>
            <a:off x="3919538" y="4064000"/>
            <a:ext cx="4425950" cy="2605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40640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Device </a:t>
            </a:r>
            <a:r>
              <a:rPr lang="en-US" sz="3600" dirty="0">
                <a:cs typeface="Arial" pitchFamily="34" charset="0"/>
              </a:rPr>
              <a:t>Names</a:t>
            </a:r>
          </a:p>
        </p:txBody>
      </p:sp>
      <p:sp>
        <p:nvSpPr>
          <p:cNvPr id="32771" name="Rectangle 6"/>
          <p:cNvSpPr>
            <a:spLocks noGrp="1" noChangeArrowheads="1"/>
          </p:cNvSpPr>
          <p:nvPr>
            <p:ph idx="1"/>
          </p:nvPr>
        </p:nvSpPr>
        <p:spPr>
          <a:xfrm>
            <a:off x="481013" y="1400175"/>
            <a:ext cx="7821612" cy="3084513"/>
          </a:xfrm>
        </p:spPr>
        <p:txBody>
          <a:bodyPr>
            <a:normAutofit fontScale="92500" lnSpcReduction="10000"/>
          </a:bodyPr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Some guidelines for naming conventions are that names should: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Start with a letter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Contain no spaces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End with a letter or digit</a:t>
            </a:r>
            <a:endParaRPr lang="en-US" sz="2000" b="1" dirty="0">
              <a:solidFill>
                <a:srgbClr val="000000"/>
              </a:solidFill>
              <a:cs typeface="Arial" pitchFamily="34" charset="0"/>
            </a:endParaRPr>
          </a:p>
          <a:p>
            <a:pPr>
              <a:defRPr/>
            </a:pPr>
            <a:r>
              <a:rPr lang="en-US" sz="2000" b="1" dirty="0">
                <a:solidFill>
                  <a:srgbClr val="000000"/>
                </a:solidFill>
                <a:cs typeface="Arial" pitchFamily="34" charset="0"/>
              </a:rPr>
              <a:t>Use only letters, digits, and dashes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Be less than 64 characters in length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rgbClr val="000000"/>
              </a:solidFill>
              <a:ea typeface="ＭＳ Ｐゴシック" pitchFamily="34" charset="-128"/>
            </a:endParaRPr>
          </a:p>
        </p:txBody>
      </p:sp>
      <p:sp>
        <p:nvSpPr>
          <p:cNvPr id="32773" name="TextBox 3"/>
          <p:cNvSpPr txBox="1">
            <a:spLocks noChangeArrowheads="1"/>
          </p:cNvSpPr>
          <p:nvPr/>
        </p:nvSpPr>
        <p:spPr bwMode="auto">
          <a:xfrm>
            <a:off x="1176676" y="4731054"/>
            <a:ext cx="2671762" cy="10890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sz="1600" dirty="0"/>
              <a:t>Without names, network devices are difficult to identify for configuration purposes.</a:t>
            </a:r>
          </a:p>
        </p:txBody>
      </p:sp>
    </p:spTree>
    <p:extLst>
      <p:ext uri="{BB962C8B-B14F-4D97-AF65-F5344CB8AC3E}">
        <p14:creationId xmlns:p14="http://schemas.microsoft.com/office/powerpoint/2010/main" val="399685979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3778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Hostnames</a:t>
            </a:r>
            <a:endParaRPr lang="en-US" sz="3600" dirty="0">
              <a:solidFill>
                <a:srgbClr val="2C7C9F"/>
              </a:solidFill>
              <a:cs typeface="Arial" pitchFamily="34" charset="0"/>
            </a:endParaRPr>
          </a:p>
        </p:txBody>
      </p:sp>
      <p:sp>
        <p:nvSpPr>
          <p:cNvPr id="33795" name="Rectangle 1"/>
          <p:cNvSpPr>
            <a:spLocks noChangeArrowheads="1"/>
          </p:cNvSpPr>
          <p:nvPr/>
        </p:nvSpPr>
        <p:spPr bwMode="auto">
          <a:xfrm>
            <a:off x="544513" y="2459038"/>
            <a:ext cx="2155825" cy="170973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algn="l" eaLnBrk="1" hangingPunct="1">
              <a:lnSpc>
                <a:spcPct val="75000"/>
              </a:lnSpc>
            </a:pPr>
            <a:r>
              <a:rPr lang="en-US" sz="2000">
                <a:cs typeface="Arial" charset="0"/>
              </a:rPr>
              <a:t>Hostnames allow devices to be identified by network administrators over a network or the Internet.</a:t>
            </a:r>
          </a:p>
        </p:txBody>
      </p:sp>
      <p:pic>
        <p:nvPicPr>
          <p:cNvPr id="3379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038" y="1276350"/>
            <a:ext cx="4932362" cy="4652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145361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7969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Configuring </a:t>
            </a: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Hostnames</a:t>
            </a:r>
            <a:endParaRPr lang="en-US" sz="3600" dirty="0">
              <a:solidFill>
                <a:srgbClr val="2C7C9F"/>
              </a:solidFill>
              <a:cs typeface="Arial" pitchFamily="34" charset="0"/>
            </a:endParaRP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63" y="2388931"/>
            <a:ext cx="8247062" cy="284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515035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595952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Securing Device Access</a:t>
            </a:r>
            <a:endParaRPr lang="en-US" sz="3600" dirty="0">
              <a:solidFill>
                <a:srgbClr val="2C7C9F"/>
              </a:solidFill>
              <a:cs typeface="Arial" pitchFamily="34" charset="0"/>
            </a:endParaRPr>
          </a:p>
        </p:txBody>
      </p:sp>
      <p:sp>
        <p:nvSpPr>
          <p:cNvPr id="35843" name="Rectangle 1"/>
          <p:cNvSpPr>
            <a:spLocks noChangeArrowheads="1"/>
          </p:cNvSpPr>
          <p:nvPr/>
        </p:nvSpPr>
        <p:spPr bwMode="auto">
          <a:xfrm>
            <a:off x="471488" y="1587500"/>
            <a:ext cx="8077200" cy="408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l">
              <a:defRPr/>
            </a:pPr>
            <a:r>
              <a:rPr lang="en-US" dirty="0"/>
              <a:t>The passwords introduced here are:</a:t>
            </a:r>
          </a:p>
          <a:p>
            <a:pPr algn="l">
              <a:defRPr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b="1" dirty="0"/>
              <a:t>Enable password</a:t>
            </a:r>
            <a:r>
              <a:rPr lang="en-US" dirty="0"/>
              <a:t> - Limits access to the privileged EXEC mode</a:t>
            </a:r>
          </a:p>
          <a:p>
            <a:pPr marL="342900" indent="-342900" algn="l">
              <a:buFont typeface="Wingdings" pitchFamily="2" charset="2"/>
              <a:buChar char="§"/>
              <a:defRPr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b="1" dirty="0"/>
              <a:t>Enable secret</a:t>
            </a:r>
            <a:r>
              <a:rPr lang="en-US" dirty="0"/>
              <a:t> - Encrypted, limits access to the privileged EXEC mode</a:t>
            </a:r>
          </a:p>
          <a:p>
            <a:pPr marL="342900" indent="-342900" algn="l">
              <a:buFont typeface="Wingdings" pitchFamily="2" charset="2"/>
              <a:buChar char="§"/>
              <a:defRPr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b="1" dirty="0"/>
              <a:t>Console password</a:t>
            </a:r>
            <a:r>
              <a:rPr lang="en-US" dirty="0"/>
              <a:t> - Limits device access using the console connection</a:t>
            </a:r>
          </a:p>
          <a:p>
            <a:pPr marL="342900" indent="-342900" algn="l">
              <a:buFont typeface="Wingdings" pitchFamily="2" charset="2"/>
              <a:buChar char="§"/>
              <a:defRPr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b="1" dirty="0"/>
              <a:t>VTY password</a:t>
            </a:r>
            <a:r>
              <a:rPr lang="en-US" dirty="0"/>
              <a:t> - Limits device access over Telnet</a:t>
            </a:r>
          </a:p>
        </p:txBody>
      </p:sp>
      <p:sp>
        <p:nvSpPr>
          <p:cNvPr id="35844" name="Rectangle 1"/>
          <p:cNvSpPr>
            <a:spLocks noChangeArrowheads="1"/>
          </p:cNvSpPr>
          <p:nvPr/>
        </p:nvSpPr>
        <p:spPr bwMode="auto">
          <a:xfrm>
            <a:off x="471488" y="5798622"/>
            <a:ext cx="838025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l"/>
            <a:r>
              <a:rPr lang="en-US" b="1" dirty="0"/>
              <a:t>Note:</a:t>
            </a:r>
            <a:r>
              <a:rPr lang="en-US" dirty="0"/>
              <a:t> In </a:t>
            </a:r>
            <a:r>
              <a:rPr lang="en-US" dirty="0" smtClean="0"/>
              <a:t>labs, </a:t>
            </a:r>
            <a:r>
              <a:rPr lang="en-US" dirty="0"/>
              <a:t>we will be using simple passwords such as </a:t>
            </a:r>
            <a:r>
              <a:rPr lang="en-US" b="1" dirty="0">
                <a:solidFill>
                  <a:schemeClr val="accent6"/>
                </a:solidFill>
              </a:rPr>
              <a:t>cisco</a:t>
            </a:r>
            <a:r>
              <a:rPr lang="en-US" dirty="0"/>
              <a:t> or </a:t>
            </a:r>
            <a:r>
              <a:rPr lang="en-US" b="1" dirty="0">
                <a:solidFill>
                  <a:srgbClr val="C00000"/>
                </a:solidFill>
              </a:rPr>
              <a:t>class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9850134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81121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Securing Privileged EXEC Access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36867" name="Rectangle 6"/>
          <p:cNvSpPr>
            <a:spLocks noGrp="1" noChangeArrowheads="1"/>
          </p:cNvSpPr>
          <p:nvPr>
            <p:ph idx="1"/>
          </p:nvPr>
        </p:nvSpPr>
        <p:spPr>
          <a:xfrm>
            <a:off x="1143000" y="2139376"/>
            <a:ext cx="6248400" cy="1371600"/>
          </a:xfrm>
        </p:spPr>
        <p:txBody>
          <a:bodyPr/>
          <a:lstStyle/>
          <a:p>
            <a:pPr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use the </a:t>
            </a:r>
            <a:r>
              <a:rPr lang="en-US" sz="2000" b="1" dirty="0" smtClean="0">
                <a:solidFill>
                  <a:schemeClr val="tx1"/>
                </a:solidFill>
                <a:cs typeface="Arial" charset="0"/>
              </a:rPr>
              <a:t>enable secret </a:t>
            </a: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command, not the older </a:t>
            </a:r>
            <a:r>
              <a:rPr lang="en-US" sz="2000" b="1" dirty="0" smtClean="0">
                <a:solidFill>
                  <a:schemeClr val="tx1"/>
                </a:solidFill>
                <a:cs typeface="Arial" charset="0"/>
              </a:rPr>
              <a:t>enable</a:t>
            </a: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 password command</a:t>
            </a:r>
          </a:p>
          <a:p>
            <a:pPr eaLnBrk="1" hangingPunct="1">
              <a:lnSpc>
                <a:spcPct val="75000"/>
              </a:lnSpc>
            </a:pPr>
            <a:r>
              <a:rPr lang="en-US" sz="2000" b="1" dirty="0" smtClean="0">
                <a:solidFill>
                  <a:schemeClr val="tx1"/>
                </a:solidFill>
                <a:cs typeface="Arial" charset="0"/>
              </a:rPr>
              <a:t>enable secret</a:t>
            </a: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  provides greater security because the password is encrypted</a:t>
            </a:r>
          </a:p>
        </p:txBody>
      </p:sp>
      <p:pic>
        <p:nvPicPr>
          <p:cNvPr id="3686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3475010"/>
            <a:ext cx="685800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648098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538" y="1558562"/>
            <a:ext cx="6265862" cy="255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55619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Securing User EXEC Access</a:t>
            </a:r>
            <a:endParaRPr lang="en-US" sz="3600" dirty="0">
              <a:solidFill>
                <a:srgbClr val="2C7C9F"/>
              </a:solidFill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27088" y="4112850"/>
            <a:ext cx="7591425" cy="23637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sz="2000" dirty="0"/>
              <a:t>Console port must be secured</a:t>
            </a:r>
          </a:p>
          <a:p>
            <a:pPr marL="800100" lvl="1" indent="-342900" algn="l">
              <a:buFont typeface="Arial" pitchFamily="34" charset="0"/>
              <a:buChar char="•"/>
              <a:defRPr/>
            </a:pPr>
            <a:r>
              <a:rPr lang="en-US" sz="2000" dirty="0"/>
              <a:t>reduces the chance of unauthorized personnel physically plugging a cable into the device and gaining device access</a:t>
            </a:r>
          </a:p>
          <a:p>
            <a:pPr algn="l">
              <a:defRPr/>
            </a:pPr>
            <a:endParaRPr lang="en-US" sz="2000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sz="2000" dirty="0" err="1"/>
              <a:t>vty</a:t>
            </a:r>
            <a:r>
              <a:rPr lang="en-US" sz="2000" dirty="0"/>
              <a:t> lines allow access to a Cisco device via Telnet</a:t>
            </a:r>
          </a:p>
          <a:p>
            <a:pPr marL="800100" lvl="1" indent="-342900" algn="l">
              <a:buFont typeface="Arial" pitchFamily="34" charset="0"/>
              <a:buChar char="•"/>
              <a:defRPr/>
            </a:pPr>
            <a:r>
              <a:rPr lang="en-US" sz="2000" dirty="0"/>
              <a:t>number of </a:t>
            </a:r>
            <a:r>
              <a:rPr lang="en-US" sz="2000" dirty="0" err="1"/>
              <a:t>vty</a:t>
            </a:r>
            <a:r>
              <a:rPr lang="en-US" sz="2000" dirty="0"/>
              <a:t> lines supported varies with the type of device and the IOS version</a:t>
            </a:r>
          </a:p>
          <a:p>
            <a:pPr algn="l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48729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62731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Encrypting Password Display</a:t>
            </a:r>
            <a:endParaRPr lang="en-US" sz="3600" dirty="0">
              <a:cs typeface="Arial" pitchFamily="34" charset="0"/>
            </a:endParaRPr>
          </a:p>
        </p:txBody>
      </p:sp>
      <p:pic>
        <p:nvPicPr>
          <p:cNvPr id="389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17650"/>
            <a:ext cx="6894513" cy="504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6"/>
          <p:cNvSpPr>
            <a:spLocks noGrp="1" noChangeArrowheads="1"/>
          </p:cNvSpPr>
          <p:nvPr>
            <p:ph idx="1"/>
          </p:nvPr>
        </p:nvSpPr>
        <p:spPr>
          <a:xfrm>
            <a:off x="6634163" y="1639789"/>
            <a:ext cx="2365375" cy="5340350"/>
          </a:xfrm>
        </p:spPr>
        <p:txBody>
          <a:bodyPr>
            <a:normAutofit lnSpcReduction="10000"/>
          </a:bodyPr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sz="1800" b="1" dirty="0" smtClean="0">
                <a:solidFill>
                  <a:schemeClr val="tx1"/>
                </a:solidFill>
                <a:cs typeface="Arial" pitchFamily="34" charset="0"/>
              </a:rPr>
              <a:t>service password-encryption</a:t>
            </a:r>
            <a:endParaRPr lang="en-US" sz="1800" dirty="0">
              <a:solidFill>
                <a:schemeClr val="tx1"/>
              </a:solidFill>
              <a:cs typeface="Arial" pitchFamily="34" charset="0"/>
            </a:endParaRPr>
          </a:p>
          <a:p>
            <a:pPr eaLnBrk="1" hangingPunct="1">
              <a:lnSpc>
                <a:spcPct val="75000"/>
              </a:lnSpc>
              <a:defRPr/>
            </a:pPr>
            <a:r>
              <a:rPr lang="en-US" sz="1800" dirty="0">
                <a:solidFill>
                  <a:schemeClr val="tx1"/>
                </a:solidFill>
              </a:rPr>
              <a:t>prevents passwords from showing up as plain text when viewing the configuration </a:t>
            </a:r>
            <a:r>
              <a:rPr lang="en-US" sz="1800" b="1" dirty="0">
                <a:solidFill>
                  <a:schemeClr val="tx1"/>
                </a:solidFill>
              </a:rPr>
              <a:t> 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1800" dirty="0">
                <a:solidFill>
                  <a:schemeClr val="tx1"/>
                </a:solidFill>
              </a:rPr>
              <a:t>purpose of this command is to keep unauthorized individuals from viewing passwords in the configuration file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1800" dirty="0">
                <a:solidFill>
                  <a:schemeClr val="tx1"/>
                </a:solidFill>
              </a:rPr>
              <a:t>once applied, removing the encryption service does not reverse the encryption</a:t>
            </a:r>
            <a:endParaRPr lang="en-US" altLang="ja-JP" sz="1800" dirty="0">
              <a:solidFill>
                <a:schemeClr val="tx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1593844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81013" y="392113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Banner </a:t>
            </a:r>
            <a:r>
              <a:rPr lang="en-US" sz="3600" dirty="0">
                <a:cs typeface="Arial" pitchFamily="34" charset="0"/>
              </a:rPr>
              <a:t>Messages</a:t>
            </a:r>
          </a:p>
        </p:txBody>
      </p:sp>
      <p:sp>
        <p:nvSpPr>
          <p:cNvPr id="39939" name="Rectangle 6"/>
          <p:cNvSpPr>
            <a:spLocks noGrp="1" noChangeArrowheads="1"/>
          </p:cNvSpPr>
          <p:nvPr>
            <p:ph idx="1"/>
          </p:nvPr>
        </p:nvSpPr>
        <p:spPr>
          <a:xfrm>
            <a:off x="406399" y="1735137"/>
            <a:ext cx="2854555" cy="5122863"/>
          </a:xfrm>
        </p:spPr>
        <p:txBody>
          <a:bodyPr>
            <a:normAutofit/>
          </a:bodyPr>
          <a:lstStyle/>
          <a:p>
            <a:pPr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important part of the legal process in the event that someone is prosecuted for breaking into a device</a:t>
            </a:r>
          </a:p>
          <a:p>
            <a:pPr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wording that implies that a login is "welcome" or "invited" is not appropriate</a:t>
            </a:r>
          </a:p>
          <a:p>
            <a:pPr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often used for legal notification because it is displayed to all connected terminals</a:t>
            </a:r>
          </a:p>
          <a:p>
            <a:pPr eaLnBrk="1" hangingPunct="1">
              <a:lnSpc>
                <a:spcPct val="75000"/>
              </a:lnSpc>
            </a:pP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3994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954" y="1829217"/>
            <a:ext cx="5516562" cy="4656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121097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403225" y="62452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cs typeface="Arial" pitchFamily="34" charset="0"/>
              </a:rPr>
              <a:t>Configuration </a:t>
            </a:r>
            <a:r>
              <a:rPr lang="en-US" dirty="0">
                <a:cs typeface="Arial" pitchFamily="34" charset="0"/>
              </a:rPr>
              <a:t>Files</a:t>
            </a:r>
          </a:p>
        </p:txBody>
      </p:sp>
      <p:sp>
        <p:nvSpPr>
          <p:cNvPr id="36867" name="Rectangle 6"/>
          <p:cNvSpPr>
            <a:spLocks noGrp="1" noChangeArrowheads="1"/>
          </p:cNvSpPr>
          <p:nvPr>
            <p:ph idx="1"/>
          </p:nvPr>
        </p:nvSpPr>
        <p:spPr>
          <a:xfrm>
            <a:off x="5646541" y="1559041"/>
            <a:ext cx="3324225" cy="5232400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Switch# 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reload</a:t>
            </a:r>
            <a:endParaRPr lang="en-US" sz="2000" dirty="0">
              <a:solidFill>
                <a:schemeClr val="tx1"/>
              </a:solidFill>
              <a:cs typeface="Arial" pitchFamily="34" charset="0"/>
            </a:endParaRPr>
          </a:p>
          <a:p>
            <a:pPr marL="465138" lvl="1" indent="-22225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System configuration has been modified. Save? [yes/no]: </a:t>
            </a:r>
            <a:r>
              <a:rPr lang="en-US" sz="1600" b="1" dirty="0">
                <a:solidFill>
                  <a:schemeClr val="tx1"/>
                </a:solidFill>
                <a:cs typeface="Arial" pitchFamily="34" charset="0"/>
              </a:rPr>
              <a:t>n</a:t>
            </a:r>
            <a:endParaRPr lang="en-US" sz="1600" dirty="0">
              <a:solidFill>
                <a:schemeClr val="tx1"/>
              </a:solidFill>
              <a:cs typeface="Arial" pitchFamily="34" charset="0"/>
            </a:endParaRPr>
          </a:p>
          <a:p>
            <a:pPr marL="465138" lvl="1" indent="-7938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Proceed with reload? [confirm]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Startup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configuration is removed by using the 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erase </a:t>
            </a:r>
            <a:r>
              <a:rPr lang="en-US" sz="2000" b="1" dirty="0" smtClean="0">
                <a:solidFill>
                  <a:schemeClr val="tx1"/>
                </a:solidFill>
                <a:cs typeface="Arial" pitchFamily="34" charset="0"/>
              </a:rPr>
              <a:t>startup-</a:t>
            </a:r>
            <a:r>
              <a:rPr lang="en-US" sz="2000" b="1" dirty="0" err="1" smtClean="0">
                <a:solidFill>
                  <a:schemeClr val="tx1"/>
                </a:solidFill>
                <a:cs typeface="Arial" pitchFamily="34" charset="0"/>
              </a:rPr>
              <a:t>config</a:t>
            </a:r>
            <a:endParaRPr lang="en-US" sz="20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338137" lvl="1" indent="0" eaLnBrk="1" hangingPunct="1">
              <a:lnSpc>
                <a:spcPct val="75000"/>
              </a:lnSpc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Switch# </a:t>
            </a:r>
            <a:r>
              <a:rPr lang="en-US" sz="1600" b="1" dirty="0">
                <a:solidFill>
                  <a:schemeClr val="tx1"/>
                </a:solidFill>
                <a:cs typeface="Arial" pitchFamily="34" charset="0"/>
              </a:rPr>
              <a:t>erase </a:t>
            </a:r>
            <a:r>
              <a:rPr lang="en-US" sz="1600" b="1" dirty="0" smtClean="0">
                <a:solidFill>
                  <a:schemeClr val="tx1"/>
                </a:solidFill>
                <a:cs typeface="Arial" pitchFamily="34" charset="0"/>
              </a:rPr>
              <a:t>startup-</a:t>
            </a:r>
            <a:r>
              <a:rPr lang="en-US" sz="1600" b="1" dirty="0" err="1" smtClean="0">
                <a:solidFill>
                  <a:schemeClr val="tx1"/>
                </a:solidFill>
                <a:cs typeface="Arial" pitchFamily="34" charset="0"/>
              </a:rPr>
              <a:t>config</a:t>
            </a:r>
            <a:endParaRPr lang="en-US" sz="1600" b="1" dirty="0" smtClean="0">
              <a:solidFill>
                <a:schemeClr val="tx1"/>
              </a:solidFill>
              <a:cs typeface="Arial" pitchFamily="34" charset="0"/>
            </a:endParaRP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On a switch you must also issue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the </a:t>
            </a:r>
            <a:r>
              <a:rPr lang="en-US" sz="2000" b="1" dirty="0" smtClean="0">
                <a:solidFill>
                  <a:schemeClr val="tx1"/>
                </a:solidFill>
                <a:cs typeface="Arial" pitchFamily="34" charset="0"/>
              </a:rPr>
              <a:t>delete 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vlan.dat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 </a:t>
            </a:r>
            <a:endParaRPr lang="en-US" sz="2000" dirty="0" smtClean="0">
              <a:solidFill>
                <a:schemeClr val="tx1"/>
              </a:solidFill>
              <a:cs typeface="Arial" pitchFamily="34" charset="0"/>
            </a:endParaRPr>
          </a:p>
          <a:p>
            <a:pPr lvl="1">
              <a:defRPr/>
            </a:pPr>
            <a:r>
              <a:rPr lang="en-US" sz="1600" dirty="0" smtClean="0">
                <a:solidFill>
                  <a:schemeClr val="tx1"/>
                </a:solidFill>
                <a:cs typeface="Arial" pitchFamily="34" charset="0"/>
              </a:rPr>
              <a:t>Switch</a:t>
            </a: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# </a:t>
            </a:r>
            <a:r>
              <a:rPr lang="en-US" sz="1600" b="1" dirty="0">
                <a:solidFill>
                  <a:schemeClr val="tx1"/>
                </a:solidFill>
                <a:cs typeface="Arial" pitchFamily="34" charset="0"/>
              </a:rPr>
              <a:t>delete vlan.dat</a:t>
            </a: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 </a:t>
            </a:r>
          </a:p>
          <a:p>
            <a:pPr lvl="1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Delete filename [vlan.dat]?</a:t>
            </a:r>
          </a:p>
          <a:p>
            <a:pPr marL="465138" lvl="1" indent="-7938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Delete </a:t>
            </a:r>
            <a:r>
              <a:rPr lang="en-US" sz="1600" dirty="0" err="1">
                <a:solidFill>
                  <a:schemeClr val="tx1"/>
                </a:solidFill>
                <a:cs typeface="Arial" pitchFamily="34" charset="0"/>
              </a:rPr>
              <a:t>flash:vlan.dat</a:t>
            </a: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? [confirm]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sz="2000" dirty="0" smtClean="0">
              <a:solidFill>
                <a:schemeClr val="tx1"/>
              </a:solidFill>
            </a:endParaRPr>
          </a:p>
        </p:txBody>
      </p:sp>
      <p:pic>
        <p:nvPicPr>
          <p:cNvPr id="4096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25" y="1922375"/>
            <a:ext cx="5210175" cy="463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468363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6725" y="3778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Capturing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Text</a:t>
            </a:r>
          </a:p>
        </p:txBody>
      </p:sp>
      <p:pic>
        <p:nvPicPr>
          <p:cNvPr id="4198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25" y="1780644"/>
            <a:ext cx="4346575" cy="469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988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172641"/>
            <a:ext cx="4378325" cy="361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495418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554038" y="2822613"/>
            <a:ext cx="8145462" cy="838200"/>
          </a:xfrm>
        </p:spPr>
        <p:txBody>
          <a:bodyPr/>
          <a:lstStyle/>
          <a:p>
            <a:pPr algn="ctr" eaLnBrk="1" hangingPunct="1">
              <a:defRPr/>
            </a:pPr>
            <a:r>
              <a:rPr lang="en-US" sz="6000" dirty="0" smtClean="0">
                <a:solidFill>
                  <a:srgbClr val="2C7C9F"/>
                </a:solidFill>
                <a:cs typeface="Arial" pitchFamily="34" charset="0"/>
              </a:rPr>
              <a:t>Address </a:t>
            </a:r>
            <a:r>
              <a:rPr lang="en-US" sz="6000" dirty="0">
                <a:solidFill>
                  <a:srgbClr val="2C7C9F"/>
                </a:solidFill>
                <a:cs typeface="Arial" pitchFamily="34" charset="0"/>
              </a:rPr>
              <a:t>Schemes</a:t>
            </a:r>
          </a:p>
        </p:txBody>
      </p:sp>
    </p:spTree>
    <p:extLst>
      <p:ext uri="{BB962C8B-B14F-4D97-AF65-F5344CB8AC3E}">
        <p14:creationId xmlns:p14="http://schemas.microsoft.com/office/powerpoint/2010/main" val="53776751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8166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IP </a:t>
            </a:r>
            <a:r>
              <a:rPr lang="en-US" sz="3600" dirty="0">
                <a:cs typeface="Arial" pitchFamily="34" charset="0"/>
              </a:rPr>
              <a:t>Addressing in the Large</a:t>
            </a:r>
          </a:p>
        </p:txBody>
      </p:sp>
      <p:sp>
        <p:nvSpPr>
          <p:cNvPr id="44035" name="Rectangle 6"/>
          <p:cNvSpPr>
            <a:spLocks noGrp="1" noChangeArrowheads="1"/>
          </p:cNvSpPr>
          <p:nvPr>
            <p:ph idx="1"/>
          </p:nvPr>
        </p:nvSpPr>
        <p:spPr>
          <a:xfrm>
            <a:off x="452437" y="1704975"/>
            <a:ext cx="3773487" cy="515302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10000"/>
              </a:lnSpc>
            </a:pPr>
            <a:r>
              <a:rPr lang="en-US" sz="2000" dirty="0" smtClean="0">
                <a:solidFill>
                  <a:srgbClr val="000000"/>
                </a:solidFill>
                <a:cs typeface="Arial" charset="0"/>
              </a:rPr>
              <a:t>Each end device on a network must be configured with an IP address</a:t>
            </a:r>
          </a:p>
          <a:p>
            <a:pPr eaLnBrk="1" hangingPunct="1">
              <a:lnSpc>
                <a:spcPct val="110000"/>
              </a:lnSpc>
            </a:pPr>
            <a:r>
              <a:rPr lang="en-US" sz="2000" dirty="0" smtClean="0">
                <a:solidFill>
                  <a:srgbClr val="000000"/>
                </a:solidFill>
              </a:rPr>
              <a:t>Structure of an IPv4 address is called </a:t>
            </a:r>
            <a:r>
              <a:rPr lang="en-US" sz="2000" i="1" dirty="0" smtClean="0">
                <a:solidFill>
                  <a:srgbClr val="000000"/>
                </a:solidFill>
              </a:rPr>
              <a:t>dotted decimal</a:t>
            </a:r>
          </a:p>
          <a:p>
            <a:pPr eaLnBrk="1" hangingPunct="1">
              <a:lnSpc>
                <a:spcPct val="110000"/>
              </a:lnSpc>
            </a:pPr>
            <a:r>
              <a:rPr lang="en-US" sz="2000" dirty="0" smtClean="0">
                <a:solidFill>
                  <a:srgbClr val="000000"/>
                </a:solidFill>
              </a:rPr>
              <a:t>IP address displayed in decimal notation, with four decimal numbers between 0 and 255</a:t>
            </a:r>
          </a:p>
          <a:p>
            <a:pPr eaLnBrk="1" hangingPunct="1">
              <a:lnSpc>
                <a:spcPct val="110000"/>
              </a:lnSpc>
            </a:pPr>
            <a:r>
              <a:rPr lang="en-US" sz="2000" dirty="0" smtClean="0">
                <a:solidFill>
                  <a:srgbClr val="000000"/>
                </a:solidFill>
              </a:rPr>
              <a:t>With the IP address, a subnet mask is also necessary</a:t>
            </a:r>
          </a:p>
          <a:p>
            <a:pPr eaLnBrk="1" hangingPunct="1">
              <a:lnSpc>
                <a:spcPct val="110000"/>
              </a:lnSpc>
            </a:pPr>
            <a:r>
              <a:rPr lang="en-US" sz="2000" dirty="0" smtClean="0">
                <a:solidFill>
                  <a:srgbClr val="000000"/>
                </a:solidFill>
              </a:rPr>
              <a:t>IP addresses can be assigned to both physical ports and virtual interfaces</a:t>
            </a:r>
            <a:endParaRPr lang="en-US" altLang="ja-JP" sz="2000" dirty="0" smtClean="0">
              <a:solidFill>
                <a:srgbClr val="000000"/>
              </a:solidFill>
              <a:ea typeface="ＭＳ Ｐゴシック" pitchFamily="34" charset="-128"/>
              <a:cs typeface="Arial" charset="0"/>
            </a:endParaRPr>
          </a:p>
        </p:txBody>
      </p:sp>
      <p:pic>
        <p:nvPicPr>
          <p:cNvPr id="4403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925" y="1413265"/>
            <a:ext cx="4918075" cy="541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896840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966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Interfaces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and Ports</a:t>
            </a:r>
          </a:p>
        </p:txBody>
      </p:sp>
      <p:sp>
        <p:nvSpPr>
          <p:cNvPr id="45059" name="Rectangle 6"/>
          <p:cNvSpPr>
            <a:spLocks noGrp="1" noChangeArrowheads="1"/>
          </p:cNvSpPr>
          <p:nvPr>
            <p:ph idx="1"/>
          </p:nvPr>
        </p:nvSpPr>
        <p:spPr>
          <a:xfrm>
            <a:off x="463550" y="1233488"/>
            <a:ext cx="8216900" cy="5153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Network communications depend on end user device interfaces, networking device interfaces, and the cables that connect them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Types of network media include twisted-pair copper cables, fiber-optic cables, coaxial cables, or wireless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Different types of network media have different features and benefits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Ethernet is the most common local area network (LAN) technology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Ethernet ports are found on end user devices, switch devices, and other networking devices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Cisco IOS switches have physical ports for devices to connect to, but also have one or more switch virtual interfaces (SVIs -  no physical hardware on the device associated with it; created in software) 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SVI provides a means to remotely manage a switch over a network </a:t>
            </a:r>
          </a:p>
          <a:p>
            <a:pPr eaLnBrk="1" hangingPunct="1">
              <a:lnSpc>
                <a:spcPct val="75000"/>
              </a:lnSpc>
            </a:pPr>
            <a:endParaRPr lang="en-US" altLang="ja-JP" sz="18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4506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350" y="5322135"/>
            <a:ext cx="20193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06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0" y="5450890"/>
            <a:ext cx="1716088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06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7" y="5510073"/>
            <a:ext cx="1727200" cy="1306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295666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2438" y="454833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dirty="0" smtClean="0">
                <a:cs typeface="Arial" pitchFamily="34" charset="0"/>
              </a:rPr>
              <a:t>Configuring </a:t>
            </a:r>
            <a:r>
              <a:rPr lang="en-US" sz="3200" dirty="0">
                <a:cs typeface="Arial" pitchFamily="34" charset="0"/>
              </a:rPr>
              <a:t>a Switch Virtual Interface</a:t>
            </a:r>
          </a:p>
        </p:txBody>
      </p:sp>
      <p:sp>
        <p:nvSpPr>
          <p:cNvPr id="46083" name="Rectangle 6"/>
          <p:cNvSpPr>
            <a:spLocks noGrp="1" noChangeArrowheads="1"/>
          </p:cNvSpPr>
          <p:nvPr>
            <p:ph idx="1"/>
          </p:nvPr>
        </p:nvSpPr>
        <p:spPr>
          <a:xfrm>
            <a:off x="438150" y="3103563"/>
            <a:ext cx="8342313" cy="3649662"/>
          </a:xfrm>
        </p:spPr>
        <p:txBody>
          <a:bodyPr>
            <a:normAutofit fontScale="85000" lnSpcReduction="20000"/>
          </a:bodyPr>
          <a:lstStyle/>
          <a:p>
            <a:r>
              <a:rPr lang="en-US" sz="2000" b="1" dirty="0" smtClean="0">
                <a:solidFill>
                  <a:srgbClr val="000000"/>
                </a:solidFill>
                <a:cs typeface="Arial" charset="0"/>
              </a:rPr>
              <a:t>IP address</a:t>
            </a:r>
            <a:r>
              <a:rPr lang="en-US" sz="2000" dirty="0" smtClean="0">
                <a:solidFill>
                  <a:srgbClr val="000000"/>
                </a:solidFill>
                <a:cs typeface="Arial" charset="0"/>
              </a:rPr>
              <a:t> - together with subnet mask, uniquely identifies end device on internetwork</a:t>
            </a:r>
          </a:p>
          <a:p>
            <a:r>
              <a:rPr lang="en-US" sz="2000" b="1" dirty="0" smtClean="0">
                <a:solidFill>
                  <a:srgbClr val="000000"/>
                </a:solidFill>
                <a:cs typeface="Arial" charset="0"/>
              </a:rPr>
              <a:t>Subnet mask</a:t>
            </a:r>
            <a:r>
              <a:rPr lang="en-US" sz="2000" dirty="0" smtClean="0">
                <a:solidFill>
                  <a:srgbClr val="000000"/>
                </a:solidFill>
                <a:cs typeface="Arial" charset="0"/>
              </a:rPr>
              <a:t> - determines which part of a larger network is used by an IP address</a:t>
            </a:r>
          </a:p>
          <a:p>
            <a:r>
              <a:rPr lang="en-US" sz="2000" b="1" dirty="0" smtClean="0">
                <a:solidFill>
                  <a:srgbClr val="000000"/>
                </a:solidFill>
              </a:rPr>
              <a:t>interface VLAN 1</a:t>
            </a:r>
            <a:r>
              <a:rPr lang="en-US" sz="2000" dirty="0" smtClean="0">
                <a:solidFill>
                  <a:srgbClr val="000000"/>
                </a:solidFill>
              </a:rPr>
              <a:t> - interface configuration mode </a:t>
            </a:r>
          </a:p>
          <a:p>
            <a:r>
              <a:rPr lang="en-US" sz="2000" b="1" dirty="0" err="1" smtClean="0">
                <a:solidFill>
                  <a:srgbClr val="000000"/>
                </a:solidFill>
              </a:rPr>
              <a:t>ip</a:t>
            </a:r>
            <a:r>
              <a:rPr lang="en-US" sz="2000" b="1" dirty="0" smtClean="0">
                <a:solidFill>
                  <a:srgbClr val="000000"/>
                </a:solidFill>
              </a:rPr>
              <a:t> address 192.168.10.2 255.255.255.0</a:t>
            </a:r>
            <a:r>
              <a:rPr lang="en-US" sz="2000" dirty="0" smtClean="0">
                <a:solidFill>
                  <a:srgbClr val="000000"/>
                </a:solidFill>
              </a:rPr>
              <a:t> - configures the IP address and subnet mask for the switch </a:t>
            </a:r>
          </a:p>
          <a:p>
            <a:r>
              <a:rPr lang="en-US" sz="2000" b="1" dirty="0" smtClean="0">
                <a:solidFill>
                  <a:srgbClr val="000000"/>
                </a:solidFill>
              </a:rPr>
              <a:t>no shutdown</a:t>
            </a:r>
            <a:r>
              <a:rPr lang="en-US" sz="2000" dirty="0" smtClean="0">
                <a:solidFill>
                  <a:srgbClr val="000000"/>
                </a:solidFill>
              </a:rPr>
              <a:t> - administratively enables the interface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Switch</a:t>
            </a:r>
            <a:r>
              <a:rPr lang="en-US" sz="2000" b="1" dirty="0" smtClean="0">
                <a:solidFill>
                  <a:srgbClr val="000000"/>
                </a:solidFill>
              </a:rPr>
              <a:t> </a:t>
            </a:r>
            <a:r>
              <a:rPr lang="en-US" sz="2000" dirty="0" smtClean="0">
                <a:solidFill>
                  <a:srgbClr val="000000"/>
                </a:solidFill>
              </a:rPr>
              <a:t>still needs to have physical ports configured and VTY lines to enable remote management</a:t>
            </a:r>
          </a:p>
        </p:txBody>
      </p:sp>
      <p:pic>
        <p:nvPicPr>
          <p:cNvPr id="4608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175" y="1231900"/>
            <a:ext cx="7112000" cy="190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102754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2438" y="1146660"/>
            <a:ext cx="8145462" cy="722313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Manual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IP Address Configuration for End Devices</a:t>
            </a:r>
          </a:p>
        </p:txBody>
      </p:sp>
      <p:pic>
        <p:nvPicPr>
          <p:cNvPr id="4710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825" y="1865908"/>
            <a:ext cx="7149017" cy="4992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81573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1258489"/>
            <a:ext cx="8145463" cy="722313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Automatic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IP Address Configuration for End Devices</a:t>
            </a:r>
          </a:p>
        </p:txBody>
      </p:sp>
      <p:pic>
        <p:nvPicPr>
          <p:cNvPr id="4813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725" y="2179507"/>
            <a:ext cx="6450013" cy="448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103612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78263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IP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Address Conflicts</a:t>
            </a:r>
          </a:p>
        </p:txBody>
      </p:sp>
      <p:pic>
        <p:nvPicPr>
          <p:cNvPr id="49155" name="Picture 5" descr="C:\AriesWork\Content\NetworkBasics\Chapter 2\Graphics\2324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67" y="2635472"/>
            <a:ext cx="7507287" cy="223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578584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2438" y="995167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Test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the Loopback Address on an End Device</a:t>
            </a:r>
          </a:p>
        </p:txBody>
      </p:sp>
      <p:pic>
        <p:nvPicPr>
          <p:cNvPr id="5017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048" y="1817687"/>
            <a:ext cx="6945207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824837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393700" y="6130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Testing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the Interface Assignment</a:t>
            </a:r>
          </a:p>
        </p:txBody>
      </p:sp>
      <p:pic>
        <p:nvPicPr>
          <p:cNvPr id="5120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263" y="1711297"/>
            <a:ext cx="6159500" cy="5021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930458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423863" y="53462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Testing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End-to-End Connectivity</a:t>
            </a:r>
          </a:p>
        </p:txBody>
      </p:sp>
      <p:pic>
        <p:nvPicPr>
          <p:cNvPr id="5222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325" y="1422400"/>
            <a:ext cx="6380163" cy="543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601063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23863" y="37782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Summary</a:t>
            </a:r>
            <a:endParaRPr lang="en-US" dirty="0">
              <a:solidFill>
                <a:srgbClr val="2C7C9F"/>
              </a:solidFill>
              <a:cs typeface="Arial" pitchFamily="34" charset="0"/>
            </a:endParaRPr>
          </a:p>
        </p:txBody>
      </p:sp>
      <p:sp>
        <p:nvSpPr>
          <p:cNvPr id="50179" name="Rectangle 6"/>
          <p:cNvSpPr>
            <a:spLocks noGrp="1" noChangeArrowheads="1"/>
          </p:cNvSpPr>
          <p:nvPr>
            <p:ph idx="1"/>
          </p:nvPr>
        </p:nvSpPr>
        <p:spPr>
          <a:xfrm>
            <a:off x="495300" y="1458913"/>
            <a:ext cx="8216900" cy="5153025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Services provided </a:t>
            </a:r>
            <a:r>
              <a:rPr lang="en-US" sz="2000" dirty="0">
                <a:solidFill>
                  <a:schemeClr val="tx1"/>
                </a:solidFill>
              </a:rPr>
              <a:t>by the Cisco IOS </a:t>
            </a:r>
            <a:r>
              <a:rPr lang="en-US" sz="2000" dirty="0" smtClean="0">
                <a:solidFill>
                  <a:schemeClr val="tx1"/>
                </a:solidFill>
              </a:rPr>
              <a:t>accessed </a:t>
            </a:r>
            <a:r>
              <a:rPr lang="en-US" sz="2000" dirty="0">
                <a:solidFill>
                  <a:schemeClr val="tx1"/>
                </a:solidFill>
              </a:rPr>
              <a:t>using a command-line interface (</a:t>
            </a:r>
            <a:r>
              <a:rPr lang="en-US" sz="2000" dirty="0" smtClean="0">
                <a:solidFill>
                  <a:schemeClr val="tx1"/>
                </a:solidFill>
              </a:rPr>
              <a:t>CLI)</a:t>
            </a:r>
          </a:p>
          <a:p>
            <a:pPr marL="800100" lvl="1" indent="-34290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accessed </a:t>
            </a:r>
            <a:r>
              <a:rPr lang="en-US" dirty="0">
                <a:solidFill>
                  <a:schemeClr val="tx1"/>
                </a:solidFill>
              </a:rPr>
              <a:t>by either the console port, the AUX port, or through telnet or </a:t>
            </a:r>
            <a:r>
              <a:rPr lang="en-US" dirty="0" smtClean="0">
                <a:solidFill>
                  <a:schemeClr val="tx1"/>
                </a:solidFill>
              </a:rPr>
              <a:t>SSH</a:t>
            </a:r>
          </a:p>
          <a:p>
            <a:pPr marL="800100" lvl="1" indent="-34290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can </a:t>
            </a:r>
            <a:r>
              <a:rPr lang="en-US" dirty="0">
                <a:solidFill>
                  <a:schemeClr val="tx1"/>
                </a:solidFill>
              </a:rPr>
              <a:t>make configuration changes to Cisco IOS </a:t>
            </a:r>
            <a:r>
              <a:rPr lang="en-US" dirty="0" smtClean="0">
                <a:solidFill>
                  <a:schemeClr val="tx1"/>
                </a:solidFill>
              </a:rPr>
              <a:t>devices</a:t>
            </a:r>
          </a:p>
          <a:p>
            <a:pPr marL="800100" lvl="1" indent="-34290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a </a:t>
            </a:r>
            <a:r>
              <a:rPr lang="en-US" dirty="0">
                <a:solidFill>
                  <a:schemeClr val="tx1"/>
                </a:solidFill>
              </a:rPr>
              <a:t>network technician must navigate through various hierarchical modes of the </a:t>
            </a:r>
            <a:r>
              <a:rPr lang="en-US" dirty="0" smtClean="0">
                <a:solidFill>
                  <a:schemeClr val="tx1"/>
                </a:solidFill>
              </a:rPr>
              <a:t>IOS</a:t>
            </a:r>
            <a:endParaRPr lang="en-US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Cisco </a:t>
            </a:r>
            <a:r>
              <a:rPr lang="en-US" sz="2000" dirty="0">
                <a:solidFill>
                  <a:schemeClr val="tx1"/>
                </a:solidFill>
              </a:rPr>
              <a:t>IOS routers and switches support a </a:t>
            </a:r>
            <a:r>
              <a:rPr lang="en-US" sz="2000" dirty="0" smtClean="0">
                <a:solidFill>
                  <a:schemeClr val="tx1"/>
                </a:solidFill>
              </a:rPr>
              <a:t>similar operating system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Introduced the </a:t>
            </a:r>
            <a:r>
              <a:rPr lang="en-US" sz="2000" dirty="0">
                <a:solidFill>
                  <a:schemeClr val="tx1"/>
                </a:solidFill>
              </a:rPr>
              <a:t>initial settings of a Cisco IOS switch </a:t>
            </a:r>
            <a:r>
              <a:rPr lang="en-US" sz="2000" dirty="0" smtClean="0">
                <a:solidFill>
                  <a:schemeClr val="tx1"/>
                </a:solidFill>
              </a:rPr>
              <a:t>device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setting </a:t>
            </a:r>
            <a:r>
              <a:rPr lang="en-US" dirty="0">
                <a:solidFill>
                  <a:schemeClr val="tx1"/>
                </a:solidFill>
              </a:rPr>
              <a:t>a </a:t>
            </a:r>
            <a:r>
              <a:rPr lang="en-US" dirty="0" smtClean="0">
                <a:solidFill>
                  <a:schemeClr val="tx1"/>
                </a:solidFill>
              </a:rPr>
              <a:t>name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limiting </a:t>
            </a:r>
            <a:r>
              <a:rPr lang="en-US" dirty="0">
                <a:solidFill>
                  <a:schemeClr val="tx1"/>
                </a:solidFill>
              </a:rPr>
              <a:t>access to the device </a:t>
            </a:r>
            <a:r>
              <a:rPr lang="en-US" dirty="0" smtClean="0">
                <a:solidFill>
                  <a:schemeClr val="tx1"/>
                </a:solidFill>
              </a:rPr>
              <a:t>configuration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configuring </a:t>
            </a:r>
            <a:r>
              <a:rPr lang="en-US" dirty="0">
                <a:solidFill>
                  <a:schemeClr val="tx1"/>
                </a:solidFill>
              </a:rPr>
              <a:t>banner messages 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saving </a:t>
            </a:r>
            <a:r>
              <a:rPr lang="en-US" dirty="0">
                <a:solidFill>
                  <a:schemeClr val="tx1"/>
                </a:solidFill>
              </a:rPr>
              <a:t>the </a:t>
            </a:r>
            <a:r>
              <a:rPr lang="en-US" dirty="0" smtClean="0">
                <a:solidFill>
                  <a:schemeClr val="tx1"/>
                </a:solidFill>
              </a:rPr>
              <a:t>configuration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31250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2558</TotalTime>
  <Words>2161</Words>
  <Application>Microsoft Office PowerPoint</Application>
  <PresentationFormat>On-screen Show (4:3)</PresentationFormat>
  <Paragraphs>397</Paragraphs>
  <Slides>45</Slides>
  <Notes>44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ＭＳ Ｐゴシック</vt:lpstr>
      <vt:lpstr>Apple Chancery</vt:lpstr>
      <vt:lpstr>Arial</vt:lpstr>
      <vt:lpstr>Calibri</vt:lpstr>
      <vt:lpstr>News Gothic MT</vt:lpstr>
      <vt:lpstr>Wingdings</vt:lpstr>
      <vt:lpstr>Wingdings 2</vt:lpstr>
      <vt:lpstr>Breeze</vt:lpstr>
      <vt:lpstr>Configuring a Network Operating System</vt:lpstr>
      <vt:lpstr>Objectives</vt:lpstr>
      <vt:lpstr>Operating Systems</vt:lpstr>
      <vt:lpstr>Operating Systems</vt:lpstr>
      <vt:lpstr>Purpose of OS</vt:lpstr>
      <vt:lpstr>Location of the Cisco IOS</vt:lpstr>
      <vt:lpstr>IOS Functions</vt:lpstr>
      <vt:lpstr>Console Access Method</vt:lpstr>
      <vt:lpstr>Console Access Method</vt:lpstr>
      <vt:lpstr>Telnet, SSH, and AUX Access Methods</vt:lpstr>
      <vt:lpstr>Terminal Emulation Programs</vt:lpstr>
      <vt:lpstr>Cisco IOS Modes of Operation</vt:lpstr>
      <vt:lpstr>Primary Modes</vt:lpstr>
      <vt:lpstr>Global Configuration Mode and Submodes</vt:lpstr>
      <vt:lpstr>Navigating between IOS Modes</vt:lpstr>
      <vt:lpstr>Navigating between IOS Modes (cont.)</vt:lpstr>
      <vt:lpstr>IOS Command Structure</vt:lpstr>
      <vt:lpstr>Cisco IOS Command Reference</vt:lpstr>
      <vt:lpstr>Context Sensitive Help</vt:lpstr>
      <vt:lpstr>Command Syntax Check</vt:lpstr>
      <vt:lpstr>Hot Keys and Shortcuts</vt:lpstr>
      <vt:lpstr>IOS Examination Commands</vt:lpstr>
      <vt:lpstr>The show version Command</vt:lpstr>
      <vt:lpstr>Hostnames Why the Switch</vt:lpstr>
      <vt:lpstr>Device Names</vt:lpstr>
      <vt:lpstr>Hostnames</vt:lpstr>
      <vt:lpstr> Configuring Hostnames</vt:lpstr>
      <vt:lpstr>Securing Device Access</vt:lpstr>
      <vt:lpstr>Securing Privileged EXEC Access</vt:lpstr>
      <vt:lpstr>Securing User EXEC Access</vt:lpstr>
      <vt:lpstr>Encrypting Password Display</vt:lpstr>
      <vt:lpstr>Banner Messages</vt:lpstr>
      <vt:lpstr>Configuration Files</vt:lpstr>
      <vt:lpstr>Capturing Text</vt:lpstr>
      <vt:lpstr>Address Schemes</vt:lpstr>
      <vt:lpstr>IP Addressing in the Large</vt:lpstr>
      <vt:lpstr>Interfaces and Ports</vt:lpstr>
      <vt:lpstr>Configuring a Switch Virtual Interface</vt:lpstr>
      <vt:lpstr>Manual IP Address Configuration for End Devices</vt:lpstr>
      <vt:lpstr>Automatic IP Address Configuration for End Devices</vt:lpstr>
      <vt:lpstr>IP Address Conflicts</vt:lpstr>
      <vt:lpstr>Test the Loopback Address on an End Device</vt:lpstr>
      <vt:lpstr>Testing the Interface Assignment</vt:lpstr>
      <vt:lpstr>Testing End-to-End Connectivity</vt:lpstr>
      <vt:lpstr>Summary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Radhakrishnan, Kapilan</cp:lastModifiedBy>
  <cp:revision>138</cp:revision>
  <dcterms:created xsi:type="dcterms:W3CDTF">2011-10-03T10:20:59Z</dcterms:created>
  <dcterms:modified xsi:type="dcterms:W3CDTF">2015-10-12T09:05:10Z</dcterms:modified>
</cp:coreProperties>
</file>