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40" r:id="rId4"/>
  </p:sldMasterIdLst>
  <p:notesMasterIdLst>
    <p:notesMasterId r:id="rId15"/>
  </p:notesMasterIdLst>
  <p:sldIdLst>
    <p:sldId id="272" r:id="rId5"/>
    <p:sldId id="274" r:id="rId6"/>
    <p:sldId id="280" r:id="rId7"/>
    <p:sldId id="282" r:id="rId8"/>
    <p:sldId id="275" r:id="rId9"/>
    <p:sldId id="278" r:id="rId10"/>
    <p:sldId id="276" r:id="rId11"/>
    <p:sldId id="283" r:id="rId12"/>
    <p:sldId id="277" r:id="rId13"/>
    <p:sldId id="27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00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E2175-4A5A-412E-B544-FA3E7BE1D39D}" type="datetimeFigureOut">
              <a:rPr lang="en-US" smtClean="0"/>
              <a:t>10/24/2019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0EA6D1-6F22-46FD-AD91-FC510839F779}" type="slidenum">
              <a:rPr lang="en-US" smtClean="0"/>
              <a:t>‹#›</a:t>
            </a:fld>
            <a:endParaRPr lang="en-US" dirty="0"/>
          </a:p>
        </p:txBody>
      </p:sp>
    </p:spTree>
    <p:extLst>
      <p:ext uri="{BB962C8B-B14F-4D97-AF65-F5344CB8AC3E}">
        <p14:creationId xmlns:p14="http://schemas.microsoft.com/office/powerpoint/2010/main" val="1525954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B4EDF864-2F28-4237-BB3F-DBE3EEC3A404}" type="datetime1">
              <a:rPr lang="en-US" smtClean="0"/>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21955D-A16B-4B36-9C9E-9B6A0F460CD0}" type="datetime1">
              <a:rPr lang="en-US" smtClean="0"/>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4D8C1C2-5F97-402E-BFDF-BC6976DD2B8E}" type="datetime1">
              <a:rPr lang="en-US" smtClean="0"/>
              <a:t>10/24/2019</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1D477F5-CDF6-4332-9528-B5F54BD0CC52}" type="datetime1">
              <a:rPr lang="en-US" smtClean="0"/>
              <a:t>10/24/2019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CF22145-F44D-4EAE-AEA9-510C1E39F158}" type="datetime1">
              <a:rPr lang="en-US" smtClean="0"/>
              <a:t>10/24/2019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7C9399-AFC0-435C-A8B0-6455D03675EF}" type="datetime1">
              <a:rPr lang="en-US" smtClean="0"/>
              <a:t>10/24/2019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454154-AFFA-40FA-A445-5C940E21A930}" type="datetime1">
              <a:rPr lang="en-US" smtClean="0"/>
              <a:t>10/24/2019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5C7BCC-828A-4E33-B9B9-533C8665B8CD}" type="datetime1">
              <a:rPr lang="en-US" smtClean="0"/>
              <a:t>10/24/2019</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D87DBC-E941-44FF-A02C-1134922F1D02}" type="datetime1">
              <a:rPr lang="en-US" smtClean="0"/>
              <a:t>10/24/2019</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165F95-D5CB-4597-9A25-760A580A4EC4}" type="datetime1">
              <a:rPr lang="en-US" smtClean="0"/>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2D033A-33AF-47DA-AE1D-7FBF8C89596B}" type="datetime1">
              <a:rPr lang="en-US" smtClean="0"/>
              <a:t>10/24/2019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E9963E1-723C-4B80-BFB3-4E37855A4263}" type="datetime1">
              <a:rPr lang="en-US" smtClean="0"/>
              <a:t>10/24/2019</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13" Type="http://schemas.microsoft.com/office/2007/relationships/hdphoto" Target="../media/hdphoto1.wdp"/><Relationship Id="rId3" Type="http://schemas.openxmlformats.org/officeDocument/2006/relationships/slideLayout" Target="../slideLayouts/slideLayout1.xml"/><Relationship Id="rId7" Type="http://schemas.microsoft.com/office/2007/relationships/hdphoto" Target="../media/hdphoto3.wdp"/><Relationship Id="rId12"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11" Type="http://schemas.openxmlformats.org/officeDocument/2006/relationships/hyperlink" Target="http://palabrasdesirena.blogspot.com/2012/07/el-iceberg-imaginario-elizabeth-bishop.html" TargetMode="External"/><Relationship Id="rId5" Type="http://schemas.openxmlformats.org/officeDocument/2006/relationships/hyperlink" Target="http://smallsciencezines.blogspot.com/2010/11/free-water-vs-bottle-water.html" TargetMode="External"/><Relationship Id="rId10" Type="http://schemas.openxmlformats.org/officeDocument/2006/relationships/image" Target="../media/image8.jpg"/><Relationship Id="rId4" Type="http://schemas.openxmlformats.org/officeDocument/2006/relationships/image" Target="../media/image5.jpeg"/><Relationship Id="rId9" Type="http://schemas.openxmlformats.org/officeDocument/2006/relationships/hyperlink" Target="http://www.twopeasandtheirpod.com/this-and-that-58/" TargetMode="External"/><Relationship Id="rId14" Type="http://schemas.openxmlformats.org/officeDocument/2006/relationships/image" Target="../media/image9.png"/></Relationships>
</file>

<file path=ppt/slides/_rels/slide2.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slideLayout" Target="../slideLayouts/slideLayout2.xml"/><Relationship Id="rId7" Type="http://schemas.microsoft.com/office/2007/relationships/hdphoto" Target="../media/hdphoto1.wdp"/><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microsoft.com/office/2007/relationships/hdphoto" Target="../media/hdphoto3.wdp"/><Relationship Id="rId10" Type="http://schemas.openxmlformats.org/officeDocument/2006/relationships/image" Target="../media/image9.png"/><Relationship Id="rId4" Type="http://schemas.openxmlformats.org/officeDocument/2006/relationships/image" Target="../media/image10.png"/><Relationship Id="rId9" Type="http://schemas.openxmlformats.org/officeDocument/2006/relationships/hyperlink" Target="http://www.flickr.com/photos/aczapiga/8570620352/"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9.xml"/><Relationship Id="rId7" Type="http://schemas.openxmlformats.org/officeDocument/2006/relationships/image" Target="../media/image1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2.png"/><Relationship Id="rId5" Type="http://schemas.microsoft.com/office/2007/relationships/hdphoto" Target="../media/hdphoto1.wdp"/><Relationship Id="rId10" Type="http://schemas.openxmlformats.org/officeDocument/2006/relationships/image" Target="../media/image9.png"/><Relationship Id="rId4" Type="http://schemas.openxmlformats.org/officeDocument/2006/relationships/image" Target="../media/image2.png"/><Relationship Id="rId9" Type="http://schemas.openxmlformats.org/officeDocument/2006/relationships/image" Target="../media/image14.png"/></Relationships>
</file>

<file path=ppt/slides/_rels/slide4.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slideLayout" Target="../slideLayouts/slideLayout9.xml"/><Relationship Id="rId7" Type="http://schemas.openxmlformats.org/officeDocument/2006/relationships/hyperlink" Target="http://www.in5d.com/emoto-consciousness-water.html"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5.jpg"/><Relationship Id="rId5" Type="http://schemas.microsoft.com/office/2007/relationships/hdphoto" Target="../media/hdphoto1.wdp"/><Relationship Id="rId10" Type="http://schemas.openxmlformats.org/officeDocument/2006/relationships/image" Target="../media/image9.png"/><Relationship Id="rId4" Type="http://schemas.openxmlformats.org/officeDocument/2006/relationships/image" Target="../media/image2.png"/><Relationship Id="rId9" Type="http://schemas.openxmlformats.org/officeDocument/2006/relationships/hyperlink" Target="http://in5d.com/scientific-proof-thoughts-and-intentions-create-physical-reality/"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slideLayout" Target="../slideLayouts/slideLayout4.xml"/><Relationship Id="rId7" Type="http://schemas.openxmlformats.org/officeDocument/2006/relationships/hyperlink" Target="https://www.flickr.com/photos/ciat/4460363626/"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9.jpg"/><Relationship Id="rId5" Type="http://schemas.openxmlformats.org/officeDocument/2006/relationships/image" Target="../media/image18.png"/><Relationship Id="rId10" Type="http://schemas.openxmlformats.org/officeDocument/2006/relationships/image" Target="../media/image9.png"/><Relationship Id="rId4" Type="http://schemas.openxmlformats.org/officeDocument/2006/relationships/image" Target="../media/image17.png"/><Relationship Id="rId9" Type="http://schemas.openxmlformats.org/officeDocument/2006/relationships/hyperlink" Target="http://www.geograph.org.uk/photo/2905114"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cute-pictures.blogspot.com/2010/12/animals-birds-creatures-wild-life-sea.html?m=0" TargetMode="External"/><Relationship Id="rId13" Type="http://schemas.openxmlformats.org/officeDocument/2006/relationships/hyperlink" Target="http://www.indianetzone.com/2/indian_rivers_lakes.htm" TargetMode="External"/><Relationship Id="rId3" Type="http://schemas.openxmlformats.org/officeDocument/2006/relationships/slideLayout" Target="../slideLayouts/slideLayout2.xml"/><Relationship Id="rId7" Type="http://schemas.openxmlformats.org/officeDocument/2006/relationships/image" Target="../media/image22.jpg"/><Relationship Id="rId12" Type="http://schemas.openxmlformats.org/officeDocument/2006/relationships/image" Target="../media/image24.jp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1.png"/><Relationship Id="rId11" Type="http://schemas.openxmlformats.org/officeDocument/2006/relationships/image" Target="../media/image2.png"/><Relationship Id="rId5" Type="http://schemas.microsoft.com/office/2007/relationships/hdphoto" Target="../media/hdphoto3.wdp"/><Relationship Id="rId10" Type="http://schemas.openxmlformats.org/officeDocument/2006/relationships/hyperlink" Target="https://pxhere.com/en/photo/915825" TargetMode="External"/><Relationship Id="rId4" Type="http://schemas.openxmlformats.org/officeDocument/2006/relationships/image" Target="../media/image10.png"/><Relationship Id="rId9" Type="http://schemas.openxmlformats.org/officeDocument/2006/relationships/image" Target="../media/image23.jpg"/><Relationship Id="rId1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4.xml"/><Relationship Id="rId7" Type="http://schemas.openxmlformats.org/officeDocument/2006/relationships/image" Target="../media/image26.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5.png"/><Relationship Id="rId11" Type="http://schemas.openxmlformats.org/officeDocument/2006/relationships/image" Target="../media/image9.png"/><Relationship Id="rId5" Type="http://schemas.microsoft.com/office/2007/relationships/hdphoto" Target="../media/hdphoto1.wdp"/><Relationship Id="rId10" Type="http://schemas.openxmlformats.org/officeDocument/2006/relationships/image" Target="../media/image27.png"/><Relationship Id="rId4" Type="http://schemas.openxmlformats.org/officeDocument/2006/relationships/image" Target="../media/image2.png"/><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9.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8" Type="http://schemas.openxmlformats.org/officeDocument/2006/relationships/image" Target="../media/image32.jpg"/><Relationship Id="rId13" Type="http://schemas.openxmlformats.org/officeDocument/2006/relationships/hyperlink" Target="https://mronline.org/2018/02/08/the-african-anthropocene/" TargetMode="External"/><Relationship Id="rId3" Type="http://schemas.openxmlformats.org/officeDocument/2006/relationships/slideLayout" Target="../slideLayouts/slideLayout4.xml"/><Relationship Id="rId7" Type="http://schemas.openxmlformats.org/officeDocument/2006/relationships/hyperlink" Target="https://starfish-initiatives.org/generation-anthropocene-humans-altered-planet-ever/" TargetMode="External"/><Relationship Id="rId12" Type="http://schemas.openxmlformats.org/officeDocument/2006/relationships/image" Target="../media/image33.jp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1.jpeg"/><Relationship Id="rId11" Type="http://schemas.openxmlformats.org/officeDocument/2006/relationships/image" Target="../media/image3.png"/><Relationship Id="rId5" Type="http://schemas.microsoft.com/office/2007/relationships/hdphoto" Target="../media/hdphoto1.wdp"/><Relationship Id="rId10" Type="http://schemas.openxmlformats.org/officeDocument/2006/relationships/image" Target="../media/image10.png"/><Relationship Id="rId4" Type="http://schemas.openxmlformats.org/officeDocument/2006/relationships/image" Target="../media/image2.png"/><Relationship Id="rId9" Type="http://schemas.openxmlformats.org/officeDocument/2006/relationships/hyperlink" Target="http://rednel.blogspot.com/2014/10/peaceful-coexistence-genders-natures.html" TargetMode="External"/><Relationship Id="rId1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3B97473C-609B-4B4F-9F47-DAC2C7E95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16652-E95E-40C9-B397-C76AFE1C2028}"/>
              </a:ext>
            </a:extLst>
          </p:cNvPr>
          <p:cNvSpPr>
            <a:spLocks noGrp="1"/>
          </p:cNvSpPr>
          <p:nvPr>
            <p:ph type="ctrTitle"/>
          </p:nvPr>
        </p:nvSpPr>
        <p:spPr>
          <a:xfrm>
            <a:off x="4559754" y="4698377"/>
            <a:ext cx="3153737" cy="1439749"/>
          </a:xfrm>
        </p:spPr>
        <p:txBody>
          <a:bodyPr anchor="t">
            <a:normAutofit/>
          </a:bodyPr>
          <a:lstStyle/>
          <a:p>
            <a:r>
              <a:rPr lang="en-US" sz="5400" dirty="0">
                <a:solidFill>
                  <a:srgbClr val="0070C0"/>
                </a:solidFill>
                <a:latin typeface="Arial Rounded MT Bold" panose="020F0704030504030204" pitchFamily="34" charset="0"/>
              </a:rPr>
              <a:t>water</a:t>
            </a:r>
          </a:p>
        </p:txBody>
      </p:sp>
      <p:sp>
        <p:nvSpPr>
          <p:cNvPr id="3" name="Subtitle 2">
            <a:extLst>
              <a:ext uri="{FF2B5EF4-FFF2-40B4-BE49-F238E27FC236}">
                <a16:creationId xmlns:a16="http://schemas.microsoft.com/office/drawing/2014/main" id="{6FABE257-83AA-474D-BCC2-238EE02A29AD}"/>
              </a:ext>
            </a:extLst>
          </p:cNvPr>
          <p:cNvSpPr>
            <a:spLocks noGrp="1"/>
          </p:cNvSpPr>
          <p:nvPr>
            <p:ph type="subTitle" idx="1"/>
          </p:nvPr>
        </p:nvSpPr>
        <p:spPr>
          <a:xfrm>
            <a:off x="4559754" y="3827060"/>
            <a:ext cx="2638831" cy="638193"/>
          </a:xfrm>
        </p:spPr>
        <p:txBody>
          <a:bodyPr anchor="b">
            <a:normAutofit/>
          </a:bodyPr>
          <a:lstStyle/>
          <a:p>
            <a:r>
              <a:rPr lang="en-US" b="1" i="1" dirty="0">
                <a:effectLst>
                  <a:outerShdw blurRad="38100" dist="38100" dir="2700000" algn="tl">
                    <a:srgbClr val="000000">
                      <a:alpha val="43137"/>
                    </a:srgbClr>
                  </a:outerShdw>
                </a:effectLst>
                <a:latin typeface="Arial Rounded MT Bold" panose="020F0704030504030204" pitchFamily="34" charset="0"/>
              </a:rPr>
              <a:t>“</a:t>
            </a:r>
            <a:r>
              <a:rPr lang="en-US" b="1" i="1" dirty="0">
                <a:solidFill>
                  <a:srgbClr val="C00000"/>
                </a:solidFill>
                <a:effectLst>
                  <a:outerShdw blurRad="38100" dist="38100" dir="2700000" algn="tl">
                    <a:srgbClr val="000000">
                      <a:alpha val="43137"/>
                    </a:srgbClr>
                  </a:outerShdw>
                </a:effectLst>
                <a:latin typeface="Arial Rounded MT Bold" panose="020F0704030504030204" pitchFamily="34" charset="0"/>
              </a:rPr>
              <a:t>Fruit of the sky</a:t>
            </a:r>
            <a:r>
              <a:rPr lang="en-US" b="1" i="1" dirty="0">
                <a:effectLst>
                  <a:outerShdw blurRad="38100" dist="38100" dir="2700000" algn="tl">
                    <a:srgbClr val="000000">
                      <a:alpha val="43137"/>
                    </a:srgbClr>
                  </a:outerShdw>
                </a:effectLst>
                <a:latin typeface="Arial Rounded MT Bold" panose="020F0704030504030204" pitchFamily="34" charset="0"/>
              </a:rPr>
              <a:t>”</a:t>
            </a:r>
          </a:p>
        </p:txBody>
      </p:sp>
      <p:pic>
        <p:nvPicPr>
          <p:cNvPr id="6" name="Picture 5" descr="A picture containing food&#10;&#10;Description automatically generated">
            <a:extLst>
              <a:ext uri="{FF2B5EF4-FFF2-40B4-BE49-F238E27FC236}">
                <a16:creationId xmlns:a16="http://schemas.microsoft.com/office/drawing/2014/main" id="{91D178EB-5FC9-444B-B1C1-5AA7ED1568C2}"/>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23551" b="5823"/>
          <a:stretch/>
        </p:blipFill>
        <p:spPr>
          <a:xfrm>
            <a:off x="4347896" y="-4371"/>
            <a:ext cx="3577454" cy="3208363"/>
          </a:xfrm>
          <a:custGeom>
            <a:avLst/>
            <a:gdLst>
              <a:gd name="connsiteX0" fmla="*/ 1081320 w 3577454"/>
              <a:gd name="connsiteY0" fmla="*/ 0 h 3208363"/>
              <a:gd name="connsiteX1" fmla="*/ 2496135 w 3577454"/>
              <a:gd name="connsiteY1" fmla="*/ 0 h 3208363"/>
              <a:gd name="connsiteX2" fmla="*/ 2545422 w 3577454"/>
              <a:gd name="connsiteY2" fmla="*/ 23743 h 3208363"/>
              <a:gd name="connsiteX3" fmla="*/ 3376222 w 3577454"/>
              <a:gd name="connsiteY3" fmla="*/ 1419636 h 3208363"/>
              <a:gd name="connsiteX4" fmla="*/ 1788728 w 3577454"/>
              <a:gd name="connsiteY4" fmla="*/ 3007131 h 3208363"/>
              <a:gd name="connsiteX5" fmla="*/ 201233 w 3577454"/>
              <a:gd name="connsiteY5" fmla="*/ 1419636 h 3208363"/>
              <a:gd name="connsiteX6" fmla="*/ 1032033 w 3577454"/>
              <a:gd name="connsiteY6" fmla="*/ 23743 h 3208363"/>
              <a:gd name="connsiteX7" fmla="*/ 703576 w 3577454"/>
              <a:gd name="connsiteY7" fmla="*/ 0 h 3208363"/>
              <a:gd name="connsiteX8" fmla="*/ 985076 w 3577454"/>
              <a:gd name="connsiteY8" fmla="*/ 0 h 3208363"/>
              <a:gd name="connsiteX9" fmla="*/ 876141 w 3577454"/>
              <a:gd name="connsiteY9" fmla="*/ 66179 h 3208363"/>
              <a:gd name="connsiteX10" fmla="*/ 156514 w 3577454"/>
              <a:gd name="connsiteY10" fmla="*/ 1419636 h 3208363"/>
              <a:gd name="connsiteX11" fmla="*/ 1788728 w 3577454"/>
              <a:gd name="connsiteY11" fmla="*/ 3051850 h 3208363"/>
              <a:gd name="connsiteX12" fmla="*/ 3420941 w 3577454"/>
              <a:gd name="connsiteY12" fmla="*/ 1419636 h 3208363"/>
              <a:gd name="connsiteX13" fmla="*/ 2701313 w 3577454"/>
              <a:gd name="connsiteY13" fmla="*/ 66179 h 3208363"/>
              <a:gd name="connsiteX14" fmla="*/ 2592379 w 3577454"/>
              <a:gd name="connsiteY14" fmla="*/ 0 h 3208363"/>
              <a:gd name="connsiteX15" fmla="*/ 2873879 w 3577454"/>
              <a:gd name="connsiteY15" fmla="*/ 0 h 3208363"/>
              <a:gd name="connsiteX16" fmla="*/ 2926524 w 3577454"/>
              <a:gd name="connsiteY16" fmla="*/ 39367 h 3208363"/>
              <a:gd name="connsiteX17" fmla="*/ 3577454 w 3577454"/>
              <a:gd name="connsiteY17" fmla="*/ 1419636 h 3208363"/>
              <a:gd name="connsiteX18" fmla="*/ 1788728 w 3577454"/>
              <a:gd name="connsiteY18" fmla="*/ 3208363 h 3208363"/>
              <a:gd name="connsiteX19" fmla="*/ 0 w 3577454"/>
              <a:gd name="connsiteY19" fmla="*/ 1419636 h 3208363"/>
              <a:gd name="connsiteX20" fmla="*/ 650931 w 3577454"/>
              <a:gd name="connsiteY20" fmla="*/ 39367 h 3208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77454" h="3208363">
                <a:moveTo>
                  <a:pt x="1081320" y="0"/>
                </a:moveTo>
                <a:lnTo>
                  <a:pt x="2496135" y="0"/>
                </a:lnTo>
                <a:lnTo>
                  <a:pt x="2545422" y="23743"/>
                </a:lnTo>
                <a:cubicBezTo>
                  <a:pt x="3040284" y="292568"/>
                  <a:pt x="3376222" y="816871"/>
                  <a:pt x="3376222" y="1419636"/>
                </a:cubicBezTo>
                <a:cubicBezTo>
                  <a:pt x="3376222" y="2296386"/>
                  <a:pt x="2665477" y="3007131"/>
                  <a:pt x="1788728" y="3007131"/>
                </a:cubicBezTo>
                <a:cubicBezTo>
                  <a:pt x="911978" y="3007131"/>
                  <a:pt x="201233" y="2296386"/>
                  <a:pt x="201233" y="1419636"/>
                </a:cubicBezTo>
                <a:cubicBezTo>
                  <a:pt x="201233" y="816871"/>
                  <a:pt x="537171" y="292568"/>
                  <a:pt x="1032033" y="23743"/>
                </a:cubicBezTo>
                <a:close/>
                <a:moveTo>
                  <a:pt x="703576" y="0"/>
                </a:moveTo>
                <a:lnTo>
                  <a:pt x="985076" y="0"/>
                </a:lnTo>
                <a:lnTo>
                  <a:pt x="876141" y="66179"/>
                </a:lnTo>
                <a:cubicBezTo>
                  <a:pt x="441970" y="359500"/>
                  <a:pt x="156514" y="856232"/>
                  <a:pt x="156514" y="1419636"/>
                </a:cubicBezTo>
                <a:cubicBezTo>
                  <a:pt x="156514" y="2321082"/>
                  <a:pt x="887281" y="3051850"/>
                  <a:pt x="1788728" y="3051850"/>
                </a:cubicBezTo>
                <a:cubicBezTo>
                  <a:pt x="2690174" y="3051850"/>
                  <a:pt x="3420941" y="2321082"/>
                  <a:pt x="3420941" y="1419636"/>
                </a:cubicBezTo>
                <a:cubicBezTo>
                  <a:pt x="3420941" y="856232"/>
                  <a:pt x="3135485" y="359500"/>
                  <a:pt x="2701313" y="66179"/>
                </a:cubicBezTo>
                <a:lnTo>
                  <a:pt x="2592379" y="0"/>
                </a:lnTo>
                <a:lnTo>
                  <a:pt x="2873879" y="0"/>
                </a:lnTo>
                <a:lnTo>
                  <a:pt x="2926524" y="39367"/>
                </a:lnTo>
                <a:cubicBezTo>
                  <a:pt x="3324064" y="367446"/>
                  <a:pt x="3577454" y="863950"/>
                  <a:pt x="3577454" y="1419636"/>
                </a:cubicBezTo>
                <a:cubicBezTo>
                  <a:pt x="3577454" y="2407523"/>
                  <a:pt x="2776614" y="3208363"/>
                  <a:pt x="1788728" y="3208363"/>
                </a:cubicBezTo>
                <a:cubicBezTo>
                  <a:pt x="800841" y="3208363"/>
                  <a:pt x="0" y="2407523"/>
                  <a:pt x="0" y="1419636"/>
                </a:cubicBezTo>
                <a:cubicBezTo>
                  <a:pt x="0" y="863950"/>
                  <a:pt x="253391" y="367446"/>
                  <a:pt x="650931" y="39367"/>
                </a:cubicBezTo>
                <a:close/>
              </a:path>
            </a:pathLst>
          </a:custGeom>
        </p:spPr>
      </p:pic>
      <p:sp>
        <p:nvSpPr>
          <p:cNvPr id="80" name="Freeform: Shape 79">
            <a:extLst>
              <a:ext uri="{FF2B5EF4-FFF2-40B4-BE49-F238E27FC236}">
                <a16:creationId xmlns:a16="http://schemas.microsoft.com/office/drawing/2014/main" id="{C245B049-511D-4F0F-8AAB-633C26358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7896" y="-4371"/>
            <a:ext cx="3577454" cy="3208363"/>
          </a:xfrm>
          <a:custGeom>
            <a:avLst/>
            <a:gdLst>
              <a:gd name="connsiteX0" fmla="*/ 1081320 w 3577454"/>
              <a:gd name="connsiteY0" fmla="*/ 0 h 3208363"/>
              <a:gd name="connsiteX1" fmla="*/ 2496135 w 3577454"/>
              <a:gd name="connsiteY1" fmla="*/ 0 h 3208363"/>
              <a:gd name="connsiteX2" fmla="*/ 2545422 w 3577454"/>
              <a:gd name="connsiteY2" fmla="*/ 23743 h 3208363"/>
              <a:gd name="connsiteX3" fmla="*/ 3376222 w 3577454"/>
              <a:gd name="connsiteY3" fmla="*/ 1419636 h 3208363"/>
              <a:gd name="connsiteX4" fmla="*/ 1788728 w 3577454"/>
              <a:gd name="connsiteY4" fmla="*/ 3007131 h 3208363"/>
              <a:gd name="connsiteX5" fmla="*/ 201233 w 3577454"/>
              <a:gd name="connsiteY5" fmla="*/ 1419636 h 3208363"/>
              <a:gd name="connsiteX6" fmla="*/ 1032033 w 3577454"/>
              <a:gd name="connsiteY6" fmla="*/ 23743 h 3208363"/>
              <a:gd name="connsiteX7" fmla="*/ 703576 w 3577454"/>
              <a:gd name="connsiteY7" fmla="*/ 0 h 3208363"/>
              <a:gd name="connsiteX8" fmla="*/ 985076 w 3577454"/>
              <a:gd name="connsiteY8" fmla="*/ 0 h 3208363"/>
              <a:gd name="connsiteX9" fmla="*/ 876141 w 3577454"/>
              <a:gd name="connsiteY9" fmla="*/ 66179 h 3208363"/>
              <a:gd name="connsiteX10" fmla="*/ 156514 w 3577454"/>
              <a:gd name="connsiteY10" fmla="*/ 1419636 h 3208363"/>
              <a:gd name="connsiteX11" fmla="*/ 1788728 w 3577454"/>
              <a:gd name="connsiteY11" fmla="*/ 3051850 h 3208363"/>
              <a:gd name="connsiteX12" fmla="*/ 3420941 w 3577454"/>
              <a:gd name="connsiteY12" fmla="*/ 1419636 h 3208363"/>
              <a:gd name="connsiteX13" fmla="*/ 2701313 w 3577454"/>
              <a:gd name="connsiteY13" fmla="*/ 66179 h 3208363"/>
              <a:gd name="connsiteX14" fmla="*/ 2592379 w 3577454"/>
              <a:gd name="connsiteY14" fmla="*/ 0 h 3208363"/>
              <a:gd name="connsiteX15" fmla="*/ 2873879 w 3577454"/>
              <a:gd name="connsiteY15" fmla="*/ 0 h 3208363"/>
              <a:gd name="connsiteX16" fmla="*/ 2926524 w 3577454"/>
              <a:gd name="connsiteY16" fmla="*/ 39367 h 3208363"/>
              <a:gd name="connsiteX17" fmla="*/ 3577454 w 3577454"/>
              <a:gd name="connsiteY17" fmla="*/ 1419636 h 3208363"/>
              <a:gd name="connsiteX18" fmla="*/ 1788728 w 3577454"/>
              <a:gd name="connsiteY18" fmla="*/ 3208363 h 3208363"/>
              <a:gd name="connsiteX19" fmla="*/ 0 w 3577454"/>
              <a:gd name="connsiteY19" fmla="*/ 1419636 h 3208363"/>
              <a:gd name="connsiteX20" fmla="*/ 650931 w 3577454"/>
              <a:gd name="connsiteY20" fmla="*/ 39367 h 3208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77454" h="3208363">
                <a:moveTo>
                  <a:pt x="1081320" y="0"/>
                </a:moveTo>
                <a:lnTo>
                  <a:pt x="2496135" y="0"/>
                </a:lnTo>
                <a:lnTo>
                  <a:pt x="2545422" y="23743"/>
                </a:lnTo>
                <a:cubicBezTo>
                  <a:pt x="3040284" y="292568"/>
                  <a:pt x="3376222" y="816871"/>
                  <a:pt x="3376222" y="1419636"/>
                </a:cubicBezTo>
                <a:cubicBezTo>
                  <a:pt x="3376222" y="2296386"/>
                  <a:pt x="2665477" y="3007131"/>
                  <a:pt x="1788728" y="3007131"/>
                </a:cubicBezTo>
                <a:cubicBezTo>
                  <a:pt x="911978" y="3007131"/>
                  <a:pt x="201233" y="2296386"/>
                  <a:pt x="201233" y="1419636"/>
                </a:cubicBezTo>
                <a:cubicBezTo>
                  <a:pt x="201233" y="816871"/>
                  <a:pt x="537171" y="292568"/>
                  <a:pt x="1032033" y="23743"/>
                </a:cubicBezTo>
                <a:close/>
                <a:moveTo>
                  <a:pt x="703576" y="0"/>
                </a:moveTo>
                <a:lnTo>
                  <a:pt x="985076" y="0"/>
                </a:lnTo>
                <a:lnTo>
                  <a:pt x="876141" y="66179"/>
                </a:lnTo>
                <a:cubicBezTo>
                  <a:pt x="441970" y="359500"/>
                  <a:pt x="156514" y="856232"/>
                  <a:pt x="156514" y="1419636"/>
                </a:cubicBezTo>
                <a:cubicBezTo>
                  <a:pt x="156514" y="2321082"/>
                  <a:pt x="887281" y="3051850"/>
                  <a:pt x="1788728" y="3051850"/>
                </a:cubicBezTo>
                <a:cubicBezTo>
                  <a:pt x="2690174" y="3051850"/>
                  <a:pt x="3420941" y="2321082"/>
                  <a:pt x="3420941" y="1419636"/>
                </a:cubicBezTo>
                <a:cubicBezTo>
                  <a:pt x="3420941" y="856232"/>
                  <a:pt x="3135485" y="359500"/>
                  <a:pt x="2701313" y="66179"/>
                </a:cubicBezTo>
                <a:lnTo>
                  <a:pt x="2592379" y="0"/>
                </a:lnTo>
                <a:lnTo>
                  <a:pt x="2873879" y="0"/>
                </a:lnTo>
                <a:lnTo>
                  <a:pt x="2926524" y="39367"/>
                </a:lnTo>
                <a:cubicBezTo>
                  <a:pt x="3324064" y="367446"/>
                  <a:pt x="3577454" y="863950"/>
                  <a:pt x="3577454" y="1419636"/>
                </a:cubicBezTo>
                <a:cubicBezTo>
                  <a:pt x="3577454" y="2407523"/>
                  <a:pt x="2776614" y="3208363"/>
                  <a:pt x="1788728" y="3208363"/>
                </a:cubicBezTo>
                <a:cubicBezTo>
                  <a:pt x="800841" y="3208363"/>
                  <a:pt x="0" y="2407523"/>
                  <a:pt x="0" y="1419636"/>
                </a:cubicBezTo>
                <a:cubicBezTo>
                  <a:pt x="0" y="863950"/>
                  <a:pt x="253391" y="367446"/>
                  <a:pt x="650931" y="39367"/>
                </a:cubicBezTo>
                <a:close/>
              </a:path>
            </a:pathLst>
          </a:custGeom>
          <a:blipFill dpi="0" rotWithShape="1">
            <a:blip r:embed="rId6">
              <a:alphaModFix amt="30000"/>
              <a:duotone>
                <a:prstClr val="black"/>
                <a:schemeClr val="accent1">
                  <a:tint val="45000"/>
                  <a:satMod val="400000"/>
                </a:schemeClr>
              </a:duotone>
              <a:extLst>
                <a:ext uri="{BEBA8EAE-BF5A-486C-A8C5-ECC9F3942E4B}">
                  <a14:imgProps xmlns:a14="http://schemas.microsoft.com/office/drawing/2010/main">
                    <a14:imgLayer r:embed="rId7">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17" name="Picture 16" descr="A picture containing outdoor, person, boy, little&#10;&#10;Description automatically generated">
            <a:extLst>
              <a:ext uri="{FF2B5EF4-FFF2-40B4-BE49-F238E27FC236}">
                <a16:creationId xmlns:a16="http://schemas.microsoft.com/office/drawing/2014/main" id="{F387FF2B-9681-45B9-B556-21751E675E4D}"/>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l="8732" r="6955" b="3"/>
          <a:stretch/>
        </p:blipFill>
        <p:spPr>
          <a:xfrm>
            <a:off x="20" y="246519"/>
            <a:ext cx="4105707" cy="6223014"/>
          </a:xfrm>
          <a:custGeom>
            <a:avLst/>
            <a:gdLst>
              <a:gd name="connsiteX0" fmla="*/ 994219 w 4105727"/>
              <a:gd name="connsiteY0" fmla="*/ 350045 h 6223014"/>
              <a:gd name="connsiteX1" fmla="*/ 3755683 w 4105727"/>
              <a:gd name="connsiteY1" fmla="*/ 3111507 h 6223014"/>
              <a:gd name="connsiteX2" fmla="*/ 994219 w 4105727"/>
              <a:gd name="connsiteY2" fmla="*/ 5872970 h 6223014"/>
              <a:gd name="connsiteX3" fmla="*/ 173044 w 4105727"/>
              <a:gd name="connsiteY3" fmla="*/ 5748820 h 6223014"/>
              <a:gd name="connsiteX4" fmla="*/ 0 w 4105727"/>
              <a:gd name="connsiteY4" fmla="*/ 5685485 h 6223014"/>
              <a:gd name="connsiteX5" fmla="*/ 0 w 4105727"/>
              <a:gd name="connsiteY5" fmla="*/ 537529 h 6223014"/>
              <a:gd name="connsiteX6" fmla="*/ 173044 w 4105727"/>
              <a:gd name="connsiteY6" fmla="*/ 474195 h 6223014"/>
              <a:gd name="connsiteX7" fmla="*/ 994219 w 4105727"/>
              <a:gd name="connsiteY7" fmla="*/ 350045 h 6223014"/>
              <a:gd name="connsiteX8" fmla="*/ 994219 w 4105727"/>
              <a:gd name="connsiteY8" fmla="*/ 0 h 6223014"/>
              <a:gd name="connsiteX9" fmla="*/ 4105727 w 4105727"/>
              <a:gd name="connsiteY9" fmla="*/ 3111507 h 6223014"/>
              <a:gd name="connsiteX10" fmla="*/ 994219 w 4105727"/>
              <a:gd name="connsiteY10" fmla="*/ 6223014 h 6223014"/>
              <a:gd name="connsiteX11" fmla="*/ 68952 w 4105727"/>
              <a:gd name="connsiteY11" fmla="*/ 6083127 h 6223014"/>
              <a:gd name="connsiteX12" fmla="*/ 0 w 4105727"/>
              <a:gd name="connsiteY12" fmla="*/ 6057891 h 6223014"/>
              <a:gd name="connsiteX13" fmla="*/ 0 w 4105727"/>
              <a:gd name="connsiteY13" fmla="*/ 5768241 h 6223014"/>
              <a:gd name="connsiteX14" fmla="*/ 149913 w 4105727"/>
              <a:gd name="connsiteY14" fmla="*/ 5823110 h 6223014"/>
              <a:gd name="connsiteX15" fmla="*/ 994219 w 4105727"/>
              <a:gd name="connsiteY15" fmla="*/ 5950757 h 6223014"/>
              <a:gd name="connsiteX16" fmla="*/ 3833470 w 4105727"/>
              <a:gd name="connsiteY16" fmla="*/ 3111507 h 6223014"/>
              <a:gd name="connsiteX17" fmla="*/ 994219 w 4105727"/>
              <a:gd name="connsiteY17" fmla="*/ 272257 h 6223014"/>
              <a:gd name="connsiteX18" fmla="*/ 149913 w 4105727"/>
              <a:gd name="connsiteY18" fmla="*/ 399904 h 6223014"/>
              <a:gd name="connsiteX19" fmla="*/ 0 w 4105727"/>
              <a:gd name="connsiteY19" fmla="*/ 454773 h 6223014"/>
              <a:gd name="connsiteX20" fmla="*/ 0 w 4105727"/>
              <a:gd name="connsiteY20" fmla="*/ 165124 h 6223014"/>
              <a:gd name="connsiteX21" fmla="*/ 68952 w 4105727"/>
              <a:gd name="connsiteY21" fmla="*/ 139887 h 6223014"/>
              <a:gd name="connsiteX22" fmla="*/ 994219 w 4105727"/>
              <a:gd name="connsiteY22" fmla="*/ 0 h 622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105727" h="6223014">
                <a:moveTo>
                  <a:pt x="994219" y="350045"/>
                </a:moveTo>
                <a:cubicBezTo>
                  <a:pt x="2519334" y="350045"/>
                  <a:pt x="3755683" y="1586393"/>
                  <a:pt x="3755683" y="3111507"/>
                </a:cubicBezTo>
                <a:cubicBezTo>
                  <a:pt x="3755683" y="4636621"/>
                  <a:pt x="2519334" y="5872970"/>
                  <a:pt x="994219" y="5872970"/>
                </a:cubicBezTo>
                <a:cubicBezTo>
                  <a:pt x="708260" y="5872970"/>
                  <a:pt x="432453" y="5829504"/>
                  <a:pt x="173044" y="5748820"/>
                </a:cubicBezTo>
                <a:lnTo>
                  <a:pt x="0" y="5685485"/>
                </a:lnTo>
                <a:lnTo>
                  <a:pt x="0" y="537529"/>
                </a:lnTo>
                <a:lnTo>
                  <a:pt x="173044" y="474195"/>
                </a:lnTo>
                <a:cubicBezTo>
                  <a:pt x="432453" y="393510"/>
                  <a:pt x="708260" y="350045"/>
                  <a:pt x="994219" y="350045"/>
                </a:cubicBezTo>
                <a:close/>
                <a:moveTo>
                  <a:pt x="994219" y="0"/>
                </a:moveTo>
                <a:cubicBezTo>
                  <a:pt x="2712658" y="0"/>
                  <a:pt x="4105727" y="1393069"/>
                  <a:pt x="4105727" y="3111507"/>
                </a:cubicBezTo>
                <a:cubicBezTo>
                  <a:pt x="4105727" y="4829945"/>
                  <a:pt x="2712658" y="6223014"/>
                  <a:pt x="994219" y="6223014"/>
                </a:cubicBezTo>
                <a:cubicBezTo>
                  <a:pt x="672012" y="6223014"/>
                  <a:pt x="361243" y="6174039"/>
                  <a:pt x="68952" y="6083127"/>
                </a:cubicBezTo>
                <a:lnTo>
                  <a:pt x="0" y="6057891"/>
                </a:lnTo>
                <a:lnTo>
                  <a:pt x="0" y="5768241"/>
                </a:lnTo>
                <a:lnTo>
                  <a:pt x="149913" y="5823110"/>
                </a:lnTo>
                <a:cubicBezTo>
                  <a:pt x="416629" y="5906067"/>
                  <a:pt x="700205" y="5950757"/>
                  <a:pt x="994219" y="5950757"/>
                </a:cubicBezTo>
                <a:cubicBezTo>
                  <a:pt x="2562294" y="5950757"/>
                  <a:pt x="3833470" y="4679581"/>
                  <a:pt x="3833470" y="3111507"/>
                </a:cubicBezTo>
                <a:cubicBezTo>
                  <a:pt x="3833470" y="1543433"/>
                  <a:pt x="2562294" y="272257"/>
                  <a:pt x="994219" y="272257"/>
                </a:cubicBezTo>
                <a:cubicBezTo>
                  <a:pt x="700205" y="272257"/>
                  <a:pt x="416629" y="316947"/>
                  <a:pt x="149913" y="399904"/>
                </a:cubicBezTo>
                <a:lnTo>
                  <a:pt x="0" y="454773"/>
                </a:lnTo>
                <a:lnTo>
                  <a:pt x="0" y="165124"/>
                </a:lnTo>
                <a:lnTo>
                  <a:pt x="68952" y="139887"/>
                </a:lnTo>
                <a:cubicBezTo>
                  <a:pt x="361243" y="48975"/>
                  <a:pt x="672012" y="0"/>
                  <a:pt x="994219" y="0"/>
                </a:cubicBezTo>
                <a:close/>
              </a:path>
            </a:pathLst>
          </a:custGeom>
        </p:spPr>
      </p:pic>
      <p:sp>
        <p:nvSpPr>
          <p:cNvPr id="82" name="Freeform: Shape 81">
            <a:extLst>
              <a:ext uri="{FF2B5EF4-FFF2-40B4-BE49-F238E27FC236}">
                <a16:creationId xmlns:a16="http://schemas.microsoft.com/office/drawing/2014/main" id="{477E8FFE-728F-4F2D-B22F-AFF3FAA7F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6519"/>
            <a:ext cx="4105727" cy="6223014"/>
          </a:xfrm>
          <a:custGeom>
            <a:avLst/>
            <a:gdLst>
              <a:gd name="connsiteX0" fmla="*/ 994219 w 4105727"/>
              <a:gd name="connsiteY0" fmla="*/ 350045 h 6223014"/>
              <a:gd name="connsiteX1" fmla="*/ 3755683 w 4105727"/>
              <a:gd name="connsiteY1" fmla="*/ 3111507 h 6223014"/>
              <a:gd name="connsiteX2" fmla="*/ 994219 w 4105727"/>
              <a:gd name="connsiteY2" fmla="*/ 5872970 h 6223014"/>
              <a:gd name="connsiteX3" fmla="*/ 173044 w 4105727"/>
              <a:gd name="connsiteY3" fmla="*/ 5748820 h 6223014"/>
              <a:gd name="connsiteX4" fmla="*/ 0 w 4105727"/>
              <a:gd name="connsiteY4" fmla="*/ 5685485 h 6223014"/>
              <a:gd name="connsiteX5" fmla="*/ 0 w 4105727"/>
              <a:gd name="connsiteY5" fmla="*/ 537529 h 6223014"/>
              <a:gd name="connsiteX6" fmla="*/ 173044 w 4105727"/>
              <a:gd name="connsiteY6" fmla="*/ 474195 h 6223014"/>
              <a:gd name="connsiteX7" fmla="*/ 994219 w 4105727"/>
              <a:gd name="connsiteY7" fmla="*/ 350045 h 6223014"/>
              <a:gd name="connsiteX8" fmla="*/ 994219 w 4105727"/>
              <a:gd name="connsiteY8" fmla="*/ 0 h 6223014"/>
              <a:gd name="connsiteX9" fmla="*/ 4105727 w 4105727"/>
              <a:gd name="connsiteY9" fmla="*/ 3111507 h 6223014"/>
              <a:gd name="connsiteX10" fmla="*/ 994219 w 4105727"/>
              <a:gd name="connsiteY10" fmla="*/ 6223014 h 6223014"/>
              <a:gd name="connsiteX11" fmla="*/ 68952 w 4105727"/>
              <a:gd name="connsiteY11" fmla="*/ 6083127 h 6223014"/>
              <a:gd name="connsiteX12" fmla="*/ 0 w 4105727"/>
              <a:gd name="connsiteY12" fmla="*/ 6057891 h 6223014"/>
              <a:gd name="connsiteX13" fmla="*/ 0 w 4105727"/>
              <a:gd name="connsiteY13" fmla="*/ 5768241 h 6223014"/>
              <a:gd name="connsiteX14" fmla="*/ 149913 w 4105727"/>
              <a:gd name="connsiteY14" fmla="*/ 5823110 h 6223014"/>
              <a:gd name="connsiteX15" fmla="*/ 994219 w 4105727"/>
              <a:gd name="connsiteY15" fmla="*/ 5950757 h 6223014"/>
              <a:gd name="connsiteX16" fmla="*/ 3833470 w 4105727"/>
              <a:gd name="connsiteY16" fmla="*/ 3111507 h 6223014"/>
              <a:gd name="connsiteX17" fmla="*/ 994219 w 4105727"/>
              <a:gd name="connsiteY17" fmla="*/ 272257 h 6223014"/>
              <a:gd name="connsiteX18" fmla="*/ 149913 w 4105727"/>
              <a:gd name="connsiteY18" fmla="*/ 399904 h 6223014"/>
              <a:gd name="connsiteX19" fmla="*/ 0 w 4105727"/>
              <a:gd name="connsiteY19" fmla="*/ 454773 h 6223014"/>
              <a:gd name="connsiteX20" fmla="*/ 0 w 4105727"/>
              <a:gd name="connsiteY20" fmla="*/ 165124 h 6223014"/>
              <a:gd name="connsiteX21" fmla="*/ 68952 w 4105727"/>
              <a:gd name="connsiteY21" fmla="*/ 139887 h 6223014"/>
              <a:gd name="connsiteX22" fmla="*/ 994219 w 4105727"/>
              <a:gd name="connsiteY22" fmla="*/ 0 h 622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105727" h="6223014">
                <a:moveTo>
                  <a:pt x="994219" y="350045"/>
                </a:moveTo>
                <a:cubicBezTo>
                  <a:pt x="2519334" y="350045"/>
                  <a:pt x="3755683" y="1586393"/>
                  <a:pt x="3755683" y="3111507"/>
                </a:cubicBezTo>
                <a:cubicBezTo>
                  <a:pt x="3755683" y="4636621"/>
                  <a:pt x="2519334" y="5872970"/>
                  <a:pt x="994219" y="5872970"/>
                </a:cubicBezTo>
                <a:cubicBezTo>
                  <a:pt x="708260" y="5872970"/>
                  <a:pt x="432453" y="5829504"/>
                  <a:pt x="173044" y="5748820"/>
                </a:cubicBezTo>
                <a:lnTo>
                  <a:pt x="0" y="5685485"/>
                </a:lnTo>
                <a:lnTo>
                  <a:pt x="0" y="537529"/>
                </a:lnTo>
                <a:lnTo>
                  <a:pt x="173044" y="474195"/>
                </a:lnTo>
                <a:cubicBezTo>
                  <a:pt x="432453" y="393510"/>
                  <a:pt x="708260" y="350045"/>
                  <a:pt x="994219" y="350045"/>
                </a:cubicBezTo>
                <a:close/>
                <a:moveTo>
                  <a:pt x="994219" y="0"/>
                </a:moveTo>
                <a:cubicBezTo>
                  <a:pt x="2712658" y="0"/>
                  <a:pt x="4105727" y="1393069"/>
                  <a:pt x="4105727" y="3111507"/>
                </a:cubicBezTo>
                <a:cubicBezTo>
                  <a:pt x="4105727" y="4829945"/>
                  <a:pt x="2712658" y="6223014"/>
                  <a:pt x="994219" y="6223014"/>
                </a:cubicBezTo>
                <a:cubicBezTo>
                  <a:pt x="672012" y="6223014"/>
                  <a:pt x="361243" y="6174039"/>
                  <a:pt x="68952" y="6083127"/>
                </a:cubicBezTo>
                <a:lnTo>
                  <a:pt x="0" y="6057891"/>
                </a:lnTo>
                <a:lnTo>
                  <a:pt x="0" y="5768241"/>
                </a:lnTo>
                <a:lnTo>
                  <a:pt x="149913" y="5823110"/>
                </a:lnTo>
                <a:cubicBezTo>
                  <a:pt x="416629" y="5906067"/>
                  <a:pt x="700205" y="5950757"/>
                  <a:pt x="994219" y="5950757"/>
                </a:cubicBezTo>
                <a:cubicBezTo>
                  <a:pt x="2562294" y="5950757"/>
                  <a:pt x="3833470" y="4679581"/>
                  <a:pt x="3833470" y="3111507"/>
                </a:cubicBezTo>
                <a:cubicBezTo>
                  <a:pt x="3833470" y="1543433"/>
                  <a:pt x="2562294" y="272257"/>
                  <a:pt x="994219" y="272257"/>
                </a:cubicBezTo>
                <a:cubicBezTo>
                  <a:pt x="700205" y="272257"/>
                  <a:pt x="416629" y="316947"/>
                  <a:pt x="149913" y="399904"/>
                </a:cubicBezTo>
                <a:lnTo>
                  <a:pt x="0" y="454773"/>
                </a:lnTo>
                <a:lnTo>
                  <a:pt x="0" y="165124"/>
                </a:lnTo>
                <a:lnTo>
                  <a:pt x="68952" y="139887"/>
                </a:lnTo>
                <a:cubicBezTo>
                  <a:pt x="361243" y="48975"/>
                  <a:pt x="672012" y="0"/>
                  <a:pt x="994219" y="0"/>
                </a:cubicBezTo>
                <a:close/>
              </a:path>
            </a:pathLst>
          </a:custGeom>
          <a:blipFill dpi="0" rotWithShape="1">
            <a:blip r:embed="rId6">
              <a:alphaModFix amt="30000"/>
              <a:duotone>
                <a:prstClr val="black"/>
                <a:schemeClr val="accent1">
                  <a:tint val="45000"/>
                  <a:satMod val="400000"/>
                </a:schemeClr>
              </a:duotone>
              <a:extLst>
                <a:ext uri="{BEBA8EAE-BF5A-486C-A8C5-ECC9F3942E4B}">
                  <a14:imgProps xmlns:a14="http://schemas.microsoft.com/office/drawing/2010/main">
                    <a14:imgLayer r:embed="rId7">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8" name="Picture 7" descr="A picture containing water, ice, nature, blue&#10;&#10;Description automatically generated">
            <a:extLst>
              <a:ext uri="{FF2B5EF4-FFF2-40B4-BE49-F238E27FC236}">
                <a16:creationId xmlns:a16="http://schemas.microsoft.com/office/drawing/2014/main" id="{43DB2170-E079-4EF9-9998-C1C194A5044B}"/>
              </a:ext>
            </a:extLst>
          </p:cNvPr>
          <p:cNvPicPr>
            <a:picLocks noChangeAspect="1"/>
          </p:cNvPicPr>
          <p:nvPr/>
        </p:nvPicPr>
        <p:blipFill rotWithShape="1">
          <a:blip r:embed="rId10">
            <a:extLst>
              <a:ext uri="{837473B0-CC2E-450A-ABE3-18F120FF3D39}">
                <a1611:picAttrSrcUrl xmlns:a1611="http://schemas.microsoft.com/office/drawing/2016/11/main" r:id="rId11"/>
              </a:ext>
            </a:extLst>
          </a:blip>
          <a:srcRect l="12734" r="13609" b="-1"/>
          <a:stretch/>
        </p:blipFill>
        <p:spPr>
          <a:xfrm>
            <a:off x="8798776" y="1"/>
            <a:ext cx="3393224" cy="4146157"/>
          </a:xfrm>
          <a:custGeom>
            <a:avLst/>
            <a:gdLst>
              <a:gd name="connsiteX0" fmla="*/ 883481 w 3393224"/>
              <a:gd name="connsiteY0" fmla="*/ 0 h 4146157"/>
              <a:gd name="connsiteX1" fmla="*/ 3393224 w 3393224"/>
              <a:gd name="connsiteY1" fmla="*/ 0 h 4146157"/>
              <a:gd name="connsiteX2" fmla="*/ 3393224 w 3393224"/>
              <a:gd name="connsiteY2" fmla="*/ 3712747 h 4146157"/>
              <a:gd name="connsiteX3" fmla="*/ 3294368 w 3393224"/>
              <a:gd name="connsiteY3" fmla="*/ 3748929 h 4146157"/>
              <a:gd name="connsiteX4" fmla="*/ 2606478 w 3393224"/>
              <a:gd name="connsiteY4" fmla="*/ 3852928 h 4146157"/>
              <a:gd name="connsiteX5" fmla="*/ 293229 w 3393224"/>
              <a:gd name="connsiteY5" fmla="*/ 1539679 h 4146157"/>
              <a:gd name="connsiteX6" fmla="*/ 821462 w 3393224"/>
              <a:gd name="connsiteY6" fmla="*/ 68238 h 4146157"/>
              <a:gd name="connsiteX7" fmla="*/ 506742 w 3393224"/>
              <a:gd name="connsiteY7" fmla="*/ 0 h 4146157"/>
              <a:gd name="connsiteX8" fmla="*/ 795528 w 3393224"/>
              <a:gd name="connsiteY8" fmla="*/ 0 h 4146157"/>
              <a:gd name="connsiteX9" fmla="*/ 771181 w 3393224"/>
              <a:gd name="connsiteY9" fmla="*/ 26789 h 4146157"/>
              <a:gd name="connsiteX10" fmla="*/ 228067 w 3393224"/>
              <a:gd name="connsiteY10" fmla="*/ 1539679 h 4146157"/>
              <a:gd name="connsiteX11" fmla="*/ 2606478 w 3393224"/>
              <a:gd name="connsiteY11" fmla="*/ 3918090 h 4146157"/>
              <a:gd name="connsiteX12" fmla="*/ 3313745 w 3393224"/>
              <a:gd name="connsiteY12" fmla="*/ 3811162 h 4146157"/>
              <a:gd name="connsiteX13" fmla="*/ 3393224 w 3393224"/>
              <a:gd name="connsiteY13" fmla="*/ 3782072 h 4146157"/>
              <a:gd name="connsiteX14" fmla="*/ 3393224 w 3393224"/>
              <a:gd name="connsiteY14" fmla="*/ 4024708 h 4146157"/>
              <a:gd name="connsiteX15" fmla="*/ 3381565 w 3393224"/>
              <a:gd name="connsiteY15" fmla="*/ 4028975 h 4146157"/>
              <a:gd name="connsiteX16" fmla="*/ 2606478 w 3393224"/>
              <a:gd name="connsiteY16" fmla="*/ 4146157 h 4146157"/>
              <a:gd name="connsiteX17" fmla="*/ 0 w 3393224"/>
              <a:gd name="connsiteY17" fmla="*/ 1539679 h 4146157"/>
              <a:gd name="connsiteX18" fmla="*/ 445146 w 3393224"/>
              <a:gd name="connsiteY18" fmla="*/ 82372 h 4146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93224" h="4146157">
                <a:moveTo>
                  <a:pt x="883481" y="0"/>
                </a:moveTo>
                <a:lnTo>
                  <a:pt x="3393224" y="0"/>
                </a:lnTo>
                <a:lnTo>
                  <a:pt x="3393224" y="3712747"/>
                </a:lnTo>
                <a:lnTo>
                  <a:pt x="3294368" y="3748929"/>
                </a:lnTo>
                <a:cubicBezTo>
                  <a:pt x="3077063" y="3816518"/>
                  <a:pt x="2846023" y="3852928"/>
                  <a:pt x="2606478" y="3852928"/>
                </a:cubicBezTo>
                <a:cubicBezTo>
                  <a:pt x="1328905" y="3852928"/>
                  <a:pt x="293229" y="2817252"/>
                  <a:pt x="293229" y="1539679"/>
                </a:cubicBezTo>
                <a:cubicBezTo>
                  <a:pt x="293229" y="980741"/>
                  <a:pt x="491464" y="468103"/>
                  <a:pt x="821462" y="68238"/>
                </a:cubicBezTo>
                <a:close/>
                <a:moveTo>
                  <a:pt x="506742" y="0"/>
                </a:moveTo>
                <a:lnTo>
                  <a:pt x="795528" y="0"/>
                </a:lnTo>
                <a:lnTo>
                  <a:pt x="771181" y="26789"/>
                </a:lnTo>
                <a:cubicBezTo>
                  <a:pt x="431886" y="437919"/>
                  <a:pt x="228067" y="964997"/>
                  <a:pt x="228067" y="1539679"/>
                </a:cubicBezTo>
                <a:cubicBezTo>
                  <a:pt x="228067" y="2853239"/>
                  <a:pt x="1292918" y="3918090"/>
                  <a:pt x="2606478" y="3918090"/>
                </a:cubicBezTo>
                <a:cubicBezTo>
                  <a:pt x="2852771" y="3918090"/>
                  <a:pt x="3090319" y="3880654"/>
                  <a:pt x="3313745" y="3811162"/>
                </a:cubicBezTo>
                <a:lnTo>
                  <a:pt x="3393224" y="3782072"/>
                </a:lnTo>
                <a:lnTo>
                  <a:pt x="3393224" y="4024708"/>
                </a:lnTo>
                <a:lnTo>
                  <a:pt x="3381565" y="4028975"/>
                </a:lnTo>
                <a:cubicBezTo>
                  <a:pt x="3136715" y="4105131"/>
                  <a:pt x="2876388" y="4146157"/>
                  <a:pt x="2606478" y="4146157"/>
                </a:cubicBezTo>
                <a:cubicBezTo>
                  <a:pt x="1166960" y="4146157"/>
                  <a:pt x="0" y="2979197"/>
                  <a:pt x="0" y="1539679"/>
                </a:cubicBezTo>
                <a:cubicBezTo>
                  <a:pt x="0" y="999860"/>
                  <a:pt x="164104" y="498369"/>
                  <a:pt x="445146" y="82372"/>
                </a:cubicBezTo>
                <a:close/>
              </a:path>
            </a:pathLst>
          </a:custGeom>
        </p:spPr>
      </p:pic>
      <p:sp>
        <p:nvSpPr>
          <p:cNvPr id="84" name="Freeform: Shape 83">
            <a:extLst>
              <a:ext uri="{FF2B5EF4-FFF2-40B4-BE49-F238E27FC236}">
                <a16:creationId xmlns:a16="http://schemas.microsoft.com/office/drawing/2014/main" id="{E76E72E8-424D-4B67-810C-DDB394E8F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776" y="0"/>
            <a:ext cx="3393224" cy="4146157"/>
          </a:xfrm>
          <a:custGeom>
            <a:avLst/>
            <a:gdLst>
              <a:gd name="connsiteX0" fmla="*/ 883481 w 3393224"/>
              <a:gd name="connsiteY0" fmla="*/ 0 h 4146157"/>
              <a:gd name="connsiteX1" fmla="*/ 3393224 w 3393224"/>
              <a:gd name="connsiteY1" fmla="*/ 0 h 4146157"/>
              <a:gd name="connsiteX2" fmla="*/ 3393224 w 3393224"/>
              <a:gd name="connsiteY2" fmla="*/ 3712747 h 4146157"/>
              <a:gd name="connsiteX3" fmla="*/ 3294368 w 3393224"/>
              <a:gd name="connsiteY3" fmla="*/ 3748929 h 4146157"/>
              <a:gd name="connsiteX4" fmla="*/ 2606478 w 3393224"/>
              <a:gd name="connsiteY4" fmla="*/ 3852928 h 4146157"/>
              <a:gd name="connsiteX5" fmla="*/ 293229 w 3393224"/>
              <a:gd name="connsiteY5" fmla="*/ 1539679 h 4146157"/>
              <a:gd name="connsiteX6" fmla="*/ 821462 w 3393224"/>
              <a:gd name="connsiteY6" fmla="*/ 68238 h 4146157"/>
              <a:gd name="connsiteX7" fmla="*/ 506742 w 3393224"/>
              <a:gd name="connsiteY7" fmla="*/ 0 h 4146157"/>
              <a:gd name="connsiteX8" fmla="*/ 795528 w 3393224"/>
              <a:gd name="connsiteY8" fmla="*/ 0 h 4146157"/>
              <a:gd name="connsiteX9" fmla="*/ 771181 w 3393224"/>
              <a:gd name="connsiteY9" fmla="*/ 26789 h 4146157"/>
              <a:gd name="connsiteX10" fmla="*/ 228067 w 3393224"/>
              <a:gd name="connsiteY10" fmla="*/ 1539679 h 4146157"/>
              <a:gd name="connsiteX11" fmla="*/ 2606478 w 3393224"/>
              <a:gd name="connsiteY11" fmla="*/ 3918090 h 4146157"/>
              <a:gd name="connsiteX12" fmla="*/ 3313745 w 3393224"/>
              <a:gd name="connsiteY12" fmla="*/ 3811162 h 4146157"/>
              <a:gd name="connsiteX13" fmla="*/ 3393224 w 3393224"/>
              <a:gd name="connsiteY13" fmla="*/ 3782072 h 4146157"/>
              <a:gd name="connsiteX14" fmla="*/ 3393224 w 3393224"/>
              <a:gd name="connsiteY14" fmla="*/ 4024708 h 4146157"/>
              <a:gd name="connsiteX15" fmla="*/ 3381565 w 3393224"/>
              <a:gd name="connsiteY15" fmla="*/ 4028975 h 4146157"/>
              <a:gd name="connsiteX16" fmla="*/ 2606478 w 3393224"/>
              <a:gd name="connsiteY16" fmla="*/ 4146157 h 4146157"/>
              <a:gd name="connsiteX17" fmla="*/ 0 w 3393224"/>
              <a:gd name="connsiteY17" fmla="*/ 1539679 h 4146157"/>
              <a:gd name="connsiteX18" fmla="*/ 445146 w 3393224"/>
              <a:gd name="connsiteY18" fmla="*/ 82372 h 4146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93224" h="4146157">
                <a:moveTo>
                  <a:pt x="883481" y="0"/>
                </a:moveTo>
                <a:lnTo>
                  <a:pt x="3393224" y="0"/>
                </a:lnTo>
                <a:lnTo>
                  <a:pt x="3393224" y="3712747"/>
                </a:lnTo>
                <a:lnTo>
                  <a:pt x="3294368" y="3748929"/>
                </a:lnTo>
                <a:cubicBezTo>
                  <a:pt x="3077063" y="3816518"/>
                  <a:pt x="2846023" y="3852928"/>
                  <a:pt x="2606478" y="3852928"/>
                </a:cubicBezTo>
                <a:cubicBezTo>
                  <a:pt x="1328905" y="3852928"/>
                  <a:pt x="293229" y="2817252"/>
                  <a:pt x="293229" y="1539679"/>
                </a:cubicBezTo>
                <a:cubicBezTo>
                  <a:pt x="293229" y="980741"/>
                  <a:pt x="491464" y="468103"/>
                  <a:pt x="821462" y="68238"/>
                </a:cubicBezTo>
                <a:close/>
                <a:moveTo>
                  <a:pt x="506742" y="0"/>
                </a:moveTo>
                <a:lnTo>
                  <a:pt x="795528" y="0"/>
                </a:lnTo>
                <a:lnTo>
                  <a:pt x="771181" y="26789"/>
                </a:lnTo>
                <a:cubicBezTo>
                  <a:pt x="431886" y="437919"/>
                  <a:pt x="228067" y="964997"/>
                  <a:pt x="228067" y="1539679"/>
                </a:cubicBezTo>
                <a:cubicBezTo>
                  <a:pt x="228067" y="2853239"/>
                  <a:pt x="1292918" y="3918090"/>
                  <a:pt x="2606478" y="3918090"/>
                </a:cubicBezTo>
                <a:cubicBezTo>
                  <a:pt x="2852771" y="3918090"/>
                  <a:pt x="3090319" y="3880654"/>
                  <a:pt x="3313745" y="3811162"/>
                </a:cubicBezTo>
                <a:lnTo>
                  <a:pt x="3393224" y="3782072"/>
                </a:lnTo>
                <a:lnTo>
                  <a:pt x="3393224" y="4024708"/>
                </a:lnTo>
                <a:lnTo>
                  <a:pt x="3381565" y="4028975"/>
                </a:lnTo>
                <a:cubicBezTo>
                  <a:pt x="3136715" y="4105131"/>
                  <a:pt x="2876388" y="4146157"/>
                  <a:pt x="2606478" y="4146157"/>
                </a:cubicBezTo>
                <a:cubicBezTo>
                  <a:pt x="1166960" y="4146157"/>
                  <a:pt x="0" y="2979197"/>
                  <a:pt x="0" y="1539679"/>
                </a:cubicBezTo>
                <a:cubicBezTo>
                  <a:pt x="0" y="999860"/>
                  <a:pt x="164104" y="498369"/>
                  <a:pt x="445146" y="82372"/>
                </a:cubicBezTo>
                <a:close/>
              </a:path>
            </a:pathLst>
          </a:custGeom>
          <a:blipFill dpi="0" rotWithShape="1">
            <a:blip r:embed="rId6">
              <a:alphaModFix amt="30000"/>
              <a:duotone>
                <a:prstClr val="black"/>
                <a:schemeClr val="accent1">
                  <a:tint val="45000"/>
                  <a:satMod val="400000"/>
                </a:schemeClr>
              </a:duotone>
              <a:extLst>
                <a:ext uri="{BEBA8EAE-BF5A-486C-A8C5-ECC9F3942E4B}">
                  <a14:imgProps xmlns:a14="http://schemas.microsoft.com/office/drawing/2010/main">
                    <a14:imgLayer r:embed="rId7">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nvGrpSpPr>
          <p:cNvPr id="86" name="Group 85">
            <a:extLst>
              <a:ext uri="{FF2B5EF4-FFF2-40B4-BE49-F238E27FC236}">
                <a16:creationId xmlns:a16="http://schemas.microsoft.com/office/drawing/2014/main" id="{F1AAF32B-F0A8-4668-8829-6D641C57AA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87" name="Oval 86">
              <a:extLst>
                <a:ext uri="{FF2B5EF4-FFF2-40B4-BE49-F238E27FC236}">
                  <a16:creationId xmlns:a16="http://schemas.microsoft.com/office/drawing/2014/main" id="{550379EB-6042-49D7-B4CF-2500A970D1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12">
                <a:duotone>
                  <a:schemeClr val="accent1">
                    <a:shade val="45000"/>
                    <a:satMod val="135000"/>
                  </a:schemeClr>
                  <a:prstClr val="white"/>
                </a:duotone>
                <a:extLst>
                  <a:ext uri="{BEBA8EAE-BF5A-486C-A8C5-ECC9F3942E4B}">
                    <a14:imgProps xmlns:a14="http://schemas.microsoft.com/office/drawing/2010/main">
                      <a14:imgLayer r:embed="rId1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88" name="Oval 87">
              <a:extLst>
                <a:ext uri="{FF2B5EF4-FFF2-40B4-BE49-F238E27FC236}">
                  <a16:creationId xmlns:a16="http://schemas.microsoft.com/office/drawing/2014/main" id="{15346808-011F-4696-A0E8-05A715125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11" name="Audio 10">
            <a:hlinkClick r:id="" action="ppaction://media"/>
            <a:extLst>
              <a:ext uri="{FF2B5EF4-FFF2-40B4-BE49-F238E27FC236}">
                <a16:creationId xmlns:a16="http://schemas.microsoft.com/office/drawing/2014/main" id="{B049660A-2731-4523-B7C6-A5CB4477EA77}"/>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86517918"/>
      </p:ext>
    </p:extLst>
  </p:cSld>
  <p:clrMapOvr>
    <a:masterClrMapping/>
  </p:clrMapOvr>
  <mc:AlternateContent xmlns:mc="http://schemas.openxmlformats.org/markup-compatibility/2006">
    <mc:Choice xmlns:p14="http://schemas.microsoft.com/office/powerpoint/2010/main" Requires="p14">
      <p:transition spd="slow" p14:dur="2000" advTm="29273"/>
    </mc:Choice>
    <mc:Fallback>
      <p:transition spd="slow" advTm="29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5" name="Rectangle 194">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7" name="Rectangle 196">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9" name="Rectangle 198">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1" name="Group 200">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02" name="Oval 201">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Layer>
                    </a14:imgProps>
                  </a:ext>
                </a:extLst>
              </a:blip>
              <a:srcRect/>
              <a:tile tx="0" ty="0" sx="85000" sy="85000" flip="none" algn="tl"/>
            </a:blipFill>
            <a:ln w="25400" cap="flat" cmpd="sng" algn="ctr">
              <a:noFill/>
              <a:prstDash val="solid"/>
            </a:ln>
            <a:effectLst/>
          </p:spPr>
        </p:sp>
        <p:sp>
          <p:nvSpPr>
            <p:cNvPr id="203" name="Oval 202">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pic>
        <p:nvPicPr>
          <p:cNvPr id="7" name="Picture 6" descr="A person riding a wave in the ocean&#10;&#10;Description automatically generated">
            <a:extLst>
              <a:ext uri="{FF2B5EF4-FFF2-40B4-BE49-F238E27FC236}">
                <a16:creationId xmlns:a16="http://schemas.microsoft.com/office/drawing/2014/main" id="{EB66363C-A734-4043-804F-479C659244C2}"/>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a:stretch/>
        </p:blipFill>
        <p:spPr>
          <a:xfrm>
            <a:off x="-1" y="10"/>
            <a:ext cx="12191999" cy="6857990"/>
          </a:xfrm>
          <a:prstGeom prst="rect">
            <a:avLst/>
          </a:prstGeom>
        </p:spPr>
      </p:pic>
      <p:sp>
        <p:nvSpPr>
          <p:cNvPr id="205" name="Rectangle 204">
            <a:extLst>
              <a:ext uri="{FF2B5EF4-FFF2-40B4-BE49-F238E27FC236}">
                <a16:creationId xmlns:a16="http://schemas.microsoft.com/office/drawing/2014/main" id="{CD60390C-0E4C-4682-8246-AFA2E4985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7" name="Rectangle 206">
            <a:extLst>
              <a:ext uri="{FF2B5EF4-FFF2-40B4-BE49-F238E27FC236}">
                <a16:creationId xmlns:a16="http://schemas.microsoft.com/office/drawing/2014/main" id="{CEBA87F4-FB8A-4D91-B3F3-DFA78E0CC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4">
              <a:alphaModFix amt="9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E065049-61CB-4100-B368-0965C29C6F30}"/>
              </a:ext>
            </a:extLst>
          </p:cNvPr>
          <p:cNvSpPr>
            <a:spLocks noGrp="1"/>
          </p:cNvSpPr>
          <p:nvPr>
            <p:ph type="title"/>
          </p:nvPr>
        </p:nvSpPr>
        <p:spPr>
          <a:xfrm>
            <a:off x="1182358" y="3981573"/>
            <a:ext cx="9870341" cy="1948709"/>
          </a:xfrm>
        </p:spPr>
        <p:txBody>
          <a:bodyPr vert="horz" lIns="91440" tIns="45720" rIns="91440" bIns="45720" rtlCol="0" anchor="ctr">
            <a:normAutofit fontScale="90000"/>
          </a:bodyPr>
          <a:lstStyle/>
          <a:p>
            <a:pPr algn="r">
              <a:lnSpc>
                <a:spcPct val="80000"/>
              </a:lnSpc>
            </a:pPr>
            <a:br>
              <a:rPr lang="en-US" sz="1800" kern="1200" cap="all" baseline="0" dirty="0">
                <a:solidFill>
                  <a:srgbClr val="002060"/>
                </a:solidFill>
                <a:latin typeface="+mj-lt"/>
                <a:ea typeface="+mj-ea"/>
                <a:cs typeface="+mj-cs"/>
              </a:rPr>
            </a:br>
            <a:r>
              <a:rPr lang="en-US" sz="1800" kern="1200" cap="all" baseline="0" dirty="0">
                <a:solidFill>
                  <a:srgbClr val="002060"/>
                </a:solidFill>
                <a:latin typeface="Arial Rounded MT Bold" panose="020F0704030504030204" pitchFamily="34" charset="0"/>
              </a:rPr>
              <a:t> </a:t>
            </a:r>
            <a:br>
              <a:rPr lang="en-US" sz="1800" kern="1200" cap="all" baseline="0" dirty="0">
                <a:solidFill>
                  <a:srgbClr val="002060"/>
                </a:solidFill>
                <a:latin typeface="Arial Rounded MT Bold" panose="020F0704030504030204" pitchFamily="34" charset="0"/>
              </a:rPr>
            </a:br>
            <a:br>
              <a:rPr lang="en-US" sz="1800" kern="1200" cap="all" baseline="0" dirty="0">
                <a:solidFill>
                  <a:srgbClr val="002060"/>
                </a:solidFill>
                <a:latin typeface="Arial Rounded MT Bold" panose="020F0704030504030204" pitchFamily="34" charset="0"/>
              </a:rPr>
            </a:br>
            <a:br>
              <a:rPr lang="en-US" sz="1800" kern="1200" cap="all" baseline="0" dirty="0">
                <a:solidFill>
                  <a:srgbClr val="002060"/>
                </a:solidFill>
                <a:latin typeface="Arial Rounded MT Bold" panose="020F0704030504030204" pitchFamily="34" charset="0"/>
              </a:rPr>
            </a:br>
            <a:r>
              <a:rPr lang="en-US" sz="1800" kern="1200" cap="all" baseline="0" dirty="0">
                <a:solidFill>
                  <a:srgbClr val="002060"/>
                </a:solidFill>
                <a:latin typeface="Arial Rounded MT Bold" panose="020F0704030504030204" pitchFamily="34" charset="0"/>
              </a:rPr>
              <a:t>*a single substance but simultaneously multiple.</a:t>
            </a:r>
            <a:br>
              <a:rPr lang="en-US" sz="1800" kern="1200" cap="all" baseline="0" dirty="0">
                <a:solidFill>
                  <a:srgbClr val="002060"/>
                </a:solidFill>
                <a:latin typeface="Arial Rounded MT Bold" panose="020F0704030504030204" pitchFamily="34" charset="0"/>
              </a:rPr>
            </a:br>
            <a:r>
              <a:rPr lang="en-US" sz="1800" kern="1200" cap="all" baseline="0" dirty="0">
                <a:solidFill>
                  <a:srgbClr val="002060"/>
                </a:solidFill>
                <a:latin typeface="Arial Rounded MT Bold" panose="020F0704030504030204" pitchFamily="34" charset="0"/>
              </a:rPr>
              <a:t>*water shifts through different material states (ice, steam</a:t>
            </a:r>
            <a:r>
              <a:rPr lang="en-US" sz="1800" dirty="0">
                <a:solidFill>
                  <a:srgbClr val="002060"/>
                </a:solidFill>
                <a:latin typeface="Arial Rounded MT Bold" panose="020F0704030504030204" pitchFamily="34" charset="0"/>
              </a:rPr>
              <a:t> </a:t>
            </a:r>
            <a:r>
              <a:rPr lang="en-US" sz="1800" dirty="0" err="1">
                <a:solidFill>
                  <a:srgbClr val="002060"/>
                </a:solidFill>
                <a:latin typeface="Arial Rounded MT Bold" panose="020F0704030504030204" pitchFamily="34" charset="0"/>
              </a:rPr>
              <a:t>etc</a:t>
            </a:r>
            <a:r>
              <a:rPr lang="en-US" sz="1800" kern="1200" cap="all" baseline="0" dirty="0">
                <a:solidFill>
                  <a:srgbClr val="002060"/>
                </a:solidFill>
                <a:latin typeface="Arial Rounded MT Bold" panose="020F0704030504030204" pitchFamily="34" charset="0"/>
              </a:rPr>
              <a:t>)</a:t>
            </a:r>
            <a:br>
              <a:rPr lang="en-US" sz="1800" kern="1200" cap="all" baseline="0" dirty="0">
                <a:solidFill>
                  <a:srgbClr val="002060"/>
                </a:solidFill>
                <a:latin typeface="Arial Rounded MT Bold" panose="020F0704030504030204" pitchFamily="34" charset="0"/>
              </a:rPr>
            </a:br>
            <a:r>
              <a:rPr lang="en-US" sz="1800" kern="1200" cap="all" baseline="0" dirty="0">
                <a:solidFill>
                  <a:srgbClr val="002060"/>
                </a:solidFill>
                <a:latin typeface="Arial Rounded MT Bold" panose="020F0704030504030204" pitchFamily="34" charset="0"/>
              </a:rPr>
              <a:t> </a:t>
            </a:r>
            <a:r>
              <a:rPr lang="en-US" sz="1800" dirty="0">
                <a:solidFill>
                  <a:srgbClr val="002060"/>
                </a:solidFill>
                <a:latin typeface="Arial Rounded MT Bold" panose="020F0704030504030204" pitchFamily="34" charset="0"/>
              </a:rPr>
              <a:t>*</a:t>
            </a:r>
            <a:r>
              <a:rPr lang="en-US" sz="1800" kern="1200" cap="all" baseline="0" dirty="0">
                <a:solidFill>
                  <a:srgbClr val="002060"/>
                </a:solidFill>
                <a:latin typeface="Arial Rounded MT Bold" panose="020F0704030504030204" pitchFamily="34" charset="0"/>
              </a:rPr>
              <a:t>one substance with numerous abilities.</a:t>
            </a:r>
            <a:br>
              <a:rPr lang="en-US" sz="1800" kern="1200" cap="all" baseline="0" dirty="0">
                <a:solidFill>
                  <a:srgbClr val="002060"/>
                </a:solidFill>
                <a:latin typeface="Arial Rounded MT Bold" panose="020F0704030504030204" pitchFamily="34" charset="0"/>
              </a:rPr>
            </a:br>
            <a:br>
              <a:rPr lang="en-US" sz="1800" kern="1200" cap="all" baseline="0" dirty="0">
                <a:solidFill>
                  <a:srgbClr val="002060"/>
                </a:solidFill>
                <a:latin typeface="Arial Rounded MT Bold" panose="020F0704030504030204" pitchFamily="34" charset="0"/>
              </a:rPr>
            </a:br>
            <a:br>
              <a:rPr lang="en-US" sz="1800" kern="1200" cap="all" baseline="0" dirty="0">
                <a:solidFill>
                  <a:srgbClr val="002060"/>
                </a:solidFill>
                <a:latin typeface="Arial Rounded MT Bold" panose="020F0704030504030204" pitchFamily="34" charset="0"/>
              </a:rPr>
            </a:br>
            <a:r>
              <a:rPr lang="en-US" sz="1800" kern="1200" cap="all" baseline="0" dirty="0">
                <a:solidFill>
                  <a:srgbClr val="002060"/>
                </a:solidFill>
                <a:latin typeface="Arial Rounded MT Bold" panose="020F0704030504030204" pitchFamily="34" charset="0"/>
              </a:rPr>
              <a:t>Timothy Morton categorized water as a Viscous hyper object</a:t>
            </a:r>
            <a:br>
              <a:rPr lang="en-US" sz="1800" kern="1200" cap="all" baseline="0" dirty="0">
                <a:solidFill>
                  <a:srgbClr val="002060"/>
                </a:solidFill>
                <a:latin typeface="Arial Rounded MT Bold" panose="020F0704030504030204" pitchFamily="34" charset="0"/>
              </a:rPr>
            </a:br>
            <a:r>
              <a:rPr lang="en-US" sz="1800" kern="1200" cap="all" baseline="0" dirty="0">
                <a:solidFill>
                  <a:srgbClr val="002060"/>
                </a:solidFill>
                <a:latin typeface="Arial Rounded MT Bold" panose="020F0704030504030204" pitchFamily="34" charset="0"/>
              </a:rPr>
              <a:t>                             </a:t>
            </a:r>
            <a:br>
              <a:rPr lang="en-US" sz="1800" kern="1200" cap="all" baseline="0" dirty="0">
                <a:solidFill>
                  <a:srgbClr val="002060"/>
                </a:solidFill>
                <a:latin typeface="Arial Rounded MT Bold" panose="020F0704030504030204" pitchFamily="34" charset="0"/>
              </a:rPr>
            </a:br>
            <a:r>
              <a:rPr lang="en-US" sz="1800" kern="1200" cap="all" baseline="0" dirty="0">
                <a:solidFill>
                  <a:srgbClr val="002060"/>
                </a:solidFill>
                <a:latin typeface="Arial Rounded MT Bold" panose="020F0704030504030204" pitchFamily="34" charset="0"/>
              </a:rPr>
              <a:t>   </a:t>
            </a:r>
            <a:br>
              <a:rPr lang="en-US" sz="1800" kern="1200" cap="all" baseline="0" dirty="0">
                <a:solidFill>
                  <a:srgbClr val="002060"/>
                </a:solidFill>
                <a:latin typeface="Arial Rounded MT Bold" panose="020F0704030504030204" pitchFamily="34" charset="0"/>
              </a:rPr>
            </a:br>
            <a:r>
              <a:rPr lang="en-US" sz="1800" kern="1200" cap="all" baseline="0" dirty="0">
                <a:solidFill>
                  <a:srgbClr val="002060"/>
                </a:solidFill>
                <a:latin typeface="Arial Rounded MT Bold" panose="020F0704030504030204" pitchFamily="34" charset="0"/>
              </a:rPr>
              <a:t>  .</a:t>
            </a:r>
            <a:br>
              <a:rPr lang="en-US" sz="1800" kern="1200" cap="all" baseline="0" dirty="0">
                <a:solidFill>
                  <a:srgbClr val="002060"/>
                </a:solidFill>
                <a:latin typeface="Arial Rounded MT Bold" panose="020F0704030504030204" pitchFamily="34" charset="0"/>
              </a:rPr>
            </a:br>
            <a:br>
              <a:rPr lang="en-US" sz="1800" kern="1200" cap="all" baseline="0" dirty="0">
                <a:solidFill>
                  <a:srgbClr val="002060"/>
                </a:solidFill>
                <a:latin typeface="Arial Rounded MT Bold" panose="020F0704030504030204" pitchFamily="34" charset="0"/>
              </a:rPr>
            </a:br>
            <a:r>
              <a:rPr lang="en-US" sz="1500" kern="1200" cap="all" baseline="0" dirty="0">
                <a:blipFill dpi="0" rotWithShape="1">
                  <a:blip r:embed="rId6"/>
                  <a:srcRect/>
                  <a:tile tx="6350" ty="-127000" sx="65000" sy="64000" flip="none" algn="tl"/>
                </a:blipFill>
                <a:latin typeface="+mj-lt"/>
                <a:ea typeface="+mj-ea"/>
                <a:cs typeface="+mj-cs"/>
              </a:rPr>
              <a:t> </a:t>
            </a:r>
          </a:p>
        </p:txBody>
      </p:sp>
      <p:sp>
        <p:nvSpPr>
          <p:cNvPr id="209" name="Rectangle 208">
            <a:extLst>
              <a:ext uri="{FF2B5EF4-FFF2-40B4-BE49-F238E27FC236}">
                <a16:creationId xmlns:a16="http://schemas.microsoft.com/office/drawing/2014/main" id="{D012A90F-45C2-4C9B-BAF6-9CE1F546C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Audio 5">
            <a:hlinkClick r:id="" action="ppaction://media"/>
            <a:extLst>
              <a:ext uri="{FF2B5EF4-FFF2-40B4-BE49-F238E27FC236}">
                <a16:creationId xmlns:a16="http://schemas.microsoft.com/office/drawing/2014/main" id="{224257E6-B6C8-4EB1-9E90-DB1CEE9B888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20642780"/>
      </p:ext>
    </p:extLst>
  </p:cSld>
  <p:clrMapOvr>
    <a:masterClrMapping/>
  </p:clrMapOvr>
  <mc:AlternateContent xmlns:mc="http://schemas.openxmlformats.org/markup-compatibility/2006">
    <mc:Choice xmlns:p14="http://schemas.microsoft.com/office/powerpoint/2010/main" Requires="p14">
      <p:transition spd="slow" p14:dur="2000" advTm="22977"/>
    </mc:Choice>
    <mc:Fallback>
      <p:transition spd="slow" advTm="22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89654513-256A-475D-BCC5-25FBFEA8E2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3" name="Oval 32">
              <a:extLst>
                <a:ext uri="{FF2B5EF4-FFF2-40B4-BE49-F238E27FC236}">
                  <a16:creationId xmlns:a16="http://schemas.microsoft.com/office/drawing/2014/main" id="{CD31608D-613C-481F-8421-AE54685ED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4" name="Oval 33">
              <a:extLst>
                <a:ext uri="{FF2B5EF4-FFF2-40B4-BE49-F238E27FC236}">
                  <a16:creationId xmlns:a16="http://schemas.microsoft.com/office/drawing/2014/main" id="{5F5A41C1-008A-427C-8217-B8236D74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Content Placeholder 3">
            <a:extLst>
              <a:ext uri="{FF2B5EF4-FFF2-40B4-BE49-F238E27FC236}">
                <a16:creationId xmlns:a16="http://schemas.microsoft.com/office/drawing/2014/main" id="{3EA9E09B-9809-4E30-B4AF-F7808A0C1F18}"/>
              </a:ext>
            </a:extLst>
          </p:cNvPr>
          <p:cNvPicPr>
            <a:picLocks noChangeAspect="1"/>
          </p:cNvPicPr>
          <p:nvPr/>
        </p:nvPicPr>
        <p:blipFill rotWithShape="1">
          <a:blip r:embed="rId6"/>
          <a:srcRect l="18811" r="21642"/>
          <a:stretch/>
        </p:blipFill>
        <p:spPr>
          <a:xfrm>
            <a:off x="2930184" y="-2655"/>
            <a:ext cx="2996169" cy="3358597"/>
          </a:xfrm>
          <a:prstGeom prst="rect">
            <a:avLst/>
          </a:prstGeom>
        </p:spPr>
      </p:pic>
      <p:pic>
        <p:nvPicPr>
          <p:cNvPr id="5" name="Picture 4">
            <a:extLst>
              <a:ext uri="{FF2B5EF4-FFF2-40B4-BE49-F238E27FC236}">
                <a16:creationId xmlns:a16="http://schemas.microsoft.com/office/drawing/2014/main" id="{B5AEE390-77E8-4FC7-B050-E8DDD52887DC}"/>
              </a:ext>
            </a:extLst>
          </p:cNvPr>
          <p:cNvPicPr>
            <a:picLocks noChangeAspect="1"/>
          </p:cNvPicPr>
          <p:nvPr/>
        </p:nvPicPr>
        <p:blipFill rotWithShape="1">
          <a:blip r:embed="rId7"/>
          <a:srcRect t="5007" r="1" b="9590"/>
          <a:stretch/>
        </p:blipFill>
        <p:spPr>
          <a:xfrm>
            <a:off x="20" y="3504904"/>
            <a:ext cx="5926333" cy="3353096"/>
          </a:xfrm>
          <a:prstGeom prst="rect">
            <a:avLst/>
          </a:prstGeom>
        </p:spPr>
      </p:pic>
      <p:sp>
        <p:nvSpPr>
          <p:cNvPr id="36" name="Rectangle 35">
            <a:extLst>
              <a:ext uri="{FF2B5EF4-FFF2-40B4-BE49-F238E27FC236}">
                <a16:creationId xmlns:a16="http://schemas.microsoft.com/office/drawing/2014/main" id="{11564CA4-59C9-4DAC-950E-61D1FA278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220" y="0"/>
            <a:ext cx="6104779" cy="6857999"/>
          </a:xfrm>
          <a:prstGeom prst="rect">
            <a:avLst/>
          </a:prstGeom>
          <a:blipFill dpi="0" rotWithShape="1">
            <a:blip r:embed="rId8">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1EE89-C2BD-4626-B5D2-7BED35555D20}"/>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kern="1200" cap="all" baseline="0" dirty="0">
                <a:solidFill>
                  <a:srgbClr val="002060"/>
                </a:solidFill>
                <a:latin typeface="Arial Rounded MT Bold" panose="020F0704030504030204" pitchFamily="34" charset="0"/>
              </a:rPr>
              <a:t>Who is water?</a:t>
            </a:r>
          </a:p>
        </p:txBody>
      </p:sp>
      <p:pic>
        <p:nvPicPr>
          <p:cNvPr id="6" name="Picture 5">
            <a:extLst>
              <a:ext uri="{FF2B5EF4-FFF2-40B4-BE49-F238E27FC236}">
                <a16:creationId xmlns:a16="http://schemas.microsoft.com/office/drawing/2014/main" id="{7B3489C3-D010-40BB-A743-5493657C41BB}"/>
              </a:ext>
            </a:extLst>
          </p:cNvPr>
          <p:cNvPicPr>
            <a:picLocks noChangeAspect="1"/>
          </p:cNvPicPr>
          <p:nvPr/>
        </p:nvPicPr>
        <p:blipFill rotWithShape="1">
          <a:blip r:embed="rId9"/>
          <a:srcRect l="6573" r="10285" b="2"/>
          <a:stretch/>
        </p:blipFill>
        <p:spPr>
          <a:xfrm>
            <a:off x="20" y="10"/>
            <a:ext cx="2769297" cy="3355932"/>
          </a:xfrm>
          <a:prstGeom prst="rect">
            <a:avLst/>
          </a:prstGeom>
        </p:spPr>
      </p:pic>
      <p:sp>
        <p:nvSpPr>
          <p:cNvPr id="18" name="Content Placeholder 7">
            <a:extLst>
              <a:ext uri="{FF2B5EF4-FFF2-40B4-BE49-F238E27FC236}">
                <a16:creationId xmlns:a16="http://schemas.microsoft.com/office/drawing/2014/main" id="{7B36BFC0-BB9C-4DA3-B198-229DEF7BFE11}"/>
              </a:ext>
            </a:extLst>
          </p:cNvPr>
          <p:cNvSpPr txBox="1">
            <a:spLocks/>
          </p:cNvSpPr>
          <p:nvPr/>
        </p:nvSpPr>
        <p:spPr>
          <a:xfrm>
            <a:off x="6400799" y="1514475"/>
            <a:ext cx="5299585" cy="5143214"/>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Clr>
                <a:schemeClr val="accent1">
                  <a:lumMod val="75000"/>
                </a:schemeClr>
              </a:buClr>
              <a:buSzPct val="85000"/>
              <a:buFont typeface="Wingdings" pitchFamily="2" charset="2"/>
              <a:buNone/>
              <a:defRPr sz="1400" kern="1200">
                <a:solidFill>
                  <a:schemeClr val="accent1">
                    <a:lumMod val="75000"/>
                  </a:schemeClr>
                </a:solidFill>
                <a:latin typeface="+mn-lt"/>
                <a:ea typeface="+mn-ea"/>
                <a:cs typeface="+mn-cs"/>
              </a:defRPr>
            </a:lvl1pPr>
            <a:lvl2pPr marL="457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200" kern="1200">
                <a:solidFill>
                  <a:schemeClr val="tx1"/>
                </a:solidFill>
                <a:latin typeface="+mn-lt"/>
                <a:ea typeface="+mn-ea"/>
                <a:cs typeface="+mn-cs"/>
              </a:defRPr>
            </a:lvl2pPr>
            <a:lvl3pPr marL="914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000" kern="1200">
                <a:solidFill>
                  <a:schemeClr val="tx1"/>
                </a:solidFill>
                <a:latin typeface="+mn-lt"/>
                <a:ea typeface="+mn-ea"/>
                <a:cs typeface="+mn-cs"/>
              </a:defRPr>
            </a:lvl3pPr>
            <a:lvl4pPr marL="1371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4pPr>
            <a:lvl5pPr marL="18288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5pPr>
            <a:lvl6pPr marL="22860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6pPr>
            <a:lvl7pPr marL="2743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7pPr>
            <a:lvl8pPr marL="3200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8pPr>
            <a:lvl9pPr marL="3657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9pPr>
          </a:lstStyle>
          <a:p>
            <a:pPr indent="-182880">
              <a:lnSpc>
                <a:spcPct val="90000"/>
              </a:lnSpc>
              <a:spcBef>
                <a:spcPts val="900"/>
              </a:spcBef>
              <a:buFont typeface="Wingdings" pitchFamily="2" charset="2"/>
              <a:buChar char="§"/>
            </a:pPr>
            <a:r>
              <a:rPr lang="en-US" sz="2000" kern="1200" dirty="0">
                <a:solidFill>
                  <a:srgbClr val="0070C0"/>
                </a:solidFill>
                <a:latin typeface="Arial Rounded MT Bold" panose="020F0704030504030204" pitchFamily="34" charset="0"/>
              </a:rPr>
              <a:t>“Water does not have the characteristics of the living, but without water there is no life” (Schwenker (1985)</a:t>
            </a:r>
          </a:p>
          <a:p>
            <a:pPr indent="-182880">
              <a:lnSpc>
                <a:spcPct val="90000"/>
              </a:lnSpc>
              <a:spcBef>
                <a:spcPts val="900"/>
              </a:spcBef>
              <a:buFont typeface="Wingdings" pitchFamily="2" charset="2"/>
              <a:buChar char="§"/>
            </a:pPr>
            <a:r>
              <a:rPr lang="en-US" sz="2000" kern="1200" dirty="0">
                <a:solidFill>
                  <a:srgbClr val="0070C0"/>
                </a:solidFill>
                <a:latin typeface="Arial Rounded MT Bold" panose="020F0704030504030204" pitchFamily="34" charset="0"/>
              </a:rPr>
              <a:t> </a:t>
            </a:r>
            <a:r>
              <a:rPr lang="en-US" sz="2000" dirty="0">
                <a:solidFill>
                  <a:srgbClr val="0070C0"/>
                </a:solidFill>
                <a:latin typeface="Arial Rounded MT Bold" panose="020F0704030504030204" pitchFamily="34" charset="0"/>
              </a:rPr>
              <a:t>“</a:t>
            </a:r>
            <a:r>
              <a:rPr lang="en-US" sz="2000" kern="1200" dirty="0">
                <a:solidFill>
                  <a:srgbClr val="0070C0"/>
                </a:solidFill>
                <a:latin typeface="Arial Rounded MT Bold" panose="020F0704030504030204" pitchFamily="34" charset="0"/>
              </a:rPr>
              <a:t>Water’s failure to reach certain areas that it previously serviced, or its tremendous inundation of other zones whereby homes and property are flooded and washed away, inevitably impacts on more-than-human lives.” (Attala 2019)</a:t>
            </a:r>
          </a:p>
          <a:p>
            <a:pPr indent="-182880">
              <a:lnSpc>
                <a:spcPct val="90000"/>
              </a:lnSpc>
              <a:spcBef>
                <a:spcPts val="900"/>
              </a:spcBef>
              <a:buFont typeface="Wingdings" pitchFamily="2" charset="2"/>
              <a:buChar char="§"/>
            </a:pPr>
            <a:r>
              <a:rPr lang="en-US" sz="2000" kern="1200" dirty="0">
                <a:solidFill>
                  <a:srgbClr val="0070C0"/>
                </a:solidFill>
                <a:latin typeface="Arial Rounded MT Bold" panose="020F0704030504030204" pitchFamily="34" charset="0"/>
              </a:rPr>
              <a:t> “Where does water stop being water and where does it become a body or a person(Nieman's 2017)</a:t>
            </a:r>
          </a:p>
          <a:p>
            <a:pPr indent="-182880">
              <a:lnSpc>
                <a:spcPct val="90000"/>
              </a:lnSpc>
              <a:spcBef>
                <a:spcPts val="900"/>
              </a:spcBef>
              <a:buFont typeface="Wingdings" pitchFamily="2" charset="2"/>
              <a:buChar char="§"/>
            </a:pPr>
            <a:endParaRPr lang="en-US" sz="1500" kern="1200" dirty="0">
              <a:solidFill>
                <a:schemeClr val="tx1"/>
              </a:solidFill>
              <a:latin typeface="+mn-lt"/>
              <a:ea typeface="+mn-ea"/>
              <a:cs typeface="+mn-cs"/>
            </a:endParaRPr>
          </a:p>
        </p:txBody>
      </p:sp>
      <p:grpSp>
        <p:nvGrpSpPr>
          <p:cNvPr id="38" name="Group 37">
            <a:extLst>
              <a:ext uri="{FF2B5EF4-FFF2-40B4-BE49-F238E27FC236}">
                <a16:creationId xmlns:a16="http://schemas.microsoft.com/office/drawing/2014/main" id="{E74380E0-C298-4F18-9189-C236E8B829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9" name="Oval 38">
              <a:extLst>
                <a:ext uri="{FF2B5EF4-FFF2-40B4-BE49-F238E27FC236}">
                  <a16:creationId xmlns:a16="http://schemas.microsoft.com/office/drawing/2014/main" id="{979684C7-75DC-42F1-850A-E9C49ECA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0" name="Oval 39">
              <a:extLst>
                <a:ext uri="{FF2B5EF4-FFF2-40B4-BE49-F238E27FC236}">
                  <a16:creationId xmlns:a16="http://schemas.microsoft.com/office/drawing/2014/main" id="{4130853F-4D98-4539-8461-9F2028367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9" name="Audio 8">
            <a:hlinkClick r:id="" action="ppaction://media"/>
            <a:extLst>
              <a:ext uri="{FF2B5EF4-FFF2-40B4-BE49-F238E27FC236}">
                <a16:creationId xmlns:a16="http://schemas.microsoft.com/office/drawing/2014/main" id="{B8D4BE49-B6CD-48B5-837E-66A18FA0196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7303207"/>
      </p:ext>
    </p:extLst>
  </p:cSld>
  <p:clrMapOvr>
    <a:masterClrMapping/>
  </p:clrMapOvr>
  <mc:AlternateContent xmlns:mc="http://schemas.openxmlformats.org/markup-compatibility/2006">
    <mc:Choice xmlns:p14="http://schemas.microsoft.com/office/powerpoint/2010/main" Requires="p14">
      <p:transition spd="slow" p14:dur="2000" advTm="62753"/>
    </mc:Choice>
    <mc:Fallback>
      <p:transition spd="slow" advTm="62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9">
            <a:extLst>
              <a:ext uri="{FF2B5EF4-FFF2-40B4-BE49-F238E27FC236}">
                <a16:creationId xmlns:a16="http://schemas.microsoft.com/office/drawing/2014/main" id="{01C40124-1649-4FF2-8F64-C8284EB9FD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1" name="Oval 30">
              <a:extLst>
                <a:ext uri="{FF2B5EF4-FFF2-40B4-BE49-F238E27FC236}">
                  <a16:creationId xmlns:a16="http://schemas.microsoft.com/office/drawing/2014/main" id="{086727CD-9977-4B25-9516-2B6E06AAA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31">
              <a:extLst>
                <a:ext uri="{FF2B5EF4-FFF2-40B4-BE49-F238E27FC236}">
                  <a16:creationId xmlns:a16="http://schemas.microsoft.com/office/drawing/2014/main" id="{219F4D31-E06B-4B98-A1F1-A29AFCBDD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E495AAF8-F142-431D-9ABE-47D5FEF8F894}"/>
              </a:ext>
            </a:extLst>
          </p:cNvPr>
          <p:cNvSpPr>
            <a:spLocks noGrp="1"/>
          </p:cNvSpPr>
          <p:nvPr>
            <p:ph type="title"/>
          </p:nvPr>
        </p:nvSpPr>
        <p:spPr>
          <a:xfrm>
            <a:off x="4935793" y="484632"/>
            <a:ext cx="6607277" cy="1609344"/>
          </a:xfrm>
        </p:spPr>
        <p:txBody>
          <a:bodyPr vert="horz" lIns="91440" tIns="45720" rIns="91440" bIns="45720" rtlCol="0" anchor="ctr">
            <a:normAutofit/>
          </a:bodyPr>
          <a:lstStyle/>
          <a:p>
            <a:r>
              <a:rPr lang="en-US" sz="4400" dirty="0">
                <a:solidFill>
                  <a:srgbClr val="002060"/>
                </a:solidFill>
                <a:latin typeface="Arial Rounded MT Bold" panose="020F0704030504030204" pitchFamily="34" charset="0"/>
              </a:rPr>
              <a:t>Conscious being</a:t>
            </a:r>
            <a:endParaRPr lang="en-US" sz="4400" kern="1200" cap="all" baseline="0" dirty="0">
              <a:solidFill>
                <a:srgbClr val="002060"/>
              </a:solidFill>
              <a:latin typeface="Arial Rounded MT Bold" panose="020F0704030504030204" pitchFamily="34" charset="0"/>
            </a:endParaRPr>
          </a:p>
        </p:txBody>
      </p:sp>
      <p:pic>
        <p:nvPicPr>
          <p:cNvPr id="17" name="Picture Placeholder 16" descr="A person smiling for the camera&#10;&#10;Description automatically generated">
            <a:extLst>
              <a:ext uri="{FF2B5EF4-FFF2-40B4-BE49-F238E27FC236}">
                <a16:creationId xmlns:a16="http://schemas.microsoft.com/office/drawing/2014/main" id="{22BAC51F-352C-4D08-BFCE-BE2380D04559}"/>
              </a:ext>
            </a:extLst>
          </p:cNvPr>
          <p:cNvPicPr>
            <a:picLocks noGrp="1" noChangeAspect="1"/>
          </p:cNvPicPr>
          <p:nvPr>
            <p:ph type="pic" idx="1"/>
          </p:nvPr>
        </p:nvPicPr>
        <p:blipFill rotWithShape="1">
          <a:blip r:embed="rId6">
            <a:extLst>
              <a:ext uri="{837473B0-CC2E-450A-ABE3-18F120FF3D39}">
                <a1611:picAttrSrcUrl xmlns:a1611="http://schemas.microsoft.com/office/drawing/2016/11/main" r:id="rId7"/>
              </a:ext>
            </a:extLst>
          </a:blip>
          <a:srcRect l="1053" r="1051" b="-1"/>
          <a:stretch/>
        </p:blipFill>
        <p:spPr>
          <a:xfrm>
            <a:off x="1306409" y="640081"/>
            <a:ext cx="2656494" cy="2713616"/>
          </a:xfrm>
          <a:prstGeom prst="rect">
            <a:avLst/>
          </a:prstGeom>
        </p:spPr>
      </p:pic>
      <p:pic>
        <p:nvPicPr>
          <p:cNvPr id="20" name="Picture 19" descr="A picture containing food, rug&#10;&#10;Description automatically generated">
            <a:extLst>
              <a:ext uri="{FF2B5EF4-FFF2-40B4-BE49-F238E27FC236}">
                <a16:creationId xmlns:a16="http://schemas.microsoft.com/office/drawing/2014/main" id="{29A5D857-6577-447E-B708-0FA93634C60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50826" y="3514563"/>
            <a:ext cx="3967661" cy="2707929"/>
          </a:xfrm>
          <a:prstGeom prst="rect">
            <a:avLst/>
          </a:prstGeom>
        </p:spPr>
      </p:pic>
      <p:sp>
        <p:nvSpPr>
          <p:cNvPr id="4" name="Text Placeholder 3">
            <a:extLst>
              <a:ext uri="{FF2B5EF4-FFF2-40B4-BE49-F238E27FC236}">
                <a16:creationId xmlns:a16="http://schemas.microsoft.com/office/drawing/2014/main" id="{FB575E5F-6C85-41C9-A1BC-20A18258CEC5}"/>
              </a:ext>
            </a:extLst>
          </p:cNvPr>
          <p:cNvSpPr>
            <a:spLocks noGrp="1"/>
          </p:cNvSpPr>
          <p:nvPr>
            <p:ph type="body" sz="half" idx="2"/>
          </p:nvPr>
        </p:nvSpPr>
        <p:spPr>
          <a:xfrm>
            <a:off x="4935794" y="2121408"/>
            <a:ext cx="6607276" cy="3604689"/>
          </a:xfrm>
        </p:spPr>
        <p:txBody>
          <a:bodyPr vert="horz" lIns="91440" tIns="45720" rIns="91440" bIns="45720" rtlCol="0">
            <a:normAutofit/>
          </a:bodyPr>
          <a:lstStyle/>
          <a:p>
            <a:pPr indent="-182880">
              <a:lnSpc>
                <a:spcPct val="90000"/>
              </a:lnSpc>
              <a:buFont typeface="Wingdings" pitchFamily="2" charset="2"/>
              <a:buChar char="§"/>
            </a:pPr>
            <a:r>
              <a:rPr lang="en-US" sz="2000" kern="1200" dirty="0">
                <a:solidFill>
                  <a:srgbClr val="002060"/>
                </a:solidFill>
                <a:latin typeface="Arial Rounded MT Bold" panose="020F0704030504030204" pitchFamily="34" charset="0"/>
              </a:rPr>
              <a:t>Monitored how molecular structures can change within water according to the intention other living beings project onto it.</a:t>
            </a:r>
          </a:p>
          <a:p>
            <a:pPr indent="-182880">
              <a:lnSpc>
                <a:spcPct val="90000"/>
              </a:lnSpc>
              <a:buFont typeface="Wingdings" pitchFamily="2" charset="2"/>
              <a:buChar char="§"/>
            </a:pPr>
            <a:r>
              <a:rPr lang="en-US" sz="2000" dirty="0">
                <a:solidFill>
                  <a:srgbClr val="002060"/>
                </a:solidFill>
                <a:latin typeface="Arial Rounded MT Bold" panose="020F0704030504030204" pitchFamily="34" charset="0"/>
              </a:rPr>
              <a:t>Claims w</a:t>
            </a:r>
            <a:r>
              <a:rPr lang="en-US" sz="2000" kern="1200" dirty="0">
                <a:solidFill>
                  <a:srgbClr val="002060"/>
                </a:solidFill>
                <a:latin typeface="Arial Rounded MT Bold" panose="020F0704030504030204" pitchFamily="34" charset="0"/>
              </a:rPr>
              <a:t>ater </a:t>
            </a:r>
            <a:r>
              <a:rPr lang="en-US" sz="2000" dirty="0">
                <a:solidFill>
                  <a:srgbClr val="002060"/>
                </a:solidFill>
                <a:latin typeface="Arial Rounded MT Bold" panose="020F0704030504030204" pitchFamily="34" charset="0"/>
              </a:rPr>
              <a:t>has its own consciousness.</a:t>
            </a:r>
          </a:p>
          <a:p>
            <a:pPr indent="-182880">
              <a:lnSpc>
                <a:spcPct val="90000"/>
              </a:lnSpc>
              <a:buFont typeface="Wingdings" pitchFamily="2" charset="2"/>
              <a:buChar char="§"/>
            </a:pPr>
            <a:r>
              <a:rPr lang="en-US" sz="2000" kern="1200" dirty="0">
                <a:solidFill>
                  <a:srgbClr val="002060"/>
                </a:solidFill>
                <a:latin typeface="Arial Rounded MT Bold" panose="020F0704030504030204" pitchFamily="34" charset="0"/>
              </a:rPr>
              <a:t>Growing number scientists refute his theory and </a:t>
            </a:r>
            <a:r>
              <a:rPr lang="en-US" sz="2000" dirty="0">
                <a:solidFill>
                  <a:srgbClr val="002060"/>
                </a:solidFill>
                <a:latin typeface="Arial Rounded MT Bold" panose="020F0704030504030204" pitchFamily="34" charset="0"/>
              </a:rPr>
              <a:t>question the conditions under which the study took place.</a:t>
            </a:r>
            <a:endParaRPr lang="en-US" sz="2000" kern="1200" dirty="0">
              <a:solidFill>
                <a:srgbClr val="002060"/>
              </a:solidFill>
              <a:latin typeface="Arial Rounded MT Bold" panose="020F0704030504030204" pitchFamily="34" charset="0"/>
            </a:endParaRPr>
          </a:p>
          <a:p>
            <a:pPr indent="-182880">
              <a:lnSpc>
                <a:spcPct val="90000"/>
              </a:lnSpc>
              <a:buFont typeface="Wingdings" pitchFamily="2" charset="2"/>
              <a:buChar char="§"/>
            </a:pPr>
            <a:r>
              <a:rPr lang="en-US" sz="2000" kern="1200" dirty="0">
                <a:solidFill>
                  <a:srgbClr val="002060"/>
                </a:solidFill>
                <a:latin typeface="Arial Rounded MT Bold" panose="020F0704030504030204" pitchFamily="34" charset="0"/>
              </a:rPr>
              <a:t> </a:t>
            </a:r>
            <a:r>
              <a:rPr lang="en-GB" sz="2000" dirty="0">
                <a:solidFill>
                  <a:srgbClr val="002060"/>
                </a:solidFill>
                <a:latin typeface="Arial Rounded MT Bold" panose="020F0704030504030204" pitchFamily="34" charset="0"/>
              </a:rPr>
              <a:t>“I am a materialist girl living in a material world…I get my enchantment wherever and whenever I can” (bennet. J. 2009)</a:t>
            </a:r>
            <a:endParaRPr lang="en-US" sz="2000" kern="1200" dirty="0">
              <a:solidFill>
                <a:srgbClr val="002060"/>
              </a:solidFill>
              <a:latin typeface="Arial Rounded MT Bold" panose="020F0704030504030204" pitchFamily="34" charset="0"/>
            </a:endParaRPr>
          </a:p>
          <a:p>
            <a:pPr indent="-182880">
              <a:lnSpc>
                <a:spcPct val="90000"/>
              </a:lnSpc>
              <a:buFont typeface="Wingdings" pitchFamily="2" charset="2"/>
              <a:buChar char="§"/>
            </a:pPr>
            <a:endParaRPr lang="en-US" sz="1600" kern="1200" dirty="0">
              <a:solidFill>
                <a:srgbClr val="002060"/>
              </a:solidFill>
              <a:latin typeface="Arial Rounded MT Bold" panose="020F0704030504030204" pitchFamily="34" charset="0"/>
            </a:endParaRPr>
          </a:p>
        </p:txBody>
      </p:sp>
      <p:pic>
        <p:nvPicPr>
          <p:cNvPr id="6" name="Audio 5">
            <a:hlinkClick r:id="" action="ppaction://media"/>
            <a:extLst>
              <a:ext uri="{FF2B5EF4-FFF2-40B4-BE49-F238E27FC236}">
                <a16:creationId xmlns:a16="http://schemas.microsoft.com/office/drawing/2014/main" id="{F6BEBAC6-8240-4AF9-B1D9-393C07D2396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98218446"/>
      </p:ext>
    </p:extLst>
  </p:cSld>
  <p:clrMapOvr>
    <a:masterClrMapping/>
  </p:clrMapOvr>
  <mc:AlternateContent xmlns:mc="http://schemas.openxmlformats.org/markup-compatibility/2006">
    <mc:Choice xmlns:p14="http://schemas.microsoft.com/office/powerpoint/2010/main" Requires="p14">
      <p:transition spd="slow" p14:dur="2000" advTm="46817"/>
    </mc:Choice>
    <mc:Fallback>
      <p:transition spd="slow" advTm="46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4726EB-A9C9-46D3-BAC7-84D5AE1731C4}"/>
              </a:ext>
            </a:extLst>
          </p:cNvPr>
          <p:cNvSpPr>
            <a:spLocks noGrp="1"/>
          </p:cNvSpPr>
          <p:nvPr>
            <p:ph type="title"/>
          </p:nvPr>
        </p:nvSpPr>
        <p:spPr>
          <a:xfrm>
            <a:off x="560044" y="397764"/>
            <a:ext cx="10798709" cy="1609344"/>
          </a:xfrm>
        </p:spPr>
        <p:txBody>
          <a:bodyPr/>
          <a:lstStyle/>
          <a:p>
            <a:r>
              <a:rPr lang="en-GB" dirty="0">
                <a:solidFill>
                  <a:srgbClr val="002060"/>
                </a:solidFill>
                <a:latin typeface="Arial Rounded MT Bold" panose="020F0704030504030204" pitchFamily="34" charset="0"/>
              </a:rPr>
              <a:t>Mind: gratitude-cultural</a:t>
            </a:r>
          </a:p>
        </p:txBody>
      </p:sp>
      <p:sp>
        <p:nvSpPr>
          <p:cNvPr id="5" name="Content Placeholder 4">
            <a:extLst>
              <a:ext uri="{FF2B5EF4-FFF2-40B4-BE49-F238E27FC236}">
                <a16:creationId xmlns:a16="http://schemas.microsoft.com/office/drawing/2014/main" id="{9D3BDC0E-FF16-400C-AF4B-3BC7378B0F26}"/>
              </a:ext>
            </a:extLst>
          </p:cNvPr>
          <p:cNvSpPr>
            <a:spLocks noGrp="1"/>
          </p:cNvSpPr>
          <p:nvPr>
            <p:ph sz="half" idx="1"/>
          </p:nvPr>
        </p:nvSpPr>
        <p:spPr>
          <a:xfrm>
            <a:off x="469773" y="1497520"/>
            <a:ext cx="2711577" cy="1019175"/>
          </a:xfrm>
        </p:spPr>
        <p:txBody>
          <a:bodyPr/>
          <a:lstStyle/>
          <a:p>
            <a:pPr marL="0" indent="0">
              <a:buNone/>
            </a:pPr>
            <a:endParaRPr lang="en-GB" dirty="0"/>
          </a:p>
          <a:p>
            <a:r>
              <a:rPr lang="en-GB" dirty="0">
                <a:solidFill>
                  <a:srgbClr val="0070C0"/>
                </a:solidFill>
                <a:latin typeface="Arial Rounded MT Bold" panose="020F0704030504030204" pitchFamily="34" charset="0"/>
              </a:rPr>
              <a:t>Bajau sea gypsies</a:t>
            </a:r>
          </a:p>
        </p:txBody>
      </p:sp>
      <p:sp>
        <p:nvSpPr>
          <p:cNvPr id="6" name="Content Placeholder 5">
            <a:extLst>
              <a:ext uri="{FF2B5EF4-FFF2-40B4-BE49-F238E27FC236}">
                <a16:creationId xmlns:a16="http://schemas.microsoft.com/office/drawing/2014/main" id="{7AF56BEE-591B-41FF-AFE9-DCA3435F069B}"/>
              </a:ext>
            </a:extLst>
          </p:cNvPr>
          <p:cNvSpPr>
            <a:spLocks noGrp="1"/>
          </p:cNvSpPr>
          <p:nvPr>
            <p:ph sz="half" idx="2"/>
          </p:nvPr>
        </p:nvSpPr>
        <p:spPr>
          <a:xfrm>
            <a:off x="6367272" y="1565910"/>
            <a:ext cx="4754880" cy="2158365"/>
          </a:xfrm>
        </p:spPr>
        <p:txBody>
          <a:bodyPr>
            <a:normAutofit/>
          </a:bodyPr>
          <a:lstStyle/>
          <a:p>
            <a:r>
              <a:rPr lang="en-GB" sz="1400" dirty="0">
                <a:solidFill>
                  <a:srgbClr val="0070C0"/>
                </a:solidFill>
                <a:latin typeface="Arial Rounded MT Bold" panose="020F0704030504030204" pitchFamily="34" charset="0"/>
              </a:rPr>
              <a:t>“Water is useful in dissolving theoretical divides between ‘textual’ analyses of material culture and more processual views of how ‘human beings and other organisms are bound in webs of life” (Ingold 2012, 428).</a:t>
            </a:r>
          </a:p>
          <a:p>
            <a:r>
              <a:rPr lang="en-GB" sz="1400" dirty="0">
                <a:solidFill>
                  <a:srgbClr val="0070C0"/>
                </a:solidFill>
                <a:latin typeface="Arial Rounded MT Bold" panose="020F0704030504030204" pitchFamily="34" charset="0"/>
              </a:rPr>
              <a:t>“The redirection and containment of water are not the only areas of unease these days. Scholars are also concerned with pollution” (Attalla. L 2019)</a:t>
            </a:r>
          </a:p>
        </p:txBody>
      </p:sp>
      <p:pic>
        <p:nvPicPr>
          <p:cNvPr id="2" name="Picture 1">
            <a:extLst>
              <a:ext uri="{FF2B5EF4-FFF2-40B4-BE49-F238E27FC236}">
                <a16:creationId xmlns:a16="http://schemas.microsoft.com/office/drawing/2014/main" id="{9EFF2ADA-FA09-4C5B-997A-DF978FF7484D}"/>
              </a:ext>
            </a:extLst>
          </p:cNvPr>
          <p:cNvPicPr>
            <a:picLocks noChangeAspect="1"/>
          </p:cNvPicPr>
          <p:nvPr/>
        </p:nvPicPr>
        <p:blipFill>
          <a:blip r:embed="rId4"/>
          <a:stretch>
            <a:fillRect/>
          </a:stretch>
        </p:blipFill>
        <p:spPr>
          <a:xfrm>
            <a:off x="147637" y="2416112"/>
            <a:ext cx="4740932" cy="2944368"/>
          </a:xfrm>
          <a:prstGeom prst="rect">
            <a:avLst/>
          </a:prstGeom>
        </p:spPr>
      </p:pic>
      <p:pic>
        <p:nvPicPr>
          <p:cNvPr id="3" name="Picture 2">
            <a:extLst>
              <a:ext uri="{FF2B5EF4-FFF2-40B4-BE49-F238E27FC236}">
                <a16:creationId xmlns:a16="http://schemas.microsoft.com/office/drawing/2014/main" id="{5D4C115C-53F6-4DC2-9BCF-A30DA690B3C2}"/>
              </a:ext>
            </a:extLst>
          </p:cNvPr>
          <p:cNvPicPr>
            <a:picLocks noChangeAspect="1"/>
          </p:cNvPicPr>
          <p:nvPr/>
        </p:nvPicPr>
        <p:blipFill>
          <a:blip r:embed="rId5"/>
          <a:stretch>
            <a:fillRect/>
          </a:stretch>
        </p:blipFill>
        <p:spPr>
          <a:xfrm>
            <a:off x="2938230" y="3724275"/>
            <a:ext cx="3900678" cy="2925509"/>
          </a:xfrm>
          <a:prstGeom prst="rect">
            <a:avLst/>
          </a:prstGeom>
        </p:spPr>
      </p:pic>
      <p:pic>
        <p:nvPicPr>
          <p:cNvPr id="23" name="Picture 22" descr="A brick wall&#10;&#10;Description automatically generated">
            <a:extLst>
              <a:ext uri="{FF2B5EF4-FFF2-40B4-BE49-F238E27FC236}">
                <a16:creationId xmlns:a16="http://schemas.microsoft.com/office/drawing/2014/main" id="{287F21D9-868A-4FF5-B931-F8C54BEBCD4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76770" y="3429000"/>
            <a:ext cx="1739138" cy="3188652"/>
          </a:xfrm>
          <a:prstGeom prst="rect">
            <a:avLst/>
          </a:prstGeom>
        </p:spPr>
      </p:pic>
      <p:pic>
        <p:nvPicPr>
          <p:cNvPr id="26" name="Picture 25" descr="A close up of a sign&#10;&#10;Description automatically generated">
            <a:extLst>
              <a:ext uri="{FF2B5EF4-FFF2-40B4-BE49-F238E27FC236}">
                <a16:creationId xmlns:a16="http://schemas.microsoft.com/office/drawing/2014/main" id="{992162F4-7743-4B16-9BDB-FD807902090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915908" y="3429000"/>
            <a:ext cx="2578100" cy="2492406"/>
          </a:xfrm>
          <a:prstGeom prst="rect">
            <a:avLst/>
          </a:prstGeom>
        </p:spPr>
      </p:pic>
      <p:pic>
        <p:nvPicPr>
          <p:cNvPr id="10" name="Audio 9">
            <a:hlinkClick r:id="" action="ppaction://media"/>
            <a:extLst>
              <a:ext uri="{FF2B5EF4-FFF2-40B4-BE49-F238E27FC236}">
                <a16:creationId xmlns:a16="http://schemas.microsoft.com/office/drawing/2014/main" id="{EEF17BD8-0A91-4E5C-ABFA-4B9FE952C74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78635976"/>
      </p:ext>
    </p:extLst>
  </p:cSld>
  <p:clrMapOvr>
    <a:masterClrMapping/>
  </p:clrMapOvr>
  <mc:AlternateContent xmlns:mc="http://schemas.openxmlformats.org/markup-compatibility/2006">
    <mc:Choice xmlns:p14="http://schemas.microsoft.com/office/powerpoint/2010/main" Requires="p14">
      <p:transition spd="slow" p14:dur="2000" advTm="122476"/>
    </mc:Choice>
    <mc:Fallback>
      <p:transition spd="slow" advTm="122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 name="Rectangle 1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124" name="Rectangle 1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5" name="Rectangle 1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4">
              <a:alphaModFix amt="9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7D0B7CB-CDC5-4196-BF8D-498D8A75EC91}"/>
              </a:ext>
            </a:extLst>
          </p:cNvPr>
          <p:cNvSpPr>
            <a:spLocks noGrp="1"/>
          </p:cNvSpPr>
          <p:nvPr>
            <p:ph type="title"/>
          </p:nvPr>
        </p:nvSpPr>
        <p:spPr>
          <a:xfrm>
            <a:off x="1285456" y="4162031"/>
            <a:ext cx="4543683" cy="1767141"/>
          </a:xfrm>
        </p:spPr>
        <p:txBody>
          <a:bodyPr>
            <a:normAutofit/>
          </a:bodyPr>
          <a:lstStyle/>
          <a:p>
            <a:pPr algn="r"/>
            <a:r>
              <a:rPr lang="en-GB" sz="5400" dirty="0">
                <a:solidFill>
                  <a:srgbClr val="002060"/>
                </a:solidFill>
                <a:latin typeface="Arial Rounded MT Bold" panose="020F0704030504030204" pitchFamily="34" charset="0"/>
              </a:rPr>
              <a:t>body</a:t>
            </a:r>
          </a:p>
        </p:txBody>
      </p:sp>
      <p:pic>
        <p:nvPicPr>
          <p:cNvPr id="4" name="Picture 3">
            <a:extLst>
              <a:ext uri="{FF2B5EF4-FFF2-40B4-BE49-F238E27FC236}">
                <a16:creationId xmlns:a16="http://schemas.microsoft.com/office/drawing/2014/main" id="{3C101DDA-7736-4482-BBB6-A375BA6268F9}"/>
              </a:ext>
            </a:extLst>
          </p:cNvPr>
          <p:cNvPicPr>
            <a:picLocks noChangeAspect="1"/>
          </p:cNvPicPr>
          <p:nvPr/>
        </p:nvPicPr>
        <p:blipFill rotWithShape="1">
          <a:blip r:embed="rId6"/>
          <a:srcRect r="-2" b="23502"/>
          <a:stretch/>
        </p:blipFill>
        <p:spPr>
          <a:xfrm>
            <a:off x="1011265" y="692111"/>
            <a:ext cx="2313791" cy="2809472"/>
          </a:xfrm>
          <a:prstGeom prst="rect">
            <a:avLst/>
          </a:prstGeom>
        </p:spPr>
      </p:pic>
      <p:pic>
        <p:nvPicPr>
          <p:cNvPr id="20" name="Picture 19" descr="A close up of a seal&#10;&#10;Description automatically generated">
            <a:extLst>
              <a:ext uri="{FF2B5EF4-FFF2-40B4-BE49-F238E27FC236}">
                <a16:creationId xmlns:a16="http://schemas.microsoft.com/office/drawing/2014/main" id="{9DAA1B40-D634-4899-8226-BF2E5BDE19C6}"/>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24430" r="27047" b="-4"/>
          <a:stretch/>
        </p:blipFill>
        <p:spPr>
          <a:xfrm>
            <a:off x="3633399" y="732387"/>
            <a:ext cx="2353958" cy="2728920"/>
          </a:xfrm>
          <a:prstGeom prst="rect">
            <a:avLst/>
          </a:prstGeom>
        </p:spPr>
      </p:pic>
      <p:pic>
        <p:nvPicPr>
          <p:cNvPr id="6" name="Picture 5" descr="A close up of a flower&#10;&#10;Description automatically generated">
            <a:extLst>
              <a:ext uri="{FF2B5EF4-FFF2-40B4-BE49-F238E27FC236}">
                <a16:creationId xmlns:a16="http://schemas.microsoft.com/office/drawing/2014/main" id="{4C16C395-5B1C-4C6A-ABC1-A6F4CC9D17BC}"/>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l="24801" r="17671"/>
          <a:stretch/>
        </p:blipFill>
        <p:spPr>
          <a:xfrm>
            <a:off x="6247389" y="732387"/>
            <a:ext cx="2320141" cy="2692071"/>
          </a:xfrm>
          <a:prstGeom prst="rect">
            <a:avLst/>
          </a:prstGeom>
        </p:spPr>
      </p:pic>
      <p:sp>
        <p:nvSpPr>
          <p:cNvPr id="3" name="Content Placeholder 2">
            <a:extLst>
              <a:ext uri="{FF2B5EF4-FFF2-40B4-BE49-F238E27FC236}">
                <a16:creationId xmlns:a16="http://schemas.microsoft.com/office/drawing/2014/main" id="{46882A8B-EC38-4E84-9B54-7F0CA78BA541}"/>
              </a:ext>
            </a:extLst>
          </p:cNvPr>
          <p:cNvSpPr>
            <a:spLocks noGrp="1"/>
          </p:cNvSpPr>
          <p:nvPr>
            <p:ph idx="1"/>
          </p:nvPr>
        </p:nvSpPr>
        <p:spPr>
          <a:xfrm>
            <a:off x="6217920" y="4170410"/>
            <a:ext cx="4699221" cy="1767141"/>
          </a:xfrm>
        </p:spPr>
        <p:txBody>
          <a:bodyPr anchor="ctr">
            <a:normAutofit/>
          </a:bodyPr>
          <a:lstStyle/>
          <a:p>
            <a:r>
              <a:rPr lang="en-GB" sz="1800" dirty="0">
                <a:solidFill>
                  <a:srgbClr val="002060"/>
                </a:solidFill>
                <a:latin typeface="Arial Rounded MT Bold" panose="020F0704030504030204" pitchFamily="34" charset="0"/>
              </a:rPr>
              <a:t>60% of human body is water</a:t>
            </a:r>
          </a:p>
          <a:p>
            <a:r>
              <a:rPr lang="en-GB" sz="1800" dirty="0">
                <a:solidFill>
                  <a:srgbClr val="002060"/>
                </a:solidFill>
                <a:latin typeface="Arial Rounded MT Bold" panose="020F0704030504030204" pitchFamily="34" charset="0"/>
              </a:rPr>
              <a:t>Bodies within the water</a:t>
            </a:r>
          </a:p>
          <a:p>
            <a:r>
              <a:rPr lang="en-GB" sz="1800" dirty="0">
                <a:solidFill>
                  <a:srgbClr val="002060"/>
                </a:solidFill>
                <a:latin typeface="Arial Rounded MT Bold" panose="020F0704030504030204" pitchFamily="34" charset="0"/>
              </a:rPr>
              <a:t>90% of plant body is water</a:t>
            </a:r>
          </a:p>
          <a:p>
            <a:r>
              <a:rPr lang="en-GB" sz="1800" dirty="0">
                <a:solidFill>
                  <a:srgbClr val="002060"/>
                </a:solidFill>
                <a:latin typeface="Arial Rounded MT Bold" panose="020F0704030504030204" pitchFamily="34" charset="0"/>
              </a:rPr>
              <a:t>Water as an independent body</a:t>
            </a:r>
          </a:p>
        </p:txBody>
      </p:sp>
      <p:sp>
        <p:nvSpPr>
          <p:cNvPr id="126" name="Rectangle 1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Oval 1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11">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7" name="Oval 1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pic>
        <p:nvPicPr>
          <p:cNvPr id="7" name="Picture 6" descr="A large body of water with a city in the background&#10;&#10;Description automatically generated">
            <a:extLst>
              <a:ext uri="{FF2B5EF4-FFF2-40B4-BE49-F238E27FC236}">
                <a16:creationId xmlns:a16="http://schemas.microsoft.com/office/drawing/2014/main" id="{ECB3D094-27B3-4E37-B521-AC81CA828A44}"/>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8827562" y="700089"/>
            <a:ext cx="2370706" cy="2761218"/>
          </a:xfrm>
          <a:prstGeom prst="rect">
            <a:avLst/>
          </a:prstGeom>
        </p:spPr>
      </p:pic>
      <p:pic>
        <p:nvPicPr>
          <p:cNvPr id="10" name="Audio 9">
            <a:hlinkClick r:id="" action="ppaction://media"/>
            <a:extLst>
              <a:ext uri="{FF2B5EF4-FFF2-40B4-BE49-F238E27FC236}">
                <a16:creationId xmlns:a16="http://schemas.microsoft.com/office/drawing/2014/main" id="{E432AA11-98BA-4DF6-A564-131B032E8117}"/>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5600357"/>
      </p:ext>
    </p:extLst>
  </p:cSld>
  <p:clrMapOvr>
    <a:masterClrMapping/>
  </p:clrMapOvr>
  <mc:AlternateContent xmlns:mc="http://schemas.openxmlformats.org/markup-compatibility/2006">
    <mc:Choice xmlns:p14="http://schemas.microsoft.com/office/powerpoint/2010/main" Requires="p14">
      <p:transition spd="slow" p14:dur="2000" advTm="51655"/>
    </mc:Choice>
    <mc:Fallback>
      <p:transition spd="slow" advTm="51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0" name="Group 109">
            <a:extLst>
              <a:ext uri="{FF2B5EF4-FFF2-40B4-BE49-F238E27FC236}">
                <a16:creationId xmlns:a16="http://schemas.microsoft.com/office/drawing/2014/main" id="{89654513-256A-475D-BCC5-25FBFEA8E2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1" name="Oval 110">
              <a:extLst>
                <a:ext uri="{FF2B5EF4-FFF2-40B4-BE49-F238E27FC236}">
                  <a16:creationId xmlns:a16="http://schemas.microsoft.com/office/drawing/2014/main" id="{CD31608D-613C-481F-8421-AE54685ED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2" name="Oval 111">
              <a:extLst>
                <a:ext uri="{FF2B5EF4-FFF2-40B4-BE49-F238E27FC236}">
                  <a16:creationId xmlns:a16="http://schemas.microsoft.com/office/drawing/2014/main" id="{5F5A41C1-008A-427C-8217-B8236D74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Picture 3">
            <a:extLst>
              <a:ext uri="{FF2B5EF4-FFF2-40B4-BE49-F238E27FC236}">
                <a16:creationId xmlns:a16="http://schemas.microsoft.com/office/drawing/2014/main" id="{0971E988-0D4D-41A1-8F97-98E2D2A65325}"/>
              </a:ext>
            </a:extLst>
          </p:cNvPr>
          <p:cNvPicPr>
            <a:picLocks noChangeAspect="1"/>
          </p:cNvPicPr>
          <p:nvPr/>
        </p:nvPicPr>
        <p:blipFill rotWithShape="1">
          <a:blip r:embed="rId6"/>
          <a:srcRect r="2" b="3599"/>
          <a:stretch/>
        </p:blipFill>
        <p:spPr>
          <a:xfrm>
            <a:off x="2930184" y="-2655"/>
            <a:ext cx="2996169" cy="3358597"/>
          </a:xfrm>
          <a:prstGeom prst="rect">
            <a:avLst/>
          </a:prstGeom>
        </p:spPr>
      </p:pic>
      <p:pic>
        <p:nvPicPr>
          <p:cNvPr id="5" name="Content Placeholder 4">
            <a:extLst>
              <a:ext uri="{FF2B5EF4-FFF2-40B4-BE49-F238E27FC236}">
                <a16:creationId xmlns:a16="http://schemas.microsoft.com/office/drawing/2014/main" id="{DCF93569-FB09-45DA-8161-D7B80E5F23BA}"/>
              </a:ext>
            </a:extLst>
          </p:cNvPr>
          <p:cNvPicPr>
            <a:picLocks noGrp="1" noChangeAspect="1"/>
          </p:cNvPicPr>
          <p:nvPr>
            <p:ph sz="half" idx="2"/>
          </p:nvPr>
        </p:nvPicPr>
        <p:blipFill rotWithShape="1">
          <a:blip r:embed="rId7"/>
          <a:srcRect r="1" b="11939"/>
          <a:stretch/>
        </p:blipFill>
        <p:spPr>
          <a:xfrm>
            <a:off x="20" y="3504904"/>
            <a:ext cx="5926333" cy="3353096"/>
          </a:xfrm>
          <a:prstGeom prst="rect">
            <a:avLst/>
          </a:prstGeom>
        </p:spPr>
      </p:pic>
      <p:sp>
        <p:nvSpPr>
          <p:cNvPr id="114" name="Rectangle 113">
            <a:extLst>
              <a:ext uri="{FF2B5EF4-FFF2-40B4-BE49-F238E27FC236}">
                <a16:creationId xmlns:a16="http://schemas.microsoft.com/office/drawing/2014/main" id="{11564CA4-59C9-4DAC-950E-61D1FA278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220" y="0"/>
            <a:ext cx="6104779" cy="6857999"/>
          </a:xfrm>
          <a:prstGeom prst="rect">
            <a:avLst/>
          </a:prstGeom>
          <a:blipFill dpi="0" rotWithShape="1">
            <a:blip r:embed="rId8">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A13D5-7677-4A4E-A06E-6EEFFD78E239}"/>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b="1" kern="1200" cap="all" baseline="0" dirty="0">
                <a:blipFill>
                  <a:blip r:embed="rId9">
                    <a:extLst>
                      <a:ext uri="{28A0092B-C50C-407E-A947-70E740481C1C}">
                        <a14:useLocalDpi xmlns:a14="http://schemas.microsoft.com/office/drawing/2010/main" val="0"/>
                      </a:ext>
                    </a:extLst>
                  </a:blip>
                  <a:tile tx="6350" ty="-127000" sx="65000" sy="64000" flip="none" algn="tl"/>
                </a:blipFill>
                <a:effectLst>
                  <a:outerShdw blurRad="38100" dist="38100" dir="2700000" algn="tl">
                    <a:srgbClr val="000000">
                      <a:alpha val="43137"/>
                    </a:srgbClr>
                  </a:outerShdw>
                </a:effectLst>
                <a:latin typeface="+mj-lt"/>
                <a:ea typeface="+mj-ea"/>
                <a:cs typeface="+mj-cs"/>
              </a:rPr>
              <a:t> </a:t>
            </a:r>
            <a:r>
              <a:rPr lang="en-US" sz="4000" b="1" kern="1200" cap="all" baseline="0" dirty="0">
                <a:solidFill>
                  <a:srgbClr val="002060"/>
                </a:solidFill>
                <a:effectLst>
                  <a:outerShdw blurRad="38100" dist="38100" dir="2700000" algn="tl">
                    <a:srgbClr val="000000">
                      <a:alpha val="43137"/>
                    </a:srgbClr>
                  </a:outerShdw>
                </a:effectLst>
                <a:latin typeface="Arial Rounded MT Bold" panose="020F0704030504030204" pitchFamily="34" charset="0"/>
              </a:rPr>
              <a:t>sacred water</a:t>
            </a:r>
          </a:p>
        </p:txBody>
      </p:sp>
      <p:pic>
        <p:nvPicPr>
          <p:cNvPr id="7" name="Picture 6">
            <a:extLst>
              <a:ext uri="{FF2B5EF4-FFF2-40B4-BE49-F238E27FC236}">
                <a16:creationId xmlns:a16="http://schemas.microsoft.com/office/drawing/2014/main" id="{6EEE1B87-44B6-4366-9678-BF220C225E15}"/>
              </a:ext>
            </a:extLst>
          </p:cNvPr>
          <p:cNvPicPr>
            <a:picLocks noChangeAspect="1"/>
          </p:cNvPicPr>
          <p:nvPr/>
        </p:nvPicPr>
        <p:blipFill rotWithShape="1">
          <a:blip r:embed="rId10"/>
          <a:srcRect l="34541" r="10170" b="-1"/>
          <a:stretch/>
        </p:blipFill>
        <p:spPr>
          <a:xfrm>
            <a:off x="20" y="10"/>
            <a:ext cx="2769297" cy="3355932"/>
          </a:xfrm>
          <a:prstGeom prst="rect">
            <a:avLst/>
          </a:prstGeom>
        </p:spPr>
      </p:pic>
      <p:sp>
        <p:nvSpPr>
          <p:cNvPr id="3" name="Content Placeholder 2">
            <a:extLst>
              <a:ext uri="{FF2B5EF4-FFF2-40B4-BE49-F238E27FC236}">
                <a16:creationId xmlns:a16="http://schemas.microsoft.com/office/drawing/2014/main" id="{9817A1A0-6A11-418A-BDB4-B3B8B30E6C2E}"/>
              </a:ext>
            </a:extLst>
          </p:cNvPr>
          <p:cNvSpPr>
            <a:spLocks noGrp="1"/>
          </p:cNvSpPr>
          <p:nvPr>
            <p:ph sz="half" idx="1"/>
          </p:nvPr>
        </p:nvSpPr>
        <p:spPr>
          <a:xfrm>
            <a:off x="6400799" y="2121408"/>
            <a:ext cx="5299585" cy="4050792"/>
          </a:xfrm>
        </p:spPr>
        <p:txBody>
          <a:bodyPr vert="horz" lIns="91440" tIns="45720" rIns="91440" bIns="45720" rtlCol="0">
            <a:normAutofit/>
          </a:bodyPr>
          <a:lstStyle/>
          <a:p>
            <a:endParaRPr lang="en-US" sz="1800" kern="1200" dirty="0">
              <a:solidFill>
                <a:schemeClr val="tx1"/>
              </a:solidFill>
              <a:highlight>
                <a:srgbClr val="FFFF00"/>
              </a:highlight>
              <a:latin typeface="+mn-lt"/>
              <a:ea typeface="+mn-ea"/>
              <a:cs typeface="+mn-cs"/>
            </a:endParaRPr>
          </a:p>
          <a:p>
            <a:r>
              <a:rPr lang="en-US" sz="1800" kern="1200" dirty="0">
                <a:solidFill>
                  <a:srgbClr val="0070C0"/>
                </a:solidFill>
                <a:latin typeface="Arial Rounded MT Bold" panose="020F0704030504030204" pitchFamily="34" charset="0"/>
              </a:rPr>
              <a:t>River Ganges</a:t>
            </a:r>
          </a:p>
          <a:p>
            <a:r>
              <a:rPr lang="en-US" sz="1800" kern="1200" dirty="0">
                <a:solidFill>
                  <a:srgbClr val="0070C0"/>
                </a:solidFill>
                <a:latin typeface="Arial Rounded MT Bold" panose="020F0704030504030204" pitchFamily="34" charset="0"/>
              </a:rPr>
              <a:t>Religious ceremony</a:t>
            </a:r>
          </a:p>
          <a:p>
            <a:r>
              <a:rPr lang="en-US" sz="1800" kern="1200" dirty="0">
                <a:solidFill>
                  <a:srgbClr val="0070C0"/>
                </a:solidFill>
                <a:latin typeface="Arial Rounded MT Bold" panose="020F0704030504030204" pitchFamily="34" charset="0"/>
              </a:rPr>
              <a:t>Moksha</a:t>
            </a:r>
          </a:p>
          <a:p>
            <a:r>
              <a:rPr lang="en-US" sz="1800" kern="1200" dirty="0">
                <a:solidFill>
                  <a:srgbClr val="0070C0"/>
                </a:solidFill>
                <a:latin typeface="Arial Rounded MT Bold" panose="020F0704030504030204" pitchFamily="34" charset="0"/>
              </a:rPr>
              <a:t>Pollution</a:t>
            </a:r>
          </a:p>
          <a:p>
            <a:r>
              <a:rPr lang="en-US" sz="1800" kern="1200" dirty="0">
                <a:solidFill>
                  <a:srgbClr val="0070C0"/>
                </a:solidFill>
                <a:latin typeface="Arial Rounded MT Bold" panose="020F0704030504030204" pitchFamily="34" charset="0"/>
              </a:rPr>
              <a:t>Personhood</a:t>
            </a:r>
          </a:p>
          <a:p>
            <a:endParaRPr lang="en-US" sz="1800" kern="1200" dirty="0">
              <a:solidFill>
                <a:schemeClr val="tx1"/>
              </a:solidFill>
              <a:latin typeface="+mn-lt"/>
              <a:ea typeface="+mn-ea"/>
              <a:cs typeface="+mn-cs"/>
            </a:endParaRPr>
          </a:p>
          <a:p>
            <a:endParaRPr lang="en-US" sz="1800" kern="1200" dirty="0">
              <a:solidFill>
                <a:schemeClr val="tx1"/>
              </a:solidFill>
              <a:latin typeface="+mn-lt"/>
              <a:ea typeface="+mn-ea"/>
              <a:cs typeface="+mn-cs"/>
            </a:endParaRPr>
          </a:p>
        </p:txBody>
      </p:sp>
      <p:grpSp>
        <p:nvGrpSpPr>
          <p:cNvPr id="116" name="Group 115">
            <a:extLst>
              <a:ext uri="{FF2B5EF4-FFF2-40B4-BE49-F238E27FC236}">
                <a16:creationId xmlns:a16="http://schemas.microsoft.com/office/drawing/2014/main" id="{E74380E0-C298-4F18-9189-C236E8B829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7" name="Oval 116">
              <a:extLst>
                <a:ext uri="{FF2B5EF4-FFF2-40B4-BE49-F238E27FC236}">
                  <a16:creationId xmlns:a16="http://schemas.microsoft.com/office/drawing/2014/main" id="{979684C7-75DC-42F1-850A-E9C49ECA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8" name="Oval 117">
              <a:extLst>
                <a:ext uri="{FF2B5EF4-FFF2-40B4-BE49-F238E27FC236}">
                  <a16:creationId xmlns:a16="http://schemas.microsoft.com/office/drawing/2014/main" id="{4130853F-4D98-4539-8461-9F2028367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9" name="Audio 8">
            <a:hlinkClick r:id="" action="ppaction://media"/>
            <a:extLst>
              <a:ext uri="{FF2B5EF4-FFF2-40B4-BE49-F238E27FC236}">
                <a16:creationId xmlns:a16="http://schemas.microsoft.com/office/drawing/2014/main" id="{50FB0B7B-6BE6-4F93-A62C-0E2CAF6C995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26162005"/>
      </p:ext>
    </p:extLst>
  </p:cSld>
  <p:clrMapOvr>
    <a:masterClrMapping/>
  </p:clrMapOvr>
  <mc:AlternateContent xmlns:mc="http://schemas.openxmlformats.org/markup-compatibility/2006">
    <mc:Choice xmlns:p14="http://schemas.microsoft.com/office/powerpoint/2010/main" Requires="p14">
      <p:transition spd="slow" p14:dur="2000" advTm="216494"/>
    </mc:Choice>
    <mc:Fallback>
      <p:transition spd="slow" advTm="216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4816A-46DB-4E50-AB2B-B63C2B73F98E}"/>
              </a:ext>
            </a:extLst>
          </p:cNvPr>
          <p:cNvSpPr>
            <a:spLocks noGrp="1"/>
          </p:cNvSpPr>
          <p:nvPr>
            <p:ph type="title"/>
          </p:nvPr>
        </p:nvSpPr>
        <p:spPr>
          <a:xfrm>
            <a:off x="3546348" y="-11993"/>
            <a:ext cx="5369052" cy="1609344"/>
          </a:xfrm>
        </p:spPr>
        <p:txBody>
          <a:bodyPr/>
          <a:lstStyle/>
          <a:p>
            <a:r>
              <a:rPr lang="en-GB" dirty="0">
                <a:solidFill>
                  <a:srgbClr val="002060"/>
                </a:solidFill>
                <a:latin typeface="Arial Rounded MT Bold" panose="020F0704030504030204" pitchFamily="34" charset="0"/>
              </a:rPr>
              <a:t>The x factor</a:t>
            </a:r>
          </a:p>
        </p:txBody>
      </p:sp>
      <p:pic>
        <p:nvPicPr>
          <p:cNvPr id="5" name="Content Placeholder 4">
            <a:extLst>
              <a:ext uri="{FF2B5EF4-FFF2-40B4-BE49-F238E27FC236}">
                <a16:creationId xmlns:a16="http://schemas.microsoft.com/office/drawing/2014/main" id="{2A6BBCF6-1DEA-4D7E-B113-B4820CF13365}"/>
              </a:ext>
            </a:extLst>
          </p:cNvPr>
          <p:cNvPicPr>
            <a:picLocks noGrp="1" noChangeAspect="1"/>
          </p:cNvPicPr>
          <p:nvPr>
            <p:ph sz="half" idx="1"/>
          </p:nvPr>
        </p:nvPicPr>
        <p:blipFill>
          <a:blip r:embed="rId4"/>
          <a:stretch>
            <a:fillRect/>
          </a:stretch>
        </p:blipFill>
        <p:spPr>
          <a:xfrm>
            <a:off x="542131" y="1773237"/>
            <a:ext cx="1905000" cy="1428750"/>
          </a:xfrm>
          <a:prstGeom prst="rect">
            <a:avLst/>
          </a:prstGeom>
        </p:spPr>
      </p:pic>
      <p:sp>
        <p:nvSpPr>
          <p:cNvPr id="4" name="Content Placeholder 3">
            <a:extLst>
              <a:ext uri="{FF2B5EF4-FFF2-40B4-BE49-F238E27FC236}">
                <a16:creationId xmlns:a16="http://schemas.microsoft.com/office/drawing/2014/main" id="{FC1582E8-4CAB-4A51-AA0F-24E993F8D972}"/>
              </a:ext>
            </a:extLst>
          </p:cNvPr>
          <p:cNvSpPr>
            <a:spLocks noGrp="1"/>
          </p:cNvSpPr>
          <p:nvPr>
            <p:ph sz="half" idx="2"/>
          </p:nvPr>
        </p:nvSpPr>
        <p:spPr>
          <a:xfrm>
            <a:off x="2745382" y="4698613"/>
            <a:ext cx="4475411" cy="1361803"/>
          </a:xfrm>
        </p:spPr>
        <p:txBody>
          <a:bodyPr/>
          <a:lstStyle/>
          <a:p>
            <a:pPr marL="0" indent="0">
              <a:buNone/>
            </a:pPr>
            <a:r>
              <a:rPr lang="en-GB" sz="1800" dirty="0">
                <a:solidFill>
                  <a:srgbClr val="0070C0"/>
                </a:solidFill>
                <a:latin typeface="Arial Rounded MT Bold" panose="020F0704030504030204" pitchFamily="34" charset="0"/>
              </a:rPr>
              <a:t> Retired professor of hydrology, DS       Bhargava, says that the Ganges' self-purifying quality leads to oxygen levels 25 times higher than any other river in the world.</a:t>
            </a:r>
          </a:p>
          <a:p>
            <a:endParaRPr lang="en-GB" dirty="0">
              <a:solidFill>
                <a:srgbClr val="00B0F0"/>
              </a:solidFill>
              <a:latin typeface="Arial Rounded MT Bold" panose="020F0704030504030204" pitchFamily="34" charset="0"/>
            </a:endParaRPr>
          </a:p>
          <a:p>
            <a:endParaRPr lang="en-GB" dirty="0"/>
          </a:p>
        </p:txBody>
      </p:sp>
      <p:sp>
        <p:nvSpPr>
          <p:cNvPr id="7" name="TextBox 6">
            <a:extLst>
              <a:ext uri="{FF2B5EF4-FFF2-40B4-BE49-F238E27FC236}">
                <a16:creationId xmlns:a16="http://schemas.microsoft.com/office/drawing/2014/main" id="{123C8829-F4D6-47A3-A151-37E136C952F2}"/>
              </a:ext>
            </a:extLst>
          </p:cNvPr>
          <p:cNvSpPr txBox="1"/>
          <p:nvPr/>
        </p:nvSpPr>
        <p:spPr>
          <a:xfrm>
            <a:off x="542131" y="3382581"/>
            <a:ext cx="2086769" cy="2862322"/>
          </a:xfrm>
          <a:prstGeom prst="rect">
            <a:avLst/>
          </a:prstGeom>
          <a:noFill/>
        </p:spPr>
        <p:txBody>
          <a:bodyPr wrap="square" rtlCol="0">
            <a:spAutoFit/>
          </a:bodyPr>
          <a:lstStyle/>
          <a:p>
            <a:pPr fontAlgn="base"/>
            <a:r>
              <a:rPr lang="en-GB" dirty="0">
                <a:solidFill>
                  <a:srgbClr val="0070C0"/>
                </a:solidFill>
                <a:latin typeface="Adobe Gothic Std B" panose="020B0800000000000000" pitchFamily="34" charset="-128"/>
                <a:ea typeface="Adobe Gothic Std B" panose="020B0800000000000000" pitchFamily="34" charset="-128"/>
              </a:rPr>
              <a:t>Clear spots on the petri dish mark where phages have destroyed bacteria in a sample of water taken from the Ganges River.</a:t>
            </a:r>
          </a:p>
          <a:p>
            <a:r>
              <a:rPr lang="en-GB" i="1" dirty="0">
                <a:solidFill>
                  <a:srgbClr val="0070C0"/>
                </a:solidFill>
                <a:latin typeface="Adobe Gothic Std B" panose="020B0800000000000000" pitchFamily="34" charset="-128"/>
                <a:ea typeface="Adobe Gothic Std B" panose="020B0800000000000000" pitchFamily="34" charset="-128"/>
              </a:rPr>
              <a:t>Martine Crandall Hollick (2007)</a:t>
            </a:r>
            <a:endParaRPr lang="en-GB" dirty="0">
              <a:solidFill>
                <a:srgbClr val="0070C0"/>
              </a:solidFill>
              <a:latin typeface="Adobe Gothic Std B" panose="020B0800000000000000" pitchFamily="34" charset="-128"/>
              <a:ea typeface="Adobe Gothic Std B" panose="020B0800000000000000" pitchFamily="34" charset="-128"/>
            </a:endParaRPr>
          </a:p>
        </p:txBody>
      </p:sp>
      <p:sp>
        <p:nvSpPr>
          <p:cNvPr id="9" name="TextBox 8">
            <a:extLst>
              <a:ext uri="{FF2B5EF4-FFF2-40B4-BE49-F238E27FC236}">
                <a16:creationId xmlns:a16="http://schemas.microsoft.com/office/drawing/2014/main" id="{E6F0B769-B0A6-464E-AA27-9BBCABA01EFC}"/>
              </a:ext>
            </a:extLst>
          </p:cNvPr>
          <p:cNvSpPr txBox="1"/>
          <p:nvPr/>
        </p:nvSpPr>
        <p:spPr>
          <a:xfrm>
            <a:off x="7220793" y="1638095"/>
            <a:ext cx="4337933" cy="1754326"/>
          </a:xfrm>
          <a:prstGeom prst="rect">
            <a:avLst/>
          </a:prstGeom>
          <a:noFill/>
        </p:spPr>
        <p:txBody>
          <a:bodyPr wrap="square" rtlCol="0">
            <a:spAutoFit/>
          </a:bodyPr>
          <a:lstStyle/>
          <a:p>
            <a:r>
              <a:rPr lang="en-GB" dirty="0">
                <a:solidFill>
                  <a:srgbClr val="0070C0"/>
                </a:solidFill>
                <a:latin typeface="Arial Rounded MT Bold" panose="020F0704030504030204" pitchFamily="34" charset="0"/>
              </a:rPr>
              <a:t>Molecular biologist Dr Ramachandra highlighted that even though 6 million people bathe in the polluted river there is never an epidemic. The natural equilibrium is always restored by the x factor = bacteriophages.</a:t>
            </a:r>
          </a:p>
        </p:txBody>
      </p:sp>
      <p:pic>
        <p:nvPicPr>
          <p:cNvPr id="10" name="Picture 9">
            <a:extLst>
              <a:ext uri="{FF2B5EF4-FFF2-40B4-BE49-F238E27FC236}">
                <a16:creationId xmlns:a16="http://schemas.microsoft.com/office/drawing/2014/main" id="{BBD9B40B-DEF0-4E01-8025-9AC9DE2E0615}"/>
              </a:ext>
            </a:extLst>
          </p:cNvPr>
          <p:cNvPicPr>
            <a:picLocks noChangeAspect="1"/>
          </p:cNvPicPr>
          <p:nvPr/>
        </p:nvPicPr>
        <p:blipFill>
          <a:blip r:embed="rId5"/>
          <a:stretch>
            <a:fillRect/>
          </a:stretch>
        </p:blipFill>
        <p:spPr>
          <a:xfrm>
            <a:off x="7395328" y="3556363"/>
            <a:ext cx="3922005" cy="2615837"/>
          </a:xfrm>
          <a:prstGeom prst="rect">
            <a:avLst/>
          </a:prstGeom>
        </p:spPr>
      </p:pic>
      <p:pic>
        <p:nvPicPr>
          <p:cNvPr id="15" name="Picture 14">
            <a:extLst>
              <a:ext uri="{FF2B5EF4-FFF2-40B4-BE49-F238E27FC236}">
                <a16:creationId xmlns:a16="http://schemas.microsoft.com/office/drawing/2014/main" id="{0766459A-53A9-453F-A7AB-D667EB90E564}"/>
              </a:ext>
            </a:extLst>
          </p:cNvPr>
          <p:cNvPicPr>
            <a:picLocks noChangeAspect="1"/>
          </p:cNvPicPr>
          <p:nvPr/>
        </p:nvPicPr>
        <p:blipFill>
          <a:blip r:embed="rId6"/>
          <a:stretch>
            <a:fillRect/>
          </a:stretch>
        </p:blipFill>
        <p:spPr>
          <a:xfrm>
            <a:off x="2774408" y="1773237"/>
            <a:ext cx="4368349" cy="2749490"/>
          </a:xfrm>
          <a:prstGeom prst="rect">
            <a:avLst/>
          </a:prstGeom>
        </p:spPr>
      </p:pic>
      <p:pic>
        <p:nvPicPr>
          <p:cNvPr id="18" name="Audio 17">
            <a:hlinkClick r:id="" action="ppaction://media"/>
            <a:extLst>
              <a:ext uri="{FF2B5EF4-FFF2-40B4-BE49-F238E27FC236}">
                <a16:creationId xmlns:a16="http://schemas.microsoft.com/office/drawing/2014/main" id="{6C779FD1-081C-44D9-BD8F-817E1FADA70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57814020"/>
      </p:ext>
    </p:extLst>
  </p:cSld>
  <p:clrMapOvr>
    <a:masterClrMapping/>
  </p:clrMapOvr>
  <mc:AlternateContent xmlns:mc="http://schemas.openxmlformats.org/markup-compatibility/2006">
    <mc:Choice xmlns:p14="http://schemas.microsoft.com/office/powerpoint/2010/main" Requires="p14">
      <p:transition spd="slow" p14:dur="2000" advTm="103000"/>
    </mc:Choice>
    <mc:Fallback>
      <p:transition spd="slow" advTm="10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89654513-256A-475D-BCC5-25FBFEA8E2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9" name="Oval 78">
              <a:extLst>
                <a:ext uri="{FF2B5EF4-FFF2-40B4-BE49-F238E27FC236}">
                  <a16:creationId xmlns:a16="http://schemas.microsoft.com/office/drawing/2014/main" id="{CD31608D-613C-481F-8421-AE54685ED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0" name="Oval 79">
              <a:extLst>
                <a:ext uri="{FF2B5EF4-FFF2-40B4-BE49-F238E27FC236}">
                  <a16:creationId xmlns:a16="http://schemas.microsoft.com/office/drawing/2014/main" id="{5F5A41C1-008A-427C-8217-B8236D74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34" name="Picture 33" descr="A picture containing swimming&#10;&#10;Description automatically generated">
            <a:extLst>
              <a:ext uri="{FF2B5EF4-FFF2-40B4-BE49-F238E27FC236}">
                <a16:creationId xmlns:a16="http://schemas.microsoft.com/office/drawing/2014/main" id="{998DB985-C000-4299-8127-44F251ED7C5C}"/>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37424" r="9050" b="-1"/>
          <a:stretch/>
        </p:blipFill>
        <p:spPr>
          <a:xfrm>
            <a:off x="2930184" y="-2655"/>
            <a:ext cx="2996169" cy="3358597"/>
          </a:xfrm>
          <a:prstGeom prst="rect">
            <a:avLst/>
          </a:prstGeom>
        </p:spPr>
      </p:pic>
      <p:pic>
        <p:nvPicPr>
          <p:cNvPr id="28" name="Content Placeholder 27" descr="A picture containing water, sitting, blue, body&#10;&#10;Description automatically generated">
            <a:extLst>
              <a:ext uri="{FF2B5EF4-FFF2-40B4-BE49-F238E27FC236}">
                <a16:creationId xmlns:a16="http://schemas.microsoft.com/office/drawing/2014/main" id="{ADAB59AC-5F83-42DA-97DB-00B78EA2C878}"/>
              </a:ext>
            </a:extLst>
          </p:cNvPr>
          <p:cNvPicPr>
            <a:picLocks noGrp="1" noChangeAspect="1"/>
          </p:cNvPicPr>
          <p:nvPr>
            <p:ph sz="half" idx="2"/>
          </p:nvPr>
        </p:nvPicPr>
        <p:blipFill rotWithShape="1">
          <a:blip r:embed="rId8">
            <a:extLst>
              <a:ext uri="{837473B0-CC2E-450A-ABE3-18F120FF3D39}">
                <a1611:picAttrSrcUrl xmlns:a1611="http://schemas.microsoft.com/office/drawing/2016/11/main" r:id="rId9"/>
              </a:ext>
            </a:extLst>
          </a:blip>
          <a:srcRect l="1569" r="5640" b="-1"/>
          <a:stretch/>
        </p:blipFill>
        <p:spPr>
          <a:xfrm>
            <a:off x="20" y="3504904"/>
            <a:ext cx="5926333" cy="3353096"/>
          </a:xfrm>
          <a:prstGeom prst="rect">
            <a:avLst/>
          </a:prstGeom>
        </p:spPr>
      </p:pic>
      <p:sp>
        <p:nvSpPr>
          <p:cNvPr id="82" name="Rectangle 81">
            <a:extLst>
              <a:ext uri="{FF2B5EF4-FFF2-40B4-BE49-F238E27FC236}">
                <a16:creationId xmlns:a16="http://schemas.microsoft.com/office/drawing/2014/main" id="{11564CA4-59C9-4DAC-950E-61D1FA278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220" y="0"/>
            <a:ext cx="6104779" cy="6857999"/>
          </a:xfrm>
          <a:prstGeom prst="rect">
            <a:avLst/>
          </a:prstGeom>
          <a:blipFill dpi="0" rotWithShape="1">
            <a:blip r:embed="rId10">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0B9713-9E9C-4FBA-A7CF-9D4C74FF8F98}"/>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kern="1200" cap="all" baseline="0" dirty="0">
                <a:solidFill>
                  <a:srgbClr val="002060"/>
                </a:solidFill>
                <a:latin typeface="Arial Rounded MT Bold" panose="020F0704030504030204" pitchFamily="34" charset="0"/>
              </a:rPr>
              <a:t>Conclusion</a:t>
            </a:r>
            <a:br>
              <a:rPr lang="en-US" sz="4000" kern="1200" cap="all" baseline="0" dirty="0">
                <a:blipFill>
                  <a:blip r:embed="rId11">
                    <a:extLst>
                      <a:ext uri="{28A0092B-C50C-407E-A947-70E740481C1C}">
                        <a14:useLocalDpi xmlns:a14="http://schemas.microsoft.com/office/drawing/2010/main" val="0"/>
                      </a:ext>
                    </a:extLst>
                  </a:blip>
                  <a:tile tx="6350" ty="-127000" sx="65000" sy="64000" flip="none" algn="tl"/>
                </a:blipFill>
                <a:latin typeface="+mj-lt"/>
                <a:ea typeface="+mj-ea"/>
                <a:cs typeface="+mj-cs"/>
              </a:rPr>
            </a:br>
            <a:endParaRPr lang="en-US" sz="4000" kern="1200" cap="all" baseline="0" dirty="0">
              <a:blipFill>
                <a:blip r:embed="rId11">
                  <a:extLst>
                    <a:ext uri="{28A0092B-C50C-407E-A947-70E740481C1C}">
                      <a14:useLocalDpi xmlns:a14="http://schemas.microsoft.com/office/drawing/2010/main" val="0"/>
                    </a:ext>
                  </a:extLst>
                </a:blip>
                <a:tile tx="6350" ty="-127000" sx="65000" sy="64000" flip="none" algn="tl"/>
              </a:blipFill>
              <a:latin typeface="+mj-lt"/>
              <a:ea typeface="+mj-ea"/>
              <a:cs typeface="+mj-cs"/>
            </a:endParaRPr>
          </a:p>
        </p:txBody>
      </p:sp>
      <p:pic>
        <p:nvPicPr>
          <p:cNvPr id="21" name="Content Placeholder 20" descr="A picture containing text, photo, table, covered&#10;&#10;Description automatically generated">
            <a:extLst>
              <a:ext uri="{FF2B5EF4-FFF2-40B4-BE49-F238E27FC236}">
                <a16:creationId xmlns:a16="http://schemas.microsoft.com/office/drawing/2014/main" id="{26D4DD84-0777-442A-9B9A-9944ED449427}"/>
              </a:ext>
            </a:extLst>
          </p:cNvPr>
          <p:cNvPicPr>
            <a:picLocks noChangeAspect="1"/>
          </p:cNvPicPr>
          <p:nvPr/>
        </p:nvPicPr>
        <p:blipFill rotWithShape="1">
          <a:blip r:embed="rId12">
            <a:extLst>
              <a:ext uri="{837473B0-CC2E-450A-ABE3-18F120FF3D39}">
                <a1611:picAttrSrcUrl xmlns:a1611="http://schemas.microsoft.com/office/drawing/2016/11/main" r:id="rId13"/>
              </a:ext>
            </a:extLst>
          </a:blip>
          <a:srcRect r="5" b="7905"/>
          <a:stretch/>
        </p:blipFill>
        <p:spPr>
          <a:xfrm>
            <a:off x="20" y="10"/>
            <a:ext cx="2769297" cy="3355932"/>
          </a:xfrm>
          <a:prstGeom prst="rect">
            <a:avLst/>
          </a:prstGeom>
        </p:spPr>
      </p:pic>
      <p:sp>
        <p:nvSpPr>
          <p:cNvPr id="39" name="Content Placeholder 38">
            <a:extLst>
              <a:ext uri="{FF2B5EF4-FFF2-40B4-BE49-F238E27FC236}">
                <a16:creationId xmlns:a16="http://schemas.microsoft.com/office/drawing/2014/main" id="{5B1542DC-EC34-432F-AEE6-B044B610C9F9}"/>
              </a:ext>
            </a:extLst>
          </p:cNvPr>
          <p:cNvSpPr>
            <a:spLocks noGrp="1"/>
          </p:cNvSpPr>
          <p:nvPr>
            <p:ph sz="half" idx="1"/>
          </p:nvPr>
        </p:nvSpPr>
        <p:spPr>
          <a:xfrm>
            <a:off x="6400799" y="2121408"/>
            <a:ext cx="5299585" cy="4050792"/>
          </a:xfrm>
        </p:spPr>
        <p:txBody>
          <a:bodyPr vert="horz" lIns="91440" tIns="45720" rIns="91440" bIns="45720" rtlCol="0">
            <a:normAutofit/>
          </a:bodyPr>
          <a:lstStyle/>
          <a:p>
            <a:r>
              <a:rPr lang="en-US" sz="1800" kern="1200" dirty="0">
                <a:solidFill>
                  <a:srgbClr val="0070C0"/>
                </a:solidFill>
                <a:latin typeface="Arial Rounded MT Bold" panose="020F0704030504030204" pitchFamily="34" charset="0"/>
              </a:rPr>
              <a:t>The new materialist perspective enables us to regard the living world as one entity constantly merging and evolving together.</a:t>
            </a:r>
          </a:p>
          <a:p>
            <a:r>
              <a:rPr lang="en-US" sz="1800" kern="1200" dirty="0">
                <a:solidFill>
                  <a:srgbClr val="0070C0"/>
                </a:solidFill>
                <a:latin typeface="Arial Rounded MT Bold" panose="020F0704030504030204" pitchFamily="34" charset="0"/>
              </a:rPr>
              <a:t> By eliminating the egocentric approach of “what’s in it for me &amp; mine” allows </a:t>
            </a:r>
            <a:r>
              <a:rPr lang="en-US" sz="1800" dirty="0">
                <a:solidFill>
                  <a:srgbClr val="0070C0"/>
                </a:solidFill>
                <a:latin typeface="Arial Rounded MT Bold" panose="020F0704030504030204" pitchFamily="34" charset="0"/>
              </a:rPr>
              <a:t>waters</a:t>
            </a:r>
            <a:r>
              <a:rPr lang="en-US" sz="1800" kern="1200" dirty="0">
                <a:solidFill>
                  <a:srgbClr val="0070C0"/>
                </a:solidFill>
                <a:latin typeface="Arial Rounded MT Bold" panose="020F0704030504030204" pitchFamily="34" charset="0"/>
              </a:rPr>
              <a:t> experience with all materials to become our shared experience with all materials. </a:t>
            </a:r>
          </a:p>
          <a:p>
            <a:r>
              <a:rPr lang="en-US" sz="1800" kern="1200" dirty="0">
                <a:solidFill>
                  <a:srgbClr val="0070C0"/>
                </a:solidFill>
                <a:latin typeface="Arial Rounded MT Bold" panose="020F0704030504030204" pitchFamily="34" charset="0"/>
              </a:rPr>
              <a:t>Our relationship with </a:t>
            </a:r>
            <a:r>
              <a:rPr lang="en-US" sz="1800" dirty="0">
                <a:solidFill>
                  <a:srgbClr val="0070C0"/>
                </a:solidFill>
                <a:latin typeface="Arial Rounded MT Bold" panose="020F0704030504030204" pitchFamily="34" charset="0"/>
              </a:rPr>
              <a:t>vital matter such as water</a:t>
            </a:r>
            <a:r>
              <a:rPr lang="en-US" sz="1800" kern="1200" dirty="0">
                <a:solidFill>
                  <a:srgbClr val="0070C0"/>
                </a:solidFill>
                <a:latin typeface="Arial Rounded MT Bold" panose="020F0704030504030204" pitchFamily="34" charset="0"/>
              </a:rPr>
              <a:t> can no longer function </a:t>
            </a:r>
            <a:r>
              <a:rPr lang="en-US" sz="1800" dirty="0">
                <a:solidFill>
                  <a:srgbClr val="0070C0"/>
                </a:solidFill>
                <a:latin typeface="Arial Rounded MT Bold" panose="020F0704030504030204" pitchFamily="34" charset="0"/>
              </a:rPr>
              <a:t>on an</a:t>
            </a:r>
            <a:r>
              <a:rPr lang="en-US" sz="1800" kern="1200" dirty="0">
                <a:solidFill>
                  <a:srgbClr val="0070C0"/>
                </a:solidFill>
                <a:latin typeface="Arial Rounded MT Bold" panose="020F0704030504030204" pitchFamily="34" charset="0"/>
              </a:rPr>
              <a:t> impersonal level if we are to successfully restore the environments equilibrium.</a:t>
            </a:r>
          </a:p>
        </p:txBody>
      </p:sp>
      <p:grpSp>
        <p:nvGrpSpPr>
          <p:cNvPr id="84" name="Group 83">
            <a:extLst>
              <a:ext uri="{FF2B5EF4-FFF2-40B4-BE49-F238E27FC236}">
                <a16:creationId xmlns:a16="http://schemas.microsoft.com/office/drawing/2014/main" id="{E74380E0-C298-4F18-9189-C236E8B829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85" name="Oval 84">
              <a:extLst>
                <a:ext uri="{FF2B5EF4-FFF2-40B4-BE49-F238E27FC236}">
                  <a16:creationId xmlns:a16="http://schemas.microsoft.com/office/drawing/2014/main" id="{979684C7-75DC-42F1-850A-E9C49ECA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6" name="Oval 85">
              <a:extLst>
                <a:ext uri="{FF2B5EF4-FFF2-40B4-BE49-F238E27FC236}">
                  <a16:creationId xmlns:a16="http://schemas.microsoft.com/office/drawing/2014/main" id="{4130853F-4D98-4539-8461-9F2028367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Audio 4">
            <a:hlinkClick r:id="" action="ppaction://media"/>
            <a:extLst>
              <a:ext uri="{FF2B5EF4-FFF2-40B4-BE49-F238E27FC236}">
                <a16:creationId xmlns:a16="http://schemas.microsoft.com/office/drawing/2014/main" id="{AC05DB46-95D7-45D6-9EE4-EF6D56D12108}"/>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95414091"/>
      </p:ext>
    </p:extLst>
  </p:cSld>
  <p:clrMapOvr>
    <a:masterClrMapping/>
  </p:clrMapOvr>
  <mc:AlternateContent xmlns:mc="http://schemas.openxmlformats.org/markup-compatibility/2006">
    <mc:Choice xmlns:p14="http://schemas.microsoft.com/office/powerpoint/2010/main" Requires="p14">
      <p:transition spd="slow" p14:dur="2000" advTm="34354"/>
    </mc:Choice>
    <mc:Fallback>
      <p:transition spd="slow" advTm="34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A7F2-7DED-4064-83F6-6BFA36A0A147}"/>
              </a:ext>
            </a:extLst>
          </p:cNvPr>
          <p:cNvSpPr>
            <a:spLocks noGrp="1"/>
          </p:cNvSpPr>
          <p:nvPr>
            <p:ph type="title"/>
          </p:nvPr>
        </p:nvSpPr>
        <p:spPr/>
        <p:txBody>
          <a:bodyPr/>
          <a:lstStyle/>
          <a:p>
            <a:r>
              <a:rPr lang="en-GB" dirty="0">
                <a:solidFill>
                  <a:srgbClr val="002060"/>
                </a:solidFill>
                <a:latin typeface="Arial Rounded MT Bold" panose="020F0704030504030204" pitchFamily="34" charset="0"/>
              </a:rPr>
              <a:t>bibliography</a:t>
            </a:r>
          </a:p>
        </p:txBody>
      </p:sp>
      <p:sp>
        <p:nvSpPr>
          <p:cNvPr id="3" name="Content Placeholder 2">
            <a:extLst>
              <a:ext uri="{FF2B5EF4-FFF2-40B4-BE49-F238E27FC236}">
                <a16:creationId xmlns:a16="http://schemas.microsoft.com/office/drawing/2014/main" id="{42425972-536B-4C54-ACE9-2E81EC591D95}"/>
              </a:ext>
            </a:extLst>
          </p:cNvPr>
          <p:cNvSpPr>
            <a:spLocks noGrp="1"/>
          </p:cNvSpPr>
          <p:nvPr>
            <p:ph sz="half" idx="1"/>
          </p:nvPr>
        </p:nvSpPr>
        <p:spPr/>
        <p:txBody>
          <a:bodyPr>
            <a:normAutofit lnSpcReduction="10000"/>
          </a:bodyPr>
          <a:lstStyle/>
          <a:p>
            <a:r>
              <a:rPr lang="en-GB" sz="1600" dirty="0">
                <a:solidFill>
                  <a:srgbClr val="0070C0"/>
                </a:solidFill>
                <a:latin typeface="Arial Rounded MT Bold" panose="020F0704030504030204" pitchFamily="34" charset="0"/>
              </a:rPr>
              <a:t>Crandall Hollick, j. (2007). NPR Choice page. [online] Npr.org. Available at: https://www.npr.org/templates/story/story.php?storyId=17134270&amp;t=1571853741930 [Accessed 16 Dec. 2007].</a:t>
            </a:r>
          </a:p>
          <a:p>
            <a:r>
              <a:rPr lang="en-GB" sz="1600" dirty="0">
                <a:solidFill>
                  <a:srgbClr val="0070C0"/>
                </a:solidFill>
                <a:latin typeface="Arial Rounded MT Bold" panose="020F0704030504030204" pitchFamily="34" charset="0"/>
              </a:rPr>
              <a:t> Ingold, T. (1980). Hunters, pastoralists and ranchers. Cambridge: Cambridge University Press. </a:t>
            </a:r>
          </a:p>
          <a:p>
            <a:r>
              <a:rPr lang="en-GB" sz="1600" dirty="0">
                <a:solidFill>
                  <a:srgbClr val="0070C0"/>
                </a:solidFill>
                <a:latin typeface="Arial Rounded MT Bold" panose="020F0704030504030204" pitchFamily="34" charset="0"/>
              </a:rPr>
              <a:t>Attala, l. (2019). Literary approaches to water.</a:t>
            </a:r>
          </a:p>
          <a:p>
            <a:r>
              <a:rPr lang="en-GB" sz="1600" dirty="0">
                <a:solidFill>
                  <a:srgbClr val="0070C0"/>
                </a:solidFill>
                <a:latin typeface="Arial Rounded MT Bold" panose="020F0704030504030204" pitchFamily="34" charset="0"/>
              </a:rPr>
              <a:t> Coole, D. and Frost, S. (2010).</a:t>
            </a:r>
            <a:r>
              <a:rPr lang="en-GB" sz="1600" i="1" dirty="0">
                <a:solidFill>
                  <a:srgbClr val="0070C0"/>
                </a:solidFill>
                <a:latin typeface="Arial Rounded MT Bold" panose="020F0704030504030204" pitchFamily="34" charset="0"/>
              </a:rPr>
              <a:t> </a:t>
            </a:r>
            <a:r>
              <a:rPr lang="en-GB" sz="1600" dirty="0">
                <a:solidFill>
                  <a:srgbClr val="0070C0"/>
                </a:solidFill>
                <a:latin typeface="Arial Rounded MT Bold" panose="020F0704030504030204" pitchFamily="34" charset="0"/>
              </a:rPr>
              <a:t>New</a:t>
            </a:r>
            <a:r>
              <a:rPr lang="en-GB" sz="1600" i="1" dirty="0">
                <a:solidFill>
                  <a:srgbClr val="0070C0"/>
                </a:solidFill>
                <a:latin typeface="Arial Rounded MT Bold" panose="020F0704030504030204" pitchFamily="34" charset="0"/>
              </a:rPr>
              <a:t> </a:t>
            </a:r>
            <a:r>
              <a:rPr lang="en-GB" sz="1600" dirty="0">
                <a:solidFill>
                  <a:srgbClr val="0070C0"/>
                </a:solidFill>
                <a:latin typeface="Arial Rounded MT Bold" panose="020F0704030504030204" pitchFamily="34" charset="0"/>
              </a:rPr>
              <a:t>materialisms. Durham [NC]: Duke University Press.</a:t>
            </a:r>
          </a:p>
          <a:p>
            <a:r>
              <a:rPr lang="en-GB" sz="1600" dirty="0">
                <a:solidFill>
                  <a:srgbClr val="0070C0"/>
                </a:solidFill>
                <a:latin typeface="Arial Rounded MT Bold" panose="020F0704030504030204" pitchFamily="34" charset="0"/>
              </a:rPr>
              <a:t> Ingold, T. (2007). Materials against materiality. Archaeological Dialogues, 14(1), pp.1-16.</a:t>
            </a:r>
          </a:p>
          <a:p>
            <a:endParaRPr lang="en-GB" sz="1600" dirty="0">
              <a:solidFill>
                <a:srgbClr val="0070C0"/>
              </a:solidFill>
              <a:latin typeface="Arial Rounded MT Bold" panose="020F0704030504030204" pitchFamily="34" charset="0"/>
            </a:endParaRPr>
          </a:p>
          <a:p>
            <a:endParaRPr lang="en-GB" sz="1600" dirty="0">
              <a:solidFill>
                <a:srgbClr val="0070C0"/>
              </a:solidFill>
              <a:latin typeface="Arial Rounded MT Bold" panose="020F0704030504030204" pitchFamily="34" charset="0"/>
            </a:endParaRPr>
          </a:p>
          <a:p>
            <a:endParaRPr lang="en-GB" sz="1600" dirty="0">
              <a:solidFill>
                <a:srgbClr val="00B0F0"/>
              </a:solidFill>
              <a:latin typeface="Arial Rounded MT Bold" panose="020F0704030504030204" pitchFamily="34" charset="0"/>
            </a:endParaRPr>
          </a:p>
          <a:p>
            <a:endParaRPr lang="en-GB" sz="1600" dirty="0">
              <a:solidFill>
                <a:srgbClr val="00B0F0"/>
              </a:solidFill>
              <a:latin typeface="Arial Rounded MT Bold" panose="020F0704030504030204" pitchFamily="34" charset="0"/>
            </a:endParaRPr>
          </a:p>
          <a:p>
            <a:endParaRPr lang="en-GB" sz="1600" dirty="0">
              <a:solidFill>
                <a:srgbClr val="00B0F0"/>
              </a:solidFill>
              <a:latin typeface="Arial Rounded MT Bold" panose="020F0704030504030204" pitchFamily="34" charset="0"/>
            </a:endParaRPr>
          </a:p>
          <a:p>
            <a:endParaRPr lang="en-GB" sz="1600" dirty="0">
              <a:solidFill>
                <a:srgbClr val="00B0F0"/>
              </a:solidFill>
              <a:latin typeface="Arial Rounded MT Bold" panose="020F0704030504030204" pitchFamily="34" charset="0"/>
            </a:endParaRPr>
          </a:p>
        </p:txBody>
      </p:sp>
      <p:sp>
        <p:nvSpPr>
          <p:cNvPr id="4" name="Content Placeholder 3">
            <a:extLst>
              <a:ext uri="{FF2B5EF4-FFF2-40B4-BE49-F238E27FC236}">
                <a16:creationId xmlns:a16="http://schemas.microsoft.com/office/drawing/2014/main" id="{594B48D8-4042-4E12-BBED-08F7118CD2CC}"/>
              </a:ext>
            </a:extLst>
          </p:cNvPr>
          <p:cNvSpPr>
            <a:spLocks noGrp="1"/>
          </p:cNvSpPr>
          <p:nvPr>
            <p:ph sz="half" idx="2"/>
          </p:nvPr>
        </p:nvSpPr>
        <p:spPr/>
        <p:txBody>
          <a:bodyPr>
            <a:normAutofit lnSpcReduction="10000"/>
          </a:bodyPr>
          <a:lstStyle/>
          <a:p>
            <a:r>
              <a:rPr lang="en-GB" sz="1600" dirty="0">
                <a:solidFill>
                  <a:srgbClr val="0070C0"/>
                </a:solidFill>
                <a:latin typeface="Arial Rounded MT Bold" panose="020F0704030504030204" pitchFamily="34" charset="0"/>
              </a:rPr>
              <a:t>Khan, G. (2009). Agency, Nature and Emergent Properties: An Interview with Jane Bennett. Contemporary Political Theory, 8(1), pp.90-105</a:t>
            </a:r>
            <a:r>
              <a:rPr lang="en-GB" dirty="0"/>
              <a:t>. </a:t>
            </a:r>
          </a:p>
          <a:p>
            <a:r>
              <a:rPr lang="en-GB" sz="1600" dirty="0">
                <a:solidFill>
                  <a:srgbClr val="0070C0"/>
                </a:solidFill>
                <a:latin typeface="Arial Rounded MT Bold" panose="020F0704030504030204" pitchFamily="34" charset="0"/>
              </a:rPr>
              <a:t>Spirit of Asia Bajau People , the Sea Gypsies, (2019). [TV programme].</a:t>
            </a:r>
          </a:p>
          <a:p>
            <a:r>
              <a:rPr lang="en-GB" sz="1600" dirty="0">
                <a:solidFill>
                  <a:srgbClr val="0070C0"/>
                </a:solidFill>
                <a:latin typeface="Arial Rounded MT Bold" panose="020F0704030504030204" pitchFamily="34" charset="0"/>
              </a:rPr>
              <a:t> Smithsonian Ocean. (2019). The Census of Marine Life. [online] Available at: https://ocean.si.edu/ecosystems/census-marine-life/census-marine-life-overview [Accessed 24 Oct. 2019].</a:t>
            </a:r>
          </a:p>
          <a:p>
            <a:endParaRPr lang="en-GB" sz="1600" dirty="0">
              <a:solidFill>
                <a:srgbClr val="0070C0"/>
              </a:solidFill>
              <a:latin typeface="Arial Rounded MT Bold" panose="020F0704030504030204" pitchFamily="34" charset="0"/>
            </a:endParaRPr>
          </a:p>
          <a:p>
            <a:endParaRPr lang="en-GB" dirty="0"/>
          </a:p>
        </p:txBody>
      </p:sp>
      <p:pic>
        <p:nvPicPr>
          <p:cNvPr id="5" name="Audio 4">
            <a:hlinkClick r:id="" action="ppaction://media"/>
            <a:extLst>
              <a:ext uri="{FF2B5EF4-FFF2-40B4-BE49-F238E27FC236}">
                <a16:creationId xmlns:a16="http://schemas.microsoft.com/office/drawing/2014/main" id="{7FEB146D-760B-4287-98AA-03C9C805FB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40839522"/>
      </p:ext>
    </p:extLst>
  </p:cSld>
  <p:clrMapOvr>
    <a:masterClrMapping/>
  </p:clrMapOvr>
  <mc:AlternateContent xmlns:mc="http://schemas.openxmlformats.org/markup-compatibility/2006">
    <mc:Choice xmlns:p14="http://schemas.microsoft.com/office/powerpoint/2010/main" Requires="p14">
      <p:transition spd="slow" p14:dur="2000" advTm="6121"/>
    </mc:Choice>
    <mc:Fallback>
      <p:transition spd="slow" advTm="6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D9A9D615-5981-403D-BA81-11685916B2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FE16CA-070B-4D00-B57F-1D59C2AB8F4E}">
  <ds:schemaRefs>
    <ds:schemaRef ds:uri="http://schemas.microsoft.com/sharepoint/v3/contenttype/forms"/>
  </ds:schemaRefs>
</ds:datastoreItem>
</file>

<file path=customXml/itemProps3.xml><?xml version="1.0" encoding="utf-8"?>
<ds:datastoreItem xmlns:ds="http://schemas.openxmlformats.org/officeDocument/2006/customXml" ds:itemID="{048674FF-673D-40E4-90DC-427647F6395A}">
  <ds:schemaRefs>
    <ds:schemaRef ds:uri="16c05727-aa75-4e4a-9b5f-8a80a1165891"/>
    <ds:schemaRef ds:uri="http://purl.org/dc/dcmitype/"/>
    <ds:schemaRef ds:uri="http://purl.org/dc/elements/1.1/"/>
    <ds:schemaRef ds:uri="http://schemas.microsoft.com/office/infopath/2007/PartnerControls"/>
    <ds:schemaRef ds:uri="http://www.w3.org/XML/1998/namespace"/>
    <ds:schemaRef ds:uri="http://schemas.openxmlformats.org/package/2006/metadata/core-properties"/>
    <ds:schemaRef ds:uri="http://schemas.microsoft.com/office/2006/documentManagement/types"/>
    <ds:schemaRef ds:uri="http://purl.org/dc/terms/"/>
    <ds:schemaRef ds:uri="71af3243-3dd4-4a8d-8c0d-dd76da1f02a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675</Words>
  <Application>Microsoft Office PowerPoint</Application>
  <PresentationFormat>Widescreen</PresentationFormat>
  <Paragraphs>51</Paragraphs>
  <Slides>10</Slides>
  <Notes>0</Notes>
  <HiddenSlides>0</HiddenSlides>
  <MMClips>10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Adobe Gothic Std B</vt:lpstr>
      <vt:lpstr>Arial Rounded MT Bold</vt:lpstr>
      <vt:lpstr>Calibri</vt:lpstr>
      <vt:lpstr>Rockwell</vt:lpstr>
      <vt:lpstr>Rockwell Condensed</vt:lpstr>
      <vt:lpstr>Rockwell Extra Bold</vt:lpstr>
      <vt:lpstr>Wingdings</vt:lpstr>
      <vt:lpstr>Wood Type</vt:lpstr>
      <vt:lpstr>water</vt:lpstr>
      <vt:lpstr>     *a single substance but simultaneously multiple. *water shifts through different material states (ice, steam etc)  *one substance with numerous abilities.   Timothy Morton categorized water as a Viscous hyper object                                     .   </vt:lpstr>
      <vt:lpstr>Who is water?</vt:lpstr>
      <vt:lpstr>Conscious being</vt:lpstr>
      <vt:lpstr>Mind: gratitude-cultural</vt:lpstr>
      <vt:lpstr>body</vt:lpstr>
      <vt:lpstr> sacred water</vt:lpstr>
      <vt:lpstr>The x factor</vt:lpstr>
      <vt:lpstr>Conclusion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2019-10-24T22:12:04Z</dcterms:created>
  <dcterms:modified xsi:type="dcterms:W3CDTF">2019-10-25T03:40:41Z</dcterms:modified>
</cp:coreProperties>
</file>