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53" r:id="rId3"/>
    <p:sldId id="340" r:id="rId4"/>
    <p:sldId id="354" r:id="rId5"/>
    <p:sldId id="355" r:id="rId6"/>
    <p:sldId id="356" r:id="rId7"/>
    <p:sldId id="357" r:id="rId8"/>
    <p:sldId id="358" r:id="rId9"/>
    <p:sldId id="361" r:id="rId10"/>
    <p:sldId id="362" r:id="rId11"/>
    <p:sldId id="359" r:id="rId12"/>
    <p:sldId id="360" r:id="rId13"/>
    <p:sldId id="352" r:id="rId14"/>
    <p:sldId id="341" r:id="rId15"/>
    <p:sldId id="364" r:id="rId16"/>
    <p:sldId id="365" r:id="rId17"/>
    <p:sldId id="366" r:id="rId18"/>
    <p:sldId id="363" r:id="rId19"/>
    <p:sldId id="342" r:id="rId20"/>
    <p:sldId id="367" r:id="rId21"/>
    <p:sldId id="372" r:id="rId22"/>
    <p:sldId id="368" r:id="rId23"/>
    <p:sldId id="369" r:id="rId24"/>
    <p:sldId id="370" r:id="rId25"/>
    <p:sldId id="371" r:id="rId26"/>
    <p:sldId id="373" r:id="rId27"/>
    <p:sldId id="374" r:id="rId28"/>
    <p:sldId id="375" r:id="rId29"/>
    <p:sldId id="379" r:id="rId30"/>
    <p:sldId id="376" r:id="rId31"/>
    <p:sldId id="377" r:id="rId32"/>
    <p:sldId id="378" r:id="rId33"/>
    <p:sldId id="380" r:id="rId34"/>
    <p:sldId id="382" r:id="rId35"/>
    <p:sldId id="383" r:id="rId36"/>
    <p:sldId id="381" r:id="rId37"/>
    <p:sldId id="384" r:id="rId38"/>
    <p:sldId id="386" r:id="rId39"/>
    <p:sldId id="387" r:id="rId40"/>
    <p:sldId id="385" r:id="rId41"/>
    <p:sldId id="388" r:id="rId42"/>
    <p:sldId id="389" r:id="rId43"/>
    <p:sldId id="390" r:id="rId44"/>
    <p:sldId id="391" r:id="rId45"/>
    <p:sldId id="392" r:id="rId46"/>
    <p:sldId id="351" r:id="rId47"/>
    <p:sldId id="393" r:id="rId48"/>
    <p:sldId id="29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6" d="100"/>
          <a:sy n="106" d="100"/>
        </p:scale>
        <p:origin x="-90"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13/02/2018</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13/02/2018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13/02/2018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13/02/2018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13/02/2018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5.png"/></Relationships>
</file>

<file path=ppt/slides/_rels/slide3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smtClean="0"/>
              <a:t>Introduction to Christian Theology</a:t>
            </a:r>
            <a:endParaRPr lang="en-GB" sz="8000"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on 23</a:t>
            </a:r>
            <a:r>
              <a:rPr lang="en-GB" baseline="30000" dirty="0" smtClean="0"/>
              <a:t>rd</a:t>
            </a:r>
            <a:r>
              <a:rPr lang="en-GB" dirty="0" smtClean="0"/>
              <a:t> Feb choices</a:t>
            </a:r>
            <a:endParaRPr lang="en-GB" dirty="0"/>
          </a:p>
        </p:txBody>
      </p:sp>
    </p:spTree>
    <p:extLst>
      <p:ext uri="{BB962C8B-B14F-4D97-AF65-F5344CB8AC3E}">
        <p14:creationId xmlns:p14="http://schemas.microsoft.com/office/powerpoint/2010/main" val="452269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a:t>Matthew's Narrative Christology: Three Stories </a:t>
            </a:r>
            <a:br>
              <a:rPr lang="en-GB" dirty="0"/>
            </a:br>
            <a:endParaRPr lang="en-GB" dirty="0"/>
          </a:p>
          <a:p>
            <a:pPr marL="0" indent="0">
              <a:buNone/>
            </a:pPr>
            <a:r>
              <a:rPr lang="en-GB" dirty="0"/>
              <a:t>M. Eugene </a:t>
            </a:r>
            <a:r>
              <a:rPr lang="en-GB" dirty="0" smtClean="0"/>
              <a:t>Boring</a:t>
            </a:r>
          </a:p>
          <a:p>
            <a:pPr marL="0" indent="0">
              <a:buNone/>
            </a:pPr>
            <a:endParaRPr lang="en-GB" dirty="0"/>
          </a:p>
          <a:p>
            <a:pPr marL="0" indent="0">
              <a:buNone/>
            </a:pPr>
            <a:r>
              <a:rPr lang="en-GB" i="1" dirty="0" smtClean="0"/>
              <a:t>Interpretation</a:t>
            </a:r>
            <a:r>
              <a:rPr lang="en-GB" dirty="0"/>
              <a:t> </a:t>
            </a:r>
            <a:br>
              <a:rPr lang="en-GB" dirty="0"/>
            </a:br>
            <a:endParaRPr lang="en-GB" dirty="0"/>
          </a:p>
          <a:p>
            <a:pPr marL="0" indent="0">
              <a:buNone/>
            </a:pPr>
            <a:r>
              <a:rPr lang="en-GB" dirty="0" err="1"/>
              <a:t>Vol</a:t>
            </a:r>
            <a:r>
              <a:rPr lang="en-GB" dirty="0"/>
              <a:t> 64, Issue 4, pp. 356 - 367</a:t>
            </a:r>
          </a:p>
          <a:p>
            <a:endParaRPr lang="en-GB" dirty="0"/>
          </a:p>
        </p:txBody>
      </p:sp>
      <p:sp>
        <p:nvSpPr>
          <p:cNvPr id="4" name="Content Placeholder 3"/>
          <p:cNvSpPr>
            <a:spLocks noGrp="1"/>
          </p:cNvSpPr>
          <p:nvPr>
            <p:ph sz="half" idx="2"/>
          </p:nvPr>
        </p:nvSpPr>
        <p:spPr/>
        <p:txBody>
          <a:bodyPr>
            <a:normAutofit/>
          </a:bodyPr>
          <a:lstStyle/>
          <a:p>
            <a:pPr marL="0" indent="0">
              <a:buNone/>
            </a:pPr>
            <a:r>
              <a:rPr lang="en-GB" dirty="0" smtClean="0"/>
              <a:t>Find it, access it, read it.</a:t>
            </a:r>
          </a:p>
          <a:p>
            <a:pPr marL="0" indent="0">
              <a:buNone/>
            </a:pPr>
            <a:endParaRPr lang="en-GB" dirty="0"/>
          </a:p>
          <a:p>
            <a:pPr marL="0" indent="0">
              <a:buNone/>
            </a:pPr>
            <a:r>
              <a:rPr lang="en-GB" dirty="0" smtClean="0"/>
              <a:t>Offers a close look at a type of Christology in the context of the Gospel of Matthew.</a:t>
            </a:r>
            <a:endParaRPr lang="en-GB" dirty="0"/>
          </a:p>
        </p:txBody>
      </p:sp>
    </p:spTree>
    <p:extLst>
      <p:ext uri="{BB962C8B-B14F-4D97-AF65-F5344CB8AC3E}">
        <p14:creationId xmlns:p14="http://schemas.microsoft.com/office/powerpoint/2010/main" val="94727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i="1" dirty="0"/>
              <a:t>Matthew’s Christology is theocentric, presenting God’s rule as </a:t>
            </a:r>
            <a:r>
              <a:rPr lang="en-GB" i="1" dirty="0" smtClean="0"/>
              <a:t>manifest in </a:t>
            </a:r>
            <a:r>
              <a:rPr lang="en-GB" i="1" dirty="0"/>
              <a:t>the life of Jesus as an alternative to the sovereignty and power </a:t>
            </a:r>
            <a:r>
              <a:rPr lang="en-GB" i="1" dirty="0" smtClean="0"/>
              <a:t>of this-worldly </a:t>
            </a:r>
            <a:r>
              <a:rPr lang="en-GB" i="1" dirty="0"/>
              <a:t>rulers. This Christology is expressed in the narrative mode</a:t>
            </a:r>
            <a:r>
              <a:rPr lang="en-GB" i="1" dirty="0" smtClean="0"/>
              <a:t>.</a:t>
            </a:r>
          </a:p>
          <a:p>
            <a:pPr marL="0" indent="0">
              <a:buNone/>
            </a:pPr>
            <a:endParaRPr lang="en-GB" i="1" dirty="0"/>
          </a:p>
          <a:p>
            <a:pPr marL="0" indent="0">
              <a:buNone/>
            </a:pPr>
            <a:r>
              <a:rPr lang="en-GB" i="1" dirty="0"/>
              <a:t>It can be appreciated and </a:t>
            </a:r>
            <a:r>
              <a:rPr lang="en-GB" i="1" dirty="0" smtClean="0"/>
              <a:t> appropriated </a:t>
            </a:r>
            <a:r>
              <a:rPr lang="en-GB" i="1" dirty="0"/>
              <a:t>better in the context of the </a:t>
            </a:r>
            <a:r>
              <a:rPr lang="en-GB" i="1" dirty="0" smtClean="0"/>
              <a:t>narratives in </a:t>
            </a:r>
            <a:r>
              <a:rPr lang="en-GB" i="1" dirty="0"/>
              <a:t>which </a:t>
            </a:r>
            <a:r>
              <a:rPr lang="en-GB" i="1" dirty="0" smtClean="0"/>
              <a:t>contemporary </a:t>
            </a:r>
            <a:r>
              <a:rPr lang="en-GB" i="1" dirty="0"/>
              <a:t>interpreters are embedded.</a:t>
            </a:r>
          </a:p>
        </p:txBody>
      </p:sp>
      <p:sp>
        <p:nvSpPr>
          <p:cNvPr id="4" name="Content Placeholder 3"/>
          <p:cNvSpPr>
            <a:spLocks noGrp="1"/>
          </p:cNvSpPr>
          <p:nvPr>
            <p:ph sz="half" idx="2"/>
          </p:nvPr>
        </p:nvSpPr>
        <p:spPr/>
        <p:txBody>
          <a:bodyPr>
            <a:normAutofit fontScale="85000" lnSpcReduction="20000"/>
          </a:bodyPr>
          <a:lstStyle/>
          <a:p>
            <a:r>
              <a:rPr lang="en-GB" dirty="0" smtClean="0"/>
              <a:t>The </a:t>
            </a:r>
            <a:r>
              <a:rPr lang="en-GB" dirty="0"/>
              <a:t>Story </a:t>
            </a:r>
            <a:r>
              <a:rPr lang="en-GB" i="1" dirty="0"/>
              <a:t>about </a:t>
            </a:r>
            <a:r>
              <a:rPr lang="en-GB" dirty="0"/>
              <a:t>the Gospel of Matthew—how </a:t>
            </a:r>
            <a:r>
              <a:rPr lang="en-GB" dirty="0" err="1"/>
              <a:t>Matthean</a:t>
            </a:r>
            <a:r>
              <a:rPr lang="en-GB" dirty="0"/>
              <a:t> interpreters have gone </a:t>
            </a:r>
            <a:r>
              <a:rPr lang="en-GB" dirty="0" smtClean="0"/>
              <a:t>about understanding </a:t>
            </a:r>
            <a:r>
              <a:rPr lang="en-GB" dirty="0"/>
              <a:t>his </a:t>
            </a:r>
            <a:r>
              <a:rPr lang="en-GB" dirty="0" smtClean="0"/>
              <a:t>Christology</a:t>
            </a:r>
          </a:p>
          <a:p>
            <a:endParaRPr lang="en-GB" dirty="0"/>
          </a:p>
          <a:p>
            <a:r>
              <a:rPr lang="en-GB" dirty="0" smtClean="0"/>
              <a:t>The </a:t>
            </a:r>
            <a:r>
              <a:rPr lang="en-GB" dirty="0"/>
              <a:t>Story </a:t>
            </a:r>
            <a:r>
              <a:rPr lang="en-GB" i="1" dirty="0"/>
              <a:t>of </a:t>
            </a:r>
            <a:r>
              <a:rPr lang="en-GB" dirty="0"/>
              <a:t>the Gospel of Matthew—how Matthew came to think and speak of </a:t>
            </a:r>
            <a:r>
              <a:rPr lang="en-GB" dirty="0" smtClean="0"/>
              <a:t>Jesus in </a:t>
            </a:r>
            <a:r>
              <a:rPr lang="en-GB" dirty="0"/>
              <a:t>this </a:t>
            </a:r>
            <a:r>
              <a:rPr lang="en-GB" dirty="0" smtClean="0"/>
              <a:t>way</a:t>
            </a:r>
          </a:p>
          <a:p>
            <a:endParaRPr lang="en-GB" dirty="0"/>
          </a:p>
          <a:p>
            <a:r>
              <a:rPr lang="en-GB" dirty="0" smtClean="0"/>
              <a:t>The </a:t>
            </a:r>
            <a:r>
              <a:rPr lang="en-GB" dirty="0"/>
              <a:t>Story </a:t>
            </a:r>
            <a:r>
              <a:rPr lang="en-GB" i="1" dirty="0"/>
              <a:t>in </a:t>
            </a:r>
            <a:r>
              <a:rPr lang="en-GB" dirty="0"/>
              <a:t>the Gospel of Matthew—the narrative Matthew composed</a:t>
            </a:r>
          </a:p>
        </p:txBody>
      </p:sp>
    </p:spTree>
    <p:extLst>
      <p:ext uri="{BB962C8B-B14F-4D97-AF65-F5344CB8AC3E}">
        <p14:creationId xmlns:p14="http://schemas.microsoft.com/office/powerpoint/2010/main" val="459861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Story </a:t>
            </a:r>
            <a:r>
              <a:rPr lang="en-GB" i="1" dirty="0"/>
              <a:t>about </a:t>
            </a:r>
            <a:r>
              <a:rPr lang="en-GB" dirty="0"/>
              <a:t>the Gospel of </a:t>
            </a:r>
            <a:r>
              <a:rPr lang="en-GB" dirty="0" smtClean="0"/>
              <a:t>Matthew</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i="1" dirty="0"/>
              <a:t>Biblical theology began to be defined as a purely </a:t>
            </a:r>
            <a:r>
              <a:rPr lang="en-GB" i="1" dirty="0" smtClean="0"/>
              <a:t>historical discipline</a:t>
            </a:r>
            <a:r>
              <a:rPr lang="en-GB" i="1" dirty="0"/>
              <a:t>, whose task it was to explicate what the ancient biblical authors thought, in </a:t>
            </a:r>
            <a:r>
              <a:rPr lang="en-GB" i="1" dirty="0" smtClean="0"/>
              <a:t>their own </a:t>
            </a:r>
            <a:r>
              <a:rPr lang="en-GB" i="1" dirty="0"/>
              <a:t>terms, without later dogmatic constraints. </a:t>
            </a:r>
            <a:endParaRPr lang="en-GB" i="1" dirty="0" smtClean="0"/>
          </a:p>
          <a:p>
            <a:pPr marL="0" indent="0">
              <a:buNone/>
            </a:pPr>
            <a:endParaRPr lang="en-GB" i="1" dirty="0"/>
          </a:p>
          <a:p>
            <a:pPr marL="0" indent="0">
              <a:buNone/>
            </a:pPr>
            <a:r>
              <a:rPr lang="en-GB" i="1" dirty="0" smtClean="0"/>
              <a:t>Biblical </a:t>
            </a:r>
            <a:r>
              <a:rPr lang="en-GB" i="1" dirty="0"/>
              <a:t>theology aspired to be a purely </a:t>
            </a:r>
            <a:r>
              <a:rPr lang="en-GB" i="1" dirty="0" smtClean="0"/>
              <a:t>descriptive there-and-then </a:t>
            </a:r>
            <a:r>
              <a:rPr lang="en-GB" i="1" dirty="0"/>
              <a:t>academic discipline, leaving the task of here-and-now normative meaning, if </a:t>
            </a:r>
            <a:r>
              <a:rPr lang="en-GB" i="1" dirty="0" smtClean="0"/>
              <a:t>any, to </a:t>
            </a:r>
            <a:r>
              <a:rPr lang="en-GB" i="1" dirty="0"/>
              <a:t>systematic theologians. In theological </a:t>
            </a:r>
            <a:r>
              <a:rPr lang="en-GB" i="1" dirty="0" smtClean="0"/>
              <a:t>seminaries</a:t>
            </a:r>
            <a:r>
              <a:rPr lang="en-GB" i="1" dirty="0"/>
              <a:t>, biblical scholarship became a separate </a:t>
            </a:r>
            <a:r>
              <a:rPr lang="en-GB" i="1" dirty="0" smtClean="0"/>
              <a:t>field from </a:t>
            </a:r>
            <a:r>
              <a:rPr lang="en-GB" i="1" dirty="0"/>
              <a:t>systematic theology. </a:t>
            </a:r>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a:t>The titular approach tends to isolate “Christology” as a discrete topic that can be discussed </a:t>
            </a:r>
            <a:r>
              <a:rPr lang="en-GB" i="1" dirty="0" smtClean="0"/>
              <a:t>by itself</a:t>
            </a:r>
            <a:r>
              <a:rPr lang="en-GB" i="1" dirty="0"/>
              <a:t>. But not only can Matthew’s Christology not be grasped in isolation, neither can other </a:t>
            </a:r>
            <a:r>
              <a:rPr lang="en-GB" i="1" dirty="0" err="1" smtClean="0"/>
              <a:t>Matthean</a:t>
            </a:r>
            <a:r>
              <a:rPr lang="en-GB" i="1" dirty="0" smtClean="0"/>
              <a:t> concerns </a:t>
            </a:r>
            <a:r>
              <a:rPr lang="en-GB" i="1" dirty="0"/>
              <a:t>such as ethics be separated from his Christology. </a:t>
            </a:r>
            <a:endParaRPr lang="en-GB" i="1" dirty="0" smtClean="0"/>
          </a:p>
          <a:p>
            <a:pPr marL="0" indent="0">
              <a:buNone/>
            </a:pPr>
            <a:endParaRPr lang="en-GB" i="1" dirty="0"/>
          </a:p>
          <a:p>
            <a:pPr marL="0" indent="0">
              <a:buNone/>
            </a:pPr>
            <a:r>
              <a:rPr lang="en-GB" i="1" dirty="0" smtClean="0"/>
              <a:t>One </a:t>
            </a:r>
            <a:r>
              <a:rPr lang="en-GB" i="1" dirty="0"/>
              <a:t>cannot claim, for instance, </a:t>
            </a:r>
            <a:r>
              <a:rPr lang="en-GB" i="1" dirty="0" smtClean="0"/>
              <a:t>to be </a:t>
            </a:r>
            <a:r>
              <a:rPr lang="en-GB" i="1" dirty="0"/>
              <a:t>interested in Matthew’s ethic as focused in the Sermon on the Mount, but uninterested in </a:t>
            </a:r>
            <a:r>
              <a:rPr lang="en-GB" i="1" dirty="0" smtClean="0"/>
              <a:t>such “speculative</a:t>
            </a:r>
            <a:r>
              <a:rPr lang="en-GB" i="1" dirty="0"/>
              <a:t>” issues as Christology, for in the Gospel of Matthew, these are inseparably fused.</a:t>
            </a:r>
          </a:p>
        </p:txBody>
      </p:sp>
    </p:spTree>
    <p:extLst>
      <p:ext uri="{BB962C8B-B14F-4D97-AF65-F5344CB8AC3E}">
        <p14:creationId xmlns:p14="http://schemas.microsoft.com/office/powerpoint/2010/main" val="58241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Story </a:t>
            </a:r>
            <a:r>
              <a:rPr lang="en-GB" i="1" dirty="0"/>
              <a:t>of </a:t>
            </a:r>
            <a:r>
              <a:rPr lang="en-GB" dirty="0"/>
              <a:t>the Gospel of Matthew—how</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i="1" dirty="0"/>
              <a:t>Stories, impressions, and sayings from and about Jesus </a:t>
            </a:r>
            <a:r>
              <a:rPr lang="en-GB" i="1" dirty="0" smtClean="0"/>
              <a:t>of Nazareth </a:t>
            </a:r>
            <a:r>
              <a:rPr lang="en-GB" i="1" dirty="0"/>
              <a:t>were transformed in the light of God’s raising him from the dead</a:t>
            </a:r>
            <a:r>
              <a:rPr lang="en-GB" i="1" dirty="0" smtClean="0"/>
              <a:t>. While </a:t>
            </a:r>
            <a:r>
              <a:rPr lang="en-GB" i="1" dirty="0"/>
              <a:t>Matthew </a:t>
            </a:r>
            <a:r>
              <a:rPr lang="en-GB" i="1" dirty="0" smtClean="0"/>
              <a:t>tells the </a:t>
            </a:r>
            <a:r>
              <a:rPr lang="en-GB" i="1" dirty="0"/>
              <a:t>story of Jesus forward, from birth to resurrection appearances, he sees and writes only in </a:t>
            </a:r>
            <a:r>
              <a:rPr lang="en-GB" i="1" dirty="0" smtClean="0"/>
              <a:t>retrospect, beginning </a:t>
            </a:r>
            <a:r>
              <a:rPr lang="en-GB" i="1" dirty="0"/>
              <a:t>from the conviction that God did not let the crucifixion be the end of the story </a:t>
            </a:r>
            <a:r>
              <a:rPr lang="en-GB" i="1" dirty="0" smtClean="0"/>
              <a:t>of Jesus.</a:t>
            </a:r>
          </a:p>
          <a:p>
            <a:pPr marL="0" indent="0">
              <a:buNone/>
            </a:pPr>
            <a:endParaRPr lang="en-GB" i="1" dirty="0"/>
          </a:p>
          <a:p>
            <a:pPr marL="0" indent="0">
              <a:buNone/>
            </a:pPr>
            <a:r>
              <a:rPr lang="en-GB" i="1" dirty="0" smtClean="0"/>
              <a:t>He </a:t>
            </a:r>
            <a:r>
              <a:rPr lang="en-GB" i="1" dirty="0"/>
              <a:t>did not believe that one could have come to a legitimate understanding of Jesus as </a:t>
            </a:r>
            <a:r>
              <a:rPr lang="en-GB" i="1" dirty="0" smtClean="0"/>
              <a:t>the Messiah </a:t>
            </a:r>
            <a:r>
              <a:rPr lang="en-GB" i="1" dirty="0"/>
              <a:t>by following him around throughout his life and drawing inferences from the things </a:t>
            </a:r>
            <a:r>
              <a:rPr lang="en-GB" i="1" dirty="0" smtClean="0"/>
              <a:t>he said </a:t>
            </a:r>
            <a:r>
              <a:rPr lang="en-GB" i="1" dirty="0"/>
              <a:t>and did</a:t>
            </a:r>
            <a:r>
              <a:rPr lang="en-GB" i="1" dirty="0" smtClean="0"/>
              <a:t>.</a:t>
            </a:r>
            <a:endParaRPr lang="en-GB" i="1" dirty="0"/>
          </a:p>
        </p:txBody>
      </p:sp>
      <p:sp>
        <p:nvSpPr>
          <p:cNvPr id="4" name="Content Placeholder 3"/>
          <p:cNvSpPr>
            <a:spLocks noGrp="1"/>
          </p:cNvSpPr>
          <p:nvPr>
            <p:ph sz="half" idx="2"/>
          </p:nvPr>
        </p:nvSpPr>
        <p:spPr/>
        <p:txBody>
          <a:bodyPr>
            <a:normAutofit fontScale="70000" lnSpcReduction="20000"/>
          </a:bodyPr>
          <a:lstStyle/>
          <a:p>
            <a:pPr marL="0" indent="0">
              <a:buNone/>
            </a:pPr>
            <a:r>
              <a:rPr lang="en-GB" i="1" dirty="0"/>
              <a:t>Matthew takes up Mark</a:t>
            </a:r>
            <a:r>
              <a:rPr lang="en-GB" i="1" dirty="0" smtClean="0"/>
              <a:t>, Q</a:t>
            </a:r>
            <a:r>
              <a:rPr lang="en-GB" i="1" dirty="0"/>
              <a:t>, and other </a:t>
            </a:r>
            <a:r>
              <a:rPr lang="en-GB" i="1" dirty="0" smtClean="0"/>
              <a:t>traditions and </a:t>
            </a:r>
            <a:r>
              <a:rPr lang="en-GB" i="1" dirty="0"/>
              <a:t>combines them into one coherent narrative, retold to address the needs of his </a:t>
            </a:r>
            <a:r>
              <a:rPr lang="en-GB" i="1" dirty="0" smtClean="0"/>
              <a:t>own Christian </a:t>
            </a:r>
            <a:r>
              <a:rPr lang="en-GB" i="1" dirty="0"/>
              <a:t>community</a:t>
            </a:r>
            <a:r>
              <a:rPr lang="en-GB" i="1" dirty="0" smtClean="0"/>
              <a:t>. </a:t>
            </a:r>
          </a:p>
          <a:p>
            <a:pPr marL="0" indent="0">
              <a:buNone/>
            </a:pPr>
            <a:endParaRPr lang="en-GB" i="1" dirty="0"/>
          </a:p>
          <a:p>
            <a:pPr marL="0" indent="0">
              <a:buNone/>
            </a:pPr>
            <a:r>
              <a:rPr lang="en-GB" i="1" dirty="0" smtClean="0"/>
              <a:t>Matthew’s </a:t>
            </a:r>
            <a:r>
              <a:rPr lang="en-GB" i="1" dirty="0"/>
              <a:t>Christology, along with his ecclesiology, eschatology, ethics, </a:t>
            </a:r>
            <a:r>
              <a:rPr lang="en-GB" i="1" dirty="0" smtClean="0"/>
              <a:t>and all </a:t>
            </a:r>
            <a:r>
              <a:rPr lang="en-GB" i="1" dirty="0"/>
              <a:t>the other elements of his theology, are available only as grasped together within this story.</a:t>
            </a:r>
          </a:p>
        </p:txBody>
      </p:sp>
    </p:spTree>
    <p:extLst>
      <p:ext uri="{BB962C8B-B14F-4D97-AF65-F5344CB8AC3E}">
        <p14:creationId xmlns:p14="http://schemas.microsoft.com/office/powerpoint/2010/main" val="2760201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Story </a:t>
            </a:r>
            <a:r>
              <a:rPr lang="en-GB" i="1" dirty="0"/>
              <a:t>in </a:t>
            </a:r>
            <a:r>
              <a:rPr lang="en-GB" dirty="0"/>
              <a:t>the Gospel of Matthew—the</a:t>
            </a:r>
          </a:p>
        </p:txBody>
      </p:sp>
      <p:sp>
        <p:nvSpPr>
          <p:cNvPr id="3" name="Content Placeholder 2"/>
          <p:cNvSpPr>
            <a:spLocks noGrp="1"/>
          </p:cNvSpPr>
          <p:nvPr>
            <p:ph sz="half" idx="1"/>
          </p:nvPr>
        </p:nvSpPr>
        <p:spPr/>
        <p:txBody>
          <a:bodyPr>
            <a:noAutofit/>
          </a:bodyPr>
          <a:lstStyle/>
          <a:p>
            <a:r>
              <a:rPr lang="en-GB" sz="1600" i="1" dirty="0"/>
              <a:t>Matthew adopts the </a:t>
            </a:r>
            <a:r>
              <a:rPr lang="en-GB" sz="1600" i="1" dirty="0" err="1"/>
              <a:t>Markan</a:t>
            </a:r>
            <a:r>
              <a:rPr lang="en-GB" sz="1600" i="1" dirty="0"/>
              <a:t> narrative as his basic framework</a:t>
            </a:r>
            <a:r>
              <a:rPr lang="en-GB" sz="1600" i="1" dirty="0" smtClean="0"/>
              <a:t>.</a:t>
            </a:r>
          </a:p>
          <a:p>
            <a:r>
              <a:rPr lang="en-GB" sz="1600" i="1" dirty="0"/>
              <a:t>Matthew inserts the Q material into this framework</a:t>
            </a:r>
            <a:r>
              <a:rPr lang="en-GB" sz="1600" i="1" dirty="0" smtClean="0"/>
              <a:t>.</a:t>
            </a:r>
          </a:p>
          <a:p>
            <a:r>
              <a:rPr lang="en-GB" sz="1600" i="1" dirty="0"/>
              <a:t>Matthew surrounds the </a:t>
            </a:r>
            <a:r>
              <a:rPr lang="en-GB" sz="1600" i="1" dirty="0" err="1"/>
              <a:t>Markan</a:t>
            </a:r>
            <a:r>
              <a:rPr lang="en-GB" sz="1600" i="1" dirty="0"/>
              <a:t> narrative with the birth story and the resurrection appearances</a:t>
            </a:r>
            <a:r>
              <a:rPr lang="en-GB" sz="1600" dirty="0" smtClean="0"/>
              <a:t>.</a:t>
            </a:r>
          </a:p>
          <a:p>
            <a:r>
              <a:rPr lang="en-GB" sz="1600" i="1" dirty="0"/>
              <a:t>Matthew restructures his traditions to provide an extensive </a:t>
            </a:r>
            <a:r>
              <a:rPr lang="en-GB" sz="1600" i="1" dirty="0" smtClean="0"/>
              <a:t>introductory</a:t>
            </a:r>
          </a:p>
          <a:p>
            <a:r>
              <a:rPr lang="en-GB" sz="1600" i="1" dirty="0"/>
              <a:t>This restructuring is not random, but is in the service of the plot</a:t>
            </a:r>
            <a:r>
              <a:rPr lang="en-GB" sz="1600" dirty="0" smtClean="0"/>
              <a:t>.</a:t>
            </a:r>
          </a:p>
          <a:p>
            <a:r>
              <a:rPr lang="en-GB" sz="1600" i="1" dirty="0"/>
              <a:t>The plot of the Gospel </a:t>
            </a:r>
            <a:r>
              <a:rPr lang="en-GB" sz="1600" i="1" dirty="0" smtClean="0"/>
              <a:t>of Matthew </a:t>
            </a:r>
            <a:r>
              <a:rPr lang="en-GB" sz="1600" i="1" dirty="0"/>
              <a:t>resolves the conflict of kingdoms</a:t>
            </a:r>
            <a:r>
              <a:rPr lang="en-GB" sz="1600" i="1" dirty="0" smtClean="0"/>
              <a:t>.</a:t>
            </a:r>
            <a:endParaRPr lang="en-GB" sz="1600" i="1" dirty="0"/>
          </a:p>
          <a:p>
            <a:r>
              <a:rPr lang="en-GB" sz="1600" i="1" dirty="0"/>
              <a:t>What kind of king?</a:t>
            </a:r>
            <a:endParaRPr lang="en-GB" sz="1600" dirty="0"/>
          </a:p>
        </p:txBody>
      </p:sp>
      <p:sp>
        <p:nvSpPr>
          <p:cNvPr id="4" name="Content Placeholder 3"/>
          <p:cNvSpPr>
            <a:spLocks noGrp="1"/>
          </p:cNvSpPr>
          <p:nvPr>
            <p:ph sz="half" idx="2"/>
          </p:nvPr>
        </p:nvSpPr>
        <p:spPr/>
        <p:txBody>
          <a:bodyPr>
            <a:normAutofit/>
          </a:bodyPr>
          <a:lstStyle/>
          <a:p>
            <a:pPr marL="0" indent="0">
              <a:buNone/>
            </a:pPr>
            <a:r>
              <a:rPr lang="en-GB" sz="1800" i="1" dirty="0"/>
              <a:t>Kingship, for Matthew, is a term that ultimately points to God. Jesus’ central message of </a:t>
            </a:r>
            <a:r>
              <a:rPr lang="en-GB" sz="1800" i="1" dirty="0" smtClean="0"/>
              <a:t>the kingdom </a:t>
            </a:r>
            <a:r>
              <a:rPr lang="en-GB" sz="1800" i="1" dirty="0"/>
              <a:t>of God evokes the mythical picture of the eschatological restoration of the creation </a:t>
            </a:r>
            <a:r>
              <a:rPr lang="en-GB" sz="1800" i="1" dirty="0" smtClean="0"/>
              <a:t>to the </a:t>
            </a:r>
            <a:r>
              <a:rPr lang="en-GB" sz="1800" i="1" dirty="0"/>
              <a:t>sovereignty of the Creator. The Messiah is God’s agent, whose kingship comes from and is </a:t>
            </a:r>
            <a:r>
              <a:rPr lang="en-GB" sz="1800" i="1" dirty="0" smtClean="0"/>
              <a:t>in the </a:t>
            </a:r>
            <a:r>
              <a:rPr lang="en-GB" sz="1800" i="1" dirty="0"/>
              <a:t>service of God-the-rightful-king</a:t>
            </a:r>
            <a:r>
              <a:rPr lang="en-GB" sz="1800" i="1" dirty="0" smtClean="0"/>
              <a:t>.</a:t>
            </a:r>
          </a:p>
          <a:p>
            <a:pPr marL="0" indent="0">
              <a:buNone/>
            </a:pPr>
            <a:endParaRPr lang="en-GB" sz="1800" i="1" dirty="0" smtClean="0"/>
          </a:p>
          <a:p>
            <a:pPr marL="0" indent="0">
              <a:buNone/>
            </a:pPr>
            <a:endParaRPr lang="en-GB" sz="1800" i="1" dirty="0"/>
          </a:p>
          <a:p>
            <a:pPr marL="0" indent="0">
              <a:buNone/>
            </a:pPr>
            <a:r>
              <a:rPr lang="en-GB" sz="1800" i="1" dirty="0"/>
              <a:t>Christology is not oriented to the question, “Who is Jesus</a:t>
            </a:r>
            <a:r>
              <a:rPr lang="en-GB" sz="1800" i="1" dirty="0" smtClean="0"/>
              <a:t>?” but </a:t>
            </a:r>
            <a:r>
              <a:rPr lang="en-GB" sz="1800" i="1" dirty="0"/>
              <a:t>“Who is God</a:t>
            </a:r>
            <a:r>
              <a:rPr lang="en-GB" sz="1800" i="1" dirty="0" smtClean="0"/>
              <a:t>?” </a:t>
            </a:r>
            <a:r>
              <a:rPr lang="en-GB" sz="1800" i="1" dirty="0"/>
              <a:t>For Matthew, this question is not separable from the person of Jesus, who </a:t>
            </a:r>
            <a:r>
              <a:rPr lang="en-GB" sz="1800" i="1" dirty="0" smtClean="0"/>
              <a:t>is God-with-us</a:t>
            </a:r>
            <a:r>
              <a:rPr lang="en-GB" sz="1800" i="1" dirty="0"/>
              <a:t>.</a:t>
            </a:r>
          </a:p>
        </p:txBody>
      </p:sp>
    </p:spTree>
    <p:extLst>
      <p:ext uri="{BB962C8B-B14F-4D97-AF65-F5344CB8AC3E}">
        <p14:creationId xmlns:p14="http://schemas.microsoft.com/office/powerpoint/2010/main" val="2194788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smtClean="0"/>
              <a:t>The reading should hopefully have given you a stronger understanding of the way that Christology is done and its importance</a:t>
            </a:r>
          </a:p>
          <a:p>
            <a:endParaRPr lang="en-GB" dirty="0"/>
          </a:p>
          <a:p>
            <a:r>
              <a:rPr lang="en-GB" dirty="0" smtClean="0"/>
              <a:t>There are many different forms of Christology, that all attempt to tell us something about God through examining things about Jesus</a:t>
            </a:r>
          </a:p>
          <a:p>
            <a:endParaRPr lang="en-GB" dirty="0"/>
          </a:p>
          <a:p>
            <a:r>
              <a:rPr lang="en-GB" dirty="0" smtClean="0"/>
              <a:t>The reading is just one example – an attempt at examining who Jesus is by looking at the Gospel of Matthew, and seeing kingly metaphors and narrative forms as important in that source</a:t>
            </a:r>
            <a:endParaRPr lang="en-GB" dirty="0"/>
          </a:p>
        </p:txBody>
      </p:sp>
      <p:sp>
        <p:nvSpPr>
          <p:cNvPr id="4" name="Content Placeholder 3"/>
          <p:cNvSpPr>
            <a:spLocks noGrp="1"/>
          </p:cNvSpPr>
          <p:nvPr>
            <p:ph sz="half" idx="2"/>
          </p:nvPr>
        </p:nvSpPr>
        <p:spPr/>
        <p:txBody>
          <a:bodyPr>
            <a:normAutofit fontScale="70000" lnSpcReduction="20000"/>
          </a:bodyPr>
          <a:lstStyle/>
          <a:p>
            <a:endParaRPr lang="en-GB"/>
          </a:p>
        </p:txBody>
      </p:sp>
    </p:spTree>
    <p:extLst>
      <p:ext uri="{BB962C8B-B14F-4D97-AF65-F5344CB8AC3E}">
        <p14:creationId xmlns:p14="http://schemas.microsoft.com/office/powerpoint/2010/main" val="2059299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Gospels - Quickly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820085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 Evangelists – Four Gospels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726141" y="1530847"/>
            <a:ext cx="2994211" cy="4025830"/>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8353338" y="1502895"/>
            <a:ext cx="3202168" cy="4025687"/>
          </a:xfrm>
        </p:spPr>
      </p:pic>
      <p:sp>
        <p:nvSpPr>
          <p:cNvPr id="7" name="TextBox 6"/>
          <p:cNvSpPr txBox="1"/>
          <p:nvPr/>
        </p:nvSpPr>
        <p:spPr>
          <a:xfrm>
            <a:off x="4518212" y="1434353"/>
            <a:ext cx="2761130" cy="4247317"/>
          </a:xfrm>
          <a:prstGeom prst="rect">
            <a:avLst/>
          </a:prstGeom>
          <a:noFill/>
        </p:spPr>
        <p:txBody>
          <a:bodyPr wrap="square" rtlCol="0">
            <a:spAutoFit/>
          </a:bodyPr>
          <a:lstStyle/>
          <a:p>
            <a:r>
              <a:rPr lang="en-GB" dirty="0" smtClean="0"/>
              <a:t>Matthew – Angel, connected to genealogy and Incarnation</a:t>
            </a:r>
          </a:p>
          <a:p>
            <a:endParaRPr lang="en-GB" dirty="0" smtClean="0"/>
          </a:p>
          <a:p>
            <a:r>
              <a:rPr lang="en-GB" dirty="0" smtClean="0"/>
              <a:t>Mark – Winged Lion, connected to monarchy, triumph, and Resurrection</a:t>
            </a:r>
          </a:p>
          <a:p>
            <a:endParaRPr lang="en-GB" dirty="0" smtClean="0"/>
          </a:p>
          <a:p>
            <a:r>
              <a:rPr lang="en-GB" dirty="0" smtClean="0"/>
              <a:t>Luke – Winged Ox, connected to sacrifice, service, and Crucifixion</a:t>
            </a:r>
          </a:p>
          <a:p>
            <a:endParaRPr lang="en-GB" dirty="0" smtClean="0"/>
          </a:p>
          <a:p>
            <a:r>
              <a:rPr lang="en-GB" dirty="0" smtClean="0"/>
              <a:t>John – Eagle, connected to wisdom, learning, and the Ascension</a:t>
            </a:r>
            <a:endParaRPr lang="en-GB" dirty="0"/>
          </a:p>
        </p:txBody>
      </p:sp>
    </p:spTree>
    <p:extLst>
      <p:ext uri="{BB962C8B-B14F-4D97-AF65-F5344CB8AC3E}">
        <p14:creationId xmlns:p14="http://schemas.microsoft.com/office/powerpoint/2010/main" val="1176194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9623" y="82825"/>
            <a:ext cx="11564471" cy="5432337"/>
          </a:xfrm>
        </p:spPr>
      </p:pic>
    </p:spTree>
    <p:extLst>
      <p:ext uri="{BB962C8B-B14F-4D97-AF65-F5344CB8AC3E}">
        <p14:creationId xmlns:p14="http://schemas.microsoft.com/office/powerpoint/2010/main" val="1614639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5363" y="98612"/>
            <a:ext cx="8713695" cy="5405718"/>
          </a:xfrm>
        </p:spPr>
      </p:pic>
    </p:spTree>
    <p:extLst>
      <p:ext uri="{BB962C8B-B14F-4D97-AF65-F5344CB8AC3E}">
        <p14:creationId xmlns:p14="http://schemas.microsoft.com/office/powerpoint/2010/main" val="4040918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Trinity</a:t>
            </a:r>
            <a:endParaRPr lang="en-GB" dirty="0"/>
          </a:p>
        </p:txBody>
      </p:sp>
      <p:sp>
        <p:nvSpPr>
          <p:cNvPr id="3" name="Text Placeholder 2"/>
          <p:cNvSpPr>
            <a:spLocks noGrp="1"/>
          </p:cNvSpPr>
          <p:nvPr>
            <p:ph type="body" idx="1"/>
          </p:nvPr>
        </p:nvSpPr>
        <p:spPr/>
        <p:txBody>
          <a:bodyPr/>
          <a:lstStyle/>
          <a:p>
            <a:r>
              <a:rPr lang="en-GB" dirty="0" smtClean="0"/>
              <a:t>Knock, knock, Neo…</a:t>
            </a:r>
            <a:endParaRPr lang="en-GB" dirty="0"/>
          </a:p>
        </p:txBody>
      </p:sp>
    </p:spTree>
    <p:extLst>
      <p:ext uri="{BB962C8B-B14F-4D97-AF65-F5344CB8AC3E}">
        <p14:creationId xmlns:p14="http://schemas.microsoft.com/office/powerpoint/2010/main" val="3114943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199" y="1825625"/>
            <a:ext cx="4223197" cy="3705599"/>
          </a:xfrm>
        </p:spPr>
        <p:txBody>
          <a:bodyPr>
            <a:normAutofit/>
          </a:bodyPr>
          <a:lstStyle/>
          <a:p>
            <a:pPr marL="0" indent="0">
              <a:buNone/>
            </a:pPr>
            <a:r>
              <a:rPr lang="en-GB" sz="2400" dirty="0" smtClean="0"/>
              <a:t>The word "trinity" is a term used to denote the Christian doctrine that God exists as a unity of three distinct persons: Father, Son, and Holy Spirit.</a:t>
            </a:r>
          </a:p>
          <a:p>
            <a:endParaRPr lang="en-GB" sz="2400" dirty="0" smtClean="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13928" y="627386"/>
            <a:ext cx="4947003" cy="4575978"/>
          </a:xfrm>
        </p:spPr>
      </p:pic>
      <p:sp>
        <p:nvSpPr>
          <p:cNvPr id="2" name="Title 1"/>
          <p:cNvSpPr>
            <a:spLocks noGrp="1"/>
          </p:cNvSpPr>
          <p:nvPr>
            <p:ph type="title"/>
          </p:nvPr>
        </p:nvSpPr>
        <p:spPr/>
        <p:txBody>
          <a:bodyPr/>
          <a:lstStyle/>
          <a:p>
            <a:r>
              <a:rPr lang="en-GB" dirty="0" smtClean="0"/>
              <a:t>The Trinity</a:t>
            </a:r>
            <a:endParaRPr lang="en-GB" dirty="0"/>
          </a:p>
        </p:txBody>
      </p:sp>
    </p:spTree>
    <p:extLst>
      <p:ext uri="{BB962C8B-B14F-4D97-AF65-F5344CB8AC3E}">
        <p14:creationId xmlns:p14="http://schemas.microsoft.com/office/powerpoint/2010/main" val="3139095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Trinity</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smtClean="0"/>
              <a:t>“The Doctrine of the Trinity teaches that within the unity of the one Godhead there are three separate persons who are co-equal in power, nature, and eternity”</a:t>
            </a:r>
          </a:p>
          <a:p>
            <a:pPr marL="0" indent="0">
              <a:buNone/>
            </a:pPr>
            <a:endParaRPr lang="en-GB" i="1" dirty="0"/>
          </a:p>
          <a:p>
            <a:pPr marL="0" indent="0">
              <a:buNone/>
            </a:pPr>
            <a:r>
              <a:rPr lang="en-GB" i="1" dirty="0" smtClean="0"/>
              <a:t>W. Martin</a:t>
            </a:r>
            <a:endParaRPr lang="en-GB" i="1" dirty="0"/>
          </a:p>
        </p:txBody>
      </p:sp>
      <p:sp>
        <p:nvSpPr>
          <p:cNvPr id="4" name="Content Placeholder 3"/>
          <p:cNvSpPr>
            <a:spLocks noGrp="1"/>
          </p:cNvSpPr>
          <p:nvPr>
            <p:ph sz="half" idx="2"/>
          </p:nvPr>
        </p:nvSpPr>
        <p:spPr/>
        <p:txBody>
          <a:bodyPr>
            <a:normAutofit fontScale="92500" lnSpcReduction="20000"/>
          </a:bodyPr>
          <a:lstStyle/>
          <a:p>
            <a:r>
              <a:rPr lang="en-GB" dirty="0" smtClean="0"/>
              <a:t>Simple right?</a:t>
            </a:r>
          </a:p>
          <a:p>
            <a:endParaRPr lang="en-GB" dirty="0"/>
          </a:p>
          <a:p>
            <a:r>
              <a:rPr lang="en-GB" dirty="0" smtClean="0"/>
              <a:t>But as looking at Christology should have taught us, language about God is complicated and very rarely simple.</a:t>
            </a:r>
          </a:p>
          <a:p>
            <a:endParaRPr lang="en-GB" dirty="0"/>
          </a:p>
          <a:p>
            <a:r>
              <a:rPr lang="en-GB" dirty="0" smtClean="0"/>
              <a:t>The Trinity is a very simple concept but the Trinity is very hard to describe or say anything about within the doctrine as laid out.</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713244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Trinity	</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smtClean="0"/>
              <a:t>We often try to talk about the Trinity through the use of </a:t>
            </a:r>
            <a:r>
              <a:rPr lang="en-GB" i="1" dirty="0" smtClean="0"/>
              <a:t>analogy</a:t>
            </a:r>
            <a:endParaRPr lang="en-GB" dirty="0" smtClean="0"/>
          </a:p>
          <a:p>
            <a:pPr marL="0" indent="0">
              <a:buNone/>
            </a:pPr>
            <a:endParaRPr lang="en-GB" dirty="0"/>
          </a:p>
          <a:p>
            <a:pPr marL="0" indent="0">
              <a:buNone/>
            </a:pPr>
            <a:r>
              <a:rPr lang="en-GB" dirty="0" smtClean="0"/>
              <a:t>This means we say the Trinity is </a:t>
            </a:r>
            <a:r>
              <a:rPr lang="en-GB" i="1" dirty="0" smtClean="0"/>
              <a:t>like</a:t>
            </a:r>
            <a:r>
              <a:rPr lang="en-GB" dirty="0" smtClean="0"/>
              <a:t> something we already know more about.</a:t>
            </a:r>
          </a:p>
          <a:p>
            <a:pPr marL="0" indent="0">
              <a:buNone/>
            </a:pPr>
            <a:endParaRPr lang="en-GB" dirty="0"/>
          </a:p>
          <a:p>
            <a:pPr marL="0" indent="0">
              <a:buNone/>
            </a:pPr>
            <a:r>
              <a:rPr lang="en-GB" dirty="0" smtClean="0"/>
              <a:t>There are problems with this though, as St Patrick will demonstrate…</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61848" y="1139684"/>
            <a:ext cx="5643282" cy="3844691"/>
          </a:xfrm>
        </p:spPr>
      </p:pic>
    </p:spTree>
    <p:extLst>
      <p:ext uri="{BB962C8B-B14F-4D97-AF65-F5344CB8AC3E}">
        <p14:creationId xmlns:p14="http://schemas.microsoft.com/office/powerpoint/2010/main" val="995452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t. Patricks Bad Analogies.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99986" y="125507"/>
            <a:ext cx="11712719" cy="5477434"/>
          </a:xfrm>
        </p:spPr>
      </p:pic>
    </p:spTree>
    <p:extLst>
      <p:ext uri="{BB962C8B-B14F-4D97-AF65-F5344CB8AC3E}">
        <p14:creationId xmlns:p14="http://schemas.microsoft.com/office/powerpoint/2010/main" val="12802719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Trinity</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Each of the persons is distinct from the other yet identical in essence. In other words, each is fully divine in nature, but each is not the totality of the other persons of the Trinity</a:t>
            </a:r>
            <a:r>
              <a:rPr lang="en-GB" dirty="0" smtClean="0"/>
              <a:t>.</a:t>
            </a:r>
            <a:endParaRPr lang="en-GB" dirty="0"/>
          </a:p>
          <a:p>
            <a:r>
              <a:rPr lang="en-GB" dirty="0" smtClean="0"/>
              <a:t>Each </a:t>
            </a:r>
            <a:r>
              <a:rPr lang="en-GB" dirty="0"/>
              <a:t>has a will, loves, and says, "I" and "You" when speaking. </a:t>
            </a:r>
          </a:p>
          <a:p>
            <a:r>
              <a:rPr lang="en-GB" dirty="0"/>
              <a:t>The Father is not the same person as the Son, who is not the same person as the Holy Spirit, and who is not the same person as the Father. </a:t>
            </a:r>
          </a:p>
          <a:p>
            <a:r>
              <a:rPr lang="en-GB" dirty="0"/>
              <a:t>Each is divine, yet there are not three gods but one God. </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42609" y="875366"/>
            <a:ext cx="5849221" cy="4386916"/>
          </a:xfrm>
          <a:prstGeom prst="rect">
            <a:avLst/>
          </a:prstGeom>
        </p:spPr>
      </p:pic>
    </p:spTree>
    <p:extLst>
      <p:ext uri="{BB962C8B-B14F-4D97-AF65-F5344CB8AC3E}">
        <p14:creationId xmlns:p14="http://schemas.microsoft.com/office/powerpoint/2010/main" val="1503241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p:cNvPicPr>
          <p:nvPr/>
        </p:nvPicPr>
        <p:blipFill>
          <a:blip r:embed="rId2" cstate="print">
            <a:extLst>
              <a:ext uri="{28A0092B-C50C-407E-A947-70E740481C1C}">
                <a14:useLocalDpi xmlns:a14="http://schemas.microsoft.com/office/drawing/2010/main" val="0"/>
              </a:ext>
            </a:extLst>
          </a:blip>
          <a:stretch>
            <a:fillRect/>
          </a:stretch>
        </p:blipFill>
        <p:spPr>
          <a:xfrm>
            <a:off x="8518562" y="944656"/>
            <a:ext cx="2880000" cy="3960000"/>
          </a:xfrm>
          <a:prstGeom prst="rect">
            <a:avLst/>
          </a:prstGeom>
        </p:spPr>
      </p:pic>
      <p:pic>
        <p:nvPicPr>
          <p:cNvPr id="7" name="Picture 6"/>
          <p:cNvPicPr>
            <a:picLocks/>
          </p:cNvPicPr>
          <p:nvPr/>
        </p:nvPicPr>
        <p:blipFill>
          <a:blip r:embed="rId3">
            <a:extLst>
              <a:ext uri="{28A0092B-C50C-407E-A947-70E740481C1C}">
                <a14:useLocalDpi xmlns:a14="http://schemas.microsoft.com/office/drawing/2010/main" val="0"/>
              </a:ext>
            </a:extLst>
          </a:blip>
          <a:stretch>
            <a:fillRect/>
          </a:stretch>
        </p:blipFill>
        <p:spPr>
          <a:xfrm>
            <a:off x="4521737" y="944656"/>
            <a:ext cx="2880000" cy="3960000"/>
          </a:xfrm>
          <a:prstGeom prst="rect">
            <a:avLst/>
          </a:prstGeom>
        </p:spPr>
      </p:pic>
      <p:pic>
        <p:nvPicPr>
          <p:cNvPr id="5" name="Picture 4"/>
          <p:cNvPicPr>
            <a:picLocks/>
          </p:cNvPicPr>
          <p:nvPr/>
        </p:nvPicPr>
        <p:blipFill>
          <a:blip r:embed="rId4" cstate="print">
            <a:extLst>
              <a:ext uri="{28A0092B-C50C-407E-A947-70E740481C1C}">
                <a14:useLocalDpi xmlns:a14="http://schemas.microsoft.com/office/drawing/2010/main" val="0"/>
              </a:ext>
            </a:extLst>
          </a:blip>
          <a:stretch>
            <a:fillRect/>
          </a:stretch>
        </p:blipFill>
        <p:spPr>
          <a:xfrm>
            <a:off x="467106" y="944658"/>
            <a:ext cx="2880000" cy="3960000"/>
          </a:xfrm>
          <a:prstGeom prst="rect">
            <a:avLst/>
          </a:prstGeom>
        </p:spPr>
      </p:pic>
    </p:spTree>
    <p:extLst>
      <p:ext uri="{BB962C8B-B14F-4D97-AF65-F5344CB8AC3E}">
        <p14:creationId xmlns:p14="http://schemas.microsoft.com/office/powerpoint/2010/main" val="1051037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Trinity – why?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576278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smtClean="0"/>
              <a:t>The Trinity develops for a number of reasons, but primarily in order to explain how God works in a way that we can understand.</a:t>
            </a:r>
          </a:p>
          <a:p>
            <a:pPr marL="0" indent="0">
              <a:buNone/>
            </a:pPr>
            <a:endParaRPr lang="en-GB" dirty="0"/>
          </a:p>
          <a:p>
            <a:pPr marL="0" indent="0">
              <a:buNone/>
            </a:pPr>
            <a:r>
              <a:rPr lang="en-GB" dirty="0" smtClean="0"/>
              <a:t>How can god simultaneously be the transcendent Creator, the incarnate Christ, and the Omni-present Spirit?</a:t>
            </a:r>
          </a:p>
          <a:p>
            <a:pPr marL="0" indent="0">
              <a:buNone/>
            </a:pPr>
            <a:endParaRPr lang="en-GB" dirty="0"/>
          </a:p>
          <a:p>
            <a:pPr marL="0" indent="0">
              <a:buNone/>
            </a:pPr>
            <a:r>
              <a:rPr lang="en-GB" dirty="0" smtClean="0"/>
              <a:t>How does God relate to us, the world, and to himself?</a:t>
            </a:r>
          </a:p>
          <a:p>
            <a:pPr marL="0" indent="0">
              <a:buNone/>
            </a:pPr>
            <a:endParaRPr lang="en-GB" dirty="0"/>
          </a:p>
          <a:p>
            <a:pPr marL="0" indent="0">
              <a:buNone/>
            </a:pPr>
            <a:r>
              <a:rPr lang="en-GB" dirty="0" smtClean="0"/>
              <a:t>The Trinity is an attempt to make sense of the differing scriptural descriptions of God</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29351" y="1326776"/>
            <a:ext cx="5646936" cy="3807525"/>
          </a:xfrm>
        </p:spPr>
      </p:pic>
    </p:spTree>
    <p:extLst>
      <p:ext uri="{BB962C8B-B14F-4D97-AF65-F5344CB8AC3E}">
        <p14:creationId xmlns:p14="http://schemas.microsoft.com/office/powerpoint/2010/main" val="12084779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r>
              <a:rPr lang="en-GB" dirty="0" smtClean="0"/>
              <a:t>?</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There </a:t>
            </a:r>
            <a:r>
              <a:rPr lang="en-GB" dirty="0"/>
              <a:t>are hints of the </a:t>
            </a:r>
            <a:r>
              <a:rPr lang="en-GB" dirty="0" smtClean="0"/>
              <a:t>Trinity </a:t>
            </a:r>
            <a:r>
              <a:rPr lang="en-GB" dirty="0"/>
              <a:t>in the Bible – particularly, of course, in the </a:t>
            </a:r>
            <a:r>
              <a:rPr lang="en-GB" dirty="0" smtClean="0"/>
              <a:t>New </a:t>
            </a:r>
            <a:r>
              <a:rPr lang="en-GB" dirty="0"/>
              <a:t>Testament, although elements of the Old Testament have been interpreted in the light of Christian faith, in a way that at least shows some consonance with Trinitarian claims. </a:t>
            </a:r>
            <a:endParaRPr lang="en-GB" dirty="0" smtClean="0"/>
          </a:p>
          <a:p>
            <a:pPr marL="0" indent="0">
              <a:buNone/>
            </a:pPr>
            <a:endParaRPr lang="en-GB" dirty="0"/>
          </a:p>
          <a:p>
            <a:pPr marL="0" indent="0">
              <a:buNone/>
            </a:pPr>
            <a:r>
              <a:rPr lang="en-GB" dirty="0"/>
              <a:t>So, for example, God is said to create the world through his word – the word here being personified in the same way that we find in the gospel of John, and therefore it is identified as being the Son </a:t>
            </a:r>
            <a:r>
              <a:rPr lang="en-GB" dirty="0" smtClean="0"/>
              <a:t>(Psalm </a:t>
            </a:r>
            <a:r>
              <a:rPr lang="en-GB" dirty="0"/>
              <a:t>147: 15-20). </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13439" y="968188"/>
            <a:ext cx="5792144" cy="3056965"/>
          </a:xfrm>
        </p:spPr>
      </p:pic>
    </p:spTree>
    <p:extLst>
      <p:ext uri="{BB962C8B-B14F-4D97-AF65-F5344CB8AC3E}">
        <p14:creationId xmlns:p14="http://schemas.microsoft.com/office/powerpoint/2010/main" val="1701577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r>
              <a:rPr lang="en-GB" dirty="0" smtClean="0"/>
              <a:t>?</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Equally, the Old Testament speaks of God’s Wisdom and his Breath or Spirit in highly personified language – which has later been interpreted as a reference to the Holy Spirit – </a:t>
            </a:r>
            <a:r>
              <a:rPr lang="en-GB" i="1" dirty="0" err="1"/>
              <a:t>pneuma</a:t>
            </a:r>
            <a:r>
              <a:rPr lang="en-GB" i="1" dirty="0"/>
              <a:t> </a:t>
            </a:r>
            <a:r>
              <a:rPr lang="en-GB" dirty="0"/>
              <a:t>in </a:t>
            </a:r>
            <a:r>
              <a:rPr lang="en-GB" dirty="0" smtClean="0"/>
              <a:t>Greek[Ezekiel </a:t>
            </a:r>
            <a:r>
              <a:rPr lang="en-GB" dirty="0"/>
              <a:t>37:1-4], and </a:t>
            </a:r>
            <a:r>
              <a:rPr lang="en-GB" i="1" dirty="0" smtClean="0"/>
              <a:t>Sophia</a:t>
            </a:r>
            <a:r>
              <a:rPr lang="en-GB" dirty="0" smtClean="0"/>
              <a:t> </a:t>
            </a:r>
            <a:r>
              <a:rPr lang="en-GB" dirty="0"/>
              <a:t>in </a:t>
            </a:r>
            <a:r>
              <a:rPr lang="en-GB" dirty="0" smtClean="0"/>
              <a:t>Greek (Proverbs </a:t>
            </a:r>
            <a:r>
              <a:rPr lang="en-GB" dirty="0"/>
              <a:t>1:20-23). </a:t>
            </a:r>
            <a:endParaRPr lang="en-GB" dirty="0" smtClean="0"/>
          </a:p>
          <a:p>
            <a:pPr marL="0" indent="0">
              <a:buNone/>
            </a:pPr>
            <a:endParaRPr lang="en-GB" dirty="0"/>
          </a:p>
          <a:p>
            <a:pPr marL="0" indent="0">
              <a:buNone/>
            </a:pPr>
            <a:r>
              <a:rPr lang="en-GB" dirty="0" smtClean="0"/>
              <a:t>We </a:t>
            </a:r>
            <a:r>
              <a:rPr lang="en-GB" dirty="0"/>
              <a:t>should also note that these </a:t>
            </a:r>
            <a:r>
              <a:rPr lang="en-GB" dirty="0" smtClean="0"/>
              <a:t>terms, Sophia </a:t>
            </a:r>
            <a:r>
              <a:rPr lang="en-GB" dirty="0"/>
              <a:t>in particular, are </a:t>
            </a:r>
            <a:r>
              <a:rPr lang="en-GB" dirty="0" smtClean="0"/>
              <a:t>feminine. </a:t>
            </a:r>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83399" y="1013012"/>
            <a:ext cx="2819333" cy="2100403"/>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48433" y="3429000"/>
            <a:ext cx="2171700" cy="914400"/>
          </a:xfrm>
          <a:prstGeom prst="rect">
            <a:avLst/>
          </a:prstGeom>
        </p:spPr>
      </p:pic>
    </p:spTree>
    <p:extLst>
      <p:ext uri="{BB962C8B-B14F-4D97-AF65-F5344CB8AC3E}">
        <p14:creationId xmlns:p14="http://schemas.microsoft.com/office/powerpoint/2010/main" val="173940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There is strong evidence that Jesus Christ is seen to be pre-existent, before the incarnation, and thus an eternal part of God. </a:t>
            </a:r>
            <a:endParaRPr lang="en-GB" dirty="0" smtClean="0"/>
          </a:p>
          <a:p>
            <a:pPr marL="0" indent="0">
              <a:buNone/>
            </a:pPr>
            <a:endParaRPr lang="en-GB" dirty="0"/>
          </a:p>
          <a:p>
            <a:pPr marL="0" indent="0">
              <a:buNone/>
            </a:pPr>
            <a:r>
              <a:rPr lang="en-GB" dirty="0" smtClean="0"/>
              <a:t>So </a:t>
            </a:r>
            <a:r>
              <a:rPr lang="en-GB" dirty="0"/>
              <a:t>the famous prologue to the </a:t>
            </a:r>
            <a:r>
              <a:rPr lang="en-GB" dirty="0" smtClean="0"/>
              <a:t>Gospel </a:t>
            </a:r>
            <a:r>
              <a:rPr lang="en-GB" dirty="0"/>
              <a:t>of John emphasises in strong terms the role of Christ in creation.</a:t>
            </a:r>
          </a:p>
          <a:p>
            <a:endParaRPr lang="en-GB" dirty="0"/>
          </a:p>
        </p:txBody>
      </p:sp>
      <p:sp>
        <p:nvSpPr>
          <p:cNvPr id="4" name="Content Placeholder 3"/>
          <p:cNvSpPr>
            <a:spLocks noGrp="1"/>
          </p:cNvSpPr>
          <p:nvPr>
            <p:ph sz="half" idx="2"/>
          </p:nvPr>
        </p:nvSpPr>
        <p:spPr>
          <a:xfrm>
            <a:off x="6624918" y="699247"/>
            <a:ext cx="4728882" cy="4894245"/>
          </a:xfrm>
        </p:spPr>
        <p:txBody>
          <a:bodyPr>
            <a:normAutofit fontScale="92500" lnSpcReduction="10000"/>
          </a:bodyPr>
          <a:lstStyle/>
          <a:p>
            <a:pPr marL="0" indent="0">
              <a:buNone/>
            </a:pPr>
            <a:r>
              <a:rPr lang="en-GB" dirty="0"/>
              <a:t>“</a:t>
            </a:r>
            <a:r>
              <a:rPr lang="en-GB" i="1" dirty="0"/>
              <a:t>In the beginning was the Word, and the Word was with God and the Word was God. He was in the beginning with God</a:t>
            </a:r>
            <a:r>
              <a:rPr lang="en-GB" i="1" dirty="0" smtClean="0"/>
              <a:t>.</a:t>
            </a:r>
          </a:p>
          <a:p>
            <a:pPr marL="0" indent="0">
              <a:buNone/>
            </a:pPr>
            <a:r>
              <a:rPr lang="en-GB" i="1" dirty="0" smtClean="0"/>
              <a:t>All </a:t>
            </a:r>
            <a:r>
              <a:rPr lang="en-GB" i="1" dirty="0"/>
              <a:t>things came into being through him, and without him not one thing came into being. </a:t>
            </a:r>
            <a:endParaRPr lang="en-GB" i="1" dirty="0" smtClean="0"/>
          </a:p>
          <a:p>
            <a:pPr marL="0" indent="0">
              <a:buNone/>
            </a:pPr>
            <a:r>
              <a:rPr lang="en-GB" i="1" dirty="0" smtClean="0"/>
              <a:t>… </a:t>
            </a:r>
            <a:r>
              <a:rPr lang="en-GB" i="1" dirty="0"/>
              <a:t>And the Word became Flesh and lived among us, and we have seen his glory, the glory as of a father’s only son, full of grace and truth.”</a:t>
            </a:r>
            <a:r>
              <a:rPr lang="en-GB" dirty="0"/>
              <a:t> </a:t>
            </a:r>
            <a:endParaRPr lang="en-GB" dirty="0" smtClean="0"/>
          </a:p>
          <a:p>
            <a:pPr marL="0" indent="0">
              <a:buNone/>
            </a:pPr>
            <a:r>
              <a:rPr lang="en-GB" dirty="0" smtClean="0"/>
              <a:t>John 1:1-3 </a:t>
            </a:r>
            <a:endParaRPr lang="en-GB" dirty="0"/>
          </a:p>
          <a:p>
            <a:endParaRPr lang="en-GB" dirty="0"/>
          </a:p>
        </p:txBody>
      </p:sp>
    </p:spTree>
    <p:extLst>
      <p:ext uri="{BB962C8B-B14F-4D97-AF65-F5344CB8AC3E}">
        <p14:creationId xmlns:p14="http://schemas.microsoft.com/office/powerpoint/2010/main" val="2171395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The same idea comes through in the writings of the Apostle </a:t>
            </a:r>
            <a:r>
              <a:rPr lang="en-GB" dirty="0" smtClean="0"/>
              <a:t>Paul:</a:t>
            </a:r>
            <a:endParaRPr lang="en-GB" dirty="0"/>
          </a:p>
          <a:p>
            <a:pPr marL="0" indent="0">
              <a:buNone/>
            </a:pPr>
            <a:r>
              <a:rPr lang="en-GB" dirty="0"/>
              <a:t/>
            </a:r>
            <a:br>
              <a:rPr lang="en-GB" dirty="0"/>
            </a:br>
            <a:endParaRPr lang="en-GB" dirty="0"/>
          </a:p>
          <a:p>
            <a:endParaRPr lang="en-GB" dirty="0"/>
          </a:p>
        </p:txBody>
      </p:sp>
      <p:sp>
        <p:nvSpPr>
          <p:cNvPr id="4" name="Content Placeholder 3"/>
          <p:cNvSpPr>
            <a:spLocks noGrp="1"/>
          </p:cNvSpPr>
          <p:nvPr>
            <p:ph sz="half" idx="2"/>
          </p:nvPr>
        </p:nvSpPr>
        <p:spPr>
          <a:xfrm>
            <a:off x="6436658" y="735107"/>
            <a:ext cx="4917141" cy="4858386"/>
          </a:xfrm>
        </p:spPr>
        <p:txBody>
          <a:bodyPr>
            <a:normAutofit fontScale="77500" lnSpcReduction="20000"/>
          </a:bodyPr>
          <a:lstStyle/>
          <a:p>
            <a:pPr marL="0" indent="0">
              <a:buNone/>
            </a:pPr>
            <a:r>
              <a:rPr lang="en-GB" dirty="0"/>
              <a:t>“</a:t>
            </a:r>
            <a:r>
              <a:rPr lang="en-GB" i="1" baseline="30000" dirty="0"/>
              <a:t>15</a:t>
            </a:r>
            <a:r>
              <a:rPr lang="en-GB" i="1" dirty="0"/>
              <a:t>He is the image of the invisible God, the firstborn of all creation; </a:t>
            </a:r>
            <a:r>
              <a:rPr lang="en-GB" i="1" baseline="30000" dirty="0"/>
              <a:t>16</a:t>
            </a:r>
            <a:r>
              <a:rPr lang="en-GB" i="1" dirty="0"/>
              <a:t>for in him all things in heaven and on earth were created, things visible and invisible, whether thrones or dominions or rulers or powers—all things have been created through him and for him. </a:t>
            </a:r>
            <a:r>
              <a:rPr lang="en-GB" i="1" baseline="30000" dirty="0" smtClean="0"/>
              <a:t>17</a:t>
            </a:r>
          </a:p>
          <a:p>
            <a:pPr marL="0" indent="0">
              <a:buNone/>
            </a:pPr>
            <a:r>
              <a:rPr lang="en-GB" i="1" dirty="0" smtClean="0"/>
              <a:t>He </a:t>
            </a:r>
            <a:r>
              <a:rPr lang="en-GB" i="1" dirty="0"/>
              <a:t>himself is before all things, and in him all things hold together. </a:t>
            </a:r>
            <a:r>
              <a:rPr lang="en-GB" i="1" baseline="30000" dirty="0"/>
              <a:t>18</a:t>
            </a:r>
            <a:r>
              <a:rPr lang="en-GB" i="1" dirty="0"/>
              <a:t>He is the head of the body, the church; he is the beginning, the firstborn from the dead, so that he might come to have first place in everything. </a:t>
            </a:r>
            <a:r>
              <a:rPr lang="en-GB" i="1" baseline="30000" dirty="0"/>
              <a:t>19</a:t>
            </a:r>
            <a:r>
              <a:rPr lang="en-GB" i="1" dirty="0"/>
              <a:t>For in him all the fullness of God was pleased to dwell, </a:t>
            </a:r>
            <a:r>
              <a:rPr lang="en-GB" i="1" baseline="30000" dirty="0"/>
              <a:t>20</a:t>
            </a:r>
            <a:r>
              <a:rPr lang="en-GB" i="1" dirty="0"/>
              <a:t>and through him God was pleased to reconcile to himself all things, whether on earth or in heaven, by making peace through the blood of his cross.”</a:t>
            </a:r>
            <a:r>
              <a:rPr lang="en-GB" dirty="0"/>
              <a:t> </a:t>
            </a:r>
            <a:endParaRPr lang="en-GB" dirty="0" smtClean="0"/>
          </a:p>
          <a:p>
            <a:pPr marL="0" indent="0">
              <a:buNone/>
            </a:pPr>
            <a:r>
              <a:rPr lang="en-GB" dirty="0" smtClean="0"/>
              <a:t>Colossians </a:t>
            </a:r>
            <a:r>
              <a:rPr lang="en-GB" dirty="0"/>
              <a:t>1:15-20.</a:t>
            </a:r>
          </a:p>
        </p:txBody>
      </p:sp>
    </p:spTree>
    <p:extLst>
      <p:ext uri="{BB962C8B-B14F-4D97-AF65-F5344CB8AC3E}">
        <p14:creationId xmlns:p14="http://schemas.microsoft.com/office/powerpoint/2010/main" val="2300292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p>
        </p:txBody>
      </p:sp>
      <p:sp>
        <p:nvSpPr>
          <p:cNvPr id="3" name="Content Placeholder 2"/>
          <p:cNvSpPr>
            <a:spLocks noGrp="1"/>
          </p:cNvSpPr>
          <p:nvPr>
            <p:ph sz="half" idx="1"/>
          </p:nvPr>
        </p:nvSpPr>
        <p:spPr/>
        <p:txBody>
          <a:bodyPr>
            <a:normAutofit lnSpcReduction="10000"/>
          </a:bodyPr>
          <a:lstStyle/>
          <a:p>
            <a:pPr marL="0" indent="0">
              <a:buNone/>
            </a:pPr>
            <a:r>
              <a:rPr lang="en-GB" dirty="0"/>
              <a:t>Both the oneness and the separation of the </a:t>
            </a:r>
            <a:r>
              <a:rPr lang="en-GB" dirty="0" smtClean="0"/>
              <a:t>Son </a:t>
            </a:r>
            <a:r>
              <a:rPr lang="en-GB" dirty="0"/>
              <a:t>and the </a:t>
            </a:r>
            <a:r>
              <a:rPr lang="en-GB" dirty="0" smtClean="0"/>
              <a:t>Father </a:t>
            </a:r>
            <a:r>
              <a:rPr lang="en-GB" dirty="0"/>
              <a:t>are present in the </a:t>
            </a:r>
            <a:r>
              <a:rPr lang="en-GB" dirty="0" smtClean="0"/>
              <a:t>Gospel </a:t>
            </a:r>
            <a:r>
              <a:rPr lang="en-GB" dirty="0"/>
              <a:t>of John. </a:t>
            </a:r>
            <a:endParaRPr lang="en-GB" dirty="0" smtClean="0"/>
          </a:p>
          <a:p>
            <a:pPr marL="0" indent="0">
              <a:buNone/>
            </a:pPr>
            <a:endParaRPr lang="en-GB" dirty="0" smtClean="0"/>
          </a:p>
          <a:p>
            <a:pPr marL="0" indent="0">
              <a:buNone/>
            </a:pPr>
            <a:r>
              <a:rPr lang="en-GB" dirty="0" smtClean="0"/>
              <a:t>The </a:t>
            </a:r>
            <a:r>
              <a:rPr lang="en-GB" dirty="0"/>
              <a:t>oneness is seen, for example in John 10:30 – </a:t>
            </a:r>
            <a:r>
              <a:rPr lang="en-GB" i="1" dirty="0"/>
              <a:t>“The Father and I are One.”</a:t>
            </a:r>
            <a:r>
              <a:rPr lang="en-GB" dirty="0"/>
              <a:t> This is mirrored in both Matthew 11:27 and Luke 10:22 – both of which </a:t>
            </a:r>
            <a:r>
              <a:rPr lang="en-GB" dirty="0" smtClean="0"/>
              <a:t>read:</a:t>
            </a:r>
            <a:endParaRPr lang="en-GB" dirty="0"/>
          </a:p>
          <a:p>
            <a:endParaRPr lang="en-GB" dirty="0"/>
          </a:p>
        </p:txBody>
      </p:sp>
      <p:sp>
        <p:nvSpPr>
          <p:cNvPr id="4" name="Content Placeholder 3"/>
          <p:cNvSpPr>
            <a:spLocks noGrp="1"/>
          </p:cNvSpPr>
          <p:nvPr>
            <p:ph sz="half" idx="2"/>
          </p:nvPr>
        </p:nvSpPr>
        <p:spPr/>
        <p:txBody>
          <a:bodyPr>
            <a:normAutofit lnSpcReduction="10000"/>
          </a:bodyPr>
          <a:lstStyle/>
          <a:p>
            <a:pPr marL="0" indent="0">
              <a:buNone/>
            </a:pPr>
            <a:r>
              <a:rPr lang="en-GB" dirty="0"/>
              <a:t>“</a:t>
            </a:r>
            <a:r>
              <a:rPr lang="en-GB" i="1" dirty="0"/>
              <a:t>All things have been handed over to me by my Father; and no one knows who the Son is except the Father, or who the Father is except the Son and anyone to whom the Son chooses to reveal him</a:t>
            </a:r>
            <a:r>
              <a:rPr lang="en-GB" i="1" dirty="0" smtClean="0"/>
              <a:t>.”</a:t>
            </a:r>
            <a:endParaRPr lang="en-GB" i="1" dirty="0"/>
          </a:p>
          <a:p>
            <a:endParaRPr lang="en-GB" dirty="0"/>
          </a:p>
        </p:txBody>
      </p:sp>
    </p:spTree>
    <p:extLst>
      <p:ext uri="{BB962C8B-B14F-4D97-AF65-F5344CB8AC3E}">
        <p14:creationId xmlns:p14="http://schemas.microsoft.com/office/powerpoint/2010/main" val="19010056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Incidentally, that much over-used phrase in the fourth gospel, John 14:6 relates here too. That is to say – the phrase “I am the way, and the Truth, and the Life. No one comes to the Father except through me”, is primarily a way of identifying Christ with the purposes of the Father, and not, in the first instance, about needing to become a Christian in order to get into heaven. </a:t>
            </a:r>
          </a:p>
          <a:p>
            <a:pPr marL="0" indent="0">
              <a:buNone/>
            </a:pPr>
            <a:r>
              <a:rPr lang="en-GB" dirty="0"/>
              <a:t>Equally, John has Jesus somewhat distinct from the Father when he prays the so-called high-priestly prayer in John 17. </a:t>
            </a:r>
          </a:p>
          <a:p>
            <a:pPr marL="0" indent="0">
              <a:buNone/>
            </a:pPr>
            <a:r>
              <a:rPr lang="en-GB" dirty="0"/>
              <a:t>“</a:t>
            </a:r>
            <a:r>
              <a:rPr lang="en-GB" i="1" dirty="0"/>
              <a:t>And now I am no longer in the world, but they are in the world, and I am coming to you. Holy Father, protect them in your name that you have given me, so that they may be one, as we are one.”</a:t>
            </a:r>
            <a:r>
              <a:rPr lang="en-GB" dirty="0"/>
              <a:t> John 17:11.</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25206" y="412376"/>
            <a:ext cx="2844881" cy="2499939"/>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5388" y="3103547"/>
            <a:ext cx="2877670" cy="2480551"/>
          </a:xfrm>
          <a:prstGeom prst="rect">
            <a:avLst/>
          </a:prstGeom>
        </p:spPr>
      </p:pic>
    </p:spTree>
    <p:extLst>
      <p:ext uri="{BB962C8B-B14F-4D97-AF65-F5344CB8AC3E}">
        <p14:creationId xmlns:p14="http://schemas.microsoft.com/office/powerpoint/2010/main" val="40344122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But it isn’t just the relationship of the Father and the Son that must be present if we are to get to the Trinity, it is also the role of the Spirit. Certainly the prevailing view is that the Virgin Mary conceives by the action of the Holy Spirit – Luke 1:35 has the Angel </a:t>
            </a:r>
            <a:r>
              <a:rPr lang="en-GB" dirty="0" smtClean="0"/>
              <a:t>say:</a:t>
            </a:r>
          </a:p>
          <a:p>
            <a:pPr marL="0" indent="0">
              <a:buNone/>
            </a:pPr>
            <a:endParaRPr lang="en-GB" dirty="0"/>
          </a:p>
          <a:p>
            <a:pPr marL="0" indent="0">
              <a:buNone/>
            </a:pPr>
            <a:r>
              <a:rPr lang="en-GB" dirty="0"/>
              <a:t>“</a:t>
            </a:r>
            <a:r>
              <a:rPr lang="en-GB" i="1" dirty="0"/>
              <a:t>The Holy Spirit will come upon you, and the power of the Most High will overshadow you; therefore the child to be born will be holy.”</a:t>
            </a:r>
            <a:r>
              <a:rPr lang="en-GB" dirty="0"/>
              <a:t> </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534974" y="537883"/>
            <a:ext cx="5227700" cy="4848692"/>
          </a:xfrm>
        </p:spPr>
      </p:pic>
    </p:spTree>
    <p:extLst>
      <p:ext uri="{BB962C8B-B14F-4D97-AF65-F5344CB8AC3E}">
        <p14:creationId xmlns:p14="http://schemas.microsoft.com/office/powerpoint/2010/main" val="32155104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did it develop?</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This same spirit is the agent of God’s anointing of Jesus at his baptism in the Jordan. </a:t>
            </a:r>
          </a:p>
          <a:p>
            <a:pPr marL="0" indent="0">
              <a:buNone/>
            </a:pPr>
            <a:endParaRPr lang="en-GB" dirty="0"/>
          </a:p>
          <a:p>
            <a:pPr marL="0" indent="0">
              <a:buNone/>
            </a:pPr>
            <a:r>
              <a:rPr lang="en-GB" dirty="0"/>
              <a:t>“</a:t>
            </a:r>
            <a:r>
              <a:rPr lang="en-GB" i="1" dirty="0"/>
              <a:t>Now when all the people were baptized, and when Jesus also had been baptized and was praying, the heaven was opened, </a:t>
            </a:r>
            <a:r>
              <a:rPr lang="en-GB" i="1" baseline="30000" dirty="0"/>
              <a:t>22</a:t>
            </a:r>
            <a:r>
              <a:rPr lang="en-GB" i="1" dirty="0"/>
              <a:t>and the Holy Spirit descended upon him in bodily form like a dove. And a voice came from heaven, ‘You are my Son, the Beloved’ with you I am well pleased.”</a:t>
            </a:r>
          </a:p>
          <a:p>
            <a:pPr marL="0" indent="0">
              <a:buNone/>
            </a:pPr>
            <a:r>
              <a:rPr lang="en-GB" dirty="0"/>
              <a:t>Luke 3:21-22</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09764" y="878543"/>
            <a:ext cx="5170565" cy="3942556"/>
          </a:xfrm>
        </p:spPr>
      </p:pic>
    </p:spTree>
    <p:extLst>
      <p:ext uri="{BB962C8B-B14F-4D97-AF65-F5344CB8AC3E}">
        <p14:creationId xmlns:p14="http://schemas.microsoft.com/office/powerpoint/2010/main" val="30318184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There are times Christ and the HS appear to be </a:t>
            </a:r>
            <a:r>
              <a:rPr lang="en-GB" dirty="0" smtClean="0"/>
              <a:t>conflated - </a:t>
            </a:r>
            <a:r>
              <a:rPr lang="en-GB" dirty="0"/>
              <a:t>Rom 8:9-10 reference to the Spirit of Christ, or even closer, 1 Corinthians 15:45 – </a:t>
            </a:r>
            <a:r>
              <a:rPr lang="en-GB" i="1" dirty="0"/>
              <a:t>“the first man, Adam, became a living being; the last Adam [i.e. Christ] became a life-giving spirit.”</a:t>
            </a:r>
            <a:r>
              <a:rPr lang="en-GB" dirty="0"/>
              <a:t> </a:t>
            </a:r>
            <a:endParaRPr lang="en-GB" dirty="0" smtClean="0"/>
          </a:p>
          <a:p>
            <a:pPr marL="0" indent="0">
              <a:buNone/>
            </a:pPr>
            <a:endParaRPr lang="en-GB" dirty="0"/>
          </a:p>
          <a:p>
            <a:pPr marL="0" indent="0">
              <a:buNone/>
            </a:pPr>
            <a:r>
              <a:rPr lang="en-GB" dirty="0"/>
              <a:t>Nonetheless, these seem more to express the role and commissioning of the spirit, rather than a combination of Son and Spirit, or a transformation of son into </a:t>
            </a:r>
            <a:r>
              <a:rPr lang="en-GB" dirty="0" smtClean="0"/>
              <a:t>spirit:</a:t>
            </a:r>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i="1" dirty="0" smtClean="0"/>
              <a:t>“</a:t>
            </a:r>
            <a:r>
              <a:rPr lang="en-GB" i="1" dirty="0"/>
              <a:t>When the Advocate [i.e. </a:t>
            </a:r>
            <a:r>
              <a:rPr lang="en-GB" i="1" dirty="0" err="1"/>
              <a:t>paraclete</a:t>
            </a:r>
            <a:r>
              <a:rPr lang="en-GB" i="1" dirty="0"/>
              <a:t> – helper, a name for the Holy Spirit] comes whom I will send to you from the Father, the Spirit of truth who comes from the Father, he will testify on my behalf</a:t>
            </a:r>
            <a:r>
              <a:rPr lang="en-GB" i="1" dirty="0" smtClean="0"/>
              <a:t>.”</a:t>
            </a:r>
          </a:p>
          <a:p>
            <a:pPr marL="0" indent="0">
              <a:buNone/>
            </a:pPr>
            <a:endParaRPr lang="en-GB" i="1" dirty="0"/>
          </a:p>
          <a:p>
            <a:pPr marL="0" indent="0">
              <a:buNone/>
            </a:pPr>
            <a:r>
              <a:rPr lang="en-GB" dirty="0" smtClean="0"/>
              <a:t>John 15:26</a:t>
            </a:r>
            <a:endParaRPr lang="en-GB" dirty="0"/>
          </a:p>
          <a:p>
            <a:endParaRPr lang="en-GB" dirty="0"/>
          </a:p>
        </p:txBody>
      </p:sp>
    </p:spTree>
    <p:extLst>
      <p:ext uri="{BB962C8B-B14F-4D97-AF65-F5344CB8AC3E}">
        <p14:creationId xmlns:p14="http://schemas.microsoft.com/office/powerpoint/2010/main" val="36639796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p>
        </p:txBody>
      </p:sp>
      <p:sp>
        <p:nvSpPr>
          <p:cNvPr id="3" name="Content Placeholder 2"/>
          <p:cNvSpPr>
            <a:spLocks noGrp="1"/>
          </p:cNvSpPr>
          <p:nvPr>
            <p:ph sz="half" idx="1"/>
          </p:nvPr>
        </p:nvSpPr>
        <p:spPr/>
        <p:txBody>
          <a:bodyPr>
            <a:normAutofit lnSpcReduction="10000"/>
          </a:bodyPr>
          <a:lstStyle/>
          <a:p>
            <a:pPr marL="0" indent="0">
              <a:buNone/>
            </a:pPr>
            <a:r>
              <a:rPr lang="en-GB" dirty="0"/>
              <a:t>There is also a triadic structure to much of Paul’s </a:t>
            </a:r>
            <a:r>
              <a:rPr lang="en-GB" dirty="0" smtClean="0"/>
              <a:t>thought:</a:t>
            </a:r>
          </a:p>
          <a:p>
            <a:pPr marL="0" indent="0">
              <a:buNone/>
            </a:pPr>
            <a:endParaRPr lang="en-GB" dirty="0"/>
          </a:p>
          <a:p>
            <a:pPr marL="0" indent="0">
              <a:buNone/>
            </a:pPr>
            <a:r>
              <a:rPr lang="en-GB" dirty="0" smtClean="0"/>
              <a:t>“</a:t>
            </a:r>
            <a:r>
              <a:rPr lang="en-GB" i="1" dirty="0" smtClean="0"/>
              <a:t>But it is God who establishes us with you in Christ and has anointed us, by putting his seal on us and giving us his Spirit in our hearts as a first instalment.”</a:t>
            </a:r>
          </a:p>
          <a:p>
            <a:pPr marL="0" indent="0">
              <a:buNone/>
            </a:pPr>
            <a:r>
              <a:rPr lang="en-GB" dirty="0" smtClean="0"/>
              <a:t>2 </a:t>
            </a:r>
            <a:r>
              <a:rPr lang="en-GB" dirty="0" err="1"/>
              <a:t>Cor</a:t>
            </a:r>
            <a:r>
              <a:rPr lang="en-GB" dirty="0"/>
              <a:t> 1:21-22 </a:t>
            </a:r>
          </a:p>
          <a:p>
            <a:pPr marL="0" indent="0">
              <a:buNone/>
            </a:pPr>
            <a:endParaRPr lang="en-GB" i="1" dirty="0" smtClean="0"/>
          </a:p>
          <a:p>
            <a:pPr marL="0" indent="0">
              <a:buNone/>
            </a:pPr>
            <a:endParaRPr lang="en-GB" dirty="0"/>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70811" y="502023"/>
            <a:ext cx="5688107" cy="5083746"/>
          </a:xfrm>
        </p:spPr>
      </p:pic>
    </p:spTree>
    <p:extLst>
      <p:ext uri="{BB962C8B-B14F-4D97-AF65-F5344CB8AC3E}">
        <p14:creationId xmlns:p14="http://schemas.microsoft.com/office/powerpoint/2010/main" val="33008030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did it develop?</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The Spirit is the presence of God in the Church –it is revelatory and providential – e.g. it guides, sustains and protects the apostles in their </a:t>
            </a:r>
            <a:r>
              <a:rPr lang="en-GB" dirty="0" smtClean="0"/>
              <a:t>mission, Acts </a:t>
            </a:r>
            <a:r>
              <a:rPr lang="en-GB" dirty="0"/>
              <a:t>16:6-7, Acts </a:t>
            </a:r>
            <a:r>
              <a:rPr lang="en-GB" dirty="0" smtClean="0"/>
              <a:t>20:23, </a:t>
            </a:r>
            <a:r>
              <a:rPr lang="en-GB" dirty="0"/>
              <a:t>and intercedes with God on our </a:t>
            </a:r>
            <a:r>
              <a:rPr lang="en-GB" dirty="0" smtClean="0"/>
              <a:t>behalf, Romans </a:t>
            </a:r>
            <a:r>
              <a:rPr lang="en-GB" dirty="0"/>
              <a:t>8:26-7. </a:t>
            </a:r>
            <a:endParaRPr lang="en-GB" dirty="0" smtClean="0"/>
          </a:p>
          <a:p>
            <a:pPr marL="0" indent="0">
              <a:buNone/>
            </a:pPr>
            <a:endParaRPr lang="en-GB" dirty="0"/>
          </a:p>
          <a:p>
            <a:pPr marL="0" indent="0">
              <a:buNone/>
            </a:pPr>
            <a:r>
              <a:rPr lang="en-GB" dirty="0"/>
              <a:t>“</a:t>
            </a:r>
            <a:r>
              <a:rPr lang="en-GB" i="1" dirty="0"/>
              <a:t>Likewise the Spirit helps us in our weakness; for we do not know how to pray as we ought, but that very Spirit intercedes with sighs too deep for words. And God, who searches the heart, knows what is the mind of the Spirit, because the Spirit intercedes for the saints according to the will of God.” </a:t>
            </a:r>
          </a:p>
          <a:p>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27923" y="389430"/>
            <a:ext cx="4887559" cy="4418296"/>
          </a:xfrm>
        </p:spPr>
      </p:pic>
      <p:sp>
        <p:nvSpPr>
          <p:cNvPr id="8" name="TextBox 7"/>
          <p:cNvSpPr txBox="1"/>
          <p:nvPr/>
        </p:nvSpPr>
        <p:spPr>
          <a:xfrm>
            <a:off x="6974541" y="5056094"/>
            <a:ext cx="4328044" cy="369332"/>
          </a:xfrm>
          <a:prstGeom prst="rect">
            <a:avLst/>
          </a:prstGeom>
          <a:noFill/>
        </p:spPr>
        <p:txBody>
          <a:bodyPr wrap="none" rtlCol="0">
            <a:spAutoFit/>
          </a:bodyPr>
          <a:lstStyle/>
          <a:p>
            <a:r>
              <a:rPr lang="en-GB" dirty="0" smtClean="0"/>
              <a:t>The Inspiration of St Matthew by Caravaggio</a:t>
            </a:r>
            <a:endParaRPr lang="en-GB" dirty="0"/>
          </a:p>
        </p:txBody>
      </p:sp>
    </p:spTree>
    <p:extLst>
      <p:ext uri="{BB962C8B-B14F-4D97-AF65-F5344CB8AC3E}">
        <p14:creationId xmlns:p14="http://schemas.microsoft.com/office/powerpoint/2010/main" val="4292259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 Summary</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This is the groundwork of the doctrine of the trinity. The foundation upon which the early church was to build in order to explain and explore the claims of the Christian faith. </a:t>
            </a:r>
            <a:endParaRPr lang="en-GB" dirty="0" smtClean="0"/>
          </a:p>
          <a:p>
            <a:pPr marL="0" indent="0">
              <a:buNone/>
            </a:pPr>
            <a:endParaRPr lang="en-GB" dirty="0"/>
          </a:p>
          <a:p>
            <a:pPr marL="0" indent="0">
              <a:buNone/>
            </a:pPr>
            <a:r>
              <a:rPr lang="en-GB" dirty="0" smtClean="0"/>
              <a:t>It </a:t>
            </a:r>
            <a:r>
              <a:rPr lang="en-GB" dirty="0"/>
              <a:t>isn’t long before that challenge throws up some difficult questions, and some rather problematic answers. </a:t>
            </a:r>
            <a:endParaRPr lang="en-GB" dirty="0" smtClean="0"/>
          </a:p>
          <a:p>
            <a:pPr marL="0" indent="0">
              <a:buNone/>
            </a:pPr>
            <a:endParaRPr lang="en-GB" dirty="0"/>
          </a:p>
          <a:p>
            <a:pPr marL="0" indent="0">
              <a:buNone/>
            </a:pPr>
            <a:r>
              <a:rPr lang="en-GB" dirty="0" smtClean="0"/>
              <a:t>The </a:t>
            </a:r>
            <a:r>
              <a:rPr lang="en-GB" dirty="0"/>
              <a:t>basic questions are probably – ‘what is it we have three of, and what is there only one of?’, and ‘how are the three related to the one?’</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83607" y="636494"/>
            <a:ext cx="3427243" cy="4493885"/>
          </a:xfrm>
        </p:spPr>
      </p:pic>
    </p:spTree>
    <p:extLst>
      <p:ext uri="{BB962C8B-B14F-4D97-AF65-F5344CB8AC3E}">
        <p14:creationId xmlns:p14="http://schemas.microsoft.com/office/powerpoint/2010/main" val="32938218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Augustine &amp; the Trinity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8754037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t. Augustine of Hippo HD.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67553" y="143435"/>
            <a:ext cx="11322423" cy="5495365"/>
          </a:xfrm>
        </p:spPr>
      </p:pic>
    </p:spTree>
    <p:extLst>
      <p:ext uri="{BB962C8B-B14F-4D97-AF65-F5344CB8AC3E}">
        <p14:creationId xmlns:p14="http://schemas.microsoft.com/office/powerpoint/2010/main" val="3657907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Augustine &amp; the Trinity</a:t>
            </a: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Augustine wrote On the Trinity around 419 C.E</a:t>
            </a:r>
            <a:r>
              <a:rPr lang="en-GB" dirty="0" smtClean="0"/>
              <a:t>.</a:t>
            </a:r>
          </a:p>
          <a:p>
            <a:pPr marL="0" indent="0">
              <a:buNone/>
            </a:pPr>
            <a:endParaRPr lang="en-GB" dirty="0"/>
          </a:p>
          <a:p>
            <a:pPr marL="0" indent="0">
              <a:buNone/>
            </a:pPr>
            <a:r>
              <a:rPr lang="en-GB" dirty="0"/>
              <a:t>This was after the Church had established the doctrine of the Trinity and now people were trying to defend the doctrine against heretical formulations. </a:t>
            </a:r>
            <a:endParaRPr lang="en-GB" dirty="0" smtClean="0"/>
          </a:p>
          <a:p>
            <a:pPr marL="0" indent="0">
              <a:buNone/>
            </a:pPr>
            <a:endParaRPr lang="en-GB" dirty="0"/>
          </a:p>
          <a:p>
            <a:pPr marL="0" indent="0">
              <a:buNone/>
            </a:pPr>
            <a:r>
              <a:rPr lang="en-GB" dirty="0"/>
              <a:t>Besides the common charge of tri-theism, the greatest challenge came from the formulation of the trinity as presented by Arius</a:t>
            </a:r>
            <a:r>
              <a:rPr lang="en-GB" dirty="0" smtClean="0"/>
              <a:t>.</a:t>
            </a:r>
          </a:p>
          <a:p>
            <a:pPr marL="0" indent="0">
              <a:buNone/>
            </a:pPr>
            <a:endParaRPr lang="en-GB" dirty="0"/>
          </a:p>
          <a:p>
            <a:pPr marL="0" indent="0">
              <a:buNone/>
            </a:pPr>
            <a:r>
              <a:rPr lang="en-GB" dirty="0" smtClean="0"/>
              <a:t>Remember Arius?</a:t>
            </a:r>
            <a:endParaRPr lang="en-GB" dirty="0"/>
          </a:p>
          <a:p>
            <a:endParaRPr lang="en-GB" dirty="0"/>
          </a:p>
        </p:txBody>
      </p:sp>
      <p:pic>
        <p:nvPicPr>
          <p:cNvPr id="7"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584612" y="1036731"/>
            <a:ext cx="5020164" cy="3767138"/>
          </a:xfrm>
        </p:spPr>
      </p:pic>
    </p:spTree>
    <p:extLst>
      <p:ext uri="{BB962C8B-B14F-4D97-AF65-F5344CB8AC3E}">
        <p14:creationId xmlns:p14="http://schemas.microsoft.com/office/powerpoint/2010/main" val="13474577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Arianism and the Trinity</a:t>
            </a:r>
            <a:endParaRPr lang="en-GB" dirty="0"/>
          </a:p>
        </p:txBody>
      </p:sp>
      <p:sp>
        <p:nvSpPr>
          <p:cNvPr id="3" name="Content Placeholder 2"/>
          <p:cNvSpPr>
            <a:spLocks noGrp="1"/>
          </p:cNvSpPr>
          <p:nvPr>
            <p:ph sz="half" idx="1"/>
          </p:nvPr>
        </p:nvSpPr>
        <p:spPr/>
        <p:txBody>
          <a:bodyPr>
            <a:normAutofit fontScale="62500" lnSpcReduction="20000"/>
          </a:bodyPr>
          <a:lstStyle/>
          <a:p>
            <a:pPr marL="0" indent="0">
              <a:buNone/>
            </a:pPr>
            <a:r>
              <a:rPr lang="en-GB" dirty="0" smtClean="0"/>
              <a:t>Arius was the one that got slapped by St Nicholas of Myra (Santa Claus) for promulgating a Christological heresy we looked at last week.</a:t>
            </a:r>
          </a:p>
          <a:p>
            <a:pPr marL="0" indent="0">
              <a:buNone/>
            </a:pPr>
            <a:endParaRPr lang="en-GB" dirty="0" smtClean="0"/>
          </a:p>
          <a:p>
            <a:pPr marL="0" indent="0">
              <a:buNone/>
            </a:pPr>
            <a:r>
              <a:rPr lang="en-GB" dirty="0" smtClean="0"/>
              <a:t>Arius argued that Christ’s divine nature was not the same divine nature as that of the Father – they differed. This made Jesus not-divine and instead was only the highest of the created creatures</a:t>
            </a:r>
          </a:p>
          <a:p>
            <a:pPr marL="0" indent="0">
              <a:buNone/>
            </a:pPr>
            <a:endParaRPr lang="en-GB" dirty="0"/>
          </a:p>
          <a:p>
            <a:pPr marL="0" indent="0">
              <a:buNone/>
            </a:pPr>
            <a:r>
              <a:rPr lang="en-GB" dirty="0" smtClean="0"/>
              <a:t>This is not only a Christological heresy, but also has an impact on the internal dynamics of the Trinitarian divine</a:t>
            </a:r>
          </a:p>
          <a:p>
            <a:pPr marL="0" indent="0">
              <a:buNone/>
            </a:pPr>
            <a:endParaRPr lang="en-GB" dirty="0"/>
          </a:p>
          <a:p>
            <a:pPr marL="0" indent="0">
              <a:buNone/>
            </a:pPr>
            <a:r>
              <a:rPr lang="en-GB" dirty="0" smtClean="0"/>
              <a:t>The </a:t>
            </a:r>
            <a:r>
              <a:rPr lang="en-GB" dirty="0"/>
              <a:t>Council of </a:t>
            </a:r>
            <a:r>
              <a:rPr lang="en-GB" dirty="0" err="1"/>
              <a:t>Nicea</a:t>
            </a:r>
            <a:r>
              <a:rPr lang="en-GB" dirty="0"/>
              <a:t> in 325 affirmed that Jesus Christ was </a:t>
            </a:r>
            <a:r>
              <a:rPr lang="en-GB" i="1" dirty="0" err="1"/>
              <a:t>homoousios</a:t>
            </a:r>
            <a:r>
              <a:rPr lang="en-GB" i="1" dirty="0"/>
              <a:t> - </a:t>
            </a:r>
            <a:r>
              <a:rPr lang="en-GB" dirty="0"/>
              <a:t>of one substance, with the Father.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49365" y="573742"/>
            <a:ext cx="4496075" cy="4811853"/>
          </a:xfrm>
        </p:spPr>
      </p:pic>
      <p:sp>
        <p:nvSpPr>
          <p:cNvPr id="6" name="Explosion 1 5"/>
          <p:cNvSpPr/>
          <p:nvPr/>
        </p:nvSpPr>
        <p:spPr>
          <a:xfrm>
            <a:off x="8139953" y="1237129"/>
            <a:ext cx="528918" cy="591671"/>
          </a:xfrm>
          <a:prstGeom prst="irregularSeal1">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ounded Rectangular Callout 6"/>
          <p:cNvSpPr/>
          <p:nvPr/>
        </p:nvSpPr>
        <p:spPr>
          <a:xfrm>
            <a:off x="9834283" y="421343"/>
            <a:ext cx="1093693" cy="484094"/>
          </a:xfrm>
          <a:prstGeom prst="wedgeRoundRectCallout">
            <a:avLst>
              <a:gd name="adj1" fmla="val -62160"/>
              <a:gd name="adj2" fmla="val 13287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Take that Heretic!</a:t>
            </a:r>
            <a:endParaRPr lang="en-GB" dirty="0">
              <a:solidFill>
                <a:schemeClr val="tx1"/>
              </a:solidFill>
            </a:endParaRPr>
          </a:p>
        </p:txBody>
      </p:sp>
    </p:spTree>
    <p:extLst>
      <p:ext uri="{BB962C8B-B14F-4D97-AF65-F5344CB8AC3E}">
        <p14:creationId xmlns:p14="http://schemas.microsoft.com/office/powerpoint/2010/main" val="19473409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8061" y="256801"/>
            <a:ext cx="5625634" cy="375042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9012" y="328612"/>
            <a:ext cx="3903568" cy="5129563"/>
          </a:xfrm>
          <a:prstGeom prst="rect">
            <a:avLst/>
          </a:prstGeom>
        </p:spPr>
      </p:pic>
    </p:spTree>
    <p:extLst>
      <p:ext uri="{BB962C8B-B14F-4D97-AF65-F5344CB8AC3E}">
        <p14:creationId xmlns:p14="http://schemas.microsoft.com/office/powerpoint/2010/main" val="42400339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79496" y="233082"/>
            <a:ext cx="5150504" cy="5150504"/>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394" y="233082"/>
            <a:ext cx="3867183" cy="5144352"/>
          </a:xfrm>
          <a:prstGeom prst="rect">
            <a:avLst/>
          </a:prstGeom>
        </p:spPr>
      </p:pic>
    </p:spTree>
    <p:extLst>
      <p:ext uri="{BB962C8B-B14F-4D97-AF65-F5344CB8AC3E}">
        <p14:creationId xmlns:p14="http://schemas.microsoft.com/office/powerpoint/2010/main" val="346496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Arianism and the Trinity</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Arianism was very concerned with the authority of the Father. Arius promoted this so far as to make the Son lesser than the Father in their essential </a:t>
            </a:r>
            <a:r>
              <a:rPr lang="en-GB" dirty="0" smtClean="0"/>
              <a:t>natures</a:t>
            </a:r>
          </a:p>
          <a:p>
            <a:pPr marL="0" indent="0">
              <a:buNone/>
            </a:pPr>
            <a:endParaRPr lang="en-GB" dirty="0"/>
          </a:p>
          <a:p>
            <a:pPr marL="0" indent="0">
              <a:buNone/>
            </a:pPr>
            <a:r>
              <a:rPr lang="en-GB" dirty="0"/>
              <a:t>After all the Son was begotten; since He was begotten, He must have been created. As something created, there was a time before He was created. </a:t>
            </a:r>
            <a:endParaRPr lang="en-GB" dirty="0" smtClean="0"/>
          </a:p>
          <a:p>
            <a:pPr marL="0" indent="0">
              <a:buNone/>
            </a:pPr>
            <a:endParaRPr lang="en-GB" dirty="0"/>
          </a:p>
          <a:p>
            <a:pPr marL="0" indent="0">
              <a:buNone/>
            </a:pPr>
            <a:r>
              <a:rPr lang="en-GB" dirty="0"/>
              <a:t>Augustine sought to dispel these claims and to show how each member of the Trinity has the same essential natures.</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86077" y="340658"/>
            <a:ext cx="3909452" cy="5172506"/>
          </a:xfrm>
        </p:spPr>
      </p:pic>
    </p:spTree>
    <p:extLst>
      <p:ext uri="{BB962C8B-B14F-4D97-AF65-F5344CB8AC3E}">
        <p14:creationId xmlns:p14="http://schemas.microsoft.com/office/powerpoint/2010/main" val="7127434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Augustine on the Trinity</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smtClean="0"/>
              <a:t>Augustine presents two theological arguments about God that attempt to provide a persuasive case for the orthodox formulation of the Trinity:</a:t>
            </a:r>
          </a:p>
          <a:p>
            <a:pPr marL="0" indent="0">
              <a:buNone/>
            </a:pPr>
            <a:endParaRPr lang="en-GB" dirty="0"/>
          </a:p>
          <a:p>
            <a:pPr marL="0" indent="0">
              <a:buNone/>
            </a:pPr>
            <a:r>
              <a:rPr lang="en-GB" i="1" dirty="0"/>
              <a:t>“The Doctrine of the Trinity teaches that within the unity of the one Godhead there are three separate persons who are co-equal in power, nature, and eternity”</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117978" y="274731"/>
            <a:ext cx="3878880" cy="4548346"/>
          </a:xfrm>
        </p:spPr>
      </p:pic>
      <p:sp>
        <p:nvSpPr>
          <p:cNvPr id="6" name="TextBox 5"/>
          <p:cNvSpPr txBox="1"/>
          <p:nvPr/>
        </p:nvSpPr>
        <p:spPr>
          <a:xfrm>
            <a:off x="7001435" y="4903694"/>
            <a:ext cx="4105835" cy="646331"/>
          </a:xfrm>
          <a:prstGeom prst="rect">
            <a:avLst/>
          </a:prstGeom>
          <a:noFill/>
        </p:spPr>
        <p:txBody>
          <a:bodyPr wrap="square" rtlCol="0">
            <a:spAutoFit/>
          </a:bodyPr>
          <a:lstStyle/>
          <a:p>
            <a:r>
              <a:rPr lang="en-GB" dirty="0"/>
              <a:t>Holy Trinity, Central Panel from the High Altar of the Trinity Church, </a:t>
            </a:r>
            <a:r>
              <a:rPr lang="en-GB" dirty="0" err="1" smtClean="0"/>
              <a:t>Mosóc</a:t>
            </a:r>
            <a:endParaRPr lang="en-GB" dirty="0"/>
          </a:p>
        </p:txBody>
      </p:sp>
    </p:spTree>
    <p:extLst>
      <p:ext uri="{BB962C8B-B14F-4D97-AF65-F5344CB8AC3E}">
        <p14:creationId xmlns:p14="http://schemas.microsoft.com/office/powerpoint/2010/main" val="19513376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Augustine on the Trinity</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Augustine starts out Book Eight of ‘On the Trinity’ by stating some simple postulates of the Trinity:</a:t>
            </a:r>
          </a:p>
          <a:p>
            <a:r>
              <a:rPr lang="en-GB" dirty="0"/>
              <a:t>the greatness of the father + the greatness of the son = the greatness of the holy spirit.</a:t>
            </a:r>
          </a:p>
          <a:p>
            <a:r>
              <a:rPr lang="en-GB" dirty="0"/>
              <a:t>the greatness of the son + the greatness of the holy spirit = the greatness of the father</a:t>
            </a:r>
          </a:p>
          <a:p>
            <a:r>
              <a:rPr lang="en-GB" dirty="0"/>
              <a:t>the greatness of the father + the greatness of the holy spirit = the greatness of the son</a:t>
            </a:r>
          </a:p>
          <a:p>
            <a:r>
              <a:rPr lang="en-GB" dirty="0"/>
              <a:t>God is the greatest Love</a:t>
            </a:r>
          </a:p>
          <a:p>
            <a:r>
              <a:rPr lang="en-GB" dirty="0"/>
              <a:t>God is the greatest Word</a:t>
            </a:r>
          </a:p>
          <a:p>
            <a:r>
              <a:rPr lang="en-GB" dirty="0"/>
              <a:t>God is the greatest Knowledge.</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625322" y="654423"/>
            <a:ext cx="5238023" cy="4714222"/>
          </a:xfrm>
        </p:spPr>
      </p:pic>
    </p:spTree>
    <p:extLst>
      <p:ext uri="{BB962C8B-B14F-4D97-AF65-F5344CB8AC3E}">
        <p14:creationId xmlns:p14="http://schemas.microsoft.com/office/powerpoint/2010/main" val="14310840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Augustine on the Trinity</a:t>
            </a:r>
          </a:p>
        </p:txBody>
      </p:sp>
      <p:sp>
        <p:nvSpPr>
          <p:cNvPr id="3" name="Content Placeholder 2"/>
          <p:cNvSpPr>
            <a:spLocks noGrp="1"/>
          </p:cNvSpPr>
          <p:nvPr>
            <p:ph sz="half" idx="1"/>
          </p:nvPr>
        </p:nvSpPr>
        <p:spPr/>
        <p:txBody>
          <a:bodyPr>
            <a:normAutofit fontScale="62500" lnSpcReduction="20000"/>
          </a:bodyPr>
          <a:lstStyle/>
          <a:p>
            <a:pPr marL="0" indent="0">
              <a:buNone/>
            </a:pPr>
            <a:r>
              <a:rPr lang="en-GB" dirty="0"/>
              <a:t>It is at first odd that two parts of the trinity are not greater than the remaining part. To put it in mathematical terms Augustine maintains the following:</a:t>
            </a:r>
          </a:p>
          <a:p>
            <a:pPr marL="0" indent="0">
              <a:buNone/>
            </a:pPr>
            <a:r>
              <a:rPr lang="en-GB" dirty="0"/>
              <a:t>		2p = 1p. </a:t>
            </a:r>
          </a:p>
          <a:p>
            <a:pPr marL="0" indent="0">
              <a:buNone/>
            </a:pPr>
            <a:r>
              <a:rPr lang="en-GB" dirty="0"/>
              <a:t>How can this be the case? </a:t>
            </a:r>
          </a:p>
          <a:p>
            <a:pPr marL="0" indent="0">
              <a:buNone/>
            </a:pPr>
            <a:r>
              <a:rPr lang="en-GB" dirty="0"/>
              <a:t>While I don’t think he explicitly says this, but if we take p to equal ∞, or infinity then I think it can work:</a:t>
            </a:r>
          </a:p>
          <a:p>
            <a:pPr marL="0" indent="0">
              <a:buNone/>
            </a:pPr>
            <a:r>
              <a:rPr lang="en-GB" dirty="0"/>
              <a:t>		2∞ = 1∞</a:t>
            </a:r>
          </a:p>
          <a:p>
            <a:pPr marL="0" indent="0">
              <a:buNone/>
            </a:pPr>
            <a:endParaRPr lang="en-GB" dirty="0" smtClean="0"/>
          </a:p>
          <a:p>
            <a:pPr marL="0" indent="0">
              <a:buNone/>
            </a:pPr>
            <a:r>
              <a:rPr lang="en-GB" dirty="0" smtClean="0"/>
              <a:t>Each </a:t>
            </a:r>
            <a:r>
              <a:rPr lang="en-GB" dirty="0"/>
              <a:t>aspect of God is infinite. But wait, if they are each infinite, then would they not be equal to each other? Yes. That is were Augustine demonstrates the idea that each member of the trinity shares the same nature.</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446988" y="1140922"/>
            <a:ext cx="5129761" cy="3660541"/>
          </a:xfrm>
        </p:spPr>
      </p:pic>
    </p:spTree>
    <p:extLst>
      <p:ext uri="{BB962C8B-B14F-4D97-AF65-F5344CB8AC3E}">
        <p14:creationId xmlns:p14="http://schemas.microsoft.com/office/powerpoint/2010/main" val="39891452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Augustine on the Trinity</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Augustine then uses a argument from grammar to </a:t>
            </a:r>
            <a:r>
              <a:rPr lang="en-GB" dirty="0" smtClean="0"/>
              <a:t>argue </a:t>
            </a:r>
            <a:r>
              <a:rPr lang="en-GB" dirty="0"/>
              <a:t>that God must have a </a:t>
            </a:r>
            <a:r>
              <a:rPr lang="en-GB" dirty="0" smtClean="0"/>
              <a:t>tripartite </a:t>
            </a:r>
            <a:r>
              <a:rPr lang="en-GB" dirty="0"/>
              <a:t>nature. </a:t>
            </a:r>
          </a:p>
          <a:p>
            <a:pPr marL="0" indent="0">
              <a:buNone/>
            </a:pPr>
            <a:r>
              <a:rPr lang="en-GB" dirty="0"/>
              <a:t>He examines Love. In order to have love, there must be a lover, a loved, and the action of love. Since God is the very embodiment of love, and he loved himself, he must have the three natures. In order to be love, God must at the same time be the object, the subject and the verb. </a:t>
            </a:r>
          </a:p>
          <a:p>
            <a:pPr marL="0" indent="0">
              <a:buNone/>
            </a:pPr>
            <a:r>
              <a:rPr lang="en-GB" dirty="0"/>
              <a:t>Restated:</a:t>
            </a:r>
          </a:p>
          <a:p>
            <a:pPr marL="0" indent="0">
              <a:buNone/>
            </a:pPr>
            <a:r>
              <a:rPr lang="en-GB" dirty="0"/>
              <a:t>	</a:t>
            </a:r>
            <a:r>
              <a:rPr lang="en-GB" dirty="0" smtClean="0"/>
              <a:t>1</a:t>
            </a:r>
            <a:r>
              <a:rPr lang="en-GB" dirty="0"/>
              <a:t>. God is the highest love</a:t>
            </a:r>
            <a:br>
              <a:rPr lang="en-GB" dirty="0"/>
            </a:br>
            <a:r>
              <a:rPr lang="en-GB" dirty="0"/>
              <a:t>	</a:t>
            </a:r>
            <a:r>
              <a:rPr lang="en-GB" dirty="0" smtClean="0"/>
              <a:t>2</a:t>
            </a:r>
            <a:r>
              <a:rPr lang="en-GB" dirty="0"/>
              <a:t>. Love has three parts</a:t>
            </a:r>
            <a:br>
              <a:rPr lang="en-GB" dirty="0"/>
            </a:br>
            <a:r>
              <a:rPr lang="en-GB" dirty="0"/>
              <a:t>	</a:t>
            </a:r>
            <a:r>
              <a:rPr lang="en-GB" dirty="0" smtClean="0"/>
              <a:t>3</a:t>
            </a:r>
            <a:r>
              <a:rPr lang="en-GB" dirty="0"/>
              <a:t>. ∴ God must have three parts</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490448" y="1219200"/>
            <a:ext cx="5429150" cy="3977365"/>
          </a:xfrm>
        </p:spPr>
      </p:pic>
    </p:spTree>
    <p:extLst>
      <p:ext uri="{BB962C8B-B14F-4D97-AF65-F5344CB8AC3E}">
        <p14:creationId xmlns:p14="http://schemas.microsoft.com/office/powerpoint/2010/main" val="14982658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Augustine on the Trinity</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Augustine repeats this basic line of reasoning for the ideas of Word and Knowledge. </a:t>
            </a:r>
            <a:endParaRPr lang="en-GB" dirty="0" smtClean="0"/>
          </a:p>
          <a:p>
            <a:pPr marL="0" indent="0">
              <a:buNone/>
            </a:pPr>
            <a:endParaRPr lang="en-GB" dirty="0" smtClean="0"/>
          </a:p>
          <a:p>
            <a:pPr marL="0" indent="0">
              <a:buNone/>
            </a:pPr>
            <a:r>
              <a:rPr lang="en-GB" dirty="0" smtClean="0"/>
              <a:t>In </a:t>
            </a:r>
            <a:r>
              <a:rPr lang="en-GB" dirty="0"/>
              <a:t>order for their to be the word (Jesus), there must be the speaking of the word (the Spirit) and the Speaker (the father). There is no before and after here. </a:t>
            </a:r>
            <a:endParaRPr lang="en-GB" dirty="0" smtClean="0"/>
          </a:p>
          <a:p>
            <a:pPr marL="0" indent="0">
              <a:buNone/>
            </a:pPr>
            <a:endParaRPr lang="en-GB" dirty="0" smtClean="0"/>
          </a:p>
          <a:p>
            <a:pPr marL="0" indent="0">
              <a:buNone/>
            </a:pPr>
            <a:r>
              <a:rPr lang="en-GB" dirty="0" smtClean="0"/>
              <a:t>There </a:t>
            </a:r>
            <a:r>
              <a:rPr lang="en-GB" dirty="0"/>
              <a:t>is no speaker until there is the speaking and their is no word until the speech and or the speaker. In this sense, we can consider the word to be begotten from the speaker and at the same time co-eternal with it. </a:t>
            </a:r>
            <a:endParaRPr lang="en-GB" dirty="0" smtClean="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40872" y="1066799"/>
            <a:ext cx="5392322" cy="4025154"/>
          </a:xfrm>
        </p:spPr>
      </p:pic>
    </p:spTree>
    <p:extLst>
      <p:ext uri="{BB962C8B-B14F-4D97-AF65-F5344CB8AC3E}">
        <p14:creationId xmlns:p14="http://schemas.microsoft.com/office/powerpoint/2010/main" val="40483156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p:txBody>
          <a:bodyPr>
            <a:normAutofit fontScale="77500" lnSpcReduction="20000"/>
          </a:bodyPr>
          <a:lstStyle/>
          <a:p>
            <a:pPr marL="0" indent="0">
              <a:buNone/>
            </a:pPr>
            <a:r>
              <a:rPr lang="en-GB" dirty="0" smtClean="0"/>
              <a:t>Why does one have to have a correct view of God and therefore of the Trinity? </a:t>
            </a:r>
          </a:p>
          <a:p>
            <a:pPr marL="0" indent="0">
              <a:buNone/>
            </a:pPr>
            <a:r>
              <a:rPr lang="en-GB" dirty="0" smtClean="0"/>
              <a:t>Augustine thought that in order to love something, one must know it. </a:t>
            </a:r>
          </a:p>
          <a:p>
            <a:pPr marL="0" indent="0">
              <a:buNone/>
            </a:pPr>
            <a:r>
              <a:rPr lang="en-GB" dirty="0" smtClean="0"/>
              <a:t>How can I love my bf / gf if I do not know who he / she is? Likewise, if one does not know what God is really like, then one’s love is misplaced. </a:t>
            </a:r>
          </a:p>
          <a:p>
            <a:pPr marL="0" indent="0">
              <a:buNone/>
            </a:pPr>
            <a:endParaRPr lang="en-GB" dirty="0" smtClean="0"/>
          </a:p>
          <a:p>
            <a:pPr marL="0" indent="0">
              <a:buNone/>
            </a:pPr>
            <a:r>
              <a:rPr lang="en-GB" b="1" dirty="0" smtClean="0"/>
              <a:t>In other words, if your view of God does not match the reality of God, you do not really love God and your faith is a false faith!</a:t>
            </a:r>
            <a:endParaRPr lang="en-GB" b="1" dirty="0"/>
          </a:p>
        </p:txBody>
      </p:sp>
      <p:sp>
        <p:nvSpPr>
          <p:cNvPr id="2" name="Title 1"/>
          <p:cNvSpPr>
            <a:spLocks noGrp="1"/>
          </p:cNvSpPr>
          <p:nvPr>
            <p:ph type="title"/>
          </p:nvPr>
        </p:nvSpPr>
        <p:spPr/>
        <p:txBody>
          <a:bodyPr/>
          <a:lstStyle/>
          <a:p>
            <a:r>
              <a:rPr lang="en-GB" dirty="0" smtClean="0"/>
              <a:t>What is the big deal?</a:t>
            </a:r>
            <a:endParaRPr lang="en-GB" dirty="0"/>
          </a:p>
        </p:txBody>
      </p:sp>
      <p:sp>
        <p:nvSpPr>
          <p:cNvPr id="3" name="Content Placeholder 2"/>
          <p:cNvSpPr>
            <a:spLocks noGrp="1"/>
          </p:cNvSpPr>
          <p:nvPr>
            <p:ph sz="half" idx="1"/>
          </p:nvPr>
        </p:nvSpPr>
        <p:spPr/>
        <p:txBody>
          <a:bodyPr>
            <a:noAutofit/>
          </a:bodyPr>
          <a:lstStyle/>
          <a:p>
            <a:pPr marL="0" indent="0">
              <a:buNone/>
            </a:pPr>
            <a:r>
              <a:rPr lang="en-GB" sz="3200" dirty="0" smtClean="0"/>
              <a:t>“</a:t>
            </a:r>
            <a:r>
              <a:rPr lang="en-GB" sz="3200" i="1" dirty="0"/>
              <a:t>But indisputably we must take care, lest the mind believing that which it does not see, feign to itself something which is not, and hope for and love that which is false</a:t>
            </a:r>
            <a:r>
              <a:rPr lang="en-GB" sz="3200" dirty="0"/>
              <a:t>.” </a:t>
            </a:r>
            <a:endParaRPr lang="en-GB" dirty="0" smtClean="0"/>
          </a:p>
          <a:p>
            <a:pPr marL="0" indent="0">
              <a:buNone/>
            </a:pPr>
            <a:r>
              <a:rPr lang="en-GB" dirty="0" smtClean="0"/>
              <a:t>De </a:t>
            </a:r>
            <a:r>
              <a:rPr lang="en-GB" dirty="0" err="1" smtClean="0"/>
              <a:t>Trinitate</a:t>
            </a:r>
            <a:r>
              <a:rPr lang="en-GB" dirty="0" smtClean="0"/>
              <a:t>, Book 8, Chapter 4</a:t>
            </a:r>
            <a:endParaRPr lang="en-GB" dirty="0"/>
          </a:p>
          <a:p>
            <a:endParaRPr lang="en-GB" dirty="0"/>
          </a:p>
        </p:txBody>
      </p:sp>
    </p:spTree>
    <p:extLst>
      <p:ext uri="{BB962C8B-B14F-4D97-AF65-F5344CB8AC3E}">
        <p14:creationId xmlns:p14="http://schemas.microsoft.com/office/powerpoint/2010/main" val="12763264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err="1"/>
              <a:t>Pecknold</a:t>
            </a:r>
            <a:r>
              <a:rPr lang="en-GB" dirty="0"/>
              <a:t>, C. C. (2003). </a:t>
            </a:r>
            <a:endParaRPr lang="en-GB" dirty="0" smtClean="0"/>
          </a:p>
          <a:p>
            <a:pPr marL="0" indent="0">
              <a:buNone/>
            </a:pPr>
            <a:r>
              <a:rPr lang="en-GB" dirty="0" smtClean="0"/>
              <a:t>How </a:t>
            </a:r>
            <a:r>
              <a:rPr lang="en-GB" dirty="0"/>
              <a:t>Augustine used the trinity: functionalism and the development of doctrine. </a:t>
            </a:r>
            <a:endParaRPr lang="en-GB" dirty="0" smtClean="0"/>
          </a:p>
          <a:p>
            <a:pPr marL="0" indent="0">
              <a:buNone/>
            </a:pPr>
            <a:r>
              <a:rPr lang="en-GB" i="1" dirty="0" smtClean="0"/>
              <a:t>Anglican </a:t>
            </a:r>
            <a:r>
              <a:rPr lang="en-GB" i="1" dirty="0"/>
              <a:t>Theological Review</a:t>
            </a:r>
            <a:r>
              <a:rPr lang="en-GB" dirty="0"/>
              <a:t>, </a:t>
            </a:r>
            <a:r>
              <a:rPr lang="en-GB" i="1" dirty="0"/>
              <a:t>85</a:t>
            </a:r>
            <a:r>
              <a:rPr lang="en-GB" dirty="0"/>
              <a:t>(1), 127-141.</a:t>
            </a:r>
          </a:p>
        </p:txBody>
      </p:sp>
      <p:sp>
        <p:nvSpPr>
          <p:cNvPr id="4" name="Content Placeholder 3"/>
          <p:cNvSpPr>
            <a:spLocks noGrp="1"/>
          </p:cNvSpPr>
          <p:nvPr>
            <p:ph sz="half" idx="2"/>
          </p:nvPr>
        </p:nvSpPr>
        <p:spPr/>
        <p:txBody>
          <a:bodyPr>
            <a:normAutofit/>
          </a:bodyPr>
          <a:lstStyle/>
          <a:p>
            <a:pPr marL="0" indent="0">
              <a:buNone/>
            </a:pPr>
            <a:r>
              <a:rPr lang="en-GB" sz="4800" dirty="0" smtClean="0"/>
              <a:t>Find it, access it, read it.</a:t>
            </a:r>
          </a:p>
          <a:p>
            <a:pPr marL="0" indent="0">
              <a:buNone/>
            </a:pPr>
            <a:endParaRPr lang="en-GB" dirty="0"/>
          </a:p>
        </p:txBody>
      </p:sp>
    </p:spTree>
    <p:extLst>
      <p:ext uri="{BB962C8B-B14F-4D97-AF65-F5344CB8AC3E}">
        <p14:creationId xmlns:p14="http://schemas.microsoft.com/office/powerpoint/2010/main" val="29645229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8367502"/>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779</TotalTime>
  <Words>3321</Words>
  <Application>Microsoft Office PowerPoint</Application>
  <PresentationFormat>Custom</PresentationFormat>
  <Paragraphs>230</Paragraphs>
  <Slides>48</Slides>
  <Notes>0</Notes>
  <HiddenSlides>0</HiddenSlides>
  <MMClips>2</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Lampeter</vt:lpstr>
      <vt:lpstr>Introduction to Christian Theology</vt:lpstr>
      <vt:lpstr>Lecture on 23rd Feb choices</vt:lpstr>
      <vt:lpstr>Reading </vt:lpstr>
      <vt:lpstr>Reading </vt:lpstr>
      <vt:lpstr>The Story about the Gospel of Matthew</vt:lpstr>
      <vt:lpstr>The Story of the Gospel of Matthew—how</vt:lpstr>
      <vt:lpstr>The Story in the Gospel of Matthew—the</vt:lpstr>
      <vt:lpstr>Reading </vt:lpstr>
      <vt:lpstr>Gospels - Quickly</vt:lpstr>
      <vt:lpstr>Four Evangelists – Four Gospels</vt:lpstr>
      <vt:lpstr>PowerPoint Presentation</vt:lpstr>
      <vt:lpstr>PowerPoint Presentation</vt:lpstr>
      <vt:lpstr>Trinity</vt:lpstr>
      <vt:lpstr>The Trinity</vt:lpstr>
      <vt:lpstr>Trinity</vt:lpstr>
      <vt:lpstr>Trinity </vt:lpstr>
      <vt:lpstr>PowerPoint Presentation</vt:lpstr>
      <vt:lpstr>Trinity</vt:lpstr>
      <vt:lpstr>PowerPoint Presentation</vt:lpstr>
      <vt:lpstr>Trinity – why?</vt:lpstr>
      <vt:lpstr>Why?</vt:lpstr>
      <vt:lpstr>Why did it develop?</vt:lpstr>
      <vt:lpstr>Why did it develop?</vt:lpstr>
      <vt:lpstr>Why did it develop?</vt:lpstr>
      <vt:lpstr>Why did it develop?</vt:lpstr>
      <vt:lpstr>Why did it develop?</vt:lpstr>
      <vt:lpstr>Why did it develop?</vt:lpstr>
      <vt:lpstr>Why did it develop?</vt:lpstr>
      <vt:lpstr>Why did it develop?</vt:lpstr>
      <vt:lpstr>Why did it develop?</vt:lpstr>
      <vt:lpstr>Why did it develop?</vt:lpstr>
      <vt:lpstr>Why did it develop?</vt:lpstr>
      <vt:lpstr>Why - Summary</vt:lpstr>
      <vt:lpstr>Augustine &amp; the Trinity</vt:lpstr>
      <vt:lpstr>PowerPoint Presentation</vt:lpstr>
      <vt:lpstr>Augustine &amp; the Trinity</vt:lpstr>
      <vt:lpstr>Arianism and the Trinity</vt:lpstr>
      <vt:lpstr>PowerPoint Presentation</vt:lpstr>
      <vt:lpstr>PowerPoint Presentation</vt:lpstr>
      <vt:lpstr>Arianism and the Trinity</vt:lpstr>
      <vt:lpstr>Augustine on the Trinity</vt:lpstr>
      <vt:lpstr>Augustine on the Trinity</vt:lpstr>
      <vt:lpstr>Augustine on the Trinity</vt:lpstr>
      <vt:lpstr>Augustine on the Trinity</vt:lpstr>
      <vt:lpstr>Augustine on the Trinity</vt:lpstr>
      <vt:lpstr>What is the big deal?</vt:lpstr>
      <vt:lpstr>Reading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48</cp:revision>
  <dcterms:created xsi:type="dcterms:W3CDTF">2018-01-17T13:42:07Z</dcterms:created>
  <dcterms:modified xsi:type="dcterms:W3CDTF">2018-02-13T15:39:50Z</dcterms:modified>
</cp:coreProperties>
</file>