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80" r:id="rId4"/>
    <p:sldId id="290" r:id="rId5"/>
    <p:sldId id="272" r:id="rId6"/>
    <p:sldId id="273" r:id="rId7"/>
    <p:sldId id="274" r:id="rId8"/>
    <p:sldId id="282" r:id="rId9"/>
    <p:sldId id="299" r:id="rId10"/>
    <p:sldId id="260" r:id="rId11"/>
    <p:sldId id="292" r:id="rId12"/>
    <p:sldId id="297" r:id="rId13"/>
    <p:sldId id="295" r:id="rId14"/>
    <p:sldId id="296" r:id="rId15"/>
    <p:sldId id="283" r:id="rId16"/>
    <p:sldId id="284" r:id="rId17"/>
    <p:sldId id="293" r:id="rId18"/>
    <p:sldId id="285" r:id="rId19"/>
    <p:sldId id="262" r:id="rId20"/>
    <p:sldId id="263" r:id="rId21"/>
    <p:sldId id="288" r:id="rId22"/>
    <p:sldId id="289" r:id="rId23"/>
    <p:sldId id="291" r:id="rId24"/>
    <p:sldId id="298"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7" autoAdjust="0"/>
    <p:restoredTop sz="94660"/>
  </p:normalViewPr>
  <p:slideViewPr>
    <p:cSldViewPr snapToGrid="0">
      <p:cViewPr varScale="1">
        <p:scale>
          <a:sx n="95" d="100"/>
          <a:sy n="95" d="100"/>
        </p:scale>
        <p:origin x="96"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F1009C-1648-45B1-9D85-8C799D54E323}"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2767-725A-4C8F-871D-DE61C8B13E30}" type="slidenum">
              <a:rPr lang="en-GB" smtClean="0"/>
              <a:t>‹#›</a:t>
            </a:fld>
            <a:endParaRPr lang="en-GB"/>
          </a:p>
        </p:txBody>
      </p:sp>
    </p:spTree>
    <p:extLst>
      <p:ext uri="{BB962C8B-B14F-4D97-AF65-F5344CB8AC3E}">
        <p14:creationId xmlns:p14="http://schemas.microsoft.com/office/powerpoint/2010/main" val="2860202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F1009C-1648-45B1-9D85-8C799D54E323}"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2767-725A-4C8F-871D-DE61C8B13E30}" type="slidenum">
              <a:rPr lang="en-GB" smtClean="0"/>
              <a:t>‹#›</a:t>
            </a:fld>
            <a:endParaRPr lang="en-GB"/>
          </a:p>
        </p:txBody>
      </p:sp>
    </p:spTree>
    <p:extLst>
      <p:ext uri="{BB962C8B-B14F-4D97-AF65-F5344CB8AC3E}">
        <p14:creationId xmlns:p14="http://schemas.microsoft.com/office/powerpoint/2010/main" val="646281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F1009C-1648-45B1-9D85-8C799D54E323}"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2767-725A-4C8F-871D-DE61C8B13E30}" type="slidenum">
              <a:rPr lang="en-GB" smtClean="0"/>
              <a:t>‹#›</a:t>
            </a:fld>
            <a:endParaRPr lang="en-GB"/>
          </a:p>
        </p:txBody>
      </p:sp>
    </p:spTree>
    <p:extLst>
      <p:ext uri="{BB962C8B-B14F-4D97-AF65-F5344CB8AC3E}">
        <p14:creationId xmlns:p14="http://schemas.microsoft.com/office/powerpoint/2010/main" val="2389846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F1009C-1648-45B1-9D85-8C799D54E323}" type="datetimeFigureOut">
              <a:rPr lang="en-GB" smtClean="0"/>
              <a:t>11/03/2025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E62767-725A-4C8F-871D-DE61C8B13E30}" type="slidenum">
              <a:rPr lang="en-GB" smtClean="0"/>
              <a:t>‹#›</a:t>
            </a:fld>
            <a:endParaRPr lang="en-GB"/>
          </a:p>
        </p:txBody>
      </p:sp>
    </p:spTree>
    <p:extLst>
      <p:ext uri="{BB962C8B-B14F-4D97-AF65-F5344CB8AC3E}">
        <p14:creationId xmlns:p14="http://schemas.microsoft.com/office/powerpoint/2010/main" val="2976957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F1009C-1648-45B1-9D85-8C799D54E323}" type="datetimeFigureOut">
              <a:rPr lang="en-GB" smtClean="0"/>
              <a:t>11/03/2025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E62767-725A-4C8F-871D-DE61C8B13E30}" type="slidenum">
              <a:rPr lang="en-GB" smtClean="0"/>
              <a:t>‹#›</a:t>
            </a:fld>
            <a:endParaRPr lang="en-GB"/>
          </a:p>
        </p:txBody>
      </p:sp>
    </p:spTree>
    <p:extLst>
      <p:ext uri="{BB962C8B-B14F-4D97-AF65-F5344CB8AC3E}">
        <p14:creationId xmlns:p14="http://schemas.microsoft.com/office/powerpoint/2010/main" val="1200549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F1009C-1648-45B1-9D85-8C799D54E323}" type="datetimeFigureOut">
              <a:rPr lang="en-GB" smtClean="0"/>
              <a:t>11/03/2025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E62767-725A-4C8F-871D-DE61C8B13E30}" type="slidenum">
              <a:rPr lang="en-GB" smtClean="0"/>
              <a:t>‹#›</a:t>
            </a:fld>
            <a:endParaRPr lang="en-GB"/>
          </a:p>
        </p:txBody>
      </p:sp>
    </p:spTree>
    <p:extLst>
      <p:ext uri="{BB962C8B-B14F-4D97-AF65-F5344CB8AC3E}">
        <p14:creationId xmlns:p14="http://schemas.microsoft.com/office/powerpoint/2010/main" val="4202208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1009C-1648-45B1-9D85-8C799D54E323}" type="datetimeFigureOut">
              <a:rPr lang="en-GB" smtClean="0"/>
              <a:t>11/03/2025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E62767-725A-4C8F-871D-DE61C8B13E30}" type="slidenum">
              <a:rPr lang="en-GB" smtClean="0"/>
              <a:t>‹#›</a:t>
            </a:fld>
            <a:endParaRPr lang="en-GB"/>
          </a:p>
        </p:txBody>
      </p:sp>
    </p:spTree>
    <p:extLst>
      <p:ext uri="{BB962C8B-B14F-4D97-AF65-F5344CB8AC3E}">
        <p14:creationId xmlns:p14="http://schemas.microsoft.com/office/powerpoint/2010/main" val="2744749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F1009C-1648-45B1-9D85-8C799D54E323}" type="datetimeFigureOut">
              <a:rPr lang="en-GB" smtClean="0"/>
              <a:t>11/03/2025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E62767-725A-4C8F-871D-DE61C8B13E30}" type="slidenum">
              <a:rPr lang="en-GB" smtClean="0"/>
              <a:t>‹#›</a:t>
            </a:fld>
            <a:endParaRPr lang="en-GB"/>
          </a:p>
        </p:txBody>
      </p:sp>
    </p:spTree>
    <p:extLst>
      <p:ext uri="{BB962C8B-B14F-4D97-AF65-F5344CB8AC3E}">
        <p14:creationId xmlns:p14="http://schemas.microsoft.com/office/powerpoint/2010/main" val="3460165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F1009C-1648-45B1-9D85-8C799D54E323}" type="datetimeFigureOut">
              <a:rPr lang="en-GB" smtClean="0"/>
              <a:t>11/03/2025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E62767-725A-4C8F-871D-DE61C8B13E30}" type="slidenum">
              <a:rPr lang="en-GB" smtClean="0"/>
              <a:t>‹#›</a:t>
            </a:fld>
            <a:endParaRPr lang="en-GB"/>
          </a:p>
        </p:txBody>
      </p:sp>
    </p:spTree>
    <p:extLst>
      <p:ext uri="{BB962C8B-B14F-4D97-AF65-F5344CB8AC3E}">
        <p14:creationId xmlns:p14="http://schemas.microsoft.com/office/powerpoint/2010/main" val="869465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F1009C-1648-45B1-9D85-8C799D54E323}"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2767-725A-4C8F-871D-DE61C8B13E30}" type="slidenum">
              <a:rPr lang="en-GB" smtClean="0"/>
              <a:t>‹#›</a:t>
            </a:fld>
            <a:endParaRPr lang="en-GB"/>
          </a:p>
        </p:txBody>
      </p:sp>
    </p:spTree>
    <p:extLst>
      <p:ext uri="{BB962C8B-B14F-4D97-AF65-F5344CB8AC3E}">
        <p14:creationId xmlns:p14="http://schemas.microsoft.com/office/powerpoint/2010/main" val="175197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F1009C-1648-45B1-9D85-8C799D54E323}"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2767-725A-4C8F-871D-DE61C8B13E30}" type="slidenum">
              <a:rPr lang="en-GB" smtClean="0"/>
              <a:t>‹#›</a:t>
            </a:fld>
            <a:endParaRPr lang="en-GB"/>
          </a:p>
        </p:txBody>
      </p:sp>
    </p:spTree>
    <p:extLst>
      <p:ext uri="{BB962C8B-B14F-4D97-AF65-F5344CB8AC3E}">
        <p14:creationId xmlns:p14="http://schemas.microsoft.com/office/powerpoint/2010/main" val="2953245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F1009C-1648-45B1-9D85-8C799D54E323}" type="datetimeFigureOut">
              <a:rPr lang="en-GB" smtClean="0"/>
              <a:t>11/03/2025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0E62767-725A-4C8F-871D-DE61C8B13E30}" type="slidenum">
              <a:rPr lang="en-GB" smtClean="0"/>
              <a:t>‹#›</a:t>
            </a:fld>
            <a:endParaRPr lang="en-GB"/>
          </a:p>
        </p:txBody>
      </p:sp>
    </p:spTree>
    <p:extLst>
      <p:ext uri="{BB962C8B-B14F-4D97-AF65-F5344CB8AC3E}">
        <p14:creationId xmlns:p14="http://schemas.microsoft.com/office/powerpoint/2010/main" val="26784735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simplypsychology.org/cultural-relativism.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dr-illustration.co.uk/all/maps-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2.palomar.edu/anthro/subsistence/sub_2.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101lasttribes.com/tribes/damara.html" TargetMode="External"/><Relationship Id="rId2" Type="http://schemas.openxmlformats.org/officeDocument/2006/relationships/hyperlink" Target="https://www.youtube.com/watch?v=FLSz7w4BqVE" TargetMode="Externa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youtube.com/watch?v=FLSz7w4BqV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hyperlink" Target="https://www.youtube.com/watch?v=Vgs1u1We8pE" TargetMode="Externa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hyperlink" Target="https://www.youtube.com/watch?v=8WM5ZHRGktw" TargetMode="External"/><Relationship Id="rId5" Type="http://schemas.openxmlformats.org/officeDocument/2006/relationships/hyperlink" Target="https://www.youtube.com/watch?v=ehSwC_V4K-4" TargetMode="Externa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youtube.com/watch?v=hLIE7XVLhtw" TargetMode="Externa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bbc.co.uk/travel/article/20190329-the-ancient-guardians-of-the-earth" TargetMode="External"/><Relationship Id="rId2" Type="http://schemas.openxmlformats.org/officeDocument/2006/relationships/hyperlink" Target="https://www.bbc.co.uk/travel/article/20231120-what-can-we-learn-from-colombias-remote-kogi-people" TargetMode="External"/><Relationship Id="rId1" Type="http://schemas.openxmlformats.org/officeDocument/2006/relationships/slideLayout" Target="../slideLayouts/slideLayout2.xml"/><Relationship Id="rId5" Type="http://schemas.openxmlformats.org/officeDocument/2006/relationships/image" Target="../media/image33.jpeg"/><Relationship Id="rId4" Type="http://schemas.openxmlformats.org/officeDocument/2006/relationships/image" Target="../media/image32.jpeg"/></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HfSnTUc52C8&amp;ab_channel=AlanEreira" TargetMode="External"/><Relationship Id="rId2" Type="http://schemas.openxmlformats.org/officeDocument/2006/relationships/hyperlink" Target="https://news.mongabay.com/2023/01/indigenous-kogi-worldview-aims-to-change-face-of-conservation-for-good/" TargetMode="External"/><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hyperlink" Target="https://www.youtube.com/watch?v=kDoN3Yvxvi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14AB-326D-EDEB-2889-5444E3C846D2}"/>
              </a:ext>
            </a:extLst>
          </p:cNvPr>
          <p:cNvSpPr>
            <a:spLocks noGrp="1"/>
          </p:cNvSpPr>
          <p:nvPr>
            <p:ph type="title"/>
          </p:nvPr>
        </p:nvSpPr>
        <p:spPr/>
        <p:txBody>
          <a:bodyPr>
            <a:normAutofit/>
          </a:bodyPr>
          <a:lstStyle/>
          <a:p>
            <a:r>
              <a:rPr lang="en-GB" sz="1800" b="1"/>
              <a:t>HPAN4016 People’s Worlds: Interactions with the Environment</a:t>
            </a:r>
            <a:br>
              <a:rPr lang="en-GB" sz="1800" b="1"/>
            </a:br>
            <a:r>
              <a:rPr lang="en-GB" b="1"/>
              <a:t>Case Studies in Social Diversity</a:t>
            </a:r>
            <a:endParaRPr lang="en-GB" b="1" dirty="0"/>
          </a:p>
        </p:txBody>
      </p:sp>
      <p:sp>
        <p:nvSpPr>
          <p:cNvPr id="3" name="Content Placeholder 2">
            <a:extLst>
              <a:ext uri="{FF2B5EF4-FFF2-40B4-BE49-F238E27FC236}">
                <a16:creationId xmlns:a16="http://schemas.microsoft.com/office/drawing/2014/main" id="{8A1431A0-E4D9-5D5C-B819-12EC3E42100E}"/>
              </a:ext>
            </a:extLst>
          </p:cNvPr>
          <p:cNvSpPr>
            <a:spLocks noGrp="1"/>
          </p:cNvSpPr>
          <p:nvPr>
            <p:ph idx="1"/>
          </p:nvPr>
        </p:nvSpPr>
        <p:spPr>
          <a:xfrm>
            <a:off x="628650" y="1835673"/>
            <a:ext cx="7886700" cy="4351338"/>
          </a:xfrm>
        </p:spPr>
        <p:txBody>
          <a:bodyPr>
            <a:normAutofit fontScale="92500" lnSpcReduction="20000"/>
          </a:bodyPr>
          <a:lstStyle/>
          <a:p>
            <a:r>
              <a:rPr lang="en-GB" b="1" dirty="0"/>
              <a:t>Introduction                                    </a:t>
            </a:r>
          </a:p>
          <a:p>
            <a:r>
              <a:rPr lang="en-GB" b="1" dirty="0"/>
              <a:t>Case Studies in Africa:</a:t>
            </a:r>
          </a:p>
          <a:p>
            <a:pPr marL="0" indent="0">
              <a:buNone/>
            </a:pPr>
            <a:r>
              <a:rPr lang="en-GB" b="1" dirty="0"/>
              <a:t>	- Khoi-San</a:t>
            </a:r>
          </a:p>
          <a:p>
            <a:pPr marL="0" indent="0">
              <a:buNone/>
            </a:pPr>
            <a:r>
              <a:rPr lang="en-GB" b="1" dirty="0"/>
              <a:t>	- Himba</a:t>
            </a:r>
          </a:p>
          <a:p>
            <a:pPr marL="0" indent="0">
              <a:buNone/>
            </a:pPr>
            <a:r>
              <a:rPr lang="en-GB" b="1" dirty="0"/>
              <a:t>	- </a:t>
            </a:r>
            <a:r>
              <a:rPr lang="en-GB" b="1" dirty="0" err="1"/>
              <a:t>Hadza</a:t>
            </a:r>
            <a:endParaRPr lang="en-GB" b="1" dirty="0"/>
          </a:p>
          <a:p>
            <a:r>
              <a:rPr lang="en-GB" b="1" dirty="0"/>
              <a:t>Case Studies in Colombia:</a:t>
            </a:r>
          </a:p>
          <a:p>
            <a:pPr marL="0" indent="0">
              <a:buNone/>
            </a:pPr>
            <a:r>
              <a:rPr lang="en-GB" b="1" dirty="0"/>
              <a:t>	- Kogi</a:t>
            </a:r>
          </a:p>
          <a:p>
            <a:pPr marL="0" indent="0">
              <a:buNone/>
            </a:pPr>
            <a:r>
              <a:rPr lang="en-GB" b="1" dirty="0"/>
              <a:t>	- </a:t>
            </a:r>
            <a:r>
              <a:rPr lang="en-GB" b="1" dirty="0" err="1"/>
              <a:t>Wiwa</a:t>
            </a:r>
            <a:endParaRPr lang="en-GB" b="1" dirty="0"/>
          </a:p>
          <a:p>
            <a:pPr marL="0" indent="0">
              <a:buNone/>
            </a:pPr>
            <a:r>
              <a:rPr lang="en-GB" b="1" dirty="0"/>
              <a:t>	- Arhuaco</a:t>
            </a:r>
          </a:p>
          <a:p>
            <a:r>
              <a:rPr lang="en-GB" b="1" dirty="0"/>
              <a:t>Generalisations                                  </a:t>
            </a:r>
            <a:r>
              <a:rPr lang="en-GB" sz="1700" dirty="0"/>
              <a:t>Arhuaco people, Colombia</a:t>
            </a:r>
          </a:p>
          <a:p>
            <a:endParaRPr lang="en-GB" dirty="0"/>
          </a:p>
        </p:txBody>
      </p:sp>
      <p:pic>
        <p:nvPicPr>
          <p:cNvPr id="2050" name="Picture 2" descr="rUIplS9d21UNZKs7ilvbmzXBHOIxAJO4bKlssdOXlfLCQ6niLWAXyAHJHZ b7gNMmB1vLxftyKmrzO7SONxOTEyWzh2AP oH5G g00 MWuzqcYTMvhb6rmRkZsXPuIUDbBMcuSPbTvNndT0h0A">
            <a:extLst>
              <a:ext uri="{FF2B5EF4-FFF2-40B4-BE49-F238E27FC236}">
                <a16:creationId xmlns:a16="http://schemas.microsoft.com/office/drawing/2014/main" id="{41A088D6-2A26-0EA7-95BB-6A522EA030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1690689"/>
            <a:ext cx="2543175"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1943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25F9-E5C8-54DD-8312-4D5B9A5C0009}"/>
              </a:ext>
            </a:extLst>
          </p:cNvPr>
          <p:cNvSpPr>
            <a:spLocks noGrp="1"/>
          </p:cNvSpPr>
          <p:nvPr>
            <p:ph type="title"/>
          </p:nvPr>
        </p:nvSpPr>
        <p:spPr/>
        <p:txBody>
          <a:bodyPr/>
          <a:lstStyle/>
          <a:p>
            <a:r>
              <a:rPr lang="en-GB" b="1" dirty="0"/>
              <a:t>Humans and habitat</a:t>
            </a:r>
          </a:p>
        </p:txBody>
      </p:sp>
      <p:sp>
        <p:nvSpPr>
          <p:cNvPr id="5" name="Content Placeholder 4">
            <a:extLst>
              <a:ext uri="{FF2B5EF4-FFF2-40B4-BE49-F238E27FC236}">
                <a16:creationId xmlns:a16="http://schemas.microsoft.com/office/drawing/2014/main" id="{9753FF8E-5DD4-D1AB-0B7E-9DD778CCF362}"/>
              </a:ext>
            </a:extLst>
          </p:cNvPr>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pPr marL="0" indent="0">
              <a:buNone/>
            </a:pPr>
            <a:r>
              <a:rPr lang="en-GB" dirty="0"/>
              <a:t>                                                             </a:t>
            </a:r>
          </a:p>
          <a:p>
            <a:pPr marL="0" indent="0">
              <a:buNone/>
            </a:pPr>
            <a:endParaRPr lang="en-GB" dirty="0"/>
          </a:p>
          <a:p>
            <a:pPr marL="0" indent="0">
              <a:buNone/>
            </a:pPr>
            <a:endParaRPr lang="en-GB" dirty="0"/>
          </a:p>
          <a:p>
            <a:pPr marL="0" indent="0">
              <a:buNone/>
            </a:pPr>
            <a:endParaRPr lang="en-GB" b="1" dirty="0"/>
          </a:p>
          <a:p>
            <a:pPr marL="0" indent="0">
              <a:buNone/>
            </a:pPr>
            <a:r>
              <a:rPr lang="en-GB" b="1" dirty="0"/>
              <a:t>Human group survival: immediate and longer-term</a:t>
            </a:r>
          </a:p>
          <a:p>
            <a:pPr marL="0" indent="0">
              <a:buNone/>
            </a:pPr>
            <a:r>
              <a:rPr lang="en-GB" b="1" i="1" dirty="0">
                <a:solidFill>
                  <a:schemeClr val="accent6">
                    <a:lumMod val="75000"/>
                  </a:schemeClr>
                </a:solidFill>
              </a:rPr>
              <a:t>Phases</a:t>
            </a:r>
            <a:r>
              <a:rPr lang="en-GB" b="1" dirty="0"/>
              <a:t> of economic activity:</a:t>
            </a:r>
          </a:p>
          <a:p>
            <a:r>
              <a:rPr lang="en-GB" sz="2400" b="1" dirty="0"/>
              <a:t>Production/Consumption/</a:t>
            </a:r>
            <a:r>
              <a:rPr lang="en-GB" sz="2400" b="1" dirty="0">
                <a:solidFill>
                  <a:schemeClr val="bg1">
                    <a:lumMod val="65000"/>
                  </a:schemeClr>
                </a:solidFill>
              </a:rPr>
              <a:t>Distribution</a:t>
            </a:r>
          </a:p>
          <a:p>
            <a:r>
              <a:rPr lang="en-GB" sz="2400" b="1" dirty="0">
                <a:solidFill>
                  <a:schemeClr val="bg1">
                    <a:lumMod val="65000"/>
                  </a:schemeClr>
                </a:solidFill>
              </a:rPr>
              <a:t>Distribution</a:t>
            </a:r>
            <a:r>
              <a:rPr lang="en-GB" sz="2400" b="1" dirty="0"/>
              <a:t>/Exchange  </a:t>
            </a:r>
          </a:p>
          <a:p>
            <a:r>
              <a:rPr lang="en-GB" sz="2400" b="1" dirty="0"/>
              <a:t>Social reproduction</a:t>
            </a:r>
          </a:p>
          <a:p>
            <a:pPr marL="0" indent="0">
              <a:buNone/>
            </a:pPr>
            <a:r>
              <a:rPr lang="en-GB" sz="2600" b="1" dirty="0"/>
              <a:t>Anthropology studies much more than this, of course…</a:t>
            </a:r>
          </a:p>
        </p:txBody>
      </p:sp>
      <p:pic>
        <p:nvPicPr>
          <p:cNvPr id="6" name="Picture 2">
            <a:extLst>
              <a:ext uri="{FF2B5EF4-FFF2-40B4-BE49-F238E27FC236}">
                <a16:creationId xmlns:a16="http://schemas.microsoft.com/office/drawing/2014/main" id="{96C9B644-2788-B05F-E565-26B9D57EFD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34444" y="365126"/>
            <a:ext cx="2249161" cy="3548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4511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a:t>
            </a:r>
            <a:r>
              <a:rPr lang="en-GB" b="1">
                <a:latin typeface="+mn-lt"/>
              </a:rPr>
              <a:t>materialist </a:t>
            </a:r>
            <a:br>
              <a:rPr lang="en-GB" b="1">
                <a:latin typeface="+mn-lt"/>
              </a:rPr>
            </a:br>
            <a:r>
              <a:rPr lang="en-GB" b="1">
                <a:latin typeface="+mn-lt"/>
              </a:rPr>
              <a:t>tradition  </a:t>
            </a:r>
            <a:endParaRPr lang="en-GB" b="1" dirty="0">
              <a:latin typeface="+mn-lt"/>
            </a:endParaRPr>
          </a:p>
        </p:txBody>
      </p:sp>
      <p:sp>
        <p:nvSpPr>
          <p:cNvPr id="3" name="Content Placeholder 2"/>
          <p:cNvSpPr>
            <a:spLocks noGrp="1"/>
          </p:cNvSpPr>
          <p:nvPr>
            <p:ph idx="1"/>
          </p:nvPr>
        </p:nvSpPr>
        <p:spPr>
          <a:xfrm>
            <a:off x="628650" y="1293962"/>
            <a:ext cx="7886700" cy="4883001"/>
          </a:xfrm>
        </p:spPr>
        <p:txBody>
          <a:bodyPr/>
          <a:lstStyle/>
          <a:p>
            <a:pPr marL="0" indent="0">
              <a:buNone/>
            </a:pPr>
            <a:r>
              <a:rPr lang="en-GB" dirty="0"/>
              <a:t>                                                     </a:t>
            </a:r>
          </a:p>
          <a:p>
            <a:endParaRPr lang="en-GB" dirty="0"/>
          </a:p>
          <a:p>
            <a:endParaRPr lang="en-GB" dirty="0"/>
          </a:p>
          <a:p>
            <a:endParaRPr lang="en-GB" dirty="0"/>
          </a:p>
          <a:p>
            <a:r>
              <a:rPr lang="en-GB" dirty="0"/>
              <a:t>Marx and Engels: a </a:t>
            </a:r>
            <a:r>
              <a:rPr lang="en-GB" i="1" dirty="0"/>
              <a:t>narrative</a:t>
            </a:r>
            <a:r>
              <a:rPr lang="en-GB" dirty="0"/>
              <a:t> in human history</a:t>
            </a:r>
          </a:p>
          <a:p>
            <a:r>
              <a:rPr lang="en-GB" dirty="0"/>
              <a:t>Lewis Henry Morgan (1818-1881): ethnology of the Iroquois and comparative ethnologies</a:t>
            </a:r>
          </a:p>
          <a:p>
            <a:r>
              <a:rPr lang="en-GB" dirty="0"/>
              <a:t>Karl Polanyi: key differences between the </a:t>
            </a:r>
            <a:r>
              <a:rPr lang="en-GB" i="1" dirty="0"/>
              <a:t>capitalist market economy</a:t>
            </a:r>
            <a:r>
              <a:rPr lang="en-GB" dirty="0"/>
              <a:t> and </a:t>
            </a:r>
            <a:r>
              <a:rPr lang="en-GB" i="1" dirty="0"/>
              <a:t>pre-capitalist economic formations</a:t>
            </a:r>
            <a:r>
              <a:rPr lang="en-GB" dirty="0"/>
              <a:t> – embeddedness  </a:t>
            </a:r>
          </a:p>
        </p:txBody>
      </p:sp>
      <p:pic>
        <p:nvPicPr>
          <p:cNvPr id="6" name="Picture 5"/>
          <p:cNvPicPr>
            <a:picLocks noChangeAspect="1"/>
          </p:cNvPicPr>
          <p:nvPr/>
        </p:nvPicPr>
        <p:blipFill>
          <a:blip r:embed="rId2"/>
          <a:stretch>
            <a:fillRect/>
          </a:stretch>
        </p:blipFill>
        <p:spPr>
          <a:xfrm>
            <a:off x="6452558" y="331830"/>
            <a:ext cx="2062792" cy="2717717"/>
          </a:xfrm>
          <a:prstGeom prst="rect">
            <a:avLst/>
          </a:prstGeom>
        </p:spPr>
      </p:pic>
    </p:spTree>
    <p:extLst>
      <p:ext uri="{BB962C8B-B14F-4D97-AF65-F5344CB8AC3E}">
        <p14:creationId xmlns:p14="http://schemas.microsoft.com/office/powerpoint/2010/main" val="3446999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EE2B5-C3D6-42DE-9013-6085371EE1FC}"/>
              </a:ext>
            </a:extLst>
          </p:cNvPr>
          <p:cNvSpPr>
            <a:spLocks noGrp="1"/>
          </p:cNvSpPr>
          <p:nvPr>
            <p:ph type="title"/>
          </p:nvPr>
        </p:nvSpPr>
        <p:spPr/>
        <p:txBody>
          <a:bodyPr/>
          <a:lstStyle/>
          <a:p>
            <a:r>
              <a:rPr lang="en-GB" b="1" dirty="0"/>
              <a:t>Cultural relativism</a:t>
            </a:r>
            <a:br>
              <a:rPr lang="en-GB" b="1" dirty="0"/>
            </a:br>
            <a:r>
              <a:rPr lang="en-GB" sz="2400" b="1" dirty="0"/>
              <a:t>Franz Boas, Margaret Mead…</a:t>
            </a:r>
          </a:p>
        </p:txBody>
      </p:sp>
      <p:sp>
        <p:nvSpPr>
          <p:cNvPr id="3" name="Content Placeholder 2">
            <a:extLst>
              <a:ext uri="{FF2B5EF4-FFF2-40B4-BE49-F238E27FC236}">
                <a16:creationId xmlns:a16="http://schemas.microsoft.com/office/drawing/2014/main" id="{C4061AA5-60B5-8851-5520-F4836F19911E}"/>
              </a:ext>
            </a:extLst>
          </p:cNvPr>
          <p:cNvSpPr>
            <a:spLocks noGrp="1"/>
          </p:cNvSpPr>
          <p:nvPr>
            <p:ph idx="1"/>
          </p:nvPr>
        </p:nvSpPr>
        <p:spPr/>
        <p:txBody>
          <a:bodyPr>
            <a:normAutofit fontScale="70000" lnSpcReduction="20000"/>
          </a:bodyPr>
          <a:lstStyle/>
          <a:p>
            <a:pPr marL="0" indent="0">
              <a:buNone/>
            </a:pPr>
            <a:r>
              <a:rPr lang="en-GB" sz="4600" b="1" dirty="0"/>
              <a:t>An antidote to “stages” and hierarchies of human “development”</a:t>
            </a:r>
          </a:p>
          <a:p>
            <a:pPr marL="0" indent="0">
              <a:buNone/>
            </a:pPr>
            <a:endParaRPr lang="en-GB" dirty="0"/>
          </a:p>
          <a:p>
            <a:pPr algn="l">
              <a:buFont typeface="Arial" panose="020B0604020202020204" pitchFamily="34" charset="0"/>
              <a:buChar char="•"/>
            </a:pPr>
            <a:r>
              <a:rPr lang="en-GB" b="0" i="0" dirty="0">
                <a:solidFill>
                  <a:srgbClr val="000000"/>
                </a:solidFill>
                <a:effectLst/>
                <a:latin typeface="Georgia" panose="02040502050405020303" pitchFamily="18" charset="0"/>
              </a:rPr>
              <a:t>Cultural Relativism is the claim that ethical practices differ among cultures, and what is considered right in one culture may be considered wrong in another.</a:t>
            </a:r>
            <a:br>
              <a:rPr lang="en-GB" b="0" i="0" dirty="0">
                <a:solidFill>
                  <a:srgbClr val="000000"/>
                </a:solidFill>
                <a:effectLst/>
                <a:latin typeface="Georgia" panose="02040502050405020303" pitchFamily="18" charset="0"/>
              </a:rPr>
            </a:br>
            <a:r>
              <a:rPr lang="en-GB" b="0" i="0" dirty="0">
                <a:solidFill>
                  <a:srgbClr val="000000"/>
                </a:solidFill>
                <a:effectLst/>
                <a:latin typeface="Georgia" panose="02040502050405020303" pitchFamily="18" charset="0"/>
              </a:rPr>
              <a:t>The implication of cultural relativism is that no one society is superior to another; they are merely different.</a:t>
            </a:r>
          </a:p>
          <a:p>
            <a:pPr algn="l">
              <a:buFont typeface="Arial" panose="020B0604020202020204" pitchFamily="34" charset="0"/>
              <a:buChar char="•"/>
            </a:pPr>
            <a:r>
              <a:rPr lang="en-GB" b="0" i="0" dirty="0">
                <a:solidFill>
                  <a:srgbClr val="000000"/>
                </a:solidFill>
                <a:effectLst/>
                <a:latin typeface="Georgia" panose="02040502050405020303" pitchFamily="18" charset="0"/>
              </a:rPr>
              <a:t>This claim comes with several corollaries; namely, that different societies have different moral codes, there is no objective standard to judge how good or bad these moral codes are, and that the job of those who study cultures is not to compare these customs to their own, but to describe them.</a:t>
            </a:r>
          </a:p>
          <a:p>
            <a:pPr marL="0" indent="0">
              <a:buNone/>
            </a:pPr>
            <a:endParaRPr lang="en-GB" dirty="0"/>
          </a:p>
          <a:p>
            <a:pPr marL="0" indent="0">
              <a:buNone/>
            </a:pPr>
            <a:r>
              <a:rPr lang="en-GB" dirty="0"/>
              <a:t>Source: </a:t>
            </a:r>
            <a:r>
              <a:rPr lang="en-GB" dirty="0">
                <a:hlinkClick r:id="rId2"/>
              </a:rPr>
              <a:t>https://www.simplypsychology.org/cultural-relativism.html</a:t>
            </a:r>
            <a:endParaRPr lang="en-GB" dirty="0"/>
          </a:p>
          <a:p>
            <a:pPr marL="0" indent="0">
              <a:buNone/>
            </a:pPr>
            <a:endParaRPr lang="en-GB" dirty="0"/>
          </a:p>
        </p:txBody>
      </p:sp>
    </p:spTree>
    <p:extLst>
      <p:ext uri="{BB962C8B-B14F-4D97-AF65-F5344CB8AC3E}">
        <p14:creationId xmlns:p14="http://schemas.microsoft.com/office/powerpoint/2010/main" val="3041345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Anthropology </a:t>
            </a:r>
            <a:br>
              <a:rPr lang="en-GB" b="1" dirty="0">
                <a:latin typeface="+mn-lt"/>
              </a:rPr>
            </a:br>
            <a:r>
              <a:rPr lang="en-GB" b="1" dirty="0">
                <a:latin typeface="+mn-lt"/>
              </a:rPr>
              <a:t>and Materialism</a:t>
            </a:r>
          </a:p>
        </p:txBody>
      </p:sp>
      <p:sp>
        <p:nvSpPr>
          <p:cNvPr id="3" name="Content Placeholder 2"/>
          <p:cNvSpPr>
            <a:spLocks noGrp="1"/>
          </p:cNvSpPr>
          <p:nvPr>
            <p:ph idx="1"/>
          </p:nvPr>
        </p:nvSpPr>
        <p:spPr>
          <a:xfrm>
            <a:off x="628649" y="1368784"/>
            <a:ext cx="7672387" cy="5124090"/>
          </a:xfrm>
        </p:spPr>
        <p:txBody>
          <a:bodyPr>
            <a:normAutofit fontScale="47500" lnSpcReduction="20000"/>
          </a:bodyPr>
          <a:lstStyle/>
          <a:p>
            <a:pPr marL="0" indent="0">
              <a:buNone/>
            </a:pPr>
            <a:endParaRPr lang="en-GB" dirty="0"/>
          </a:p>
          <a:p>
            <a:pPr marL="0" indent="0">
              <a:buNone/>
            </a:pPr>
            <a:endParaRPr lang="en-GB" dirty="0"/>
          </a:p>
          <a:p>
            <a:pPr marL="0" indent="0">
              <a:buNone/>
            </a:pPr>
            <a:endParaRPr lang="en-GB" dirty="0"/>
          </a:p>
          <a:p>
            <a:pPr marL="0" indent="0">
              <a:buNone/>
            </a:pPr>
            <a:r>
              <a:rPr lang="en-GB" sz="3200" b="1" dirty="0"/>
              <a:t>Some key, related concepts:  </a:t>
            </a:r>
          </a:p>
          <a:p>
            <a:pPr marL="0" indent="0">
              <a:buNone/>
            </a:pPr>
            <a:r>
              <a:rPr lang="en-GB" sz="3200" b="1" dirty="0"/>
              <a:t>Material/ism</a:t>
            </a:r>
          </a:p>
          <a:p>
            <a:pPr marL="0" indent="0">
              <a:buNone/>
            </a:pPr>
            <a:r>
              <a:rPr lang="en-GB" sz="3200" b="1" dirty="0"/>
              <a:t>Material/</a:t>
            </a:r>
            <a:r>
              <a:rPr lang="en-GB" sz="3200" b="1" dirty="0" err="1"/>
              <a:t>ity</a:t>
            </a:r>
            <a:endParaRPr lang="en-GB" sz="3200" b="1" dirty="0"/>
          </a:p>
          <a:p>
            <a:pPr marL="0" indent="0">
              <a:buNone/>
            </a:pPr>
            <a:r>
              <a:rPr lang="en-GB" sz="3200" b="1" dirty="0"/>
              <a:t>Material/</a:t>
            </a:r>
            <a:r>
              <a:rPr lang="en-GB" sz="3200" b="1" dirty="0" err="1"/>
              <a:t>ities</a:t>
            </a:r>
            <a:endParaRPr lang="en-GB" sz="3200" b="1" dirty="0"/>
          </a:p>
          <a:p>
            <a:pPr marL="0" indent="0">
              <a:buNone/>
            </a:pPr>
            <a:r>
              <a:rPr lang="en-GB" sz="3200" b="1" dirty="0"/>
              <a:t>New </a:t>
            </a:r>
            <a:r>
              <a:rPr lang="en-GB" sz="3200" b="1" dirty="0" err="1"/>
              <a:t>Materialities</a:t>
            </a:r>
            <a:r>
              <a:rPr lang="en-GB" sz="3200" b="1" dirty="0"/>
              <a:t>: the agency of things – the Social Life of Things (</a:t>
            </a:r>
            <a:r>
              <a:rPr lang="en-GB" sz="3200" b="1" dirty="0" err="1"/>
              <a:t>Appadurai</a:t>
            </a:r>
            <a:r>
              <a:rPr lang="en-GB" sz="3200" b="1" dirty="0"/>
              <a:t>)</a:t>
            </a:r>
          </a:p>
          <a:p>
            <a:pPr marL="0" indent="0">
              <a:buNone/>
            </a:pPr>
            <a:endParaRPr lang="en-GB" sz="2600" dirty="0"/>
          </a:p>
          <a:p>
            <a:pPr marL="0" indent="0">
              <a:buNone/>
            </a:pPr>
            <a:r>
              <a:rPr lang="en-GB" sz="2600" dirty="0"/>
              <a:t>Appadurai, A. </a:t>
            </a:r>
            <a:r>
              <a:rPr lang="en-GB" sz="2600" i="1" dirty="0"/>
              <a:t>Introduction: Commodities and the Politics of Value </a:t>
            </a:r>
            <a:r>
              <a:rPr lang="en-GB" sz="2600" dirty="0"/>
              <a:t>in (Ed.) </a:t>
            </a:r>
            <a:r>
              <a:rPr lang="en-GB" sz="2600" dirty="0" err="1"/>
              <a:t>Appadurai</a:t>
            </a:r>
            <a:r>
              <a:rPr lang="en-GB" sz="2600" dirty="0"/>
              <a:t>, A. 1988. </a:t>
            </a:r>
            <a:r>
              <a:rPr lang="en-GB" sz="2600" i="1" dirty="0"/>
              <a:t>The Social Life of Things: Commodities in Cultural Perspective</a:t>
            </a:r>
            <a:r>
              <a:rPr lang="en-GB" sz="2600" dirty="0"/>
              <a:t>. Cambridge: CUP. </a:t>
            </a:r>
          </a:p>
          <a:p>
            <a:pPr marL="0" indent="0">
              <a:buNone/>
            </a:pPr>
            <a:r>
              <a:rPr lang="en-GB" sz="2600" dirty="0"/>
              <a:t>Available online at UWTSD Library. (New 2018 edition also published.)</a:t>
            </a:r>
          </a:p>
          <a:p>
            <a:pPr marL="0" indent="0">
              <a:buNone/>
            </a:pPr>
            <a:endParaRPr lang="en-GB" dirty="0"/>
          </a:p>
          <a:p>
            <a:pPr marL="0" indent="0">
              <a:buNone/>
            </a:pPr>
            <a:r>
              <a:rPr lang="en-GB" sz="4200" dirty="0"/>
              <a:t>Human </a:t>
            </a:r>
            <a:r>
              <a:rPr lang="en-GB" sz="4200" b="1" dirty="0"/>
              <a:t>interaction</a:t>
            </a:r>
            <a:r>
              <a:rPr lang="en-GB" sz="4200" dirty="0"/>
              <a:t> with the environment</a:t>
            </a:r>
          </a:p>
          <a:p>
            <a:pPr marL="0" indent="0">
              <a:buNone/>
            </a:pPr>
            <a:r>
              <a:rPr lang="en-GB" sz="4200" dirty="0"/>
              <a:t>From </a:t>
            </a:r>
            <a:r>
              <a:rPr lang="en-GB" sz="4200" b="1" dirty="0"/>
              <a:t>incidental impact </a:t>
            </a:r>
            <a:r>
              <a:rPr lang="en-GB" sz="4200" dirty="0"/>
              <a:t>on the planet to</a:t>
            </a:r>
          </a:p>
          <a:p>
            <a:pPr marL="0" indent="0">
              <a:buNone/>
            </a:pPr>
            <a:r>
              <a:rPr lang="en-GB" sz="4200" b="1" dirty="0"/>
              <a:t>Fundamental impact </a:t>
            </a:r>
            <a:r>
              <a:rPr lang="en-GB" sz="4200" dirty="0"/>
              <a:t>on the planet to</a:t>
            </a:r>
          </a:p>
          <a:p>
            <a:pPr marL="0" indent="0">
              <a:buNone/>
            </a:pPr>
            <a:r>
              <a:rPr lang="en-GB" sz="4200" b="1" dirty="0"/>
              <a:t>Overwhelming impact</a:t>
            </a:r>
            <a:r>
              <a:rPr lang="en-GB" sz="4200" dirty="0"/>
              <a:t>: the Anthropocene era</a:t>
            </a:r>
          </a:p>
          <a:p>
            <a:pPr marL="0" indent="0">
              <a:buNone/>
            </a:pPr>
            <a:endParaRPr lang="en-GB" dirty="0"/>
          </a:p>
        </p:txBody>
      </p:sp>
      <p:pic>
        <p:nvPicPr>
          <p:cNvPr id="5124" name="Picture 4" descr="How to make Stone Age Bramble Baskets (kids) - YouTube">
            <a:extLst>
              <a:ext uri="{FF2B5EF4-FFF2-40B4-BE49-F238E27FC236}">
                <a16:creationId xmlns:a16="http://schemas.microsoft.com/office/drawing/2014/main" id="{293BFE33-CA8D-1590-527E-7DCFAEA72C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3488" y="365126"/>
            <a:ext cx="3814763" cy="2861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301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Human interaction with the environment</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Plants (and plant products), animal life (and animal products), water, minerals</a:t>
            </a:r>
          </a:p>
          <a:p>
            <a:pPr marL="0" indent="0">
              <a:buNone/>
            </a:pPr>
            <a:r>
              <a:rPr lang="en-GB" dirty="0"/>
              <a:t>Food, water, shelter, warmth (in cold climates)</a:t>
            </a:r>
          </a:p>
          <a:p>
            <a:pPr marL="0" indent="0">
              <a:buNone/>
            </a:pPr>
            <a:r>
              <a:rPr lang="en-GB" dirty="0"/>
              <a:t>Energy inputs and energy outputs</a:t>
            </a:r>
          </a:p>
          <a:p>
            <a:pPr marL="0" indent="0">
              <a:buNone/>
            </a:pPr>
            <a:endParaRPr lang="en-GB" dirty="0"/>
          </a:p>
          <a:p>
            <a:pPr marL="0" indent="0">
              <a:buNone/>
            </a:pPr>
            <a:r>
              <a:rPr lang="en-GB" dirty="0"/>
              <a:t>Products and consumables</a:t>
            </a:r>
          </a:p>
          <a:p>
            <a:pPr marL="0" indent="0">
              <a:buNone/>
            </a:pPr>
            <a:r>
              <a:rPr lang="en-GB" dirty="0"/>
              <a:t>Products </a:t>
            </a:r>
            <a:r>
              <a:rPr lang="en-GB" i="1" dirty="0"/>
              <a:t>for</a:t>
            </a:r>
            <a:r>
              <a:rPr lang="en-GB" dirty="0"/>
              <a:t> consumables – containers, tools (decoration, motifs, meanings, social/semiotic signifiers)</a:t>
            </a:r>
          </a:p>
          <a:p>
            <a:pPr marL="0" indent="0">
              <a:buNone/>
            </a:pPr>
            <a:r>
              <a:rPr lang="en-GB" dirty="0"/>
              <a:t>Inanimate and animate products: thatch, saplings, timber; hides, sinews; (herders) milk, blood, dung</a:t>
            </a:r>
          </a:p>
        </p:txBody>
      </p:sp>
    </p:spTree>
    <p:extLst>
      <p:ext uri="{BB962C8B-B14F-4D97-AF65-F5344CB8AC3E}">
        <p14:creationId xmlns:p14="http://schemas.microsoft.com/office/powerpoint/2010/main" val="2920488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4000" b="1" dirty="0">
                <a:latin typeface="+mn-lt"/>
              </a:rPr>
            </a:br>
            <a:br>
              <a:rPr lang="en-GB" sz="4000" b="1" dirty="0">
                <a:latin typeface="+mn-lt"/>
              </a:rPr>
            </a:br>
            <a:r>
              <a:rPr lang="en-GB" sz="4000" b="1" dirty="0">
                <a:latin typeface="+mn-lt"/>
              </a:rPr>
              <a:t>A reminder about </a:t>
            </a:r>
            <a:br>
              <a:rPr lang="en-GB" sz="4000" b="1" dirty="0">
                <a:latin typeface="+mn-lt"/>
              </a:rPr>
            </a:br>
            <a:r>
              <a:rPr lang="en-GB" sz="4000" b="1" i="1" dirty="0">
                <a:solidFill>
                  <a:schemeClr val="accent6">
                    <a:lumMod val="75000"/>
                  </a:schemeClr>
                </a:solidFill>
                <a:latin typeface="+mn-lt"/>
              </a:rPr>
              <a:t>phases </a:t>
            </a:r>
            <a:br>
              <a:rPr lang="en-GB" sz="4000" b="1" dirty="0">
                <a:latin typeface="+mn-lt"/>
              </a:rPr>
            </a:br>
            <a:r>
              <a:rPr lang="en-GB" sz="4000" b="1" dirty="0">
                <a:latin typeface="+mn-lt"/>
              </a:rPr>
              <a:t>of economic </a:t>
            </a:r>
            <a:br>
              <a:rPr lang="en-GB" sz="4000" b="1" dirty="0">
                <a:latin typeface="+mn-lt"/>
              </a:rPr>
            </a:br>
            <a:r>
              <a:rPr lang="en-GB" sz="4000" b="1" dirty="0">
                <a:latin typeface="+mn-lt"/>
              </a:rPr>
              <a:t>activity</a:t>
            </a:r>
          </a:p>
        </p:txBody>
      </p:sp>
      <p:sp>
        <p:nvSpPr>
          <p:cNvPr id="3" name="Content Placeholder 2"/>
          <p:cNvSpPr>
            <a:spLocks noGrp="1"/>
          </p:cNvSpPr>
          <p:nvPr>
            <p:ph idx="1"/>
          </p:nvPr>
        </p:nvSpPr>
        <p:spPr/>
        <p:txBody>
          <a:bodyPr>
            <a:normAutofit lnSpcReduction="10000"/>
          </a:bodyPr>
          <a:lstStyle/>
          <a:p>
            <a:pPr marL="0" indent="0">
              <a:buNone/>
            </a:pPr>
            <a:endParaRPr lang="en-GB" b="1" dirty="0"/>
          </a:p>
          <a:p>
            <a:pPr marL="0" indent="0">
              <a:buNone/>
            </a:pPr>
            <a:endParaRPr lang="en-GB" b="1" dirty="0"/>
          </a:p>
          <a:p>
            <a:pPr marL="0" indent="0">
              <a:buNone/>
            </a:pPr>
            <a:endParaRPr lang="en-GB" sz="1800" dirty="0"/>
          </a:p>
          <a:p>
            <a:pPr marL="0" indent="0">
              <a:buNone/>
            </a:pPr>
            <a:endParaRPr lang="en-GB" sz="1800" dirty="0"/>
          </a:p>
          <a:p>
            <a:pPr marL="0" indent="0">
              <a:buNone/>
            </a:pPr>
            <a:r>
              <a:rPr lang="en-GB" sz="1800" dirty="0" err="1"/>
              <a:t>Narotzky</a:t>
            </a:r>
            <a:r>
              <a:rPr lang="en-GB" sz="1800" dirty="0"/>
              <a:t>, S. 1997. </a:t>
            </a:r>
            <a:r>
              <a:rPr lang="en-GB" sz="1800" i="1" dirty="0"/>
              <a:t>New Directions in Economic  Anthropology</a:t>
            </a:r>
            <a:r>
              <a:rPr lang="en-GB" sz="1800" dirty="0"/>
              <a:t>. London: Pluto Press</a:t>
            </a:r>
          </a:p>
          <a:p>
            <a:r>
              <a:rPr lang="en-GB" b="1" dirty="0">
                <a:solidFill>
                  <a:schemeClr val="accent6">
                    <a:lumMod val="75000"/>
                  </a:schemeClr>
                </a:solidFill>
              </a:rPr>
              <a:t>Production</a:t>
            </a:r>
          </a:p>
          <a:p>
            <a:r>
              <a:rPr lang="en-GB" b="1" dirty="0">
                <a:solidFill>
                  <a:schemeClr val="accent6">
                    <a:lumMod val="75000"/>
                  </a:schemeClr>
                </a:solidFill>
              </a:rPr>
              <a:t>Distribution and exchange</a:t>
            </a:r>
          </a:p>
          <a:p>
            <a:r>
              <a:rPr lang="en-GB" b="1" dirty="0">
                <a:solidFill>
                  <a:schemeClr val="accent6">
                    <a:lumMod val="75000"/>
                  </a:schemeClr>
                </a:solidFill>
              </a:rPr>
              <a:t>Consumption</a:t>
            </a:r>
          </a:p>
          <a:p>
            <a:r>
              <a:rPr lang="en-GB" b="1" dirty="0">
                <a:solidFill>
                  <a:schemeClr val="accent6">
                    <a:lumMod val="75000"/>
                  </a:schemeClr>
                </a:solidFill>
              </a:rPr>
              <a:t>Social Reproduction</a:t>
            </a:r>
          </a:p>
          <a:p>
            <a:endParaRPr lang="en-GB" dirty="0"/>
          </a:p>
        </p:txBody>
      </p:sp>
      <p:pic>
        <p:nvPicPr>
          <p:cNvPr id="1026" name="Picture 2" descr="New Directions in Economic Anthropology">
            <a:extLst>
              <a:ext uri="{FF2B5EF4-FFF2-40B4-BE49-F238E27FC236}">
                <a16:creationId xmlns:a16="http://schemas.microsoft.com/office/drawing/2014/main" id="{92EABB86-55A3-0A29-39CC-D9327EF936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0396" y="342901"/>
            <a:ext cx="1695450" cy="26955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arotzky, Susana">
            <a:extLst>
              <a:ext uri="{FF2B5EF4-FFF2-40B4-BE49-F238E27FC236}">
                <a16:creationId xmlns:a16="http://schemas.microsoft.com/office/drawing/2014/main" id="{3DE44E19-8061-B288-DD99-058BE394D2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2612" y="1027907"/>
            <a:ext cx="1937784" cy="1937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1772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3CEB-9699-0465-BD3D-F1F87CDD3DEA}"/>
              </a:ext>
            </a:extLst>
          </p:cNvPr>
          <p:cNvSpPr>
            <a:spLocks noGrp="1"/>
          </p:cNvSpPr>
          <p:nvPr>
            <p:ph type="title"/>
          </p:nvPr>
        </p:nvSpPr>
        <p:spPr/>
        <p:txBody>
          <a:bodyPr>
            <a:normAutofit fontScale="90000"/>
          </a:bodyPr>
          <a:lstStyle/>
          <a:p>
            <a:br>
              <a:rPr lang="en-GB" b="1" dirty="0">
                <a:latin typeface="+mn-lt"/>
              </a:rPr>
            </a:br>
            <a:r>
              <a:rPr lang="en-GB" sz="3100" b="1" dirty="0">
                <a:latin typeface="+mn-lt"/>
              </a:rPr>
              <a:t>Let’s consider some case studies: </a:t>
            </a:r>
            <a:br>
              <a:rPr lang="en-GB" sz="3100" b="1" dirty="0">
                <a:latin typeface="+mn-lt"/>
              </a:rPr>
            </a:br>
            <a:r>
              <a:rPr lang="en-GB" sz="2200" b="1" dirty="0">
                <a:latin typeface="+mn-lt"/>
              </a:rPr>
              <a:t>How applicable are our “phases of economic activity” across a range of human societies?</a:t>
            </a:r>
            <a:br>
              <a:rPr lang="en-GB" sz="2200" b="1" dirty="0">
                <a:latin typeface="+mn-lt"/>
              </a:rPr>
            </a:br>
            <a:endParaRPr lang="en-GB" sz="2200" b="1" dirty="0">
              <a:latin typeface="+mn-lt"/>
            </a:endParaRPr>
          </a:p>
        </p:txBody>
      </p:sp>
      <p:sp>
        <p:nvSpPr>
          <p:cNvPr id="3" name="Content Placeholder 2">
            <a:extLst>
              <a:ext uri="{FF2B5EF4-FFF2-40B4-BE49-F238E27FC236}">
                <a16:creationId xmlns:a16="http://schemas.microsoft.com/office/drawing/2014/main" id="{9001575B-BF68-F960-4CC4-62801F6F3289}"/>
              </a:ext>
            </a:extLst>
          </p:cNvPr>
          <p:cNvSpPr>
            <a:spLocks noGrp="1"/>
          </p:cNvSpPr>
          <p:nvPr>
            <p:ph idx="1"/>
          </p:nvPr>
        </p:nvSpPr>
        <p:spPr/>
        <p:txBody>
          <a:bodyPr>
            <a:normAutofit/>
          </a:bodyPr>
          <a:lstStyle/>
          <a:p>
            <a:pPr marL="0" indent="0">
              <a:buNone/>
            </a:pPr>
            <a:r>
              <a:rPr lang="en-GB" sz="4400" b="1" dirty="0">
                <a:solidFill>
                  <a:schemeClr val="accent6">
                    <a:lumMod val="75000"/>
                  </a:schemeClr>
                </a:solidFill>
              </a:rPr>
              <a:t>Production?</a:t>
            </a:r>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                                                      </a:t>
            </a:r>
          </a:p>
          <a:p>
            <a:pPr marL="0" indent="0">
              <a:buNone/>
            </a:pPr>
            <a:r>
              <a:rPr lang="en-GB" sz="1800" b="1" dirty="0"/>
              <a:t>                                                              !Kung people, Namibia (Khoi-San foragers)</a:t>
            </a:r>
          </a:p>
          <a:p>
            <a:pPr marL="0" indent="0">
              <a:buNone/>
            </a:pPr>
            <a:endParaRPr lang="en-GB" dirty="0"/>
          </a:p>
        </p:txBody>
      </p:sp>
      <p:pic>
        <p:nvPicPr>
          <p:cNvPr id="2050" name="Picture 2" descr="Picture">
            <a:extLst>
              <a:ext uri="{FF2B5EF4-FFF2-40B4-BE49-F238E27FC236}">
                <a16:creationId xmlns:a16="http://schemas.microsoft.com/office/drawing/2014/main" id="{81AB9760-84F7-F691-2AE0-C8768A0A46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7272" y="2609537"/>
            <a:ext cx="4432347" cy="2783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1489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E901C-6E49-0EDD-ADC9-E153D423CA14}"/>
              </a:ext>
            </a:extLst>
          </p:cNvPr>
          <p:cNvSpPr>
            <a:spLocks noGrp="1"/>
          </p:cNvSpPr>
          <p:nvPr>
            <p:ph type="title"/>
          </p:nvPr>
        </p:nvSpPr>
        <p:spPr>
          <a:xfrm>
            <a:off x="628650" y="357188"/>
            <a:ext cx="7886700" cy="1871661"/>
          </a:xfrm>
        </p:spPr>
        <p:txBody>
          <a:bodyPr>
            <a:normAutofit fontScale="90000"/>
          </a:bodyPr>
          <a:lstStyle/>
          <a:p>
            <a:r>
              <a:rPr lang="en-GB" b="1" dirty="0">
                <a:latin typeface="+mn-lt"/>
              </a:rPr>
              <a:t>What happened to hunter-gatherers?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http://dr-illustration.co.uk/all/maps-1/</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b="1" dirty="0">
              <a:latin typeface="+mn-lt"/>
            </a:endParaRPr>
          </a:p>
        </p:txBody>
      </p:sp>
      <p:pic>
        <p:nvPicPr>
          <p:cNvPr id="4" name="Content Placeholder 3" descr="Maps 19 | Dave Russell Illustration">
            <a:extLst>
              <a:ext uri="{FF2B5EF4-FFF2-40B4-BE49-F238E27FC236}">
                <a16:creationId xmlns:a16="http://schemas.microsoft.com/office/drawing/2014/main" id="{D83279AE-677D-AA0D-5506-8FD4C6F91F9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28650" y="1652587"/>
            <a:ext cx="7472363" cy="4684355"/>
          </a:xfrm>
          <a:prstGeom prst="rect">
            <a:avLst/>
          </a:prstGeom>
          <a:noFill/>
          <a:ln>
            <a:noFill/>
          </a:ln>
        </p:spPr>
      </p:pic>
    </p:spTree>
    <p:extLst>
      <p:ext uri="{BB962C8B-B14F-4D97-AF65-F5344CB8AC3E}">
        <p14:creationId xmlns:p14="http://schemas.microsoft.com/office/powerpoint/2010/main" val="2471825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666A8-7CDE-9C79-A208-3B94EAB0B582}"/>
              </a:ext>
            </a:extLst>
          </p:cNvPr>
          <p:cNvSpPr>
            <a:spLocks noGrp="1"/>
          </p:cNvSpPr>
          <p:nvPr>
            <p:ph type="title"/>
          </p:nvPr>
        </p:nvSpPr>
        <p:spPr/>
        <p:txBody>
          <a:bodyPr>
            <a:normAutofit fontScale="90000"/>
          </a:bodyPr>
          <a:lstStyle/>
          <a:p>
            <a:r>
              <a:rPr lang="en-GB" b="1" dirty="0">
                <a:latin typeface="+mn-lt"/>
              </a:rPr>
              <a:t>Foragers today</a:t>
            </a:r>
            <a:br>
              <a:rPr lang="en-GB" dirty="0"/>
            </a:b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https://www2.palomar.edu/anthro/subsistence/sub_2.htm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Adaptations to Environments Biological –Body shape –Hair form –Skin color  –Other physical adaptations Cultural –Technology –Behavior –Belief systems  –Sustainable. - ppt download">
            <a:extLst>
              <a:ext uri="{FF2B5EF4-FFF2-40B4-BE49-F238E27FC236}">
                <a16:creationId xmlns:a16="http://schemas.microsoft.com/office/drawing/2014/main" id="{A059A1DA-0808-ABF6-8816-03532B2F6E3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28650" y="1127051"/>
            <a:ext cx="6701368" cy="4933507"/>
          </a:xfrm>
          <a:prstGeom prst="rect">
            <a:avLst/>
          </a:prstGeom>
          <a:noFill/>
          <a:ln>
            <a:noFill/>
          </a:ln>
        </p:spPr>
      </p:pic>
    </p:spTree>
    <p:extLst>
      <p:ext uri="{BB962C8B-B14F-4D97-AF65-F5344CB8AC3E}">
        <p14:creationId xmlns:p14="http://schemas.microsoft.com/office/powerpoint/2010/main" val="628522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808CA-1E1B-E8D3-793D-71B442E097B7}"/>
              </a:ext>
            </a:extLst>
          </p:cNvPr>
          <p:cNvSpPr>
            <a:spLocks noGrp="1"/>
          </p:cNvSpPr>
          <p:nvPr>
            <p:ph type="title"/>
          </p:nvPr>
        </p:nvSpPr>
        <p:spPr/>
        <p:txBody>
          <a:bodyPr>
            <a:normAutofit fontScale="90000"/>
          </a:bodyPr>
          <a:lstStyle/>
          <a:p>
            <a:r>
              <a:rPr lang="en-GB" sz="3200" b="1" dirty="0"/>
              <a:t>Khoi-</a:t>
            </a:r>
            <a:r>
              <a:rPr lang="en-GB" sz="3200" b="1" dirty="0" err="1"/>
              <a:t>khoi</a:t>
            </a:r>
            <a:r>
              <a:rPr lang="en-GB" sz="3200" b="1" dirty="0"/>
              <a:t>, pastoralists (inc. Nama, Damara)</a:t>
            </a:r>
            <a:br>
              <a:rPr lang="en-GB" sz="3200" b="1" dirty="0"/>
            </a:br>
            <a:r>
              <a:rPr lang="en-GB" sz="3200" b="1" dirty="0"/>
              <a:t>Khoi-</a:t>
            </a:r>
            <a:r>
              <a:rPr lang="en-GB" sz="3200" b="1" dirty="0" err="1"/>
              <a:t>san</a:t>
            </a:r>
            <a:r>
              <a:rPr lang="en-GB" sz="3200" b="1" dirty="0"/>
              <a:t>, foragers (inc. !Kung, Ju/ Ju-</a:t>
            </a:r>
            <a:r>
              <a:rPr lang="en-GB" sz="3200" b="1" dirty="0" err="1"/>
              <a:t>Hoansi</a:t>
            </a:r>
            <a:r>
              <a:rPr lang="en-GB" sz="3200" b="1" dirty="0"/>
              <a:t>)</a:t>
            </a:r>
            <a:br>
              <a:rPr lang="en-GB" sz="3200" b="1" dirty="0"/>
            </a:br>
            <a:endParaRPr lang="en-GB" sz="3200" b="1" dirty="0"/>
          </a:p>
        </p:txBody>
      </p:sp>
      <p:sp>
        <p:nvSpPr>
          <p:cNvPr id="6" name="Content Placeholder 5">
            <a:extLst>
              <a:ext uri="{FF2B5EF4-FFF2-40B4-BE49-F238E27FC236}">
                <a16:creationId xmlns:a16="http://schemas.microsoft.com/office/drawing/2014/main" id="{169120FC-7AFC-F773-EFF0-DFB0B41D69F7}"/>
              </a:ext>
            </a:extLst>
          </p:cNvPr>
          <p:cNvSpPr>
            <a:spLocks noGrp="1"/>
          </p:cNvSpPr>
          <p:nvPr>
            <p:ph idx="1"/>
          </p:nvPr>
        </p:nvSpPr>
        <p:spPr>
          <a:xfrm>
            <a:off x="771525" y="2163740"/>
            <a:ext cx="7886700" cy="2846412"/>
          </a:xfrm>
        </p:spPr>
        <p:txBody>
          <a:bodyPr>
            <a:normAutofit fontScale="25000" lnSpcReduction="20000"/>
          </a:bodyPr>
          <a:lstStyle/>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9600" dirty="0"/>
              <a:t>Damara settlement, Namibia </a:t>
            </a:r>
            <a:r>
              <a:rPr lang="en-GB" sz="5600" dirty="0">
                <a:hlinkClick r:id="rId3"/>
              </a:rPr>
              <a:t>https://www.101lasttribes.com/tribes/damara.html</a:t>
            </a:r>
            <a:endParaRPr lang="en-GB" sz="5600" dirty="0"/>
          </a:p>
          <a:p>
            <a:pPr marL="0" indent="0">
              <a:buNone/>
            </a:pPr>
            <a:endParaRPr lang="en-GB" sz="5600" dirty="0">
              <a:hlinkClick r:id="rId2"/>
            </a:endParaRPr>
          </a:p>
          <a:p>
            <a:pPr marL="0" indent="0">
              <a:buNone/>
            </a:pPr>
            <a:endParaRPr lang="en-GB" sz="9600" dirty="0">
              <a:hlinkClick r:id="rId2"/>
            </a:endParaRPr>
          </a:p>
          <a:p>
            <a:pPr marL="0" indent="0">
              <a:buNone/>
            </a:pPr>
            <a:endParaRPr lang="en-GB" sz="9600" dirty="0">
              <a:hlinkClick r:id="rId2"/>
            </a:endParaRPr>
          </a:p>
          <a:p>
            <a:pPr marL="0" indent="0">
              <a:buNone/>
            </a:pPr>
            <a:endParaRPr lang="en-GB" dirty="0"/>
          </a:p>
        </p:txBody>
      </p:sp>
      <p:pic>
        <p:nvPicPr>
          <p:cNvPr id="1026" name="Picture 2" descr="Damara People">
            <a:extLst>
              <a:ext uri="{FF2B5EF4-FFF2-40B4-BE49-F238E27FC236}">
                <a16:creationId xmlns:a16="http://schemas.microsoft.com/office/drawing/2014/main" id="{8052D771-0CA6-B721-401E-040E25126D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7603" y="1407318"/>
            <a:ext cx="7150546" cy="4645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4371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F3098-49F2-6A7A-0DB0-B13CE0FA7793}"/>
              </a:ext>
            </a:extLst>
          </p:cNvPr>
          <p:cNvSpPr>
            <a:spLocks noGrp="1"/>
          </p:cNvSpPr>
          <p:nvPr>
            <p:ph type="title"/>
          </p:nvPr>
        </p:nvSpPr>
        <p:spPr/>
        <p:txBody>
          <a:bodyPr>
            <a:normAutofit/>
          </a:bodyPr>
          <a:lstStyle/>
          <a:p>
            <a:r>
              <a:rPr lang="en-GB" sz="2400" b="1" i="0" dirty="0">
                <a:solidFill>
                  <a:srgbClr val="202122"/>
                </a:solidFill>
                <a:effectLst/>
                <a:latin typeface="Arial" panose="020B0604020202020204" pitchFamily="34" charset="0"/>
              </a:rPr>
              <a:t>Shacks of Damara people near </a:t>
            </a:r>
            <a:r>
              <a:rPr lang="en-GB" sz="2400" b="1" i="0" dirty="0" err="1">
                <a:solidFill>
                  <a:srgbClr val="202122"/>
                </a:solidFill>
                <a:effectLst/>
                <a:latin typeface="Arial" panose="020B0604020202020204" pitchFamily="34" charset="0"/>
              </a:rPr>
              <a:t>Uis</a:t>
            </a:r>
            <a:r>
              <a:rPr lang="en-GB" sz="2400" b="1" i="0" dirty="0">
                <a:solidFill>
                  <a:srgbClr val="202122"/>
                </a:solidFill>
                <a:effectLst/>
                <a:latin typeface="Arial" panose="020B0604020202020204" pitchFamily="34" charset="0"/>
              </a:rPr>
              <a:t> in Namibia (2014)</a:t>
            </a:r>
            <a:br>
              <a:rPr lang="en-GB" sz="2400" b="1" i="0" dirty="0">
                <a:solidFill>
                  <a:srgbClr val="202122"/>
                </a:solidFill>
                <a:effectLst/>
                <a:latin typeface="Arial" panose="020B0604020202020204" pitchFamily="34" charset="0"/>
              </a:rPr>
            </a:br>
            <a:r>
              <a:rPr lang="en-GB" sz="1800" b="0" i="0" dirty="0">
                <a:solidFill>
                  <a:srgbClr val="202122"/>
                </a:solidFill>
                <a:effectLst/>
                <a:latin typeface="Arial" panose="020B0604020202020204" pitchFamily="34" charset="0"/>
              </a:rPr>
              <a:t>Olga Emst</a:t>
            </a:r>
            <a:endParaRPr lang="en-GB" sz="1800" dirty="0"/>
          </a:p>
        </p:txBody>
      </p:sp>
      <p:pic>
        <p:nvPicPr>
          <p:cNvPr id="2050" name="Picture 2">
            <a:extLst>
              <a:ext uri="{FF2B5EF4-FFF2-40B4-BE49-F238E27FC236}">
                <a16:creationId xmlns:a16="http://schemas.microsoft.com/office/drawing/2014/main" id="{3374F612-3553-F51A-403C-5F81891A1FF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0757" y="1564368"/>
            <a:ext cx="6879585"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9234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E53B3-38D3-4712-88AD-EFD28ABFFA50}"/>
              </a:ext>
            </a:extLst>
          </p:cNvPr>
          <p:cNvSpPr>
            <a:spLocks noGrp="1"/>
          </p:cNvSpPr>
          <p:nvPr>
            <p:ph type="title"/>
          </p:nvPr>
        </p:nvSpPr>
        <p:spPr/>
        <p:txBody>
          <a:bodyPr/>
          <a:lstStyle/>
          <a:p>
            <a:r>
              <a:rPr lang="en-GB" b="1" dirty="0"/>
              <a:t>Damara people…</a:t>
            </a:r>
          </a:p>
        </p:txBody>
      </p:sp>
      <p:pic>
        <p:nvPicPr>
          <p:cNvPr id="4" name="Picture 4" descr="Damara People">
            <a:extLst>
              <a:ext uri="{FF2B5EF4-FFF2-40B4-BE49-F238E27FC236}">
                <a16:creationId xmlns:a16="http://schemas.microsoft.com/office/drawing/2014/main" id="{26FAFDF9-307F-8462-70C0-6E23F49E141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99110" y="1825625"/>
            <a:ext cx="2888056" cy="4351338"/>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a:extLst>
              <a:ext uri="{FF2B5EF4-FFF2-40B4-BE49-F238E27FC236}">
                <a16:creationId xmlns:a16="http://schemas.microsoft.com/office/drawing/2014/main" id="{7C328A40-EE26-F9C5-4F38-F393F5CA99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3365" y="1825625"/>
            <a:ext cx="4581525" cy="305210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256E2A5-1D87-4E5A-98C8-5A970D002729}"/>
              </a:ext>
            </a:extLst>
          </p:cNvPr>
          <p:cNvSpPr txBox="1"/>
          <p:nvPr/>
        </p:nvSpPr>
        <p:spPr>
          <a:xfrm>
            <a:off x="2286000" y="3246846"/>
            <a:ext cx="4572000" cy="2585323"/>
          </a:xfrm>
          <a:prstGeom prst="rect">
            <a:avLst/>
          </a:prstGeom>
          <a:noFill/>
        </p:spPr>
        <p:txBody>
          <a:bodyPr wrap="square">
            <a:spAutoFit/>
          </a:bodyPr>
          <a:lstStyle/>
          <a:p>
            <a:r>
              <a:rPr lang="en-GB" b="1" dirty="0"/>
              <a:t>                                 </a:t>
            </a:r>
          </a:p>
          <a:p>
            <a:endParaRPr lang="en-GB" b="1" dirty="0"/>
          </a:p>
          <a:p>
            <a:endParaRPr lang="en-GB" b="1" dirty="0"/>
          </a:p>
          <a:p>
            <a:endParaRPr lang="en-GB" b="1" dirty="0"/>
          </a:p>
          <a:p>
            <a:endParaRPr lang="en-GB" b="1" dirty="0"/>
          </a:p>
          <a:p>
            <a:endParaRPr lang="en-GB" b="1" dirty="0"/>
          </a:p>
          <a:p>
            <a:endParaRPr lang="en-GB" b="1" dirty="0"/>
          </a:p>
          <a:p>
            <a:endParaRPr lang="en-GB" b="1" dirty="0"/>
          </a:p>
          <a:p>
            <a:r>
              <a:rPr lang="en-GB" b="1" dirty="0"/>
              <a:t>                                …and a choice of images</a:t>
            </a:r>
            <a:endParaRPr lang="en-GB" dirty="0"/>
          </a:p>
        </p:txBody>
      </p:sp>
    </p:spTree>
    <p:extLst>
      <p:ext uri="{BB962C8B-B14F-4D97-AF65-F5344CB8AC3E}">
        <p14:creationId xmlns:p14="http://schemas.microsoft.com/office/powerpoint/2010/main" val="15383843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63AEE-8715-DC6C-8D30-52E5D5681EED}"/>
              </a:ext>
            </a:extLst>
          </p:cNvPr>
          <p:cNvSpPr>
            <a:spLocks noGrp="1"/>
          </p:cNvSpPr>
          <p:nvPr>
            <p:ph type="title"/>
          </p:nvPr>
        </p:nvSpPr>
        <p:spPr/>
        <p:txBody>
          <a:bodyPr/>
          <a:lstStyle/>
          <a:p>
            <a:r>
              <a:rPr lang="en-GB" b="1" dirty="0"/>
              <a:t>Khoi-</a:t>
            </a:r>
            <a:r>
              <a:rPr lang="en-GB" b="1" dirty="0" err="1"/>
              <a:t>san</a:t>
            </a:r>
            <a:r>
              <a:rPr lang="en-GB" b="1" dirty="0"/>
              <a:t> people</a:t>
            </a:r>
          </a:p>
        </p:txBody>
      </p:sp>
      <p:sp>
        <p:nvSpPr>
          <p:cNvPr id="3" name="Content Placeholder 2">
            <a:extLst>
              <a:ext uri="{FF2B5EF4-FFF2-40B4-BE49-F238E27FC236}">
                <a16:creationId xmlns:a16="http://schemas.microsoft.com/office/drawing/2014/main" id="{8F889CE1-269A-A1C9-2E8F-5CA40BAEE439}"/>
              </a:ext>
            </a:extLst>
          </p:cNvPr>
          <p:cNvSpPr>
            <a:spLocks noGrp="1"/>
          </p:cNvSpPr>
          <p:nvPr>
            <p:ph idx="1"/>
          </p:nvPr>
        </p:nvSpPr>
        <p:spPr/>
        <p:txBody>
          <a:bodyPr>
            <a:normAutofit fontScale="8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400" b="1" i="0" dirty="0">
              <a:solidFill>
                <a:srgbClr val="0F0F0F"/>
              </a:solidFill>
              <a:effectLst/>
              <a:latin typeface="Roboto" panose="02000000000000000000" pitchFamily="2" charset="0"/>
            </a:endParaRPr>
          </a:p>
          <a:p>
            <a:pPr marL="0" indent="0">
              <a:buNone/>
            </a:pPr>
            <a:endParaRPr lang="en-GB" sz="1900" dirty="0"/>
          </a:p>
          <a:p>
            <a:pPr marL="0" indent="0">
              <a:lnSpc>
                <a:spcPct val="120000"/>
              </a:lnSpc>
              <a:buNone/>
            </a:pPr>
            <a:r>
              <a:rPr lang="en-GB" sz="1400" b="1" i="0" dirty="0">
                <a:solidFill>
                  <a:srgbClr val="0F0F0F"/>
                </a:solidFill>
                <a:effectLst/>
                <a:latin typeface="Roboto" panose="02000000000000000000" pitchFamily="2" charset="0"/>
              </a:rPr>
              <a:t>KHOISAN PEOPLE OF SOUTHERN AFRICA (10:02)</a:t>
            </a:r>
          </a:p>
          <a:p>
            <a:pPr marL="0" indent="0">
              <a:lnSpc>
                <a:spcPct val="120000"/>
              </a:lnSpc>
              <a:buNone/>
            </a:pPr>
            <a:r>
              <a:rPr lang="en-GB" sz="1600" dirty="0">
                <a:hlinkClick r:id="rId2"/>
              </a:rPr>
              <a:t>https://www.youtube.com/watch?v=FLSz7w4BqVE</a:t>
            </a:r>
            <a:endParaRPr lang="en-GB" sz="1600" dirty="0"/>
          </a:p>
          <a:p>
            <a:pPr marL="0" indent="0">
              <a:buNone/>
            </a:pPr>
            <a:endParaRPr lang="en-GB" dirty="0"/>
          </a:p>
        </p:txBody>
      </p:sp>
      <p:pic>
        <p:nvPicPr>
          <p:cNvPr id="4098" name="Picture 2" descr="The Khoisan People | San Tribe | South African Culture">
            <a:extLst>
              <a:ext uri="{FF2B5EF4-FFF2-40B4-BE49-F238E27FC236}">
                <a16:creationId xmlns:a16="http://schemas.microsoft.com/office/drawing/2014/main" id="{6CEAFAF1-835C-9989-118A-8405C33B84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481" y="1409700"/>
            <a:ext cx="5792158" cy="3845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820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63257-700F-A691-FDB4-89EA4927281F}"/>
              </a:ext>
            </a:extLst>
          </p:cNvPr>
          <p:cNvSpPr>
            <a:spLocks noGrp="1"/>
          </p:cNvSpPr>
          <p:nvPr>
            <p:ph type="title"/>
          </p:nvPr>
        </p:nvSpPr>
        <p:spPr/>
        <p:txBody>
          <a:bodyPr/>
          <a:lstStyle/>
          <a:p>
            <a:r>
              <a:rPr lang="en-GB" b="1" dirty="0" err="1">
                <a:latin typeface="+mn-lt"/>
              </a:rPr>
              <a:t>Himba</a:t>
            </a:r>
            <a:r>
              <a:rPr lang="en-GB" b="1" dirty="0">
                <a:latin typeface="+mn-lt"/>
              </a:rPr>
              <a:t> people, Namibia</a:t>
            </a:r>
          </a:p>
        </p:txBody>
      </p:sp>
      <p:pic>
        <p:nvPicPr>
          <p:cNvPr id="3074" name="Picture 2">
            <a:extLst>
              <a:ext uri="{FF2B5EF4-FFF2-40B4-BE49-F238E27FC236}">
                <a16:creationId xmlns:a16="http://schemas.microsoft.com/office/drawing/2014/main" id="{4A68E79C-FDCA-B73E-503A-739A3872FE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59947" y="1639601"/>
            <a:ext cx="3540920" cy="23606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A woman in Omuhoro village in Kunene Region">
            <a:extLst>
              <a:ext uri="{FF2B5EF4-FFF2-40B4-BE49-F238E27FC236}">
                <a16:creationId xmlns:a16="http://schemas.microsoft.com/office/drawing/2014/main" id="{1C011882-2F15-3555-0DF2-CB7A14FE3C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4154189"/>
            <a:ext cx="4157663" cy="233868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imba women applying red-coloured ochre on their skin as a daily beautification ritual in Kunene region, Namibia">
            <a:extLst>
              <a:ext uri="{FF2B5EF4-FFF2-40B4-BE49-F238E27FC236}">
                <a16:creationId xmlns:a16="http://schemas.microsoft.com/office/drawing/2014/main" id="{A9590819-F422-6A67-5A3F-6169A1276C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650" y="1643032"/>
            <a:ext cx="3916814" cy="220320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57D843C-F78F-7C98-8B89-E0E1A7FBCA71}"/>
              </a:ext>
            </a:extLst>
          </p:cNvPr>
          <p:cNvSpPr txBox="1"/>
          <p:nvPr/>
        </p:nvSpPr>
        <p:spPr>
          <a:xfrm>
            <a:off x="4759946" y="2828836"/>
            <a:ext cx="3755404" cy="3662541"/>
          </a:xfrm>
          <a:prstGeom prst="rect">
            <a:avLst/>
          </a:prstGeom>
          <a:noFill/>
        </p:spPr>
        <p:txBody>
          <a:bodyPr wrap="square">
            <a:sp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r>
              <a:rPr lang="en-GB" sz="1400" b="1" i="0" dirty="0">
                <a:solidFill>
                  <a:srgbClr val="0F0F0F"/>
                </a:solidFill>
                <a:effectLst/>
                <a:latin typeface="Roboto" panose="02000000000000000000" pitchFamily="2" charset="0"/>
              </a:rPr>
              <a:t>House of Clay - Women Builders of the Namibian Himba Tribe (17:43)</a:t>
            </a:r>
          </a:p>
          <a:p>
            <a:r>
              <a:rPr lang="en-GB" sz="14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5"/>
              </a:rPr>
              <a:t>https://www.youtube.com/watch?v=ehSwC_V4K-4</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endParaRPr lang="en-GB" sz="1400" dirty="0">
              <a:hlinkClick r:id="rId6"/>
            </a:endParaRPr>
          </a:p>
          <a:p>
            <a:r>
              <a:rPr lang="en-GB" sz="1400" b="1" i="0" dirty="0">
                <a:solidFill>
                  <a:srgbClr val="0F0F0F"/>
                </a:solidFill>
                <a:effectLst/>
                <a:latin typeface="Roboto" panose="02000000000000000000" pitchFamily="2" charset="0"/>
              </a:rPr>
              <a:t>Meet the famous Himba tribe- BBC What's New (4:43)</a:t>
            </a:r>
          </a:p>
          <a:p>
            <a:pPr marL="0" indent="0">
              <a:buNone/>
            </a:pPr>
            <a:r>
              <a:rPr lang="en-GB" sz="1400" dirty="0">
                <a:hlinkClick r:id="rId6"/>
              </a:rPr>
              <a:t>https://www.youtube.com/watch?v=8WM5ZHRGktw</a:t>
            </a:r>
            <a:endParaRPr lang="en-GB" sz="1400" dirty="0"/>
          </a:p>
          <a:p>
            <a:pPr marL="0" indent="0">
              <a:buNone/>
            </a:pPr>
            <a:endParaRPr lang="en-GB" sz="1600" dirty="0">
              <a:hlinkClick r:id="rId7"/>
            </a:endParaRPr>
          </a:p>
        </p:txBody>
      </p:sp>
    </p:spTree>
    <p:extLst>
      <p:ext uri="{BB962C8B-B14F-4D97-AF65-F5344CB8AC3E}">
        <p14:creationId xmlns:p14="http://schemas.microsoft.com/office/powerpoint/2010/main" val="35640111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0A79B-E330-AAE4-D83F-6517F3C513D7}"/>
              </a:ext>
            </a:extLst>
          </p:cNvPr>
          <p:cNvSpPr>
            <a:spLocks noGrp="1"/>
          </p:cNvSpPr>
          <p:nvPr>
            <p:ph type="title"/>
          </p:nvPr>
        </p:nvSpPr>
        <p:spPr/>
        <p:txBody>
          <a:bodyPr>
            <a:normAutofit fontScale="90000"/>
          </a:bodyPr>
          <a:lstStyle/>
          <a:p>
            <a:br>
              <a:rPr lang="en-GB" b="1" dirty="0">
                <a:latin typeface="+mn-lt"/>
              </a:rPr>
            </a:br>
            <a:r>
              <a:rPr lang="en-GB" b="1" dirty="0">
                <a:solidFill>
                  <a:schemeClr val="accent6">
                    <a:lumMod val="75000"/>
                  </a:schemeClr>
                </a:solidFill>
                <a:latin typeface="+mn-lt"/>
              </a:rPr>
              <a:t>Production</a:t>
            </a:r>
            <a:r>
              <a:rPr lang="en-GB" b="1" dirty="0">
                <a:latin typeface="+mn-lt"/>
              </a:rPr>
              <a:t> of tools, containers, shelter, artefacts,</a:t>
            </a:r>
            <a:br>
              <a:rPr lang="en-GB" b="1" dirty="0">
                <a:latin typeface="+mn-lt"/>
              </a:rPr>
            </a:br>
            <a:r>
              <a:rPr lang="en-GB" b="1" dirty="0">
                <a:latin typeface="+mn-lt"/>
              </a:rPr>
              <a:t>decoration/art</a:t>
            </a:r>
          </a:p>
        </p:txBody>
      </p:sp>
      <p:sp>
        <p:nvSpPr>
          <p:cNvPr id="3" name="Content Placeholder 2">
            <a:extLst>
              <a:ext uri="{FF2B5EF4-FFF2-40B4-BE49-F238E27FC236}">
                <a16:creationId xmlns:a16="http://schemas.microsoft.com/office/drawing/2014/main" id="{6AB3A19A-5F47-DF5C-CE95-6F05BFF330F5}"/>
              </a:ext>
            </a:extLst>
          </p:cNvPr>
          <p:cNvSpPr>
            <a:spLocks noGrp="1"/>
          </p:cNvSpPr>
          <p:nvPr>
            <p:ph idx="1"/>
          </p:nvPr>
        </p:nvSpPr>
        <p:spPr/>
        <p:txBody>
          <a:bodyPr/>
          <a:lstStyle/>
          <a:p>
            <a:pPr marL="0" indent="0">
              <a:buNone/>
            </a:pPr>
            <a:endParaRPr lang="en-GB" dirty="0"/>
          </a:p>
          <a:p>
            <a:pPr marL="0" indent="0">
              <a:buNone/>
            </a:pPr>
            <a:r>
              <a:rPr lang="en-GB" sz="2400" dirty="0"/>
              <a:t>Is this </a:t>
            </a:r>
            <a:r>
              <a:rPr lang="en-GB" sz="2400" b="1" dirty="0"/>
              <a:t>economic production</a:t>
            </a:r>
            <a:r>
              <a:rPr lang="en-GB" sz="2400" dirty="0"/>
              <a:t>?</a:t>
            </a:r>
          </a:p>
          <a:p>
            <a:pPr marL="0" indent="0">
              <a:buNone/>
            </a:pPr>
            <a:r>
              <a:rPr lang="en-GB" sz="2400" dirty="0"/>
              <a:t>…or is this </a:t>
            </a:r>
            <a:r>
              <a:rPr lang="en-GB" sz="2400" b="1" i="1" dirty="0"/>
              <a:t>core</a:t>
            </a:r>
            <a:r>
              <a:rPr lang="en-GB" sz="2400" dirty="0"/>
              <a:t> social/cultural activity?</a:t>
            </a:r>
          </a:p>
          <a:p>
            <a:pPr marL="0" indent="0">
              <a:buNone/>
            </a:pPr>
            <a:r>
              <a:rPr lang="en-GB" b="1" dirty="0"/>
              <a:t>Embeddedness</a:t>
            </a:r>
          </a:p>
          <a:p>
            <a:pPr marL="0" indent="0">
              <a:buNone/>
            </a:pPr>
            <a:endParaRPr lang="en-GB" b="1" dirty="0"/>
          </a:p>
          <a:p>
            <a:pPr marL="0" indent="0">
              <a:buNone/>
            </a:pPr>
            <a:r>
              <a:rPr lang="en-GB" dirty="0"/>
              <a:t>  </a:t>
            </a:r>
          </a:p>
        </p:txBody>
      </p:sp>
      <p:pic>
        <p:nvPicPr>
          <p:cNvPr id="4098" name="Picture 2">
            <a:extLst>
              <a:ext uri="{FF2B5EF4-FFF2-40B4-BE49-F238E27FC236}">
                <a16:creationId xmlns:a16="http://schemas.microsoft.com/office/drawing/2014/main" id="{AF025A44-E352-BFE4-46AD-4DC68EE1FC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 y="3758199"/>
            <a:ext cx="3876675" cy="273467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astonishing vision and focus of Namibia's nomads - BBC Future">
            <a:extLst>
              <a:ext uri="{FF2B5EF4-FFF2-40B4-BE49-F238E27FC236}">
                <a16:creationId xmlns:a16="http://schemas.microsoft.com/office/drawing/2014/main" id="{2A3FF2BD-26E9-A8F1-9664-58EF023F15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5566" y="1128552"/>
            <a:ext cx="3028483" cy="169595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imba People Art Prints - Fine Art America">
            <a:extLst>
              <a:ext uri="{FF2B5EF4-FFF2-40B4-BE49-F238E27FC236}">
                <a16:creationId xmlns:a16="http://schemas.microsoft.com/office/drawing/2014/main" id="{D5DD2456-EC71-CB6A-4FEF-98CDF41199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7250" y="3758199"/>
            <a:ext cx="4116799" cy="274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24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1CC4E-A08D-B6B4-1F24-5DE98F80D083}"/>
              </a:ext>
            </a:extLst>
          </p:cNvPr>
          <p:cNvSpPr>
            <a:spLocks noGrp="1"/>
          </p:cNvSpPr>
          <p:nvPr>
            <p:ph type="title"/>
          </p:nvPr>
        </p:nvSpPr>
        <p:spPr/>
        <p:txBody>
          <a:bodyPr/>
          <a:lstStyle/>
          <a:p>
            <a:r>
              <a:rPr lang="en-GB" b="1" dirty="0" err="1"/>
              <a:t>Hadza</a:t>
            </a:r>
            <a:r>
              <a:rPr lang="en-GB" b="1" dirty="0"/>
              <a:t> people, </a:t>
            </a:r>
            <a:br>
              <a:rPr lang="en-GB" b="1" dirty="0"/>
            </a:br>
            <a:r>
              <a:rPr lang="en-GB" b="1" dirty="0"/>
              <a:t>Tanzania</a:t>
            </a:r>
          </a:p>
        </p:txBody>
      </p:sp>
      <p:sp>
        <p:nvSpPr>
          <p:cNvPr id="3" name="Content Placeholder 2">
            <a:extLst>
              <a:ext uri="{FF2B5EF4-FFF2-40B4-BE49-F238E27FC236}">
                <a16:creationId xmlns:a16="http://schemas.microsoft.com/office/drawing/2014/main" id="{2C4D62E3-3EFB-A2EB-614A-81EF05894F98}"/>
              </a:ext>
            </a:extLst>
          </p:cNvPr>
          <p:cNvSpPr>
            <a:spLocks noGrp="1"/>
          </p:cNvSpPr>
          <p:nvPr>
            <p:ph idx="1"/>
          </p:nvPr>
        </p:nvSpPr>
        <p:spPr>
          <a:xfrm>
            <a:off x="552658" y="4882314"/>
            <a:ext cx="7759749" cy="1325563"/>
          </a:xfrm>
        </p:spPr>
        <p:txBody>
          <a:bodyPr>
            <a:normAutofit/>
          </a:bodyPr>
          <a:lstStyle/>
          <a:p>
            <a:pPr marL="0" indent="0">
              <a:buNone/>
            </a:pPr>
            <a:r>
              <a:rPr lang="en-GB" sz="1400" b="1" i="0" dirty="0">
                <a:solidFill>
                  <a:srgbClr val="0F0F0F"/>
                </a:solidFill>
                <a:effectLst/>
                <a:latin typeface="Roboto" panose="02000000000000000000" pitchFamily="2" charset="0"/>
              </a:rPr>
              <a:t>National Geographic: I Spend 5 Days With the </a:t>
            </a:r>
            <a:r>
              <a:rPr lang="en-GB" sz="1400" b="1" i="0" dirty="0" err="1">
                <a:solidFill>
                  <a:srgbClr val="0F0F0F"/>
                </a:solidFill>
                <a:effectLst/>
                <a:latin typeface="Roboto" panose="02000000000000000000" pitchFamily="2" charset="0"/>
              </a:rPr>
              <a:t>Hadza</a:t>
            </a:r>
            <a:r>
              <a:rPr lang="en-GB" sz="1400" b="1" i="0" dirty="0">
                <a:solidFill>
                  <a:srgbClr val="0F0F0F"/>
                </a:solidFill>
                <a:effectLst/>
                <a:latin typeface="Roboto" panose="02000000000000000000" pitchFamily="2" charset="0"/>
              </a:rPr>
              <a:t> Hunter-Gatherers - Eva </a:t>
            </a:r>
            <a:r>
              <a:rPr lang="en-GB" sz="1400" b="1" i="0" dirty="0" err="1">
                <a:solidFill>
                  <a:srgbClr val="0F0F0F"/>
                </a:solidFill>
                <a:effectLst/>
                <a:latin typeface="Roboto" panose="02000000000000000000" pitchFamily="2" charset="0"/>
              </a:rPr>
              <a:t>zu</a:t>
            </a:r>
            <a:r>
              <a:rPr lang="en-GB" sz="1400" b="1" i="0" dirty="0">
                <a:solidFill>
                  <a:srgbClr val="0F0F0F"/>
                </a:solidFill>
                <a:effectLst/>
                <a:latin typeface="Roboto" panose="02000000000000000000" pitchFamily="2" charset="0"/>
              </a:rPr>
              <a:t> Beck (34:28)</a:t>
            </a:r>
          </a:p>
          <a:p>
            <a:pPr marL="0" indent="0">
              <a:buNone/>
            </a:pPr>
            <a:r>
              <a:rPr lang="en-GB" sz="1400" dirty="0">
                <a:hlinkClick r:id="rId2"/>
              </a:rPr>
              <a:t>https://www.youtube.com/watch?v=hLIE7XVLhtw</a:t>
            </a:r>
            <a:endParaRPr lang="en-GB" sz="1400" dirty="0"/>
          </a:p>
          <a:p>
            <a:pPr marL="0" indent="0">
              <a:buNone/>
            </a:pPr>
            <a:r>
              <a:rPr lang="en-GB" sz="1400" dirty="0"/>
              <a:t>Note: An example of Youtuber travel video-journalism! Let’s talk about the genre.</a:t>
            </a:r>
          </a:p>
          <a:p>
            <a:pPr marL="0" indent="0">
              <a:buNone/>
            </a:pPr>
            <a:endParaRPr lang="en-GB" sz="1400" dirty="0"/>
          </a:p>
          <a:p>
            <a:pPr marL="0" indent="0">
              <a:buNone/>
            </a:pPr>
            <a:endParaRPr lang="en-GB" dirty="0"/>
          </a:p>
        </p:txBody>
      </p:sp>
      <p:pic>
        <p:nvPicPr>
          <p:cNvPr id="1026" name="Picture 2" descr="Tanzania: Poisoned Arrows ...">
            <a:extLst>
              <a:ext uri="{FF2B5EF4-FFF2-40B4-BE49-F238E27FC236}">
                <a16:creationId xmlns:a16="http://schemas.microsoft.com/office/drawing/2014/main" id="{7AEEFE68-E8BF-5122-8D4B-5F5C794407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3597" y="590367"/>
            <a:ext cx="3541753" cy="265289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Hadza Diet: Insights For Modern Fitness Enthusiasts">
            <a:extLst>
              <a:ext uri="{FF2B5EF4-FFF2-40B4-BE49-F238E27FC236}">
                <a16:creationId xmlns:a16="http://schemas.microsoft.com/office/drawing/2014/main" id="{DDDC469E-66FC-7A55-8B95-96DA62EF3A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650" y="2009584"/>
            <a:ext cx="4138614" cy="2838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9036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C5F98-18E1-5FC2-4130-D312F4F94601}"/>
              </a:ext>
            </a:extLst>
          </p:cNvPr>
          <p:cNvSpPr>
            <a:spLocks noGrp="1"/>
          </p:cNvSpPr>
          <p:nvPr>
            <p:ph type="title"/>
          </p:nvPr>
        </p:nvSpPr>
        <p:spPr/>
        <p:txBody>
          <a:bodyPr/>
          <a:lstStyle/>
          <a:p>
            <a:r>
              <a:rPr lang="en-GB" b="1" dirty="0">
                <a:solidFill>
                  <a:schemeClr val="accent6">
                    <a:lumMod val="75000"/>
                  </a:schemeClr>
                </a:solidFill>
                <a:latin typeface="+mn-lt"/>
              </a:rPr>
              <a:t>Distribution and exchange</a:t>
            </a:r>
            <a:br>
              <a:rPr lang="en-GB" dirty="0"/>
            </a:br>
            <a:endParaRPr lang="en-GB" dirty="0"/>
          </a:p>
        </p:txBody>
      </p:sp>
      <p:sp>
        <p:nvSpPr>
          <p:cNvPr id="3" name="Content Placeholder 2">
            <a:extLst>
              <a:ext uri="{FF2B5EF4-FFF2-40B4-BE49-F238E27FC236}">
                <a16:creationId xmlns:a16="http://schemas.microsoft.com/office/drawing/2014/main" id="{202858FF-67D3-474E-E57D-C10B9EFBA92E}"/>
              </a:ext>
            </a:extLst>
          </p:cNvPr>
          <p:cNvSpPr>
            <a:spLocks noGrp="1"/>
          </p:cNvSpPr>
          <p:nvPr>
            <p:ph idx="1"/>
          </p:nvPr>
        </p:nvSpPr>
        <p:spPr>
          <a:xfrm>
            <a:off x="628650" y="1222744"/>
            <a:ext cx="7886700" cy="4954219"/>
          </a:xfrm>
        </p:spPr>
        <p:txBody>
          <a:bodyPr>
            <a:normAutofit fontScale="85000" lnSpcReduction="20000"/>
          </a:bodyPr>
          <a:lstStyle/>
          <a:p>
            <a:endParaRPr lang="en-GB" dirty="0"/>
          </a:p>
          <a:p>
            <a:endParaRPr lang="en-GB" dirty="0"/>
          </a:p>
          <a:p>
            <a:endParaRPr lang="en-GB" dirty="0"/>
          </a:p>
          <a:p>
            <a:r>
              <a:rPr lang="en-GB" dirty="0"/>
              <a:t>What is distributed?</a:t>
            </a:r>
          </a:p>
          <a:p>
            <a:r>
              <a:rPr lang="en-GB" dirty="0"/>
              <a:t>What is exchanged?</a:t>
            </a:r>
          </a:p>
          <a:p>
            <a:r>
              <a:rPr lang="en-GB" dirty="0"/>
              <a:t>Forms of exchange: </a:t>
            </a:r>
          </a:p>
          <a:p>
            <a:pPr marL="0" indent="0">
              <a:buNone/>
            </a:pPr>
            <a:r>
              <a:rPr lang="en-GB" dirty="0"/>
              <a:t>   local and long-distance</a:t>
            </a:r>
          </a:p>
          <a:p>
            <a:pPr marL="0" indent="0">
              <a:buNone/>
            </a:pPr>
            <a:endParaRPr lang="en-GB" dirty="0"/>
          </a:p>
          <a:p>
            <a:pPr marL="0" indent="0">
              <a:buNone/>
            </a:pPr>
            <a:r>
              <a:rPr lang="en-GB" dirty="0"/>
              <a:t>Bronislaw </a:t>
            </a:r>
            <a:r>
              <a:rPr lang="en-GB" dirty="0" err="1"/>
              <a:t>Malinowksi</a:t>
            </a:r>
            <a:r>
              <a:rPr lang="en-GB" dirty="0"/>
              <a:t>: </a:t>
            </a:r>
            <a:r>
              <a:rPr lang="en-GB" i="1" dirty="0"/>
              <a:t>Argonauts of the Western Pacific</a:t>
            </a:r>
            <a:r>
              <a:rPr lang="en-GB" dirty="0"/>
              <a:t> (1922) and the kula ring.</a:t>
            </a:r>
          </a:p>
          <a:p>
            <a:pPr marL="0" indent="0">
              <a:buNone/>
            </a:pPr>
            <a:r>
              <a:rPr lang="en-GB" dirty="0"/>
              <a:t>Marcel Mauss: The Gift (1924)</a:t>
            </a:r>
          </a:p>
          <a:p>
            <a:pPr marL="0" indent="0">
              <a:buNone/>
            </a:pPr>
            <a:r>
              <a:rPr lang="en-GB" dirty="0"/>
              <a:t>Karl Polanyi: key differences between the </a:t>
            </a:r>
            <a:r>
              <a:rPr lang="en-GB" i="1" dirty="0"/>
              <a:t>capitalist market economy</a:t>
            </a:r>
            <a:r>
              <a:rPr lang="en-GB" dirty="0"/>
              <a:t> and </a:t>
            </a:r>
            <a:r>
              <a:rPr lang="en-GB" i="1" dirty="0"/>
              <a:t>pre-capitalist economic formations</a:t>
            </a:r>
            <a:r>
              <a:rPr lang="en-GB" dirty="0"/>
              <a:t> – embeddedness.  </a:t>
            </a:r>
            <a:r>
              <a:rPr lang="en-GB" i="1" dirty="0"/>
              <a:t>The Great Transformation </a:t>
            </a:r>
            <a:r>
              <a:rPr lang="en-GB" dirty="0"/>
              <a:t>(1944)</a:t>
            </a:r>
          </a:p>
          <a:p>
            <a:pPr marL="0" indent="0">
              <a:buNone/>
            </a:pPr>
            <a:endParaRPr lang="en-GB" dirty="0"/>
          </a:p>
        </p:txBody>
      </p:sp>
      <p:pic>
        <p:nvPicPr>
          <p:cNvPr id="5122" name="Picture 2" descr="Notes on Culture: Malinowski, Kula">
            <a:extLst>
              <a:ext uri="{FF2B5EF4-FFF2-40B4-BE49-F238E27FC236}">
                <a16:creationId xmlns:a16="http://schemas.microsoft.com/office/drawing/2014/main" id="{68D2BFF1-8213-2D9A-C2D9-B6B82E7B2F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3949" y="1027907"/>
            <a:ext cx="3581401" cy="326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991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Different types of </a:t>
            </a:r>
            <a:r>
              <a:rPr lang="en-GB" b="1" dirty="0">
                <a:solidFill>
                  <a:schemeClr val="accent6">
                    <a:lumMod val="75000"/>
                  </a:schemeClr>
                </a:solidFill>
                <a:latin typeface="+mn-lt"/>
              </a:rPr>
              <a:t>distribution and exchange</a:t>
            </a:r>
          </a:p>
        </p:txBody>
      </p:sp>
      <p:sp>
        <p:nvSpPr>
          <p:cNvPr id="3" name="Content Placeholder 2"/>
          <p:cNvSpPr>
            <a:spLocks noGrp="1"/>
          </p:cNvSpPr>
          <p:nvPr>
            <p:ph idx="1"/>
          </p:nvPr>
        </p:nvSpPr>
        <p:spPr/>
        <p:txBody>
          <a:bodyPr>
            <a:normAutofit fontScale="92500" lnSpcReduction="20000"/>
          </a:bodyPr>
          <a:lstStyle/>
          <a:p>
            <a:endParaRPr lang="en-GB" dirty="0"/>
          </a:p>
          <a:p>
            <a:endParaRPr lang="en-GB" dirty="0"/>
          </a:p>
          <a:p>
            <a:endParaRPr lang="en-GB" dirty="0"/>
          </a:p>
          <a:p>
            <a:endParaRPr lang="en-GB" dirty="0"/>
          </a:p>
          <a:p>
            <a:endParaRPr lang="en-GB" dirty="0"/>
          </a:p>
          <a:p>
            <a:r>
              <a:rPr lang="en-GB" i="1" dirty="0"/>
              <a:t>The Gift</a:t>
            </a:r>
            <a:r>
              <a:rPr lang="en-GB" dirty="0"/>
              <a:t>: social obligation – </a:t>
            </a:r>
            <a:r>
              <a:rPr lang="en-GB" b="1" dirty="0"/>
              <a:t>embeddedness</a:t>
            </a:r>
          </a:p>
          <a:p>
            <a:pPr marL="0" indent="0">
              <a:buNone/>
            </a:pPr>
            <a:r>
              <a:rPr lang="en-GB" dirty="0"/>
              <a:t>   Marcel Mauss, Claude </a:t>
            </a:r>
            <a:r>
              <a:rPr lang="en-GB" dirty="0" err="1"/>
              <a:t>Meillassoux</a:t>
            </a:r>
            <a:r>
              <a:rPr lang="en-GB" dirty="0"/>
              <a:t> (</a:t>
            </a:r>
            <a:r>
              <a:rPr lang="en-GB" i="1" dirty="0"/>
              <a:t>Maidens, Meal   	and Money</a:t>
            </a:r>
            <a:r>
              <a:rPr lang="en-GB" dirty="0"/>
              <a:t>, 1975)</a:t>
            </a:r>
          </a:p>
          <a:p>
            <a:r>
              <a:rPr lang="en-GB" b="1" dirty="0"/>
              <a:t>Commoditisation: alienation</a:t>
            </a:r>
            <a:endParaRPr lang="en-GB" dirty="0"/>
          </a:p>
          <a:p>
            <a:r>
              <a:rPr lang="en-GB" dirty="0"/>
              <a:t>Karl Polanyi: commoditisation of land, labour and money</a:t>
            </a:r>
          </a:p>
          <a:p>
            <a:pPr marL="0" indent="0">
              <a:buNone/>
            </a:pPr>
            <a:endParaRPr lang="en-GB" dirty="0"/>
          </a:p>
        </p:txBody>
      </p:sp>
      <p:pic>
        <p:nvPicPr>
          <p:cNvPr id="8194" name="Picture 2" descr="The Gift: The Form and Reason for Exchange in Archaic Societies: Mauss,  Marcel, Halls, W. D.: 8601422529975: Amazon.com: Books">
            <a:extLst>
              <a:ext uri="{FF2B5EF4-FFF2-40B4-BE49-F238E27FC236}">
                <a16:creationId xmlns:a16="http://schemas.microsoft.com/office/drawing/2014/main" id="{F79B7371-6718-7608-4951-0FDFA28E96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0790" y="1106138"/>
            <a:ext cx="4662436" cy="24477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84034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b="1" dirty="0">
                <a:latin typeface="+mn-lt"/>
              </a:rPr>
            </a:br>
            <a:r>
              <a:rPr lang="en-GB" sz="3100" b="1" dirty="0">
                <a:latin typeface="+mn-lt"/>
              </a:rPr>
              <a:t>Changing patterns of exchange…</a:t>
            </a:r>
            <a:br>
              <a:rPr lang="en-GB" sz="3100" b="1" dirty="0">
                <a:latin typeface="+mn-lt"/>
              </a:rPr>
            </a:br>
            <a:r>
              <a:rPr lang="en-GB" b="1" dirty="0">
                <a:latin typeface="+mn-lt"/>
              </a:rPr>
              <a:t>Transitions from subsistence to cash economy</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b="1" dirty="0"/>
              <a:t>…and from cash to digital economy</a:t>
            </a:r>
          </a:p>
        </p:txBody>
      </p:sp>
      <p:pic>
        <p:nvPicPr>
          <p:cNvPr id="5" name="Picture 4"/>
          <p:cNvPicPr>
            <a:picLocks noChangeAspect="1"/>
          </p:cNvPicPr>
          <p:nvPr/>
        </p:nvPicPr>
        <p:blipFill>
          <a:blip r:embed="rId2"/>
          <a:stretch>
            <a:fillRect/>
          </a:stretch>
        </p:blipFill>
        <p:spPr>
          <a:xfrm>
            <a:off x="798542" y="2156604"/>
            <a:ext cx="3496573" cy="2622430"/>
          </a:xfrm>
          <a:prstGeom prst="rect">
            <a:avLst/>
          </a:prstGeom>
        </p:spPr>
      </p:pic>
      <p:pic>
        <p:nvPicPr>
          <p:cNvPr id="7" name="Picture 6"/>
          <p:cNvPicPr>
            <a:picLocks noChangeAspect="1"/>
          </p:cNvPicPr>
          <p:nvPr/>
        </p:nvPicPr>
        <p:blipFill>
          <a:blip r:embed="rId3"/>
          <a:stretch>
            <a:fillRect/>
          </a:stretch>
        </p:blipFill>
        <p:spPr>
          <a:xfrm>
            <a:off x="4459571" y="2156604"/>
            <a:ext cx="3703189" cy="2622430"/>
          </a:xfrm>
          <a:prstGeom prst="rect">
            <a:avLst/>
          </a:prstGeom>
        </p:spPr>
      </p:pic>
    </p:spTree>
    <p:extLst>
      <p:ext uri="{BB962C8B-B14F-4D97-AF65-F5344CB8AC3E}">
        <p14:creationId xmlns:p14="http://schemas.microsoft.com/office/powerpoint/2010/main" val="26701579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0D328-DA3D-DAC1-FFDE-23F7D2ECCCB3}"/>
              </a:ext>
            </a:extLst>
          </p:cNvPr>
          <p:cNvSpPr>
            <a:spLocks noGrp="1"/>
          </p:cNvSpPr>
          <p:nvPr>
            <p:ph type="title"/>
          </p:nvPr>
        </p:nvSpPr>
        <p:spPr/>
        <p:txBody>
          <a:bodyPr/>
          <a:lstStyle/>
          <a:p>
            <a:r>
              <a:rPr lang="en-GB" b="1" dirty="0">
                <a:solidFill>
                  <a:schemeClr val="accent6">
                    <a:lumMod val="75000"/>
                  </a:schemeClr>
                </a:solidFill>
                <a:latin typeface="+mn-lt"/>
              </a:rPr>
              <a:t>Consumption</a:t>
            </a:r>
          </a:p>
        </p:txBody>
      </p:sp>
      <p:sp>
        <p:nvSpPr>
          <p:cNvPr id="3" name="Content Placeholder 2">
            <a:extLst>
              <a:ext uri="{FF2B5EF4-FFF2-40B4-BE49-F238E27FC236}">
                <a16:creationId xmlns:a16="http://schemas.microsoft.com/office/drawing/2014/main" id="{16729D4C-5A03-FFC1-B7F4-8528E98F9F19}"/>
              </a:ext>
            </a:extLst>
          </p:cNvPr>
          <p:cNvSpPr>
            <a:spLocks noGrp="1"/>
          </p:cNvSpPr>
          <p:nvPr>
            <p:ph idx="1"/>
          </p:nvPr>
        </p:nvSpPr>
        <p:spPr>
          <a:xfrm>
            <a:off x="628650" y="1400175"/>
            <a:ext cx="7886700" cy="4776788"/>
          </a:xfrm>
        </p:spPr>
        <p:txBody>
          <a:bodyPr/>
          <a:lstStyle/>
          <a:p>
            <a:endParaRPr lang="en-GB" dirty="0"/>
          </a:p>
          <a:p>
            <a:endParaRPr lang="en-GB" dirty="0"/>
          </a:p>
          <a:p>
            <a:pPr marL="0" indent="0">
              <a:buNone/>
            </a:pPr>
            <a:endParaRPr lang="en-GB" dirty="0"/>
          </a:p>
          <a:p>
            <a:endParaRPr lang="en-GB" dirty="0"/>
          </a:p>
          <a:p>
            <a:r>
              <a:rPr lang="en-GB" dirty="0"/>
              <a:t>Sharing</a:t>
            </a:r>
          </a:p>
          <a:p>
            <a:r>
              <a:rPr lang="en-GB" dirty="0"/>
              <a:t>Storage</a:t>
            </a:r>
          </a:p>
          <a:p>
            <a:r>
              <a:rPr lang="en-GB" dirty="0"/>
              <a:t>Carrying</a:t>
            </a:r>
          </a:p>
          <a:p>
            <a:r>
              <a:rPr lang="en-GB" dirty="0"/>
              <a:t>Communal meals</a:t>
            </a:r>
          </a:p>
          <a:p>
            <a:r>
              <a:rPr lang="en-GB" dirty="0"/>
              <a:t>Ritual and seasonal activities</a:t>
            </a:r>
          </a:p>
        </p:txBody>
      </p:sp>
      <p:pic>
        <p:nvPicPr>
          <p:cNvPr id="6146" name="Picture 2" descr="Wallaby-skin water carrier - The Australian Museum">
            <a:extLst>
              <a:ext uri="{FF2B5EF4-FFF2-40B4-BE49-F238E27FC236}">
                <a16:creationId xmlns:a16="http://schemas.microsoft.com/office/drawing/2014/main" id="{A0D3C09B-371A-F6F9-104F-7D262BD41F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575" y="1581151"/>
            <a:ext cx="26479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ndigenous woman and child transporting drinking water in plastic containers  on their head, Zambia, Stock Photo, Picture And Rights Managed Image. Pic.  IBR-1217258 | agefotostock">
            <a:extLst>
              <a:ext uri="{FF2B5EF4-FFF2-40B4-BE49-F238E27FC236}">
                <a16:creationId xmlns:a16="http://schemas.microsoft.com/office/drawing/2014/main" id="{06F27C67-07E2-BEB1-CB95-2D770962E3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2275" y="3305176"/>
            <a:ext cx="1743075" cy="261937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Planet Calabash">
            <a:extLst>
              <a:ext uri="{FF2B5EF4-FFF2-40B4-BE49-F238E27FC236}">
                <a16:creationId xmlns:a16="http://schemas.microsoft.com/office/drawing/2014/main" id="{F2F935C0-660E-338C-AD9E-FB36E7FD95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29098" y="909638"/>
            <a:ext cx="4286252" cy="2143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93042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E8223-7D3F-0E11-8C40-AD19649BA4E1}"/>
              </a:ext>
            </a:extLst>
          </p:cNvPr>
          <p:cNvSpPr>
            <a:spLocks noGrp="1"/>
          </p:cNvSpPr>
          <p:nvPr>
            <p:ph type="title"/>
          </p:nvPr>
        </p:nvSpPr>
        <p:spPr/>
        <p:txBody>
          <a:bodyPr/>
          <a:lstStyle/>
          <a:p>
            <a:r>
              <a:rPr lang="en-GB" b="1" dirty="0">
                <a:solidFill>
                  <a:schemeClr val="accent6">
                    <a:lumMod val="75000"/>
                  </a:schemeClr>
                </a:solidFill>
                <a:latin typeface="+mn-lt"/>
              </a:rPr>
              <a:t>Social Reproduction</a:t>
            </a:r>
            <a:br>
              <a:rPr lang="en-GB" b="1" dirty="0">
                <a:latin typeface="+mn-lt"/>
              </a:rPr>
            </a:br>
            <a:r>
              <a:rPr lang="en-GB" sz="2800" b="1" dirty="0">
                <a:latin typeface="+mn-lt"/>
              </a:rPr>
              <a:t>How important is this?</a:t>
            </a:r>
          </a:p>
        </p:txBody>
      </p:sp>
      <p:sp>
        <p:nvSpPr>
          <p:cNvPr id="3" name="Content Placeholder 2">
            <a:extLst>
              <a:ext uri="{FF2B5EF4-FFF2-40B4-BE49-F238E27FC236}">
                <a16:creationId xmlns:a16="http://schemas.microsoft.com/office/drawing/2014/main" id="{6453C31E-BEF4-457C-7614-7A3099E335C2}"/>
              </a:ext>
            </a:extLst>
          </p:cNvPr>
          <p:cNvSpPr>
            <a:spLocks noGrp="1"/>
          </p:cNvSpPr>
          <p:nvPr>
            <p:ph idx="1"/>
          </p:nvPr>
        </p:nvSpPr>
        <p:spPr>
          <a:xfrm>
            <a:off x="628650" y="2024743"/>
            <a:ext cx="7886700" cy="4152220"/>
          </a:xfrm>
        </p:spPr>
        <p:txBody>
          <a:bodyPr/>
          <a:lstStyle/>
          <a:p>
            <a:endParaRPr lang="en-GB" dirty="0"/>
          </a:p>
          <a:p>
            <a:endParaRPr lang="en-GB" dirty="0"/>
          </a:p>
          <a:p>
            <a:endParaRPr lang="en-GB" dirty="0"/>
          </a:p>
          <a:p>
            <a:pPr marL="0" indent="0">
              <a:buNone/>
            </a:pPr>
            <a:endParaRPr lang="en-GB" dirty="0"/>
          </a:p>
          <a:p>
            <a:endParaRPr lang="en-GB" dirty="0"/>
          </a:p>
          <a:p>
            <a:endParaRPr lang="en-GB" dirty="0"/>
          </a:p>
          <a:p>
            <a:r>
              <a:rPr lang="en-GB" dirty="0"/>
              <a:t>The raising of future generations</a:t>
            </a:r>
          </a:p>
          <a:p>
            <a:r>
              <a:rPr lang="en-GB" dirty="0"/>
              <a:t>Socialisation (passing on knowledges)</a:t>
            </a:r>
          </a:p>
          <a:p>
            <a:pPr marL="0" indent="0">
              <a:buNone/>
            </a:pPr>
            <a:endParaRPr lang="en-GB" dirty="0"/>
          </a:p>
        </p:txBody>
      </p:sp>
      <p:pic>
        <p:nvPicPr>
          <p:cNvPr id="7170" name="Picture 2" descr="Social Reproduction Theory – RENATURED">
            <a:extLst>
              <a:ext uri="{FF2B5EF4-FFF2-40B4-BE49-F238E27FC236}">
                <a16:creationId xmlns:a16="http://schemas.microsoft.com/office/drawing/2014/main" id="{983F237A-1A1D-7594-9AA9-CFAB3D4CC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32140" y="1374373"/>
            <a:ext cx="3134891" cy="318950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ocial reproduction and a just post-COVID world – SOAS Blog">
            <a:extLst>
              <a:ext uri="{FF2B5EF4-FFF2-40B4-BE49-F238E27FC236}">
                <a16:creationId xmlns:a16="http://schemas.microsoft.com/office/drawing/2014/main" id="{2685E084-DB0A-EF73-6161-4C79988FE7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63" y="2389561"/>
            <a:ext cx="4729796" cy="2078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47171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BD5FE-6C1E-0045-FE80-98EFE2D8CF9A}"/>
              </a:ext>
            </a:extLst>
          </p:cNvPr>
          <p:cNvSpPr>
            <a:spLocks noGrp="1"/>
          </p:cNvSpPr>
          <p:nvPr>
            <p:ph type="title"/>
          </p:nvPr>
        </p:nvSpPr>
        <p:spPr/>
        <p:txBody>
          <a:bodyPr/>
          <a:lstStyle/>
          <a:p>
            <a:r>
              <a:rPr lang="en-GB" b="1" dirty="0"/>
              <a:t>Colombia: indigenous peoples</a:t>
            </a:r>
            <a:br>
              <a:rPr lang="en-GB" b="1" dirty="0"/>
            </a:br>
            <a:r>
              <a:rPr lang="en-GB" sz="2400" b="1" dirty="0"/>
              <a:t>Kogi, </a:t>
            </a:r>
            <a:r>
              <a:rPr lang="en-GB" sz="2400" b="1" dirty="0" err="1"/>
              <a:t>Wiwa</a:t>
            </a:r>
            <a:r>
              <a:rPr lang="en-GB" sz="2400" b="1" dirty="0"/>
              <a:t>, Arhuaco…</a:t>
            </a:r>
          </a:p>
        </p:txBody>
      </p:sp>
      <p:sp>
        <p:nvSpPr>
          <p:cNvPr id="3" name="Content Placeholder 2">
            <a:extLst>
              <a:ext uri="{FF2B5EF4-FFF2-40B4-BE49-F238E27FC236}">
                <a16:creationId xmlns:a16="http://schemas.microsoft.com/office/drawing/2014/main" id="{C3C1692E-5256-633E-8F16-A2EDC694F020}"/>
              </a:ext>
            </a:extLst>
          </p:cNvPr>
          <p:cNvSpPr>
            <a:spLocks noGrp="1"/>
          </p:cNvSpPr>
          <p:nvPr>
            <p:ph idx="1"/>
          </p:nvPr>
        </p:nvSpPr>
        <p:spPr>
          <a:xfrm>
            <a:off x="628650" y="1700737"/>
            <a:ext cx="7886700" cy="4486274"/>
          </a:xfrm>
        </p:spPr>
        <p:txBody>
          <a:bodyPr>
            <a:normAutofit lnSpcReduction="10000"/>
          </a:bodyPr>
          <a:lstStyle/>
          <a:p>
            <a:pPr marL="0" indent="0">
              <a:buNone/>
            </a:pPr>
            <a:r>
              <a:rPr lang="en-GB" b="1" dirty="0"/>
              <a:t>The Kogi People</a:t>
            </a:r>
          </a:p>
          <a:p>
            <a:pPr marL="0" indent="0">
              <a:buNone/>
            </a:pPr>
            <a:endParaRPr lang="en-GB" sz="1200" dirty="0">
              <a:hlinkClick r:id="rId2"/>
            </a:endParaRPr>
          </a:p>
          <a:p>
            <a:pPr marL="0" indent="0">
              <a:buNone/>
            </a:pPr>
            <a:endParaRPr lang="en-GB" sz="1200" dirty="0">
              <a:hlinkClick r:id="rId2"/>
            </a:endParaRPr>
          </a:p>
          <a:p>
            <a:pPr marL="0" indent="0">
              <a:buNone/>
            </a:pPr>
            <a:endParaRPr lang="en-GB" sz="1200" dirty="0">
              <a:hlinkClick r:id="rId2"/>
            </a:endParaRPr>
          </a:p>
          <a:p>
            <a:pPr marL="0" indent="0">
              <a:buNone/>
            </a:pPr>
            <a:endParaRPr lang="en-GB" sz="1200" dirty="0">
              <a:hlinkClick r:id="rId2"/>
            </a:endParaRPr>
          </a:p>
          <a:p>
            <a:pPr marL="0" indent="0">
              <a:buNone/>
            </a:pPr>
            <a:endParaRPr lang="en-GB" sz="1200" dirty="0">
              <a:hlinkClick r:id="rId2"/>
            </a:endParaRPr>
          </a:p>
          <a:p>
            <a:pPr marL="0" indent="0">
              <a:buNone/>
            </a:pPr>
            <a:r>
              <a:rPr lang="en-GB" sz="1200" dirty="0">
                <a:hlinkClick r:id="rId2"/>
              </a:rPr>
              <a:t>https://www.bbc.co.uk/travel/article/20231120-what-can-we-learn-from-colombias-remote-kogi-people</a:t>
            </a:r>
            <a:endParaRPr lang="en-GB" sz="1200" dirty="0"/>
          </a:p>
          <a:p>
            <a:pPr marL="0" indent="0">
              <a:buNone/>
            </a:pPr>
            <a:endParaRPr lang="en-GB" dirty="0"/>
          </a:p>
          <a:p>
            <a:pPr marL="0" indent="0">
              <a:buNone/>
            </a:pPr>
            <a:endParaRPr lang="en-GB" dirty="0"/>
          </a:p>
          <a:p>
            <a:pPr marL="0" indent="0">
              <a:buNone/>
            </a:pPr>
            <a:endParaRPr lang="en-GB" b="1" dirty="0"/>
          </a:p>
          <a:p>
            <a:pPr marL="0" indent="0">
              <a:buNone/>
            </a:pPr>
            <a:r>
              <a:rPr lang="en-GB" b="1" dirty="0"/>
              <a:t>Arhuaco people</a:t>
            </a:r>
          </a:p>
          <a:p>
            <a:pPr marL="0" indent="0">
              <a:buNone/>
            </a:pPr>
            <a:r>
              <a:rPr lang="en-GB" sz="1200" dirty="0">
                <a:hlinkClick r:id="rId3"/>
              </a:rPr>
              <a:t>https://www.bbc.co.uk/travel/article/20190329-the-ancient-guardians-of-the-earth</a:t>
            </a:r>
            <a:endParaRPr lang="en-GB" sz="1200" dirty="0"/>
          </a:p>
          <a:p>
            <a:pPr marL="0" indent="0">
              <a:buNone/>
            </a:pPr>
            <a:endParaRPr lang="en-GB" dirty="0"/>
          </a:p>
          <a:p>
            <a:pPr marL="0" indent="0">
              <a:buNone/>
            </a:pPr>
            <a:endParaRPr lang="en-GB" dirty="0"/>
          </a:p>
        </p:txBody>
      </p:sp>
      <p:pic>
        <p:nvPicPr>
          <p:cNvPr id="5122" name="Picture 2" descr="What Colombia's Kogi people can teach ...">
            <a:extLst>
              <a:ext uri="{FF2B5EF4-FFF2-40B4-BE49-F238E27FC236}">
                <a16:creationId xmlns:a16="http://schemas.microsoft.com/office/drawing/2014/main" id="{87C8AD44-BB0D-C300-AE80-BEFB3A0D1F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4259" y="1358901"/>
            <a:ext cx="3501328" cy="210079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Arhuaco - Wikipedia">
            <a:extLst>
              <a:ext uri="{FF2B5EF4-FFF2-40B4-BE49-F238E27FC236}">
                <a16:creationId xmlns:a16="http://schemas.microsoft.com/office/drawing/2014/main" id="{C814B2D0-851A-62F2-EBE5-DB8CAAA3951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94259" y="3766072"/>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87263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0B2AF-3C81-BA3D-7C82-5FD88AF1BBBF}"/>
              </a:ext>
            </a:extLst>
          </p:cNvPr>
          <p:cNvSpPr>
            <a:spLocks noGrp="1"/>
          </p:cNvSpPr>
          <p:nvPr>
            <p:ph type="title"/>
          </p:nvPr>
        </p:nvSpPr>
        <p:spPr>
          <a:xfrm>
            <a:off x="628650" y="365126"/>
            <a:ext cx="7886700" cy="800483"/>
          </a:xfrm>
        </p:spPr>
        <p:txBody>
          <a:bodyPr>
            <a:normAutofit fontScale="90000"/>
          </a:bodyPr>
          <a:lstStyle/>
          <a:p>
            <a:br>
              <a:rPr lang="en-GB" b="1" dirty="0"/>
            </a:br>
            <a:r>
              <a:rPr lang="en-GB" b="1" dirty="0"/>
              <a:t>The Kogi worldview</a:t>
            </a:r>
            <a:br>
              <a:rPr lang="en-GB" b="1" dirty="0"/>
            </a:br>
            <a:endParaRPr lang="en-GB" b="1" dirty="0"/>
          </a:p>
        </p:txBody>
      </p:sp>
      <p:sp>
        <p:nvSpPr>
          <p:cNvPr id="3" name="Content Placeholder 2">
            <a:extLst>
              <a:ext uri="{FF2B5EF4-FFF2-40B4-BE49-F238E27FC236}">
                <a16:creationId xmlns:a16="http://schemas.microsoft.com/office/drawing/2014/main" id="{94C202E1-D462-60FA-CC20-0DE41B9CE73B}"/>
              </a:ext>
            </a:extLst>
          </p:cNvPr>
          <p:cNvSpPr>
            <a:spLocks noGrp="1"/>
          </p:cNvSpPr>
          <p:nvPr>
            <p:ph idx="1"/>
          </p:nvPr>
        </p:nvSpPr>
        <p:spPr/>
        <p:txBody>
          <a:bodyPr>
            <a:normAutofit fontScale="92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500" dirty="0">
                <a:hlinkClick r:id="rId2"/>
              </a:rPr>
              <a:t>https://news.mongabay.com/2023/01/indigenous-kogi-worldview-aims-to-change-face-of-conservation-for-good/</a:t>
            </a:r>
            <a:endParaRPr lang="en-GB" sz="1500" dirty="0"/>
          </a:p>
          <a:p>
            <a:pPr marL="0" indent="0">
              <a:buNone/>
            </a:pPr>
            <a:r>
              <a:rPr lang="en-GB" sz="1500" dirty="0"/>
              <a:t>See link to </a:t>
            </a:r>
            <a:r>
              <a:rPr lang="en-GB" sz="1500" b="0" i="0" u="none" strike="noStrike" dirty="0">
                <a:effectLst/>
                <a:latin typeface="Open Sans" panose="020B0606030504020204" pitchFamily="34" charset="0"/>
                <a:hlinkClick r:id="rId3"/>
              </a:rPr>
              <a:t>BBC documentary</a:t>
            </a:r>
            <a:r>
              <a:rPr lang="en-GB" sz="1500" dirty="0"/>
              <a:t>: </a:t>
            </a:r>
            <a:r>
              <a:rPr lang="en-GB" sz="1500" b="1" dirty="0"/>
              <a:t>Heart of the World by Alan </a:t>
            </a:r>
            <a:r>
              <a:rPr lang="en-GB" sz="1500" b="1" dirty="0" err="1"/>
              <a:t>Ereira</a:t>
            </a:r>
            <a:r>
              <a:rPr lang="en-GB" sz="1500" b="1" dirty="0"/>
              <a:t>,</a:t>
            </a:r>
            <a:r>
              <a:rPr lang="en-GB" sz="1500" dirty="0"/>
              <a:t> 1:27:04)</a:t>
            </a:r>
          </a:p>
          <a:p>
            <a:pPr marL="0" indent="0">
              <a:buNone/>
            </a:pPr>
            <a:endParaRPr lang="en-GB" sz="1500" i="0" dirty="0">
              <a:solidFill>
                <a:srgbClr val="0F0F0F"/>
              </a:solidFill>
              <a:effectLst/>
              <a:latin typeface="Roboto" panose="02000000000000000000" pitchFamily="2" charset="0"/>
            </a:endParaRPr>
          </a:p>
          <a:p>
            <a:pPr marL="0" indent="0">
              <a:buNone/>
            </a:pPr>
            <a:r>
              <a:rPr lang="en-GB" sz="1500" i="0" dirty="0">
                <a:solidFill>
                  <a:srgbClr val="0F0F0F"/>
                </a:solidFill>
                <a:effectLst/>
                <a:latin typeface="Roboto" panose="02000000000000000000" pitchFamily="2" charset="0"/>
              </a:rPr>
              <a:t>Also: </a:t>
            </a:r>
            <a:r>
              <a:rPr lang="en-GB" sz="1500" b="1" i="0" dirty="0">
                <a:solidFill>
                  <a:srgbClr val="0F0F0F"/>
                </a:solidFill>
                <a:effectLst/>
                <a:latin typeface="Roboto" panose="02000000000000000000" pitchFamily="2" charset="0"/>
              </a:rPr>
              <a:t>The </a:t>
            </a:r>
            <a:r>
              <a:rPr lang="en-GB" sz="1500" b="1" i="0" dirty="0" err="1">
                <a:solidFill>
                  <a:srgbClr val="0F0F0F"/>
                </a:solidFill>
                <a:effectLst/>
                <a:latin typeface="Roboto" panose="02000000000000000000" pitchFamily="2" charset="0"/>
              </a:rPr>
              <a:t>Kogis</a:t>
            </a:r>
            <a:r>
              <a:rPr lang="en-GB" sz="1500" b="1" i="0" dirty="0">
                <a:solidFill>
                  <a:srgbClr val="0F0F0F"/>
                </a:solidFill>
                <a:effectLst/>
                <a:latin typeface="Roboto" panose="02000000000000000000" pitchFamily="2" charset="0"/>
              </a:rPr>
              <a:t>: Guardians of the Heart of the World | SLICE (8:42)</a:t>
            </a:r>
          </a:p>
          <a:p>
            <a:pPr marL="0" indent="0">
              <a:buNone/>
            </a:pPr>
            <a:r>
              <a:rPr lang="en-GB" sz="1500" dirty="0">
                <a:hlinkClick r:id="rId4"/>
              </a:rPr>
              <a:t>https://www.youtube.com/watch?v=kDoN3Yvxvi4</a:t>
            </a:r>
            <a:endParaRPr lang="en-GB" sz="1500" dirty="0"/>
          </a:p>
          <a:p>
            <a:pPr marL="0" indent="0">
              <a:buNone/>
            </a:pPr>
            <a:endParaRPr lang="en-GB" sz="1900" dirty="0"/>
          </a:p>
          <a:p>
            <a:pPr marL="0" indent="0">
              <a:buNone/>
            </a:pPr>
            <a:endParaRPr lang="en-GB" dirty="0"/>
          </a:p>
        </p:txBody>
      </p:sp>
      <p:pic>
        <p:nvPicPr>
          <p:cNvPr id="6146" name="Picture 2" descr="Indigenous Kogi worldview aims to change face of conservation for good">
            <a:extLst>
              <a:ext uri="{FF2B5EF4-FFF2-40B4-BE49-F238E27FC236}">
                <a16:creationId xmlns:a16="http://schemas.microsoft.com/office/drawing/2014/main" id="{8CBC77A8-279A-05E2-5FE2-95867A9083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9985" y="1118753"/>
            <a:ext cx="5209022" cy="3466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9461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216</TotalTime>
  <Words>1069</Words>
  <Application>Microsoft Office PowerPoint</Application>
  <PresentationFormat>On-screen Show (4:3)</PresentationFormat>
  <Paragraphs>234</Paragraphs>
  <Slides>24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Aptos</vt:lpstr>
      <vt:lpstr>Aptos Display</vt:lpstr>
      <vt:lpstr>Arial</vt:lpstr>
      <vt:lpstr>Calibri</vt:lpstr>
      <vt:lpstr>Georgia</vt:lpstr>
      <vt:lpstr>Open Sans</vt:lpstr>
      <vt:lpstr>Roboto</vt:lpstr>
      <vt:lpstr>Office Theme</vt:lpstr>
      <vt:lpstr>HPAN4016 People’s Worlds: Interactions with the Environment Case Studies in Social Diversity</vt:lpstr>
      <vt:lpstr>Humans and habitat</vt:lpstr>
      <vt:lpstr>The materialist  tradition  </vt:lpstr>
      <vt:lpstr>Cultural relativism Franz Boas, Margaret Mead…</vt:lpstr>
      <vt:lpstr>Anthropology  and Materialism</vt:lpstr>
      <vt:lpstr>Human interaction with the environment</vt:lpstr>
      <vt:lpstr>  A reminder about  phases  of economic  activity</vt:lpstr>
      <vt:lpstr> Let’s consider some case studies:  How applicable are our “phases of economic activity” across a range of human societies? </vt:lpstr>
      <vt:lpstr>What happened to hunter-gatherers? http://dr-illustration.co.uk/all/maps-1/ </vt:lpstr>
      <vt:lpstr>Foragers today https://www2.palomar.edu/anthro/subsistence/sub_2.htm </vt:lpstr>
      <vt:lpstr>Khoi-khoi, pastoralists (inc. Nama, Damara) Khoi-san, foragers (inc. !Kung, Ju/ Ju-Hoansi) </vt:lpstr>
      <vt:lpstr>Shacks of Damara people near Uis in Namibia (2014) Olga Emst</vt:lpstr>
      <vt:lpstr>Damara people…</vt:lpstr>
      <vt:lpstr>Khoi-san people</vt:lpstr>
      <vt:lpstr>Himba people, Namibia</vt:lpstr>
      <vt:lpstr> Production of tools, containers, shelter, artefacts, decoration/art</vt:lpstr>
      <vt:lpstr>Hadza people,  Tanzania</vt:lpstr>
      <vt:lpstr>Distribution and exchange </vt:lpstr>
      <vt:lpstr>Different types of distribution and exchange</vt:lpstr>
      <vt:lpstr> Changing patterns of exchange… Transitions from subsistence to cash economy</vt:lpstr>
      <vt:lpstr>Consumption</vt:lpstr>
      <vt:lpstr>Social Reproduction How important is this?</vt:lpstr>
      <vt:lpstr>Colombia: indigenous peoples Kogi, Wiwa, Arhuaco…</vt:lpstr>
      <vt:lpstr> The Kogi worldview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Andy Bevan</dc:creator>
  <cp:lastModifiedBy>Andy Bevan</cp:lastModifiedBy>
  <cp:revision>34</cp:revision>
  <dcterms:created xsi:type="dcterms:W3CDTF">2025-02-24T14:34:26Z</dcterms:created>
  <dcterms:modified xsi:type="dcterms:W3CDTF">2025-03-11T13:32:19Z</dcterms:modified>
</cp:coreProperties>
</file>