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302" r:id="rId5"/>
    <p:sldId id="257" r:id="rId6"/>
    <p:sldId id="305" r:id="rId7"/>
    <p:sldId id="306" r:id="rId8"/>
    <p:sldId id="307" r:id="rId9"/>
    <p:sldId id="308" r:id="rId10"/>
    <p:sldId id="309" r:id="rId11"/>
    <p:sldId id="258" r:id="rId12"/>
    <p:sldId id="310" r:id="rId13"/>
    <p:sldId id="259" r:id="rId14"/>
    <p:sldId id="311" r:id="rId15"/>
    <p:sldId id="277" r:id="rId16"/>
    <p:sldId id="278" r:id="rId17"/>
    <p:sldId id="266" r:id="rId18"/>
    <p:sldId id="26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98" r:id="rId30"/>
    <p:sldId id="299" r:id="rId31"/>
    <p:sldId id="312" r:id="rId32"/>
    <p:sldId id="304" r:id="rId33"/>
    <p:sldId id="303" r:id="rId34"/>
    <p:sldId id="276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415"/>
    <p:restoredTop sz="94725"/>
  </p:normalViewPr>
  <p:slideViewPr>
    <p:cSldViewPr>
      <p:cViewPr varScale="1">
        <p:scale>
          <a:sx n="102" d="100"/>
          <a:sy n="102" d="100"/>
        </p:scale>
        <p:origin x="80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E7Bfw9lFfs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717032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1: </a:t>
            </a:r>
          </a:p>
          <a:p>
            <a:r>
              <a:rPr lang="en-GB" sz="2400" b="1" dirty="0"/>
              <a:t>Redundant Array of Independent Disk (RAID)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Benefits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Characteristics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0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1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2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RAID Level 3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D80C-BFA6-D203-FD0C-CF6D89C3D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Value of Data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70E4079-6B2E-0DFD-0E08-2289394D35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925256"/>
            <a:ext cx="8229600" cy="326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“Data is one of the most valuable assets in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— for operations, analytics, research, teaching, and decision-making.”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Brief bullet list:</a:t>
            </a:r>
          </a:p>
          <a:p>
            <a:pPr marL="457200" marR="0" lvl="1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Irreplaceable student, research or institutional data</a:t>
            </a:r>
          </a:p>
          <a:p>
            <a:pPr marL="457200" marR="0" lvl="1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Operational continuity (teaching/admin systems)</a:t>
            </a:r>
          </a:p>
          <a:p>
            <a:pPr marL="457200" marR="0" lvl="1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Compliance, reputation, service delivery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Transition: “But data is vulnerable…”</a:t>
            </a:r>
          </a:p>
        </p:txBody>
      </p:sp>
    </p:spTree>
    <p:extLst>
      <p:ext uri="{BB962C8B-B14F-4D97-AF65-F5344CB8AC3E}">
        <p14:creationId xmlns:p14="http://schemas.microsoft.com/office/powerpoint/2010/main" val="655139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 up of a metal object&#10;&#10;AI-generated content may be incorrect.">
            <a:extLst>
              <a:ext uri="{FF2B5EF4-FFF2-40B4-BE49-F238E27FC236}">
                <a16:creationId xmlns:a16="http://schemas.microsoft.com/office/drawing/2014/main" id="{3ED00153-26F5-601B-B656-F76FE5D45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111019"/>
            <a:ext cx="3635896" cy="1504509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4A3D54D2-4E71-E769-F9BC-A275703E78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84529"/>
            <a:ext cx="805258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Threats to Data – Hardware Failure &amp; Media Damage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5B3410A-1686-06A8-3ECF-F97D7E3E6C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1270289"/>
            <a:ext cx="8496944" cy="280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36525" marR="0" lvl="0" indent="-125413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Disk drives (HDD/SSD) have finite lifespans and can fail (read errors, mechanical/firmware faults).</a:t>
            </a:r>
          </a:p>
          <a:p>
            <a:pPr marL="136525" marR="0" lvl="0" indent="-125413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Media damage: bad sectors, controller failure, wear-out, silent degradation. For example, cell bit-rot or drive firmware bugs.</a:t>
            </a:r>
          </a:p>
          <a:p>
            <a:pPr marL="136525" marR="0" lvl="0" indent="-125413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Consequence: data becomes unreadable or array becomes unavailable.</a:t>
            </a:r>
          </a:p>
          <a:p>
            <a:pPr marL="136525" marR="0" lvl="0" indent="-125413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This is where redundancy begins to matter.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4034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BD50C58-8693-86F7-B634-AF126FDF3F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84529"/>
            <a:ext cx="718575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Threats to Data – Cybersecurity &amp; Human Error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A321C4A-DF10-8B64-FE4C-AD56A935E5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1520" y="1450308"/>
            <a:ext cx="8755558" cy="280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73050" marR="0" lvl="0" indent="-2730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Cyberattacks (ransomware, malware) can encrypt or corrupt data.</a:t>
            </a:r>
          </a:p>
          <a:p>
            <a:pPr marL="273050" marR="0" lvl="0" indent="-2730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Human error: accidental deletion, mis-configuration of storage, overwriting critical files.</a:t>
            </a:r>
          </a:p>
          <a:p>
            <a:pPr marL="273050" marR="0" lvl="0" indent="-2730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Important note: While RAID can help mitigate hardware failure, it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does not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itself prevent malicious deletion or encryption of data. </a:t>
            </a:r>
          </a:p>
          <a:p>
            <a:pPr marL="273050" marR="0" lvl="0" indent="-2730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Therefore, we need layered protection.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63CA51B-54BC-0BB0-A6A0-BFF32E9BB3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005064"/>
            <a:ext cx="3859014" cy="160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56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1E568FB0-0F62-1208-9770-4DABEB370F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369085"/>
            <a:ext cx="82296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Threats to Data – Natural Disasters, Environmental Hazards &amp; Site Risk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6AEF684B-D152-53EA-F241-B94760F31F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556792"/>
            <a:ext cx="8229600" cy="2343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Physical risks: fire, flood, earthquake, power surge, cooling failure.</a:t>
            </a:r>
          </a:p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Site risk: if the entire data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centre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or storage facility is affected, all disks, even redundant ones, may be compromised.</a:t>
            </a:r>
          </a:p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This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emphasises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that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location and environment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matter for data protection.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 blurry image of a colorful light&#10;&#10;AI-generated content may be incorrect.">
            <a:extLst>
              <a:ext uri="{FF2B5EF4-FFF2-40B4-BE49-F238E27FC236}">
                <a16:creationId xmlns:a16="http://schemas.microsoft.com/office/drawing/2014/main" id="{D373B4C4-2768-3D6D-5756-017BFF2F8A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00142"/>
            <a:ext cx="6836296" cy="186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709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B9734-D480-124E-E751-33D0F9EE8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Problem: Single Points of Failure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73B3E50-C759-FF45-BC23-A35C6DF488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9552" y="1844824"/>
            <a:ext cx="8147248" cy="2805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85738" marR="0" lvl="0" indent="-174625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 just one disk or one storage unit, failure = data loss or downtime.</a:t>
            </a:r>
          </a:p>
          <a:p>
            <a:pPr marL="185738" marR="0" lvl="0" indent="-174625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must design for “what if” scenarios: what if one disk fails? what if the controller fails? what if a flood affects the whole site?</a:t>
            </a:r>
          </a:p>
          <a:p>
            <a:pPr marL="185738" marR="0" lvl="0" indent="-174625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Redundancy (in hardware and site) is central to resilience.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330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RAID?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6B7A0B2-6131-7E34-9FA8-9375CEC75E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1520" y="1416361"/>
            <a:ext cx="8640960" cy="3001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RAID (Redundant Array of Independent Disks) is a storage technology that combines multiple physical disks into one or more logical units in order to achieve one or more of: increased performance, increased reliability (redundancy), or both. 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Key goals: reliability (fault tolerance), availability (less downtime), performance (faster reads/writes) depending on level.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Note: Different RAID “levels” (0,1,5,6,10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etc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 provide different trade-offs. 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DF274B-8A5F-ADC5-264F-1B79157119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72" y="4581128"/>
            <a:ext cx="4004456" cy="114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BAC59-814A-1269-3B46-DF15156F2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E8BE9-B0C4-C304-CAA4-6648D034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RAID?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4B3B7-D74A-0CCC-BF8D-A5FECFF82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Just as additional memory in form of cache, can improve system performance. In the same way additional disks can also improve system performance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In RAID, we use an array of disks. These disks operated independently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Since there are many disks, multiple I/O requests can be handled in parallel if the data required is on separate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 single I/O operation can be handled in parallel if the data required is distributed across multiple disks</a:t>
            </a:r>
          </a:p>
        </p:txBody>
      </p:sp>
    </p:spTree>
    <p:extLst>
      <p:ext uri="{BB962C8B-B14F-4D97-AF65-F5344CB8AC3E}">
        <p14:creationId xmlns:p14="http://schemas.microsoft.com/office/powerpoint/2010/main" val="3542272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Benefits of RAID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loss can be very dangerous for an organization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prevents data loss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can be implemented in hardware or software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Servers make use of RAID technology 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DE1A6-C96A-3E4D-C2CF-DEF5233C3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/>
              <a:t>How RAID Helps Against Hardware Failures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49D6F3-11A3-490F-A08C-E7C52FFA01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564675"/>
            <a:ext cx="8229600" cy="3728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 many RAID configurations, if one disk fails, the system can continue to operate (and rebuild) without data loss or downtime (depending on design).</a:t>
            </a:r>
          </a:p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Example: in “mirroring” (RAID 1) you have an exact copy; in “striping with parity” (RAID 5/6) you have distributed parity so that the array can reconstruct from failure.</a:t>
            </a:r>
          </a:p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So: RAID addresses one of the major threats — disk failure.</a:t>
            </a:r>
          </a:p>
          <a:p>
            <a:pPr marL="185738" marR="0" lvl="0" indent="-185738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But: It is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 complete solution for all threats.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331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Characteristics of RAID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There are 7 levels of RAID schemes. These are called RAID 0, RAID 1, …… RAID 6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 most common characteristics in all these levels are: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physical disk drives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The operating system views these separate disks as a single logical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Data is distributed across the physical drives of the array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Redundant disk capacity is used to store parity information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Parity information can help in recovering data in case of disk failure  </a:t>
            </a:r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Characteristics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402832" cy="4464496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RAID level 0 divides data into </a:t>
            </a:r>
            <a:r>
              <a:rPr lang="en-US" altLang="en-US" sz="2200" b="1" dirty="0"/>
              <a:t>block units</a:t>
            </a:r>
            <a:r>
              <a:rPr lang="en-US" altLang="en-US" sz="2200" dirty="0"/>
              <a:t> and writes them across a number of disks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 data is placed across multiple disks, it is also called </a:t>
            </a:r>
            <a:r>
              <a:rPr lang="en-US" altLang="en-US" sz="2200" b="1" dirty="0"/>
              <a:t>data stripping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advantage of distributing data over disks is that if two different I/O requests are pending for two different blocks of data, then there is a possibility that the requested blocks are on different disks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B02246-FBD2-A746-A308-3D2D129B5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339632"/>
            <a:ext cx="3826768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parity checking of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So, if data in one drive gets corrupted then all the data would be lost. So, RAID 0 does not support data recovery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Spanning is another term that is used with RAID level 0 because the logical disk will span all the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0 implementation require minimum 2 disks 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0 - 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RAID level 0 increases speed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Throughput (speed) is increases because: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-   Multiple data request probably not on the same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Disks seek in parallel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data is likely to be stripped across multiple disks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Implementation is easy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 overhead of parity calculation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Disadvantage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It is not a true RAID because it is not fault tolerance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failure of just one drive will result in all data in an array being lost.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Should not be used in mission critical environments </a:t>
            </a:r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– 1: Characteristics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This level is called </a:t>
            </a:r>
            <a:r>
              <a:rPr lang="en-US" altLang="en-US" sz="2200" b="1" dirty="0"/>
              <a:t>mirroring </a:t>
            </a:r>
            <a:r>
              <a:rPr lang="en-US" altLang="en-US" sz="2200" dirty="0"/>
              <a:t>as it copies data onto two disk drives simultaneously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 same data is placed on multiple disks, it is also called </a:t>
            </a:r>
            <a:r>
              <a:rPr lang="en-US" altLang="en-US" sz="2200" b="1" dirty="0"/>
              <a:t>data mirroring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automatic duplication of the data means there is little likelihood of data loss or system downtime</a:t>
            </a:r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as in RAID 0, but each logical strip is mapped to two separate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Thus every disk in the array has mirror disk that contains the same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read from either disk but is written on both disks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D74A57-455A-0646-B81E-520211411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50" y="1340768"/>
            <a:ext cx="7607300" cy="381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A read request can be executed by either of the two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 write request means that both the disks must be updated. This can be done in parallel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overhead of storing parity information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Recovery from failure is simple. If one drive fails, we just have to access data from the second drive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1: Advantages &amp; Disadvantages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Main advantage is RAID 1 provides fault tolerance. If one disk fails, the other automatically takes over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 continuous operation is maintained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1 is used to store systems software such as drivers, operating systems, compilers, etc. and other highly critical files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Disadvantage: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Main disadvantage is cost. Since data is duplicated, storage costs increase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RAID 2 mechanism, all disks participate in the execution of every I/O request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spindles of individual disk drives are synchronized so that each disk head is in the same position on each disk at any given time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and uses ECC to monitor correctness of information on disk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Error correcting code is also calculated and stored with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Not implemented in practice due to high costs and overheads</a:t>
            </a:r>
          </a:p>
        </p:txBody>
      </p:sp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8DEEC-322A-E940-8ECA-8A82F4614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50" y="1314450"/>
            <a:ext cx="82296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Issues with 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Requires fewer disks than Level – 1 to provide redundancy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Still needs quite a few more disks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10 data disks need 4 check disks plus parity check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Big problem is performance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Must read data plus ECC code from other disks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a write, have to modify data, ECC, and parity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Another big problem is only one read at a time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While a read of a single block can be done in parallel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Multiple blocks from multiple files cannot be read because of the bit-interleaved placement of data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196752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One big problem with Level – 2 are the disks needed to detect which disk had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Modern disks can already determine if there is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is divided into byte units and written across multiple disk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Parity information is stored for each disk section and written to a dedicated parity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All disks can be accessed in parallel </a:t>
            </a:r>
          </a:p>
          <a:p>
            <a:pPr algn="just">
              <a:lnSpc>
                <a:spcPct val="9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570384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case of drive failure, the parity drive is accessed, and data is reconstructed from the remaining devices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Once the failed drive is replaced, the missing data can be restored on the new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3 can provide very high data transfer rates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transferred in bulk. Thus,  high speed data transmission is possible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4031311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9CB288-5FF0-CE46-8FB2-6CC96DC1D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24" y="1092200"/>
            <a:ext cx="7772400" cy="449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584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EE75E88-0702-F8E1-4651-1AE16CF36D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84529"/>
            <a:ext cx="643817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Limitations of RAID – Why It’s Not Enough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FDF24B8-685C-85DA-A03B-B77E6F9CB1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58059"/>
            <a:ext cx="807524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RAID does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replace backups: It protects against hardware failure but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against: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Accidental file deletion or corruption.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Cyberattacks (ransomware) targeting the data itself.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Site disaster where the whole array (and backup) is destroyed.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Summary: RAID = part of data protection strategy, not the whole strategy.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Therefore: RAID should be combined with backups, off-site replication, encryption, cybersecurity controls.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9466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560D1-7DA7-2ECA-22ED-A526EF155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/>
              <a:t>Recap</a:t>
            </a:r>
          </a:p>
        </p:txBody>
      </p:sp>
      <p:pic>
        <p:nvPicPr>
          <p:cNvPr id="4" name="Online Media 3" descr="RAID 0, RAID 1, RAID 10 - All You Need to Know as Fast As Possible">
            <a:hlinkClick r:id="" action="ppaction://media"/>
            <a:extLst>
              <a:ext uri="{FF2B5EF4-FFF2-40B4-BE49-F238E27FC236}">
                <a16:creationId xmlns:a16="http://schemas.microsoft.com/office/drawing/2014/main" id="{FD90F8BA-DF5F-4E61-7FF6-7A866B08035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43608" y="1196752"/>
            <a:ext cx="6931025" cy="3916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556BE3-9D1B-9F8F-B5E5-7C966833B562}"/>
              </a:ext>
            </a:extLst>
          </p:cNvPr>
          <p:cNvSpPr txBox="1"/>
          <p:nvPr/>
        </p:nvSpPr>
        <p:spPr>
          <a:xfrm>
            <a:off x="2121649" y="5291916"/>
            <a:ext cx="4900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=eE7Bfw9lFfs</a:t>
            </a:r>
          </a:p>
        </p:txBody>
      </p:sp>
    </p:spTree>
    <p:extLst>
      <p:ext uri="{BB962C8B-B14F-4D97-AF65-F5344CB8AC3E}">
        <p14:creationId xmlns:p14="http://schemas.microsoft.com/office/powerpoint/2010/main" val="64968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43960</TotalTime>
  <Words>1714</Words>
  <Application>Microsoft Macintosh PowerPoint</Application>
  <PresentationFormat>On-screen Show (4:3)</PresentationFormat>
  <Paragraphs>189</Paragraphs>
  <Slides>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-webkit-standard</vt:lpstr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The Value of Data</vt:lpstr>
      <vt:lpstr>Threats to Data – Hardware Failure &amp; Media Damage</vt:lpstr>
      <vt:lpstr>Threats to Data – Cybersecurity &amp; Human Error</vt:lpstr>
      <vt:lpstr>Threats to Data – Natural Disasters, Environmental Hazards &amp; Site Risk</vt:lpstr>
      <vt:lpstr>The Problem: Single Points of Failure</vt:lpstr>
      <vt:lpstr>What is RAID?</vt:lpstr>
      <vt:lpstr>What is RAID?</vt:lpstr>
      <vt:lpstr>Benefits of RAID</vt:lpstr>
      <vt:lpstr>How RAID Helps Against Hardware Failures</vt:lpstr>
      <vt:lpstr>Characteristics of RAID</vt:lpstr>
      <vt:lpstr>RAID Level 0 – Characteristics </vt:lpstr>
      <vt:lpstr>RAID Level 0</vt:lpstr>
      <vt:lpstr>RAID Level 0 - Advantages</vt:lpstr>
      <vt:lpstr>RAID Level 0 – Disadvantage </vt:lpstr>
      <vt:lpstr>RAID Level – 1: Characteristics </vt:lpstr>
      <vt:lpstr>RAID Level 1</vt:lpstr>
      <vt:lpstr>RAID Level 1</vt:lpstr>
      <vt:lpstr>RAID Level 1</vt:lpstr>
      <vt:lpstr>RAID Level 1: Advantages &amp; Disadvantages</vt:lpstr>
      <vt:lpstr>RAID Level 2</vt:lpstr>
      <vt:lpstr>RAID Level 2</vt:lpstr>
      <vt:lpstr>Issues with RAID Level 2</vt:lpstr>
      <vt:lpstr>RAID Level 3</vt:lpstr>
      <vt:lpstr>RAID Level 3</vt:lpstr>
      <vt:lpstr>RAID Level 3</vt:lpstr>
      <vt:lpstr>Limitations of RAID – Why It’s Not Enough</vt:lpstr>
      <vt:lpstr>Recap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Redhwan Al-amri</cp:lastModifiedBy>
  <cp:revision>270</cp:revision>
  <dcterms:created xsi:type="dcterms:W3CDTF">2015-04-14T15:21:28Z</dcterms:created>
  <dcterms:modified xsi:type="dcterms:W3CDTF">2025-11-10T07:56:32Z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