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2442"/>
  </p:normalViewPr>
  <p:slideViewPr>
    <p:cSldViewPr snapToGrid="0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98C834-3612-8A46-8F22-5C7B8C08B0CC}" type="datetimeFigureOut">
              <a:rPr lang="en-US" smtClean="0"/>
              <a:t>5/20/24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01A336-31D2-1749-AC3F-7CEFF1857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484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01A336-31D2-1749-AC3F-7CEFF185799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337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01A336-31D2-1749-AC3F-7CEFF185799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033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0341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6551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965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7978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8175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133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770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6887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6491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9299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154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A9A2C-86EA-9D4F-8FBA-545FB0F91B1C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D9502D0-4F84-C444-8330-9DD8DF54FDF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8521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3313B-FC84-7886-9B48-B7C55CEF87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187" y="2706839"/>
            <a:ext cx="7267518" cy="2838938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Business Analysis and Planning: Case study</a:t>
            </a:r>
            <a:endParaRPr lang="en-US" sz="9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85F581-26BE-E60B-B5F8-A82B195F76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44063" y="5300499"/>
            <a:ext cx="5088650" cy="1198120"/>
          </a:xfrm>
        </p:spPr>
        <p:txBody>
          <a:bodyPr>
            <a:normAutofit/>
          </a:bodyPr>
          <a:lstStyle/>
          <a:p>
            <a:pPr algn="r"/>
            <a:r>
              <a:rPr lang="en-US" sz="2000" dirty="0"/>
              <a:t>By: Waleed </a:t>
            </a:r>
            <a:r>
              <a:rPr lang="en-US" sz="2000" dirty="0" err="1"/>
              <a:t>Al-anesi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73D5C9-E669-ACF8-F3BB-7EA70B267691}"/>
              </a:ext>
            </a:extLst>
          </p:cNvPr>
          <p:cNvSpPr txBox="1"/>
          <p:nvPr/>
        </p:nvSpPr>
        <p:spPr>
          <a:xfrm>
            <a:off x="1047487" y="1464910"/>
            <a:ext cx="111460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Engineering Management Leadership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899646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0D1173B-FBCA-4F2A-AB78-7DB51EC95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B08DCF8-02FA-4015-A96A-7F8A89EBC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6CFC8-DA3B-A4DC-BBC7-D16BBEDBB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0072" y="964769"/>
            <a:ext cx="4966432" cy="2376915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600" dirty="0"/>
              <a:t>Company Overview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2EFD7EB-F887-4187-BD35-2F6584E9E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1"/>
            <a:ext cx="4641751" cy="5149101"/>
            <a:chOff x="7463259" y="583365"/>
            <a:chExt cx="4641750" cy="5181928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D802ABCE-86EF-458C-B776-FBEE5B3ED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CF257E23-BAFF-4E5A-9DCD-5EB001A23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Cargo shipping containers in a pile and on a semi-truck at a harbour">
            <a:extLst>
              <a:ext uri="{FF2B5EF4-FFF2-40B4-BE49-F238E27FC236}">
                <a16:creationId xmlns:a16="http://schemas.microsoft.com/office/drawing/2014/main" id="{DBEF11E7-DB08-7686-C080-7845134EB2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89" r="17387" b="-2"/>
          <a:stretch/>
        </p:blipFill>
        <p:spPr>
          <a:xfrm>
            <a:off x="1271223" y="1116345"/>
            <a:ext cx="3362141" cy="3866172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480890EC-EC50-46D3-879E-63EDF4D06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0073" y="3526496"/>
            <a:ext cx="495950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2" name="Picture 41">
            <a:extLst>
              <a:ext uri="{FF2B5EF4-FFF2-40B4-BE49-F238E27FC236}">
                <a16:creationId xmlns:a16="http://schemas.microsoft.com/office/drawing/2014/main" id="{971F6991-E635-48F8-9309-D5A5C1ECB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3ACF2F98-1DF0-4594-9502-F2B79E79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9391F32-DCC9-A096-F060-F1D1E2928E6E}"/>
              </a:ext>
            </a:extLst>
          </p:cNvPr>
          <p:cNvSpPr txBox="1"/>
          <p:nvPr/>
        </p:nvSpPr>
        <p:spPr>
          <a:xfrm>
            <a:off x="5770072" y="3625323"/>
            <a:ext cx="464175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cap="all" dirty="0"/>
              <a:t>The case study is about the logistic company as I’ve been assigned to work as a consultant to help them overcome the challenges they face in their operations.</a:t>
            </a:r>
            <a:endParaRPr lang="en-US" sz="1600" cap="all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CE572-E410-D547-B4A0-3934B350C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Current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88AB5-0892-A3F7-E615-FA57C2DACF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Staff shortages in logistics operations: </a:t>
            </a:r>
          </a:p>
          <a:p>
            <a:pPr lvl="1">
              <a:lnSpc>
                <a:spcPct val="150000"/>
              </a:lnSpc>
            </a:pPr>
            <a:r>
              <a:rPr lang="en-US" b="1" dirty="0"/>
              <a:t>Discuses the </a:t>
            </a:r>
            <a:r>
              <a:rPr lang="en-US" dirty="0"/>
              <a:t>impact on operations and customer service.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Employee retention issues: </a:t>
            </a:r>
          </a:p>
          <a:p>
            <a:pPr lvl="1">
              <a:lnSpc>
                <a:spcPct val="150000"/>
              </a:lnSpc>
            </a:pPr>
            <a:r>
              <a:rPr lang="en-US" b="1" dirty="0"/>
              <a:t>Discuses the </a:t>
            </a:r>
            <a:r>
              <a:rPr lang="en-US" dirty="0"/>
              <a:t>reasons behind turnover rates.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Environmental concerns: </a:t>
            </a:r>
          </a:p>
          <a:p>
            <a:pPr lvl="1">
              <a:lnSpc>
                <a:spcPct val="150000"/>
              </a:lnSpc>
            </a:pPr>
            <a:r>
              <a:rPr lang="en-US" b="1" dirty="0"/>
              <a:t>Discuses </a:t>
            </a:r>
            <a:r>
              <a:rPr lang="en-US" dirty="0"/>
              <a:t>need to </a:t>
            </a:r>
            <a:r>
              <a:rPr lang="en-US" dirty="0" err="1"/>
              <a:t>decarbonise</a:t>
            </a:r>
            <a:r>
              <a:rPr lang="en-US" dirty="0"/>
              <a:t> the fleet for sustainability and regulatory compliance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184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1D7A2-C8D0-ED07-BF00-64B7EE0B1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Staff Shortages and Improving Retention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D017-9188-9D7E-209C-521249351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1- Implementing effective recruitment strategies: </a:t>
            </a:r>
            <a:r>
              <a:rPr lang="en-US" sz="1400" dirty="0"/>
              <a:t>(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(DeFrank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2019)</a:t>
            </a:r>
            <a:r>
              <a:rPr lang="en-US" sz="1400" dirty="0"/>
              <a:t>)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 err="1"/>
              <a:t>Utilising</a:t>
            </a:r>
            <a:r>
              <a:rPr lang="en-US" dirty="0"/>
              <a:t> recruitment agencies (despite previous resistance)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Targeted advertising in </a:t>
            </a:r>
            <a:r>
              <a:rPr lang="en-US" dirty="0" err="1"/>
              <a:t>specialised</a:t>
            </a:r>
            <a:r>
              <a:rPr lang="en-US" dirty="0"/>
              <a:t> logistics forums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Offering competitive salaries and benefits packages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194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969FB-C6E5-74D6-D02B-C308B4881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Staff Shortages and Improving Retention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177E2-3CC5-3C2A-6661-E2740C3CC3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2- Improving working conditions: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Basalamah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others, 2021)</a:t>
            </a:r>
            <a:endParaRPr lang="en-US" sz="1600" dirty="0"/>
          </a:p>
          <a:p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/>
              <a:t>Providing opportunities for career advancement and training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Enhancing workplace culture and employee engagement programs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Implementing flexible scheduling options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811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CADC3-44FA-4FE8-0E23-6128F6E81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Staff Shortages and Improving Retention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BD36B-E017-B257-F235-70C00D012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3- </a:t>
            </a:r>
            <a:r>
              <a:rPr lang="en-US" b="1" dirty="0"/>
              <a:t>Employee recognition and rewards: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(El </a:t>
            </a:r>
            <a:r>
              <a:rPr lang="en-GB" sz="1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Masri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Suliman, 2019)</a:t>
            </a:r>
          </a:p>
          <a:p>
            <a:pPr marL="0" indent="0">
              <a:buNone/>
            </a:pP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/>
              <a:t>Implementing employee recognition programs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Celebrating milestones and achievements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Encouraging open communication channels for feedback and suggestions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432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F605E-6034-E735-E7EB-8831F3F4E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Decarbonising</a:t>
            </a:r>
            <a:r>
              <a:rPr lang="en-US" dirty="0"/>
              <a:t> the Fleet - Current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4D3C4-E19A-0068-33AA-F38B3F2AB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Overview of current measures: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Use of planning and scheduling software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Speed governing system to </a:t>
            </a:r>
            <a:r>
              <a:rPr lang="en-US" dirty="0" err="1"/>
              <a:t>optimise</a:t>
            </a:r>
            <a:r>
              <a:rPr lang="en-US" dirty="0"/>
              <a:t> fuel efficiency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560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0C6F8-AB10-BA75-FA0A-682CC9774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Decarbonising</a:t>
            </a:r>
            <a:r>
              <a:rPr lang="en-US" dirty="0"/>
              <a:t> the Fleet - Future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D2455-3D82-380A-78DB-B6BC5656C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Investing in alternative fuels: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Stančin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2020)</a:t>
            </a:r>
            <a:endParaRPr lang="en-US" b="1" dirty="0"/>
          </a:p>
          <a:p>
            <a:pPr lvl="1">
              <a:lnSpc>
                <a:spcPct val="150000"/>
              </a:lnSpc>
            </a:pPr>
            <a:r>
              <a:rPr lang="en-US" dirty="0"/>
              <a:t>Transitioning to electric or hybrid vehicles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Exploring biofuels and renewable energy sources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82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4DBA6-A119-0BCD-DBA9-F248C22C5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Decarbonising</a:t>
            </a:r>
            <a:r>
              <a:rPr lang="en-US" dirty="0"/>
              <a:t> the Fleet - Future Strategies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6D28E-A359-C16C-52F1-DB6EC2A56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Fleet </a:t>
            </a:r>
            <a:r>
              <a:rPr lang="en-US" b="1" dirty="0" err="1"/>
              <a:t>optimisation</a:t>
            </a:r>
            <a:r>
              <a:rPr lang="en-US" b="1" dirty="0"/>
              <a:t>: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(Moradi </a:t>
            </a:r>
            <a:r>
              <a:rPr lang="en-GB" sz="1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Afrapoli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Askari-</a:t>
            </a:r>
            <a:r>
              <a:rPr lang="en-GB" sz="1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Nasab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2019)</a:t>
            </a:r>
            <a:endParaRPr lang="en-US" b="1" dirty="0"/>
          </a:p>
          <a:p>
            <a:pPr lvl="1">
              <a:lnSpc>
                <a:spcPct val="150000"/>
              </a:lnSpc>
            </a:pPr>
            <a:r>
              <a:rPr lang="en-US" dirty="0"/>
              <a:t>Implementing route </a:t>
            </a:r>
            <a:r>
              <a:rPr lang="en-US" dirty="0" err="1"/>
              <a:t>optimisation</a:t>
            </a:r>
            <a:r>
              <a:rPr lang="en-US" dirty="0"/>
              <a:t> software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Right-sizing the fleet to match demand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Adopting eco-driving practices to reduce fuel consumption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303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4DBA6-A119-0BCD-DBA9-F248C22C5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Decarbonising</a:t>
            </a:r>
            <a:r>
              <a:rPr lang="en-US" dirty="0"/>
              <a:t> the Fleet - Future Strategies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6D28E-A359-C16C-52F1-DB6EC2A56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Collaborating with manufacturers: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(Chen, Wang and Peng, 2019)</a:t>
            </a:r>
          </a:p>
          <a:p>
            <a:pPr marL="0" indent="0">
              <a:lnSpc>
                <a:spcPct val="150000"/>
              </a:lnSpc>
              <a:buNone/>
            </a:pPr>
            <a:endParaRPr lang="en-US" b="1" dirty="0"/>
          </a:p>
          <a:p>
            <a:pPr lvl="1">
              <a:lnSpc>
                <a:spcPct val="150000"/>
              </a:lnSpc>
            </a:pPr>
            <a:r>
              <a:rPr lang="en-US" dirty="0"/>
              <a:t>Encouraging suppliers to develop more fuel-efficient vehicles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Participating in industry initiatives for sustainable transportation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0300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B7618-95C6-1FEB-E4BB-546E354EC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BC6FD-BF5E-FE5E-0F4A-C32B935515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Summary of key points addressed: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Emphasis on the importance of addressing staff shortages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Improving retention</a:t>
            </a:r>
          </a:p>
          <a:p>
            <a:pPr lvl="1">
              <a:lnSpc>
                <a:spcPct val="150000"/>
              </a:lnSpc>
            </a:pPr>
            <a:r>
              <a:rPr lang="en-US" dirty="0" err="1"/>
              <a:t>Decarbonising</a:t>
            </a:r>
            <a:r>
              <a:rPr lang="en-US" dirty="0"/>
              <a:t> the fleet for the company's long-term success and sustainability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783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826F5-C1BF-9BDE-FDA2-5A9F3FB6C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F0A0E-6627-9C31-E4D9-A3AC3CD6E0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Open the floor for questions and discussion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477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D1607-AA79-87E5-58FE-3263B1591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FAC7F-CF9A-CF48-6544-BF466B7FA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989" y="2015732"/>
            <a:ext cx="11615352" cy="412557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1800" kern="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Basalamah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S.A. and others (2021) ‘The role of work motivation and work environment in improving job satisfaction’, </a:t>
            </a:r>
            <a:r>
              <a:rPr lang="en-GB" sz="18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Golden Ratio of Human Resource Management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1(2), pp. 94–103.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Chen, J., Wang, L. and Peng, Z. (2019) ‘A collaborative optimization algorithm for energy-efficient multi-objective distributed no-idle flow-shop scheduling’, </a:t>
            </a:r>
            <a:r>
              <a:rPr lang="en-GB" sz="18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Swarm and Evolutionary Computation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50, p. 100557.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DeFrank, G. </a:t>
            </a:r>
            <a:r>
              <a:rPr lang="en-GB" sz="18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(2019) ‘Key recruitment and retention strategies for a pilot web-based intervention to decrease obesity risk among minority youth’, </a:t>
            </a:r>
            <a:r>
              <a:rPr lang="en-GB" sz="18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Pilot and feasibility studies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5, pp. 1–13.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 </a:t>
            </a:r>
            <a:r>
              <a:rPr lang="en-GB" sz="1800" kern="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Masri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N. and Suliman, A. (2019) ‘Talent management, employee recognition and performance in the research institutions’, </a:t>
            </a:r>
            <a:r>
              <a:rPr lang="en-GB" sz="18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Studies in Business and Economics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14(1), pp. 127–140.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Moradi </a:t>
            </a:r>
            <a:r>
              <a:rPr lang="en-GB" sz="1800" kern="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Afrapoli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and Askari-</a:t>
            </a:r>
            <a:r>
              <a:rPr lang="en-GB" sz="1800" kern="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Nasab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 (2019) ‘Mining fleet management systems: a review of models and algorithms’, </a:t>
            </a:r>
            <a:r>
              <a:rPr lang="en-GB" sz="18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Mining, Reclamation and Environment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33(1), pp. 42–60.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kern="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Stančin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 </a:t>
            </a:r>
            <a:r>
              <a:rPr lang="en-GB" sz="18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(2020) ‘A review on alternative fuels in future energy system’, </a:t>
            </a:r>
            <a:r>
              <a:rPr lang="en-GB" sz="18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Renewable and sustainable energy reviews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128, p. 109927.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71992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13644</TotalTime>
  <Words>600</Words>
  <Application>Microsoft Macintosh PowerPoint</Application>
  <PresentationFormat>Widescreen</PresentationFormat>
  <Paragraphs>64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Gill Sans MT</vt:lpstr>
      <vt:lpstr>Gallery</vt:lpstr>
      <vt:lpstr>Business Analysis and Planning: Case study</vt:lpstr>
      <vt:lpstr>Company Overview</vt:lpstr>
      <vt:lpstr>Current Challenges</vt:lpstr>
      <vt:lpstr>Staff Shortages and Improving Retention</vt:lpstr>
      <vt:lpstr>Staff Shortages and Improving Retention (cont.)</vt:lpstr>
      <vt:lpstr>Staff Shortages and Improving Retention (cont.)</vt:lpstr>
      <vt:lpstr>Decarbonising the Fleet - Current Measures</vt:lpstr>
      <vt:lpstr>Decarbonising the Fleet - Future Strategies</vt:lpstr>
      <vt:lpstr>Decarbonising the Fleet - Future Strategies (cont.)</vt:lpstr>
      <vt:lpstr>Decarbonising the Fleet - Future Strategies (cont.)</vt:lpstr>
      <vt:lpstr>Conclusion</vt:lpstr>
      <vt:lpstr>Q&amp;A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WALEED AL-ANESI</dc:creator>
  <cp:lastModifiedBy>WALEED AL-ANESI</cp:lastModifiedBy>
  <cp:revision>7</cp:revision>
  <dcterms:created xsi:type="dcterms:W3CDTF">2024-05-13T12:27:24Z</dcterms:created>
  <dcterms:modified xsi:type="dcterms:W3CDTF">2024-05-22T23:52:09Z</dcterms:modified>
</cp:coreProperties>
</file>