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14"/>
  </p:notesMasterIdLst>
  <p:handoutMasterIdLst>
    <p:handoutMasterId r:id="rId15"/>
  </p:handoutMasterIdLst>
  <p:sldIdLst>
    <p:sldId id="256" r:id="rId2"/>
    <p:sldId id="323" r:id="rId3"/>
    <p:sldId id="324" r:id="rId4"/>
    <p:sldId id="325" r:id="rId5"/>
    <p:sldId id="326" r:id="rId6"/>
    <p:sldId id="327" r:id="rId7"/>
    <p:sldId id="330" r:id="rId8"/>
    <p:sldId id="331" r:id="rId9"/>
    <p:sldId id="332" r:id="rId10"/>
    <p:sldId id="329" r:id="rId11"/>
    <p:sldId id="328" r:id="rId12"/>
    <p:sldId id="322" r:id="rId13"/>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73" d="100"/>
          <a:sy n="73" d="100"/>
        </p:scale>
        <p:origin x="28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smtClean="0"/>
              <a:t>CMM506 Human-Computer Interaction</a:t>
            </a:r>
          </a:p>
        </p:txBody>
      </p:sp>
      <p:sp>
        <p:nvSpPr>
          <p:cNvPr id="67587" name="Rectangle 6"/>
          <p:cNvSpPr>
            <a:spLocks noGrp="1" noChangeArrowheads="1"/>
          </p:cNvSpPr>
          <p:nvPr>
            <p:ph type="ftr" sz="quarter" idx="4"/>
          </p:nvPr>
        </p:nvSpPr>
        <p:spPr>
          <a:noFill/>
        </p:spPr>
        <p:txBody>
          <a:bodyPr/>
          <a:lstStyle/>
          <a:p>
            <a:r>
              <a:rPr lang="en-GB" smtClean="0"/>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smtClean="0"/>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smtClean="0"/>
              <a:t>CMM506 Human-Computer Interaction</a:t>
            </a:r>
          </a:p>
        </p:txBody>
      </p:sp>
      <p:sp>
        <p:nvSpPr>
          <p:cNvPr id="130051" name="Rectangle 6"/>
          <p:cNvSpPr>
            <a:spLocks noGrp="1" noChangeArrowheads="1"/>
          </p:cNvSpPr>
          <p:nvPr>
            <p:ph type="ftr" sz="quarter" idx="4"/>
          </p:nvPr>
        </p:nvSpPr>
        <p:spPr>
          <a:noFill/>
        </p:spPr>
        <p:txBody>
          <a:bodyPr/>
          <a:lstStyle/>
          <a:p>
            <a:r>
              <a:rPr lang="en-GB" smtClean="0"/>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12</a:t>
            </a:fld>
            <a:endParaRPr lang="en-GB" smtClean="0"/>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bc.co.uk/news/technology-36367221"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orlandoweekly.com/Blogs/archives/2017/02/01/florida-congressman-matt-gaetz-files-suit-to-permanently-abolish-the-epa"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support.skype.com/en/faq/FA14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darkpatterns.or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User Experience Design</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smtClean="0"/>
              <a:t>ACCA7020</a:t>
            </a:r>
            <a:endParaRPr lang="is-IS" sz="2400" dirty="0" smtClean="0"/>
          </a:p>
          <a:p>
            <a:pPr>
              <a:spcBef>
                <a:spcPct val="20000"/>
              </a:spcBef>
              <a:buClr>
                <a:schemeClr val="tx1"/>
              </a:buClr>
              <a:buSzPct val="125000"/>
              <a:buFont typeface="Wingdings" pitchFamily="2" charset="2"/>
              <a:buNone/>
              <a:defRPr/>
            </a:pPr>
            <a:r>
              <a:rPr lang="is-IS" sz="2400" dirty="0" smtClean="0"/>
              <a:t>Lecture 10 – Dark Patterns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By now you should have realised that there are major ethical issues related to UXD</a:t>
            </a:r>
          </a:p>
          <a:p>
            <a:r>
              <a:rPr lang="en-GB" dirty="0" smtClean="0"/>
              <a:t>There is a difference between bad design – design anti-patterns – and design that consciously aims to manipulate the user in a way that benefits a company rather than benefitting the user</a:t>
            </a:r>
          </a:p>
          <a:p>
            <a:endParaRPr lang="en-GB" dirty="0" smtClean="0"/>
          </a:p>
          <a:p>
            <a:r>
              <a:rPr lang="en-GB" dirty="0" smtClean="0"/>
              <a:t>These interfaces that are crafted to trick users into doing things such as buying insurance with a purchase, or signing up for recurring bills, are known as </a:t>
            </a:r>
            <a:r>
              <a:rPr lang="en-GB" i="1" dirty="0" smtClean="0"/>
              <a:t>Dark Patterns</a:t>
            </a:r>
            <a:endParaRPr lang="en-GB" dirty="0" smtClean="0"/>
          </a:p>
        </p:txBody>
      </p:sp>
      <p:sp>
        <p:nvSpPr>
          <p:cNvPr id="3" name="Title 2"/>
          <p:cNvSpPr>
            <a:spLocks noGrp="1"/>
          </p:cNvSpPr>
          <p:nvPr>
            <p:ph type="title"/>
          </p:nvPr>
        </p:nvSpPr>
        <p:spPr/>
        <p:txBody>
          <a:bodyPr/>
          <a:lstStyle/>
          <a:p>
            <a:r>
              <a:rPr lang="en-GB" dirty="0" smtClean="0"/>
              <a:t>Dark Patterns</a:t>
            </a:r>
            <a:endParaRPr lang="en-GB" dirty="0"/>
          </a:p>
        </p:txBody>
      </p:sp>
    </p:spTree>
    <p:extLst>
      <p:ext uri="{BB962C8B-B14F-4D97-AF65-F5344CB8AC3E}">
        <p14:creationId xmlns:p14="http://schemas.microsoft.com/office/powerpoint/2010/main" val="27689586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760640"/>
          </a:xfrm>
        </p:spPr>
        <p:txBody>
          <a:bodyPr>
            <a:normAutofit/>
          </a:bodyPr>
          <a:lstStyle/>
          <a:p>
            <a:r>
              <a:rPr lang="en-GB" dirty="0" smtClean="0"/>
              <a:t>Consumers, brand-owners, and designers all need to know about dark patterns</a:t>
            </a:r>
          </a:p>
          <a:p>
            <a:r>
              <a:rPr lang="en-GB" dirty="0" smtClean="0"/>
              <a:t>Consumers</a:t>
            </a:r>
          </a:p>
          <a:p>
            <a:pPr lvl="1"/>
            <a:r>
              <a:rPr lang="en-GB" dirty="0" smtClean="0"/>
              <a:t>Forewarned is fore-armed</a:t>
            </a:r>
          </a:p>
          <a:p>
            <a:r>
              <a:rPr lang="en-GB" dirty="0" smtClean="0"/>
              <a:t>Brand-owners</a:t>
            </a:r>
          </a:p>
          <a:p>
            <a:pPr lvl="1"/>
            <a:r>
              <a:rPr lang="en-GB" dirty="0" smtClean="0"/>
              <a:t>Being publicly named as a user of dark patterns can lead to a lot of bad press</a:t>
            </a:r>
          </a:p>
          <a:p>
            <a:r>
              <a:rPr lang="en-GB" dirty="0" smtClean="0"/>
              <a:t>Designers</a:t>
            </a:r>
          </a:p>
          <a:p>
            <a:pPr lvl="1"/>
            <a:r>
              <a:rPr lang="en-GB" dirty="0" smtClean="0"/>
              <a:t>Being able to recognise dark patterns allows you to refuse unethical requests by clients/bosses</a:t>
            </a:r>
          </a:p>
          <a:p>
            <a:pPr lvl="1"/>
            <a:r>
              <a:rPr lang="en-GB" dirty="0" smtClean="0"/>
              <a:t>“I won’t implement opt-out defaults for the insurance upsells because that practice is considered unethical and will get you bad press.”</a:t>
            </a:r>
            <a:endParaRPr lang="en-GB" dirty="0"/>
          </a:p>
        </p:txBody>
      </p:sp>
      <p:sp>
        <p:nvSpPr>
          <p:cNvPr id="3" name="Title 2"/>
          <p:cNvSpPr>
            <a:spLocks noGrp="1"/>
          </p:cNvSpPr>
          <p:nvPr>
            <p:ph type="title"/>
          </p:nvPr>
        </p:nvSpPr>
        <p:spPr/>
        <p:txBody>
          <a:bodyPr/>
          <a:lstStyle/>
          <a:p>
            <a:r>
              <a:rPr lang="en-GB" dirty="0" smtClean="0"/>
              <a:t>Dark Patterns</a:t>
            </a:r>
            <a:endParaRPr lang="en-GB" dirty="0"/>
          </a:p>
        </p:txBody>
      </p:sp>
    </p:spTree>
    <p:extLst>
      <p:ext uri="{BB962C8B-B14F-4D97-AF65-F5344CB8AC3E}">
        <p14:creationId xmlns:p14="http://schemas.microsoft.com/office/powerpoint/2010/main" val="27070332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4618856" cy="5593808"/>
          </a:xfrm>
        </p:spPr>
        <p:txBody>
          <a:bodyPr/>
          <a:lstStyle/>
          <a:p>
            <a:r>
              <a:rPr lang="en-GB" dirty="0" smtClean="0"/>
              <a:t>The </a:t>
            </a:r>
            <a:r>
              <a:rPr lang="en-GB" dirty="0" smtClean="0"/>
              <a:t>12” </a:t>
            </a:r>
            <a:r>
              <a:rPr lang="en-GB" dirty="0" err="1" smtClean="0"/>
              <a:t>Macbook</a:t>
            </a:r>
            <a:r>
              <a:rPr lang="en-GB" dirty="0" smtClean="0"/>
              <a:t> has one USB-C port</a:t>
            </a:r>
          </a:p>
          <a:p>
            <a:r>
              <a:rPr lang="en-GB" dirty="0" smtClean="0"/>
              <a:t>How do you connect your phone/mouse/keyboard/monitor?</a:t>
            </a:r>
          </a:p>
          <a:p>
            <a:r>
              <a:rPr lang="en-GB" dirty="0" smtClean="0"/>
              <a:t>Buy the appropriate £9/£29/£49 adaptor(s)?</a:t>
            </a:r>
          </a:p>
          <a:p>
            <a:endParaRPr lang="en-GB" dirty="0"/>
          </a:p>
          <a:p>
            <a:r>
              <a:rPr lang="en-GB" dirty="0" smtClean="0"/>
              <a:t>Is this a poor design decision, or a consciously unethical move to sell more accessories?</a:t>
            </a:r>
            <a:endParaRPr lang="en-GB" dirty="0"/>
          </a:p>
        </p:txBody>
      </p:sp>
      <p:sp>
        <p:nvSpPr>
          <p:cNvPr id="3" name="Title 2"/>
          <p:cNvSpPr>
            <a:spLocks noGrp="1"/>
          </p:cNvSpPr>
          <p:nvPr>
            <p:ph type="title"/>
          </p:nvPr>
        </p:nvSpPr>
        <p:spPr/>
        <p:txBody>
          <a:bodyPr/>
          <a:lstStyle/>
          <a:p>
            <a:r>
              <a:rPr lang="en-GB" dirty="0" smtClean="0"/>
              <a:t>Bad Design or Dark Pattern?</a:t>
            </a:r>
            <a:endParaRPr lang="en-GB" dirty="0"/>
          </a:p>
        </p:txBody>
      </p:sp>
      <p:pic>
        <p:nvPicPr>
          <p:cNvPr id="1028" name="Picture 4" descr="Image result for apple usb-c adapter for macboo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3800" y="3933056"/>
            <a:ext cx="3858328" cy="25722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l="19685" t="22871" r="8316" b="-1"/>
          <a:stretch/>
        </p:blipFill>
        <p:spPr>
          <a:xfrm>
            <a:off x="5153800" y="1340768"/>
            <a:ext cx="3858328" cy="2165023"/>
          </a:xfrm>
          <a:prstGeom prst="rect">
            <a:avLst/>
          </a:prstGeom>
        </p:spPr>
      </p:pic>
    </p:spTree>
    <p:extLst>
      <p:ext uri="{BB962C8B-B14F-4D97-AF65-F5344CB8AC3E}">
        <p14:creationId xmlns:p14="http://schemas.microsoft.com/office/powerpoint/2010/main" val="24939767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a:bodyPr>
          <a:lstStyle/>
          <a:p>
            <a:r>
              <a:rPr lang="en-GB" dirty="0" smtClean="0"/>
              <a:t>In 2010 UX designer Harry </a:t>
            </a:r>
            <a:r>
              <a:rPr lang="en-GB" dirty="0" err="1" smtClean="0"/>
              <a:t>Brignull</a:t>
            </a:r>
            <a:r>
              <a:rPr lang="en-GB" dirty="0" smtClean="0"/>
              <a:t> (darkpatterns.org) began to document examples of deliberately confusing or deceptive user interfaces</a:t>
            </a:r>
          </a:p>
          <a:p>
            <a:pPr lvl="1"/>
            <a:r>
              <a:rPr lang="en-GB" dirty="0" smtClean="0"/>
              <a:t>Setting up recurring payments</a:t>
            </a:r>
          </a:p>
          <a:p>
            <a:pPr lvl="1"/>
            <a:r>
              <a:rPr lang="en-GB" dirty="0" smtClean="0"/>
              <a:t>Purchasing things surreptitiously added to a shopping basket</a:t>
            </a:r>
          </a:p>
          <a:p>
            <a:pPr lvl="1"/>
            <a:r>
              <a:rPr lang="en-GB" dirty="0" smtClean="0"/>
              <a:t>Spamming all contacts through Facebook games</a:t>
            </a:r>
          </a:p>
          <a:p>
            <a:r>
              <a:rPr lang="en-GB" dirty="0" smtClean="0"/>
              <a:t>Dark patterns are not just limited to the web</a:t>
            </a:r>
          </a:p>
          <a:p>
            <a:pPr lvl="1"/>
            <a:r>
              <a:rPr lang="en-GB" dirty="0" smtClean="0"/>
              <a:t>Book clubs shipping books to people who don’t specifically decline them</a:t>
            </a:r>
          </a:p>
          <a:p>
            <a:pPr lvl="1"/>
            <a:r>
              <a:rPr lang="en-GB" dirty="0" smtClean="0"/>
              <a:t>Credit cards that advertise 0% transfer rates that only apply to very small numbers of customers</a:t>
            </a:r>
            <a:endParaRPr lang="en-GB" dirty="0"/>
          </a:p>
        </p:txBody>
      </p:sp>
      <p:sp>
        <p:nvSpPr>
          <p:cNvPr id="3" name="Title 2"/>
          <p:cNvSpPr>
            <a:spLocks noGrp="1"/>
          </p:cNvSpPr>
          <p:nvPr>
            <p:ph type="title"/>
          </p:nvPr>
        </p:nvSpPr>
        <p:spPr/>
        <p:txBody>
          <a:bodyPr/>
          <a:lstStyle/>
          <a:p>
            <a:r>
              <a:rPr lang="en-GB" dirty="0" smtClean="0"/>
              <a:t>Dark Patterns</a:t>
            </a:r>
            <a:endParaRPr lang="en-GB" dirty="0"/>
          </a:p>
        </p:txBody>
      </p:sp>
    </p:spTree>
    <p:extLst>
      <p:ext uri="{BB962C8B-B14F-4D97-AF65-F5344CB8AC3E}">
        <p14:creationId xmlns:p14="http://schemas.microsoft.com/office/powerpoint/2010/main" val="28979628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1008112"/>
          </a:xfrm>
        </p:spPr>
        <p:txBody>
          <a:bodyPr/>
          <a:lstStyle/>
          <a:p>
            <a:r>
              <a:rPr lang="en-GB" dirty="0" err="1" smtClean="0"/>
              <a:t>Brignull</a:t>
            </a:r>
            <a:r>
              <a:rPr lang="en-GB" dirty="0" smtClean="0"/>
              <a:t> documented 14 different dark pattern types</a:t>
            </a:r>
          </a:p>
          <a:p>
            <a:pPr marL="411480" lvl="1" indent="0">
              <a:buNone/>
            </a:pPr>
            <a:endParaRPr lang="en-GB" dirty="0"/>
          </a:p>
        </p:txBody>
      </p:sp>
      <p:sp>
        <p:nvSpPr>
          <p:cNvPr id="3" name="Title 2"/>
          <p:cNvSpPr>
            <a:spLocks noGrp="1"/>
          </p:cNvSpPr>
          <p:nvPr>
            <p:ph type="title"/>
          </p:nvPr>
        </p:nvSpPr>
        <p:spPr/>
        <p:txBody>
          <a:bodyPr/>
          <a:lstStyle/>
          <a:p>
            <a:r>
              <a:rPr lang="en-GB" dirty="0" smtClean="0"/>
              <a:t>Dark Patterns</a:t>
            </a:r>
            <a:endParaRPr lang="en-GB" dirty="0"/>
          </a:p>
        </p:txBody>
      </p:sp>
      <p:sp>
        <p:nvSpPr>
          <p:cNvPr id="4" name="TextBox 3"/>
          <p:cNvSpPr txBox="1"/>
          <p:nvPr/>
        </p:nvSpPr>
        <p:spPr>
          <a:xfrm>
            <a:off x="323528" y="2204864"/>
            <a:ext cx="8712968" cy="3046988"/>
          </a:xfrm>
          <a:prstGeom prst="rect">
            <a:avLst/>
          </a:prstGeom>
          <a:noFill/>
        </p:spPr>
        <p:txBody>
          <a:bodyPr wrap="square" numCol="2" rtlCol="0">
            <a:spAutoFit/>
          </a:bodyPr>
          <a:lstStyle/>
          <a:p>
            <a:pPr marL="285750" indent="-285750">
              <a:buFont typeface="Arial" panose="020B0604020202020204" pitchFamily="34" charset="0"/>
              <a:buChar char="•"/>
            </a:pPr>
            <a:r>
              <a:rPr lang="en-GB" sz="2400" dirty="0" smtClean="0"/>
              <a:t>Bait and Switch</a:t>
            </a:r>
          </a:p>
          <a:p>
            <a:pPr marL="285750" indent="-285750">
              <a:buFont typeface="Arial" panose="020B0604020202020204" pitchFamily="34" charset="0"/>
              <a:buChar char="•"/>
            </a:pPr>
            <a:r>
              <a:rPr lang="en-GB" sz="2400" dirty="0" smtClean="0"/>
              <a:t>Disguised Ads</a:t>
            </a:r>
          </a:p>
          <a:p>
            <a:pPr marL="285750" indent="-285750">
              <a:buFont typeface="Arial" panose="020B0604020202020204" pitchFamily="34" charset="0"/>
              <a:buChar char="•"/>
            </a:pPr>
            <a:r>
              <a:rPr lang="en-GB" sz="2400" dirty="0" smtClean="0"/>
              <a:t>Faraway Bill</a:t>
            </a:r>
          </a:p>
          <a:p>
            <a:pPr marL="285750" indent="-285750">
              <a:buFont typeface="Arial" panose="020B0604020202020204" pitchFamily="34" charset="0"/>
              <a:buChar char="•"/>
            </a:pPr>
            <a:r>
              <a:rPr lang="en-GB" sz="2400" dirty="0" smtClean="0"/>
              <a:t>Forced Continuity</a:t>
            </a:r>
          </a:p>
          <a:p>
            <a:pPr marL="285750" indent="-285750">
              <a:buFont typeface="Arial" panose="020B0604020202020204" pitchFamily="34" charset="0"/>
              <a:buChar char="•"/>
            </a:pPr>
            <a:r>
              <a:rPr lang="en-GB" sz="2400" dirty="0" smtClean="0"/>
              <a:t>Forced Disclosure</a:t>
            </a:r>
          </a:p>
          <a:p>
            <a:pPr marL="285750" indent="-285750">
              <a:buFont typeface="Arial" panose="020B0604020202020204" pitchFamily="34" charset="0"/>
              <a:buChar char="•"/>
            </a:pPr>
            <a:r>
              <a:rPr lang="en-GB" sz="2400" dirty="0" smtClean="0"/>
              <a:t>Friend Spam</a:t>
            </a:r>
          </a:p>
          <a:p>
            <a:pPr marL="285750" indent="-285750">
              <a:buFont typeface="Arial" panose="020B0604020202020204" pitchFamily="34" charset="0"/>
              <a:buChar char="•"/>
            </a:pPr>
            <a:r>
              <a:rPr lang="en-GB" sz="2400" dirty="0" smtClean="0"/>
              <a:t>Hidden Cost</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Misdirection</a:t>
            </a:r>
          </a:p>
          <a:p>
            <a:pPr marL="285750" indent="-285750">
              <a:buFont typeface="Arial" panose="020B0604020202020204" pitchFamily="34" charset="0"/>
              <a:buChar char="•"/>
            </a:pPr>
            <a:r>
              <a:rPr lang="en-GB" sz="2400" dirty="0" smtClean="0"/>
              <a:t>Price Comparison Prevention</a:t>
            </a:r>
          </a:p>
          <a:p>
            <a:pPr marL="285750" indent="-285750">
              <a:buFont typeface="Arial" panose="020B0604020202020204" pitchFamily="34" charset="0"/>
              <a:buChar char="•"/>
            </a:pPr>
            <a:r>
              <a:rPr lang="en-GB" sz="2400" dirty="0" smtClean="0"/>
              <a:t>Private Suckering</a:t>
            </a:r>
          </a:p>
          <a:p>
            <a:pPr marL="285750" indent="-285750">
              <a:buFont typeface="Arial" panose="020B0604020202020204" pitchFamily="34" charset="0"/>
              <a:buChar char="•"/>
            </a:pPr>
            <a:r>
              <a:rPr lang="en-GB" sz="2400" dirty="0" smtClean="0"/>
              <a:t>Roach </a:t>
            </a:r>
            <a:r>
              <a:rPr lang="en-GB" sz="2400" dirty="0"/>
              <a:t>M</a:t>
            </a:r>
            <a:r>
              <a:rPr lang="en-GB" sz="2400" dirty="0" smtClean="0"/>
              <a:t>otel</a:t>
            </a:r>
          </a:p>
          <a:p>
            <a:pPr marL="285750" indent="-285750">
              <a:buFont typeface="Arial" panose="020B0604020202020204" pitchFamily="34" charset="0"/>
              <a:buChar char="•"/>
            </a:pPr>
            <a:r>
              <a:rPr lang="en-GB" sz="2400" dirty="0" smtClean="0"/>
              <a:t>Road Block</a:t>
            </a:r>
          </a:p>
          <a:p>
            <a:pPr marL="285750" indent="-285750">
              <a:buFont typeface="Arial" panose="020B0604020202020204" pitchFamily="34" charset="0"/>
              <a:buChar char="•"/>
            </a:pPr>
            <a:r>
              <a:rPr lang="en-GB" sz="2400" dirty="0" smtClean="0"/>
              <a:t>Sneak into Basket</a:t>
            </a:r>
          </a:p>
          <a:p>
            <a:pPr marL="285750" indent="-285750">
              <a:buFont typeface="Arial" panose="020B0604020202020204" pitchFamily="34" charset="0"/>
              <a:buChar char="•"/>
            </a:pPr>
            <a:r>
              <a:rPr lang="en-GB" sz="2400" dirty="0" smtClean="0"/>
              <a:t>Trick Questions</a:t>
            </a:r>
            <a:endParaRPr lang="en-GB" sz="2400" dirty="0"/>
          </a:p>
        </p:txBody>
      </p:sp>
      <p:sp>
        <p:nvSpPr>
          <p:cNvPr id="5" name="Content Placeholder 1"/>
          <p:cNvSpPr txBox="1">
            <a:spLocks/>
          </p:cNvSpPr>
          <p:nvPr/>
        </p:nvSpPr>
        <p:spPr>
          <a:xfrm>
            <a:off x="467544" y="5283210"/>
            <a:ext cx="8229600" cy="1386150"/>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fontAlgn="auto">
              <a:spcAft>
                <a:spcPts val="0"/>
              </a:spcAft>
            </a:pPr>
            <a:r>
              <a:rPr lang="en-GB" i="1" dirty="0" smtClean="0"/>
              <a:t>Shady patterns</a:t>
            </a:r>
            <a:r>
              <a:rPr lang="en-GB" dirty="0" smtClean="0"/>
              <a:t> are not explicitly deceptive but push the company’s agenda over the users’ desires</a:t>
            </a:r>
            <a:endParaRPr lang="en-GB" i="1" dirty="0" smtClean="0"/>
          </a:p>
          <a:p>
            <a:pPr marL="411480" lvl="1" indent="0" fontAlgn="auto">
              <a:spcAft>
                <a:spcPts val="0"/>
              </a:spcAft>
              <a:buFont typeface="Georgia"/>
              <a:buNone/>
            </a:pPr>
            <a:endParaRPr lang="en-GB" dirty="0"/>
          </a:p>
        </p:txBody>
      </p:sp>
    </p:spTree>
    <p:extLst>
      <p:ext uri="{BB962C8B-B14F-4D97-AF65-F5344CB8AC3E}">
        <p14:creationId xmlns:p14="http://schemas.microsoft.com/office/powerpoint/2010/main" val="30474382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user sets out to do one thing but something else happens instead</a:t>
            </a:r>
          </a:p>
          <a:p>
            <a:r>
              <a:rPr lang="en-GB" dirty="0" smtClean="0"/>
              <a:t>Windows 10 upgrade</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pPr lvl="1"/>
            <a:r>
              <a:rPr lang="en-GB" dirty="0" smtClean="0"/>
              <a:t>When the user clicked the red X the upgrade started rather than being cancelled</a:t>
            </a:r>
            <a:endParaRPr lang="en-GB" dirty="0"/>
          </a:p>
        </p:txBody>
      </p:sp>
      <p:sp>
        <p:nvSpPr>
          <p:cNvPr id="3" name="Title 2"/>
          <p:cNvSpPr>
            <a:spLocks noGrp="1"/>
          </p:cNvSpPr>
          <p:nvPr>
            <p:ph type="title"/>
          </p:nvPr>
        </p:nvSpPr>
        <p:spPr/>
        <p:txBody>
          <a:bodyPr/>
          <a:lstStyle/>
          <a:p>
            <a:r>
              <a:rPr lang="en-GB" dirty="0" smtClean="0"/>
              <a:t>Bait &amp; Switch</a:t>
            </a:r>
            <a:endParaRPr lang="en-GB" dirty="0"/>
          </a:p>
        </p:txBody>
      </p:sp>
      <p:pic>
        <p:nvPicPr>
          <p:cNvPr id="1028" name="Picture 4" descr="Microsoft bo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2420888"/>
            <a:ext cx="5544616" cy="31167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108253" y="6550223"/>
            <a:ext cx="4065280" cy="307777"/>
          </a:xfrm>
          <a:prstGeom prst="rect">
            <a:avLst/>
          </a:prstGeom>
          <a:noFill/>
        </p:spPr>
        <p:txBody>
          <a:bodyPr wrap="none" rtlCol="0">
            <a:spAutoFit/>
          </a:bodyPr>
          <a:lstStyle/>
          <a:p>
            <a:r>
              <a:rPr lang="en-GB" sz="1400" dirty="0">
                <a:hlinkClick r:id="rId3"/>
              </a:rPr>
              <a:t>http://www.bbc.co.uk/news/technology-36367221</a:t>
            </a:r>
            <a:endParaRPr lang="en-GB" sz="1400" dirty="0"/>
          </a:p>
        </p:txBody>
      </p:sp>
    </p:spTree>
    <p:extLst>
      <p:ext uri="{BB962C8B-B14F-4D97-AF65-F5344CB8AC3E}">
        <p14:creationId xmlns:p14="http://schemas.microsoft.com/office/powerpoint/2010/main" val="2928335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3394720" cy="5593808"/>
          </a:xfrm>
        </p:spPr>
        <p:txBody>
          <a:bodyPr>
            <a:normAutofit/>
          </a:bodyPr>
          <a:lstStyle/>
          <a:p>
            <a:r>
              <a:rPr lang="en-GB" dirty="0" smtClean="0"/>
              <a:t>These may look like news stories, but are simply clickbait or adverts</a:t>
            </a:r>
          </a:p>
          <a:p>
            <a:pPr lvl="1"/>
            <a:r>
              <a:rPr lang="en-GB" dirty="0" smtClean="0"/>
              <a:t>Often used by smaller companies</a:t>
            </a:r>
          </a:p>
          <a:p>
            <a:pPr lvl="1"/>
            <a:r>
              <a:rPr lang="en-GB" dirty="0" smtClean="0"/>
              <a:t>“Sponsored Links” or “From The Web”</a:t>
            </a:r>
          </a:p>
          <a:p>
            <a:pPr lvl="1"/>
            <a:r>
              <a:rPr lang="en-GB" dirty="0" smtClean="0"/>
              <a:t>Anything from </a:t>
            </a:r>
            <a:r>
              <a:rPr lang="en-GB" dirty="0" err="1" smtClean="0"/>
              <a:t>Taboola</a:t>
            </a:r>
            <a:endParaRPr lang="en-GB" dirty="0"/>
          </a:p>
        </p:txBody>
      </p:sp>
      <p:sp>
        <p:nvSpPr>
          <p:cNvPr id="3" name="Title 2"/>
          <p:cNvSpPr>
            <a:spLocks noGrp="1"/>
          </p:cNvSpPr>
          <p:nvPr>
            <p:ph type="title"/>
          </p:nvPr>
        </p:nvSpPr>
        <p:spPr/>
        <p:txBody>
          <a:bodyPr/>
          <a:lstStyle/>
          <a:p>
            <a:r>
              <a:rPr lang="en-GB" dirty="0" smtClean="0"/>
              <a:t>Disguised Ads</a:t>
            </a:r>
            <a:endParaRPr lang="en-GB" dirty="0"/>
          </a:p>
        </p:txBody>
      </p:sp>
      <p:pic>
        <p:nvPicPr>
          <p:cNvPr id="4" name="Picture 3"/>
          <p:cNvPicPr>
            <a:picLocks noChangeAspect="1"/>
          </p:cNvPicPr>
          <p:nvPr/>
        </p:nvPicPr>
        <p:blipFill>
          <a:blip r:embed="rId2"/>
          <a:stretch>
            <a:fillRect/>
          </a:stretch>
        </p:blipFill>
        <p:spPr>
          <a:xfrm>
            <a:off x="4067944" y="1196752"/>
            <a:ext cx="4786508" cy="4886870"/>
          </a:xfrm>
          <a:prstGeom prst="rect">
            <a:avLst/>
          </a:prstGeom>
        </p:spPr>
      </p:pic>
      <p:sp>
        <p:nvSpPr>
          <p:cNvPr id="5" name="TextBox 4"/>
          <p:cNvSpPr txBox="1"/>
          <p:nvPr/>
        </p:nvSpPr>
        <p:spPr>
          <a:xfrm>
            <a:off x="539552" y="6574536"/>
            <a:ext cx="8385629" cy="261610"/>
          </a:xfrm>
          <a:prstGeom prst="rect">
            <a:avLst/>
          </a:prstGeom>
          <a:noFill/>
        </p:spPr>
        <p:txBody>
          <a:bodyPr wrap="none" rtlCol="0">
            <a:spAutoFit/>
          </a:bodyPr>
          <a:lstStyle/>
          <a:p>
            <a:r>
              <a:rPr lang="en-GB" sz="1100" dirty="0">
                <a:hlinkClick r:id="rId3"/>
              </a:rPr>
              <a:t>http://www.orlandoweekly.com/Blogs/archives/2017/02/01/florida-congressman-matt-gaetz-files-suit-to-permanently-abolish-the-epa</a:t>
            </a:r>
            <a:endParaRPr lang="en-GB" sz="1100" dirty="0"/>
          </a:p>
        </p:txBody>
      </p:sp>
    </p:spTree>
    <p:extLst>
      <p:ext uri="{BB962C8B-B14F-4D97-AF65-F5344CB8AC3E}">
        <p14:creationId xmlns:p14="http://schemas.microsoft.com/office/powerpoint/2010/main" val="17900075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Any situation where it’s easy for a user to get into a situation they can’t get out of</a:t>
            </a:r>
          </a:p>
          <a:p>
            <a:endParaRPr lang="en-GB" dirty="0" smtClean="0"/>
          </a:p>
          <a:p>
            <a:r>
              <a:rPr lang="en-GB" dirty="0" smtClean="0"/>
              <a:t>Skype accounts used to be impossible to close a Skype account without contacting customer services</a:t>
            </a:r>
            <a:endParaRPr lang="en-GB" dirty="0"/>
          </a:p>
          <a:p>
            <a:r>
              <a:rPr lang="en-GB" dirty="0" smtClean="0"/>
              <a:t>Due to public pressure it is now possible to do it manually, but you must give a reason (and it closes the Microsoft account that is linked to the Skype account)</a:t>
            </a:r>
          </a:p>
          <a:p>
            <a:pPr lvl="1"/>
            <a:r>
              <a:rPr lang="en-GB" dirty="0" smtClean="0"/>
              <a:t>You still can’t close a Skype account and keep the Microsoft account</a:t>
            </a:r>
          </a:p>
          <a:p>
            <a:pPr lvl="1"/>
            <a:endParaRPr lang="en-GB" dirty="0"/>
          </a:p>
        </p:txBody>
      </p:sp>
      <p:sp>
        <p:nvSpPr>
          <p:cNvPr id="3" name="Title 2"/>
          <p:cNvSpPr>
            <a:spLocks noGrp="1"/>
          </p:cNvSpPr>
          <p:nvPr>
            <p:ph type="title"/>
          </p:nvPr>
        </p:nvSpPr>
        <p:spPr/>
        <p:txBody>
          <a:bodyPr/>
          <a:lstStyle/>
          <a:p>
            <a:r>
              <a:rPr lang="en-GB" dirty="0" smtClean="0"/>
              <a:t>Roach Motel</a:t>
            </a:r>
            <a:endParaRPr lang="en-GB" dirty="0"/>
          </a:p>
        </p:txBody>
      </p:sp>
      <p:sp>
        <p:nvSpPr>
          <p:cNvPr id="4" name="TextBox 3"/>
          <p:cNvSpPr txBox="1"/>
          <p:nvPr/>
        </p:nvSpPr>
        <p:spPr>
          <a:xfrm>
            <a:off x="4829934" y="6389870"/>
            <a:ext cx="3861826" cy="338554"/>
          </a:xfrm>
          <a:prstGeom prst="rect">
            <a:avLst/>
          </a:prstGeom>
          <a:noFill/>
        </p:spPr>
        <p:txBody>
          <a:bodyPr wrap="none" rtlCol="0">
            <a:spAutoFit/>
          </a:bodyPr>
          <a:lstStyle/>
          <a:p>
            <a:r>
              <a:rPr lang="en-GB" sz="1600" dirty="0">
                <a:hlinkClick r:id="rId2"/>
              </a:rPr>
              <a:t>https://support.skype.com/en/faq/FA142/</a:t>
            </a:r>
            <a:endParaRPr lang="en-GB" sz="1600" dirty="0"/>
          </a:p>
        </p:txBody>
      </p:sp>
    </p:spTree>
    <p:extLst>
      <p:ext uri="{BB962C8B-B14F-4D97-AF65-F5344CB8AC3E}">
        <p14:creationId xmlns:p14="http://schemas.microsoft.com/office/powerpoint/2010/main" val="13181856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For two of the dark patterns described on </a:t>
            </a:r>
            <a:r>
              <a:rPr lang="en-GB" dirty="0" smtClean="0">
                <a:hlinkClick r:id="rId2"/>
              </a:rPr>
              <a:t>DarkPatterns.org</a:t>
            </a:r>
            <a:r>
              <a:rPr lang="en-GB" dirty="0" smtClean="0"/>
              <a:t>, prepare a brief (3-minute) presentation that describes the pattern and provides an example</a:t>
            </a:r>
          </a:p>
          <a:p>
            <a:endParaRPr lang="en-GB" dirty="0"/>
          </a:p>
          <a:p>
            <a:r>
              <a:rPr lang="en-GB" dirty="0" smtClean="0"/>
              <a:t>Each presentation should have 2 slides:</a:t>
            </a:r>
          </a:p>
          <a:p>
            <a:pPr lvl="1"/>
            <a:r>
              <a:rPr lang="en-GB" dirty="0" smtClean="0"/>
              <a:t>Description and </a:t>
            </a:r>
            <a:r>
              <a:rPr lang="en-GB" dirty="0"/>
              <a:t>c</a:t>
            </a:r>
            <a:r>
              <a:rPr lang="en-GB" dirty="0" smtClean="0"/>
              <a:t>omments </a:t>
            </a:r>
            <a:r>
              <a:rPr lang="en-GB" dirty="0"/>
              <a:t>on </a:t>
            </a:r>
            <a:r>
              <a:rPr lang="en-GB" dirty="0" smtClean="0"/>
              <a:t>usage</a:t>
            </a:r>
          </a:p>
          <a:p>
            <a:pPr lvl="1"/>
            <a:r>
              <a:rPr lang="en-GB" dirty="0" smtClean="0"/>
              <a:t>Screenshot of example</a:t>
            </a:r>
          </a:p>
        </p:txBody>
      </p:sp>
      <p:sp>
        <p:nvSpPr>
          <p:cNvPr id="3" name="Title 2"/>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14783516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new owners of </a:t>
            </a:r>
            <a:r>
              <a:rPr lang="en-GB" dirty="0" err="1" smtClean="0"/>
              <a:t>Sue’N’Nik’s</a:t>
            </a:r>
            <a:r>
              <a:rPr lang="en-GB" dirty="0" smtClean="0"/>
              <a:t> Coffee Corner (the original owners having filed an extremely lucrative set of patents and retired to Thailand and the Lake District respectively) have decided to monetise the shop’s website and have no qualms about using dark patterns to do so</a:t>
            </a:r>
          </a:p>
          <a:p>
            <a:endParaRPr lang="en-GB" dirty="0" smtClean="0"/>
          </a:p>
          <a:p>
            <a:r>
              <a:rPr lang="en-GB" dirty="0" smtClean="0"/>
              <a:t>Using the original storyboards as a starting point, redesign the website to extend its current functionality and include at least 5 dark patterns in the new design</a:t>
            </a:r>
          </a:p>
          <a:p>
            <a:pPr lvl="1"/>
            <a:r>
              <a:rPr lang="en-GB" dirty="0" smtClean="0"/>
              <a:t>Wireframe sketches are fine</a:t>
            </a:r>
          </a:p>
          <a:p>
            <a:pPr lvl="1"/>
            <a:r>
              <a:rPr lang="en-GB" dirty="0" smtClean="0"/>
              <a:t>Be prepared to explain how these work at the end of the session</a:t>
            </a:r>
          </a:p>
        </p:txBody>
      </p:sp>
      <p:sp>
        <p:nvSpPr>
          <p:cNvPr id="3" name="Title 2"/>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36867264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smtClean="0"/>
              <a:t>Coming Soon…</a:t>
            </a:r>
            <a:endParaRPr lang="en-US" smtClean="0"/>
          </a:p>
        </p:txBody>
      </p:sp>
      <p:sp>
        <p:nvSpPr>
          <p:cNvPr id="155651" name="Rectangle 3"/>
          <p:cNvSpPr>
            <a:spLocks noGrp="1" noChangeArrowheads="1"/>
          </p:cNvSpPr>
          <p:nvPr>
            <p:ph idx="1"/>
          </p:nvPr>
        </p:nvSpPr>
        <p:spPr/>
        <p:txBody>
          <a:bodyPr/>
          <a:lstStyle/>
          <a:p>
            <a:pPr eaLnBrk="1" hangingPunct="1">
              <a:defRPr/>
            </a:pPr>
            <a:r>
              <a:rPr lang="en-GB" dirty="0" smtClean="0"/>
              <a:t>Next lecture: Graphical Design</a:t>
            </a:r>
          </a:p>
          <a:p>
            <a:pPr lvl="1">
              <a:defRPr/>
            </a:pPr>
            <a:r>
              <a:rPr lang="en-GB" dirty="0" smtClean="0"/>
              <a:t>Bring headphones and </a:t>
            </a:r>
            <a:r>
              <a:rPr lang="en-GB" smtClean="0"/>
              <a:t>drawing materials</a:t>
            </a:r>
            <a:endParaRPr lang="en-GB" dirty="0" smtClean="0"/>
          </a:p>
          <a:p>
            <a:pPr eaLnBrk="1" hangingPunct="1">
              <a:defRPr/>
            </a:pPr>
            <a:endParaRPr lang="en-GB" dirty="0" smtClean="0"/>
          </a:p>
          <a:p>
            <a:pPr eaLnBrk="1" hangingPunct="1">
              <a:defRPr/>
            </a:pPr>
            <a:r>
              <a:rPr lang="en-GB" dirty="0" smtClean="0"/>
              <a:t>Homework: Read the articles linked to this lecture on Moodle.</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9858</TotalTime>
  <Words>675</Words>
  <Application>Microsoft Office PowerPoint</Application>
  <PresentationFormat>On-screen Show (4:3)</PresentationFormat>
  <Paragraphs>97</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Georgia</vt:lpstr>
      <vt:lpstr>Times</vt:lpstr>
      <vt:lpstr>Trebuchet MS</vt:lpstr>
      <vt:lpstr>Wingdings</vt:lpstr>
      <vt:lpstr>Wingdings 2</vt:lpstr>
      <vt:lpstr>Nik2013</vt:lpstr>
      <vt:lpstr>User Experience Design</vt:lpstr>
      <vt:lpstr>Dark Patterns</vt:lpstr>
      <vt:lpstr>Dark Patterns</vt:lpstr>
      <vt:lpstr>Bad Design or Dark Pattern?</vt:lpstr>
      <vt:lpstr>Dark Patterns</vt:lpstr>
      <vt:lpstr>Dark Patterns</vt:lpstr>
      <vt:lpstr>Bait &amp; Switch</vt:lpstr>
      <vt:lpstr>Disguised Ads</vt:lpstr>
      <vt:lpstr>Roach Motel</vt:lpstr>
      <vt:lpstr>Activity</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194</cp:revision>
  <dcterms:created xsi:type="dcterms:W3CDTF">2003-09-29T11:49:22Z</dcterms:created>
  <dcterms:modified xsi:type="dcterms:W3CDTF">2020-01-28T16:45:30Z</dcterms:modified>
</cp:coreProperties>
</file>