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38"/>
  </p:notesMasterIdLst>
  <p:handoutMasterIdLst>
    <p:handoutMasterId r:id="rId39"/>
  </p:handoutMasterIdLst>
  <p:sldIdLst>
    <p:sldId id="257" r:id="rId2"/>
    <p:sldId id="258" r:id="rId3"/>
    <p:sldId id="259" r:id="rId4"/>
    <p:sldId id="260" r:id="rId5"/>
    <p:sldId id="263" r:id="rId6"/>
    <p:sldId id="264" r:id="rId7"/>
    <p:sldId id="265" r:id="rId8"/>
    <p:sldId id="266" r:id="rId9"/>
    <p:sldId id="267" r:id="rId10"/>
    <p:sldId id="268" r:id="rId11"/>
    <p:sldId id="270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3" r:id="rId21"/>
    <p:sldId id="284" r:id="rId22"/>
    <p:sldId id="285" r:id="rId23"/>
    <p:sldId id="288" r:id="rId24"/>
    <p:sldId id="289" r:id="rId25"/>
    <p:sldId id="290" r:id="rId26"/>
    <p:sldId id="291" r:id="rId27"/>
    <p:sldId id="302" r:id="rId28"/>
    <p:sldId id="303" r:id="rId29"/>
    <p:sldId id="293" r:id="rId30"/>
    <p:sldId id="294" r:id="rId31"/>
    <p:sldId id="295" r:id="rId32"/>
    <p:sldId id="296" r:id="rId33"/>
    <p:sldId id="297" r:id="rId34"/>
    <p:sldId id="298" r:id="rId35"/>
    <p:sldId id="299" r:id="rId36"/>
    <p:sldId id="300" r:id="rId37"/>
  </p:sldIdLst>
  <p:sldSz cx="9144000" cy="6858000" type="screen4x3"/>
  <p:notesSz cx="685800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FFFF"/>
    <a:srgbClr val="FC0128"/>
    <a:srgbClr val="00FF00"/>
    <a:srgbClr val="D93192"/>
    <a:srgbClr val="9234DB"/>
    <a:srgbClr val="005400"/>
    <a:srgbClr val="7144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85" autoAdjust="0"/>
    <p:restoredTop sz="94660"/>
  </p:normalViewPr>
  <p:slideViewPr>
    <p:cSldViewPr showGuides="1">
      <p:cViewPr varScale="1">
        <p:scale>
          <a:sx n="120" d="100"/>
          <a:sy n="120" d="100"/>
        </p:scale>
        <p:origin x="1362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338466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657725"/>
            <a:ext cx="5029200" cy="441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9350" y="854075"/>
            <a:ext cx="4559300" cy="3416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</p:spTree>
    <p:extLst>
      <p:ext uri="{BB962C8B-B14F-4D97-AF65-F5344CB8AC3E}">
        <p14:creationId xmlns:p14="http://schemas.microsoft.com/office/powerpoint/2010/main" val="179181540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585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993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23843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234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549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24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96420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3650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83568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680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778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762000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4" name="Group 4"/>
          <p:cNvGrpSpPr>
            <a:grpSpLocks/>
          </p:cNvGrpSpPr>
          <p:nvPr/>
        </p:nvGrpSpPr>
        <p:grpSpPr bwMode="auto">
          <a:xfrm>
            <a:off x="2597150" y="4425950"/>
            <a:ext cx="2425700" cy="901700"/>
            <a:chOff x="1636" y="2788"/>
            <a:chExt cx="1528" cy="568"/>
          </a:xfrm>
        </p:grpSpPr>
        <p:sp>
          <p:nvSpPr>
            <p:cNvPr id="5122" name="Rectangle 2" descr="Dark horizontal"/>
            <p:cNvSpPr>
              <a:spLocks noChangeArrowheads="1"/>
            </p:cNvSpPr>
            <p:nvPr/>
          </p:nvSpPr>
          <p:spPr bwMode="auto">
            <a:xfrm>
              <a:off x="1636" y="2788"/>
              <a:ext cx="1528" cy="568"/>
            </a:xfrm>
            <a:prstGeom prst="rect">
              <a:avLst/>
            </a:prstGeom>
            <a:pattFill prst="dkHorz">
              <a:fgClr>
                <a:schemeClr val="bg2"/>
              </a:fgClr>
              <a:bgClr>
                <a:schemeClr val="folHlink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3" name="Oval 3"/>
            <p:cNvSpPr>
              <a:spLocks noChangeArrowheads="1"/>
            </p:cNvSpPr>
            <p:nvPr/>
          </p:nvSpPr>
          <p:spPr bwMode="auto">
            <a:xfrm>
              <a:off x="2788" y="2960"/>
              <a:ext cx="266" cy="224"/>
            </a:xfrm>
            <a:prstGeom prst="ellipse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8" name="Group 8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5125" name="Rectangle 5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6" name="Rectangle 6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7" name="Oval 7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37" name="Group 17"/>
          <p:cNvGrpSpPr>
            <a:grpSpLocks/>
          </p:cNvGrpSpPr>
          <p:nvPr/>
        </p:nvGrpSpPr>
        <p:grpSpPr bwMode="auto">
          <a:xfrm>
            <a:off x="5035550" y="4578350"/>
            <a:ext cx="1816100" cy="596900"/>
            <a:chOff x="3172" y="2884"/>
            <a:chExt cx="1144" cy="376"/>
          </a:xfrm>
        </p:grpSpPr>
        <p:grpSp>
          <p:nvGrpSpPr>
            <p:cNvPr id="5132" name="Group 12"/>
            <p:cNvGrpSpPr>
              <a:grpSpLocks/>
            </p:cNvGrpSpPr>
            <p:nvPr/>
          </p:nvGrpSpPr>
          <p:grpSpPr bwMode="auto">
            <a:xfrm>
              <a:off x="3172" y="2884"/>
              <a:ext cx="568" cy="376"/>
              <a:chOff x="3172" y="2884"/>
              <a:chExt cx="568" cy="376"/>
            </a:xfrm>
          </p:grpSpPr>
          <p:sp>
            <p:nvSpPr>
              <p:cNvPr id="5129" name="Rectangle 9"/>
              <p:cNvSpPr>
                <a:spLocks noChangeArrowheads="1"/>
              </p:cNvSpPr>
              <p:nvPr/>
            </p:nvSpPr>
            <p:spPr bwMode="auto">
              <a:xfrm>
                <a:off x="3172" y="3028"/>
                <a:ext cx="232" cy="88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30" name="AutoShape 10"/>
              <p:cNvSpPr>
                <a:spLocks noChangeArrowheads="1"/>
              </p:cNvSpPr>
              <p:nvPr/>
            </p:nvSpPr>
            <p:spPr bwMode="auto">
              <a:xfrm rot="-5400000" flipH="1" flipV="1">
                <a:off x="3364" y="2932"/>
                <a:ext cx="328" cy="280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31" name="Rectangle 11"/>
              <p:cNvSpPr>
                <a:spLocks noChangeArrowheads="1"/>
              </p:cNvSpPr>
              <p:nvPr/>
            </p:nvSpPr>
            <p:spPr bwMode="auto">
              <a:xfrm>
                <a:off x="3652" y="2884"/>
                <a:ext cx="88" cy="376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133" name="Rectangle 13"/>
            <p:cNvSpPr>
              <a:spLocks noChangeArrowheads="1"/>
            </p:cNvSpPr>
            <p:nvPr/>
          </p:nvSpPr>
          <p:spPr bwMode="auto">
            <a:xfrm>
              <a:off x="3748" y="2884"/>
              <a:ext cx="328" cy="376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4" name="AutoShape 14"/>
            <p:cNvSpPr>
              <a:spLocks noChangeArrowheads="1"/>
            </p:cNvSpPr>
            <p:nvPr/>
          </p:nvSpPr>
          <p:spPr bwMode="auto">
            <a:xfrm rot="5400000" flipV="1">
              <a:off x="4144" y="2968"/>
              <a:ext cx="112" cy="23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5" name="AutoShape 15"/>
            <p:cNvSpPr>
              <a:spLocks noChangeArrowheads="1"/>
            </p:cNvSpPr>
            <p:nvPr/>
          </p:nvSpPr>
          <p:spPr bwMode="auto">
            <a:xfrm rot="5400000" flipV="1">
              <a:off x="4036" y="2836"/>
              <a:ext cx="136" cy="23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6" name="AutoShape 16"/>
            <p:cNvSpPr>
              <a:spLocks noChangeArrowheads="1"/>
            </p:cNvSpPr>
            <p:nvPr/>
          </p:nvSpPr>
          <p:spPr bwMode="auto">
            <a:xfrm rot="5400000" flipV="1">
              <a:off x="4036" y="3076"/>
              <a:ext cx="136" cy="23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38" name="Freeform 18"/>
          <p:cNvSpPr>
            <a:spLocks/>
          </p:cNvSpPr>
          <p:nvPr/>
        </p:nvSpPr>
        <p:spPr bwMode="auto">
          <a:xfrm>
            <a:off x="2667000" y="5334000"/>
            <a:ext cx="2897188" cy="915988"/>
          </a:xfrm>
          <a:custGeom>
            <a:avLst/>
            <a:gdLst>
              <a:gd name="T0" fmla="*/ 0 w 1825"/>
              <a:gd name="T1" fmla="*/ 0 h 577"/>
              <a:gd name="T2" fmla="*/ 192 w 1825"/>
              <a:gd name="T3" fmla="*/ 288 h 577"/>
              <a:gd name="T4" fmla="*/ 1488 w 1825"/>
              <a:gd name="T5" fmla="*/ 288 h 577"/>
              <a:gd name="T6" fmla="*/ 1584 w 1825"/>
              <a:gd name="T7" fmla="*/ 384 h 577"/>
              <a:gd name="T8" fmla="*/ 1632 w 1825"/>
              <a:gd name="T9" fmla="*/ 528 h 577"/>
              <a:gd name="T10" fmla="*/ 1536 w 1825"/>
              <a:gd name="T11" fmla="*/ 576 h 577"/>
              <a:gd name="T12" fmla="*/ 1824 w 1825"/>
              <a:gd name="T13" fmla="*/ 384 h 577"/>
              <a:gd name="T14" fmla="*/ 1776 w 1825"/>
              <a:gd name="T15" fmla="*/ 384 h 577"/>
              <a:gd name="T16" fmla="*/ 1584 w 1825"/>
              <a:gd name="T17" fmla="*/ 240 h 577"/>
              <a:gd name="T18" fmla="*/ 1440 w 1825"/>
              <a:gd name="T19" fmla="*/ 0 h 577"/>
              <a:gd name="T20" fmla="*/ 1248 w 1825"/>
              <a:gd name="T21" fmla="*/ 0 h 577"/>
              <a:gd name="T22" fmla="*/ 1344 w 1825"/>
              <a:gd name="T23" fmla="*/ 144 h 577"/>
              <a:gd name="T24" fmla="*/ 1248 w 1825"/>
              <a:gd name="T25" fmla="*/ 144 h 577"/>
              <a:gd name="T26" fmla="*/ 1104 w 1825"/>
              <a:gd name="T27" fmla="*/ 0 h 577"/>
              <a:gd name="T28" fmla="*/ 960 w 1825"/>
              <a:gd name="T29" fmla="*/ 0 h 577"/>
              <a:gd name="T30" fmla="*/ 1104 w 1825"/>
              <a:gd name="T31" fmla="*/ 144 h 577"/>
              <a:gd name="T32" fmla="*/ 912 w 1825"/>
              <a:gd name="T33" fmla="*/ 144 h 577"/>
              <a:gd name="T34" fmla="*/ 768 w 1825"/>
              <a:gd name="T35" fmla="*/ 0 h 577"/>
              <a:gd name="T36" fmla="*/ 576 w 1825"/>
              <a:gd name="T37" fmla="*/ 0 h 577"/>
              <a:gd name="T38" fmla="*/ 720 w 1825"/>
              <a:gd name="T39" fmla="*/ 144 h 577"/>
              <a:gd name="T40" fmla="*/ 480 w 1825"/>
              <a:gd name="T41" fmla="*/ 144 h 577"/>
              <a:gd name="T42" fmla="*/ 384 w 1825"/>
              <a:gd name="T43" fmla="*/ 0 h 577"/>
              <a:gd name="T44" fmla="*/ 0 w 1825"/>
              <a:gd name="T45" fmla="*/ 0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1825" h="577">
                <a:moveTo>
                  <a:pt x="0" y="0"/>
                </a:moveTo>
                <a:lnTo>
                  <a:pt x="192" y="288"/>
                </a:lnTo>
                <a:lnTo>
                  <a:pt x="1488" y="288"/>
                </a:lnTo>
                <a:lnTo>
                  <a:pt x="1584" y="384"/>
                </a:lnTo>
                <a:lnTo>
                  <a:pt x="1632" y="528"/>
                </a:lnTo>
                <a:lnTo>
                  <a:pt x="1536" y="576"/>
                </a:lnTo>
                <a:lnTo>
                  <a:pt x="1824" y="384"/>
                </a:lnTo>
                <a:lnTo>
                  <a:pt x="1776" y="384"/>
                </a:lnTo>
                <a:lnTo>
                  <a:pt x="1584" y="240"/>
                </a:lnTo>
                <a:lnTo>
                  <a:pt x="1440" y="0"/>
                </a:lnTo>
                <a:lnTo>
                  <a:pt x="1248" y="0"/>
                </a:lnTo>
                <a:lnTo>
                  <a:pt x="1344" y="144"/>
                </a:lnTo>
                <a:lnTo>
                  <a:pt x="1248" y="144"/>
                </a:lnTo>
                <a:lnTo>
                  <a:pt x="1104" y="0"/>
                </a:lnTo>
                <a:lnTo>
                  <a:pt x="960" y="0"/>
                </a:lnTo>
                <a:lnTo>
                  <a:pt x="1104" y="144"/>
                </a:lnTo>
                <a:lnTo>
                  <a:pt x="912" y="144"/>
                </a:lnTo>
                <a:lnTo>
                  <a:pt x="768" y="0"/>
                </a:lnTo>
                <a:lnTo>
                  <a:pt x="576" y="0"/>
                </a:lnTo>
                <a:lnTo>
                  <a:pt x="720" y="144"/>
                </a:lnTo>
                <a:lnTo>
                  <a:pt x="480" y="144"/>
                </a:lnTo>
                <a:lnTo>
                  <a:pt x="384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189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39" name="Freeform 19"/>
          <p:cNvSpPr>
            <a:spLocks/>
          </p:cNvSpPr>
          <p:nvPr/>
        </p:nvSpPr>
        <p:spPr bwMode="auto">
          <a:xfrm>
            <a:off x="2819400" y="2667000"/>
            <a:ext cx="915988" cy="1754188"/>
          </a:xfrm>
          <a:custGeom>
            <a:avLst/>
            <a:gdLst>
              <a:gd name="T0" fmla="*/ 192 w 577"/>
              <a:gd name="T1" fmla="*/ 1104 h 1105"/>
              <a:gd name="T2" fmla="*/ 0 w 577"/>
              <a:gd name="T3" fmla="*/ 1104 h 1105"/>
              <a:gd name="T4" fmla="*/ 0 w 577"/>
              <a:gd name="T5" fmla="*/ 528 h 1105"/>
              <a:gd name="T6" fmla="*/ 48 w 577"/>
              <a:gd name="T7" fmla="*/ 384 h 1105"/>
              <a:gd name="T8" fmla="*/ 96 w 577"/>
              <a:gd name="T9" fmla="*/ 192 h 1105"/>
              <a:gd name="T10" fmla="*/ 96 w 577"/>
              <a:gd name="T11" fmla="*/ 0 h 1105"/>
              <a:gd name="T12" fmla="*/ 480 w 577"/>
              <a:gd name="T13" fmla="*/ 0 h 1105"/>
              <a:gd name="T14" fmla="*/ 480 w 577"/>
              <a:gd name="T15" fmla="*/ 192 h 1105"/>
              <a:gd name="T16" fmla="*/ 576 w 577"/>
              <a:gd name="T17" fmla="*/ 528 h 1105"/>
              <a:gd name="T18" fmla="*/ 576 w 577"/>
              <a:gd name="T19" fmla="*/ 1104 h 1105"/>
              <a:gd name="T20" fmla="*/ 384 w 577"/>
              <a:gd name="T21" fmla="*/ 1104 h 1105"/>
              <a:gd name="T22" fmla="*/ 384 w 577"/>
              <a:gd name="T23" fmla="*/ 528 h 1105"/>
              <a:gd name="T24" fmla="*/ 288 w 577"/>
              <a:gd name="T25" fmla="*/ 336 h 1105"/>
              <a:gd name="T26" fmla="*/ 192 w 577"/>
              <a:gd name="T27" fmla="*/ 528 h 1105"/>
              <a:gd name="T28" fmla="*/ 192 w 577"/>
              <a:gd name="T29" fmla="*/ 1104 h 1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577" h="1105">
                <a:moveTo>
                  <a:pt x="192" y="1104"/>
                </a:moveTo>
                <a:lnTo>
                  <a:pt x="0" y="1104"/>
                </a:lnTo>
                <a:lnTo>
                  <a:pt x="0" y="528"/>
                </a:lnTo>
                <a:lnTo>
                  <a:pt x="48" y="384"/>
                </a:lnTo>
                <a:lnTo>
                  <a:pt x="96" y="192"/>
                </a:lnTo>
                <a:lnTo>
                  <a:pt x="96" y="0"/>
                </a:lnTo>
                <a:lnTo>
                  <a:pt x="480" y="0"/>
                </a:lnTo>
                <a:lnTo>
                  <a:pt x="480" y="192"/>
                </a:lnTo>
                <a:lnTo>
                  <a:pt x="576" y="528"/>
                </a:lnTo>
                <a:lnTo>
                  <a:pt x="576" y="1104"/>
                </a:lnTo>
                <a:lnTo>
                  <a:pt x="384" y="1104"/>
                </a:lnTo>
                <a:lnTo>
                  <a:pt x="384" y="528"/>
                </a:lnTo>
                <a:lnTo>
                  <a:pt x="288" y="336"/>
                </a:lnTo>
                <a:lnTo>
                  <a:pt x="192" y="528"/>
                </a:lnTo>
                <a:lnTo>
                  <a:pt x="192" y="110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40" name="Freeform 20"/>
          <p:cNvSpPr>
            <a:spLocks/>
          </p:cNvSpPr>
          <p:nvPr/>
        </p:nvSpPr>
        <p:spPr bwMode="auto">
          <a:xfrm>
            <a:off x="3962400" y="2667000"/>
            <a:ext cx="915988" cy="1754188"/>
          </a:xfrm>
          <a:custGeom>
            <a:avLst/>
            <a:gdLst>
              <a:gd name="T0" fmla="*/ 192 w 577"/>
              <a:gd name="T1" fmla="*/ 1104 h 1105"/>
              <a:gd name="T2" fmla="*/ 0 w 577"/>
              <a:gd name="T3" fmla="*/ 1104 h 1105"/>
              <a:gd name="T4" fmla="*/ 0 w 577"/>
              <a:gd name="T5" fmla="*/ 528 h 1105"/>
              <a:gd name="T6" fmla="*/ 48 w 577"/>
              <a:gd name="T7" fmla="*/ 384 h 1105"/>
              <a:gd name="T8" fmla="*/ 96 w 577"/>
              <a:gd name="T9" fmla="*/ 192 h 1105"/>
              <a:gd name="T10" fmla="*/ 96 w 577"/>
              <a:gd name="T11" fmla="*/ 0 h 1105"/>
              <a:gd name="T12" fmla="*/ 480 w 577"/>
              <a:gd name="T13" fmla="*/ 0 h 1105"/>
              <a:gd name="T14" fmla="*/ 480 w 577"/>
              <a:gd name="T15" fmla="*/ 192 h 1105"/>
              <a:gd name="T16" fmla="*/ 576 w 577"/>
              <a:gd name="T17" fmla="*/ 528 h 1105"/>
              <a:gd name="T18" fmla="*/ 576 w 577"/>
              <a:gd name="T19" fmla="*/ 1104 h 1105"/>
              <a:gd name="T20" fmla="*/ 384 w 577"/>
              <a:gd name="T21" fmla="*/ 1104 h 1105"/>
              <a:gd name="T22" fmla="*/ 384 w 577"/>
              <a:gd name="T23" fmla="*/ 528 h 1105"/>
              <a:gd name="T24" fmla="*/ 288 w 577"/>
              <a:gd name="T25" fmla="*/ 336 h 1105"/>
              <a:gd name="T26" fmla="*/ 192 w 577"/>
              <a:gd name="T27" fmla="*/ 528 h 1105"/>
              <a:gd name="T28" fmla="*/ 192 w 577"/>
              <a:gd name="T29" fmla="*/ 1104 h 1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577" h="1105">
                <a:moveTo>
                  <a:pt x="192" y="1104"/>
                </a:moveTo>
                <a:lnTo>
                  <a:pt x="0" y="1104"/>
                </a:lnTo>
                <a:lnTo>
                  <a:pt x="0" y="528"/>
                </a:lnTo>
                <a:lnTo>
                  <a:pt x="48" y="384"/>
                </a:lnTo>
                <a:lnTo>
                  <a:pt x="96" y="192"/>
                </a:lnTo>
                <a:lnTo>
                  <a:pt x="96" y="0"/>
                </a:lnTo>
                <a:lnTo>
                  <a:pt x="480" y="0"/>
                </a:lnTo>
                <a:lnTo>
                  <a:pt x="480" y="192"/>
                </a:lnTo>
                <a:lnTo>
                  <a:pt x="576" y="528"/>
                </a:lnTo>
                <a:lnTo>
                  <a:pt x="576" y="1104"/>
                </a:lnTo>
                <a:lnTo>
                  <a:pt x="384" y="1104"/>
                </a:lnTo>
                <a:lnTo>
                  <a:pt x="384" y="528"/>
                </a:lnTo>
                <a:lnTo>
                  <a:pt x="288" y="336"/>
                </a:lnTo>
                <a:lnTo>
                  <a:pt x="192" y="528"/>
                </a:lnTo>
                <a:lnTo>
                  <a:pt x="192" y="110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5143" name="Group 23"/>
          <p:cNvGrpSpPr>
            <a:grpSpLocks/>
          </p:cNvGrpSpPr>
          <p:nvPr/>
        </p:nvGrpSpPr>
        <p:grpSpPr bwMode="auto">
          <a:xfrm>
            <a:off x="2520950" y="1987550"/>
            <a:ext cx="2349500" cy="673100"/>
            <a:chOff x="1588" y="1252"/>
            <a:chExt cx="1480" cy="424"/>
          </a:xfrm>
        </p:grpSpPr>
        <p:sp>
          <p:nvSpPr>
            <p:cNvPr id="5141" name="Rectangle 21" descr="Wide upward diagonal"/>
            <p:cNvSpPr>
              <a:spLocks noChangeArrowheads="1"/>
            </p:cNvSpPr>
            <p:nvPr/>
          </p:nvSpPr>
          <p:spPr bwMode="auto">
            <a:xfrm>
              <a:off x="1588" y="1252"/>
              <a:ext cx="1480" cy="424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folHlink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2" name="Rectangle 22"/>
            <p:cNvSpPr>
              <a:spLocks noChangeArrowheads="1"/>
            </p:cNvSpPr>
            <p:nvPr/>
          </p:nvSpPr>
          <p:spPr bwMode="auto">
            <a:xfrm>
              <a:off x="1588" y="1300"/>
              <a:ext cx="1432" cy="328"/>
            </a:xfrm>
            <a:prstGeom prst="rect">
              <a:avLst/>
            </a:prstGeom>
            <a:solidFill>
              <a:schemeClr val="folHlink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44" name="Rectangle 24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150" name="Group 30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5145" name="Rectangle 25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6" name="Rectangle 26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7" name="Rectangle 27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8" name="Rectangle 28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9" name="Rectangle 29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51" name="Rectangle 31"/>
          <p:cNvSpPr>
            <a:spLocks noChangeArrowheads="1"/>
          </p:cNvSpPr>
          <p:nvPr/>
        </p:nvSpPr>
        <p:spPr bwMode="auto">
          <a:xfrm>
            <a:off x="685800" y="914400"/>
            <a:ext cx="533400" cy="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304800" y="685800"/>
            <a:ext cx="609600" cy="838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53" name="Oval 33"/>
          <p:cNvSpPr>
            <a:spLocks noChangeArrowheads="1"/>
          </p:cNvSpPr>
          <p:nvPr/>
        </p:nvSpPr>
        <p:spPr bwMode="auto">
          <a:xfrm>
            <a:off x="311150" y="1377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387350" y="1530350"/>
            <a:ext cx="444500" cy="635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168" name="Group 48"/>
          <p:cNvGrpSpPr>
            <a:grpSpLocks/>
          </p:cNvGrpSpPr>
          <p:nvPr/>
        </p:nvGrpSpPr>
        <p:grpSpPr bwMode="auto">
          <a:xfrm>
            <a:off x="1524000" y="1905000"/>
            <a:ext cx="990600" cy="915988"/>
            <a:chOff x="960" y="1200"/>
            <a:chExt cx="624" cy="577"/>
          </a:xfrm>
        </p:grpSpPr>
        <p:grpSp>
          <p:nvGrpSpPr>
            <p:cNvPr id="5159" name="Group 39"/>
            <p:cNvGrpSpPr>
              <a:grpSpLocks/>
            </p:cNvGrpSpPr>
            <p:nvPr/>
          </p:nvGrpSpPr>
          <p:grpSpPr bwMode="auto">
            <a:xfrm>
              <a:off x="960" y="1200"/>
              <a:ext cx="624" cy="576"/>
              <a:chOff x="960" y="1200"/>
              <a:chExt cx="624" cy="576"/>
            </a:xfrm>
          </p:grpSpPr>
          <p:sp>
            <p:nvSpPr>
              <p:cNvPr id="5155" name="Rectangle 35"/>
              <p:cNvSpPr>
                <a:spLocks noChangeArrowheads="1"/>
              </p:cNvSpPr>
              <p:nvPr/>
            </p:nvSpPr>
            <p:spPr bwMode="auto">
              <a:xfrm>
                <a:off x="960" y="1296"/>
                <a:ext cx="624" cy="384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56" name="AutoShape 36"/>
              <p:cNvSpPr>
                <a:spLocks noChangeArrowheads="1"/>
              </p:cNvSpPr>
              <p:nvPr/>
            </p:nvSpPr>
            <p:spPr bwMode="auto">
              <a:xfrm rot="-10800000" flipH="1" flipV="1">
                <a:off x="1104" y="1680"/>
                <a:ext cx="336" cy="96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57" name="Rectangle 37"/>
              <p:cNvSpPr>
                <a:spLocks noChangeArrowheads="1"/>
              </p:cNvSpPr>
              <p:nvPr/>
            </p:nvSpPr>
            <p:spPr bwMode="auto">
              <a:xfrm>
                <a:off x="1104" y="1200"/>
                <a:ext cx="96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58" name="Rectangle 38"/>
              <p:cNvSpPr>
                <a:spLocks noChangeArrowheads="1"/>
              </p:cNvSpPr>
              <p:nvPr/>
            </p:nvSpPr>
            <p:spPr bwMode="auto">
              <a:xfrm>
                <a:off x="1344" y="1200"/>
                <a:ext cx="96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5167" name="Group 47"/>
            <p:cNvGrpSpPr>
              <a:grpSpLocks/>
            </p:cNvGrpSpPr>
            <p:nvPr/>
          </p:nvGrpSpPr>
          <p:grpSpPr bwMode="auto">
            <a:xfrm>
              <a:off x="964" y="1252"/>
              <a:ext cx="616" cy="525"/>
              <a:chOff x="964" y="1252"/>
              <a:chExt cx="616" cy="525"/>
            </a:xfrm>
          </p:grpSpPr>
          <p:sp>
            <p:nvSpPr>
              <p:cNvPr id="5160" name="Rectangle 40" descr="Wide upward diagonal"/>
              <p:cNvSpPr>
                <a:spLocks noChangeArrowheads="1"/>
              </p:cNvSpPr>
              <p:nvPr/>
            </p:nvSpPr>
            <p:spPr bwMode="auto">
              <a:xfrm>
                <a:off x="1444" y="1252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1" name="Rectangle 41" descr="Wide upward diagonal"/>
              <p:cNvSpPr>
                <a:spLocks noChangeArrowheads="1"/>
              </p:cNvSpPr>
              <p:nvPr/>
            </p:nvSpPr>
            <p:spPr bwMode="auto">
              <a:xfrm>
                <a:off x="1444" y="1636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2" name="Rectangle 42" descr="Wide upward diagonal"/>
              <p:cNvSpPr>
                <a:spLocks noChangeArrowheads="1"/>
              </p:cNvSpPr>
              <p:nvPr/>
            </p:nvSpPr>
            <p:spPr bwMode="auto">
              <a:xfrm>
                <a:off x="964" y="1252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3" name="Rectangle 43" descr="Wide upward diagonal"/>
              <p:cNvSpPr>
                <a:spLocks noChangeArrowheads="1"/>
              </p:cNvSpPr>
              <p:nvPr/>
            </p:nvSpPr>
            <p:spPr bwMode="auto">
              <a:xfrm>
                <a:off x="1204" y="1252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4" name="AutoShape 44" descr="Wide upward diagonal"/>
              <p:cNvSpPr>
                <a:spLocks noChangeArrowheads="1"/>
              </p:cNvSpPr>
              <p:nvPr/>
            </p:nvSpPr>
            <p:spPr bwMode="auto">
              <a:xfrm rot="-10800000" flipH="1" flipV="1">
                <a:off x="1156" y="1636"/>
                <a:ext cx="232" cy="40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5" name="Rectangle 45" descr="Wide upward diagonal"/>
              <p:cNvSpPr>
                <a:spLocks noChangeArrowheads="1"/>
              </p:cNvSpPr>
              <p:nvPr/>
            </p:nvSpPr>
            <p:spPr bwMode="auto">
              <a:xfrm>
                <a:off x="964" y="1636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6" name="Freeform 46" descr="Wide upward diagonal"/>
              <p:cNvSpPr>
                <a:spLocks/>
              </p:cNvSpPr>
              <p:nvPr/>
            </p:nvSpPr>
            <p:spPr bwMode="auto">
              <a:xfrm>
                <a:off x="1056" y="1680"/>
                <a:ext cx="433" cy="97"/>
              </a:xfrm>
              <a:custGeom>
                <a:avLst/>
                <a:gdLst>
                  <a:gd name="T0" fmla="*/ 48 w 433"/>
                  <a:gd name="T1" fmla="*/ 0 h 97"/>
                  <a:gd name="T2" fmla="*/ 0 w 433"/>
                  <a:gd name="T3" fmla="*/ 0 h 97"/>
                  <a:gd name="T4" fmla="*/ 96 w 433"/>
                  <a:gd name="T5" fmla="*/ 96 h 97"/>
                  <a:gd name="T6" fmla="*/ 336 w 433"/>
                  <a:gd name="T7" fmla="*/ 96 h 97"/>
                  <a:gd name="T8" fmla="*/ 432 w 433"/>
                  <a:gd name="T9" fmla="*/ 0 h 97"/>
                  <a:gd name="T10" fmla="*/ 384 w 433"/>
                  <a:gd name="T11" fmla="*/ 0 h 97"/>
                  <a:gd name="T12" fmla="*/ 336 w 433"/>
                  <a:gd name="T13" fmla="*/ 48 h 97"/>
                  <a:gd name="T14" fmla="*/ 96 w 433"/>
                  <a:gd name="T15" fmla="*/ 48 h 97"/>
                  <a:gd name="T16" fmla="*/ 48 w 433"/>
                  <a:gd name="T17" fmla="*/ 0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33" h="97">
                    <a:moveTo>
                      <a:pt x="48" y="0"/>
                    </a:moveTo>
                    <a:lnTo>
                      <a:pt x="0" y="0"/>
                    </a:lnTo>
                    <a:lnTo>
                      <a:pt x="96" y="96"/>
                    </a:lnTo>
                    <a:lnTo>
                      <a:pt x="336" y="96"/>
                    </a:lnTo>
                    <a:lnTo>
                      <a:pt x="432" y="0"/>
                    </a:lnTo>
                    <a:lnTo>
                      <a:pt x="384" y="0"/>
                    </a:lnTo>
                    <a:lnTo>
                      <a:pt x="336" y="48"/>
                    </a:lnTo>
                    <a:lnTo>
                      <a:pt x="96" y="48"/>
                    </a:lnTo>
                    <a:lnTo>
                      <a:pt x="48" y="0"/>
                    </a:lnTo>
                  </a:path>
                </a:pathLst>
              </a:cu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5173" name="Group 53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5169" name="Rectangle 49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0" name="Rectangle 50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1" name="Rectangle 51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2" name="Oval 52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76" name="Group 56"/>
          <p:cNvGrpSpPr>
            <a:grpSpLocks/>
          </p:cNvGrpSpPr>
          <p:nvPr/>
        </p:nvGrpSpPr>
        <p:grpSpPr bwMode="auto">
          <a:xfrm>
            <a:off x="1987550" y="2063750"/>
            <a:ext cx="63500" cy="520700"/>
            <a:chOff x="1252" y="1300"/>
            <a:chExt cx="40" cy="328"/>
          </a:xfrm>
        </p:grpSpPr>
        <p:sp>
          <p:nvSpPr>
            <p:cNvPr id="5174" name="Rectangle 54"/>
            <p:cNvSpPr>
              <a:spLocks noChangeArrowheads="1"/>
            </p:cNvSpPr>
            <p:nvPr/>
          </p:nvSpPr>
          <p:spPr bwMode="auto">
            <a:xfrm rot="780000">
              <a:off x="1252" y="1300"/>
              <a:ext cx="40" cy="328"/>
            </a:xfrm>
            <a:prstGeom prst="rect">
              <a:avLst/>
            </a:prstGeom>
            <a:solidFill>
              <a:srgbClr val="EF91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5" name="Oval 55"/>
            <p:cNvSpPr>
              <a:spLocks noChangeArrowheads="1"/>
            </p:cNvSpPr>
            <p:nvPr/>
          </p:nvSpPr>
          <p:spPr bwMode="auto">
            <a:xfrm rot="780000">
              <a:off x="1252" y="1444"/>
              <a:ext cx="40" cy="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79" name="Group 59"/>
          <p:cNvGrpSpPr>
            <a:grpSpLocks/>
          </p:cNvGrpSpPr>
          <p:nvPr/>
        </p:nvGrpSpPr>
        <p:grpSpPr bwMode="auto">
          <a:xfrm>
            <a:off x="1911350" y="2673350"/>
            <a:ext cx="215900" cy="215900"/>
            <a:chOff x="1204" y="1684"/>
            <a:chExt cx="136" cy="136"/>
          </a:xfrm>
        </p:grpSpPr>
        <p:sp>
          <p:nvSpPr>
            <p:cNvPr id="5177" name="Rectangle 57"/>
            <p:cNvSpPr>
              <a:spLocks noChangeArrowheads="1"/>
            </p:cNvSpPr>
            <p:nvPr/>
          </p:nvSpPr>
          <p:spPr bwMode="auto">
            <a:xfrm>
              <a:off x="1252" y="1684"/>
              <a:ext cx="40" cy="13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8" name="Rectangle 58"/>
            <p:cNvSpPr>
              <a:spLocks noChangeArrowheads="1"/>
            </p:cNvSpPr>
            <p:nvPr/>
          </p:nvSpPr>
          <p:spPr bwMode="auto">
            <a:xfrm>
              <a:off x="1204" y="1780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94" name="Group 74"/>
          <p:cNvGrpSpPr>
            <a:grpSpLocks/>
          </p:cNvGrpSpPr>
          <p:nvPr/>
        </p:nvGrpSpPr>
        <p:grpSpPr bwMode="auto">
          <a:xfrm>
            <a:off x="304800" y="1600200"/>
            <a:ext cx="1289050" cy="1068388"/>
            <a:chOff x="192" y="1008"/>
            <a:chExt cx="812" cy="673"/>
          </a:xfrm>
        </p:grpSpPr>
        <p:sp>
          <p:nvSpPr>
            <p:cNvPr id="5180" name="Rectangle 60"/>
            <p:cNvSpPr>
              <a:spLocks noChangeArrowheads="1"/>
            </p:cNvSpPr>
            <p:nvPr/>
          </p:nvSpPr>
          <p:spPr bwMode="auto">
            <a:xfrm>
              <a:off x="820" y="1252"/>
              <a:ext cx="184" cy="424"/>
            </a:xfrm>
            <a:prstGeom prst="rect">
              <a:avLst/>
            </a:prstGeom>
            <a:gradFill rotWithShape="0">
              <a:gsLst>
                <a:gs pos="0">
                  <a:srgbClr val="000000"/>
                </a:gs>
                <a:gs pos="50000">
                  <a:srgbClr val="000000">
                    <a:gamma/>
                    <a:tint val="60000"/>
                    <a:invGamma/>
                  </a:srgbClr>
                </a:gs>
                <a:gs pos="100000">
                  <a:srgbClr val="000000"/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81" name="Rectangle 61"/>
            <p:cNvSpPr>
              <a:spLocks noChangeArrowheads="1"/>
            </p:cNvSpPr>
            <p:nvPr/>
          </p:nvSpPr>
          <p:spPr bwMode="auto">
            <a:xfrm>
              <a:off x="916" y="1252"/>
              <a:ext cx="40" cy="42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6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6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82" name="Oval 62"/>
            <p:cNvSpPr>
              <a:spLocks noChangeArrowheads="1"/>
            </p:cNvSpPr>
            <p:nvPr/>
          </p:nvSpPr>
          <p:spPr bwMode="auto">
            <a:xfrm>
              <a:off x="916" y="1204"/>
              <a:ext cx="40" cy="40"/>
            </a:xfrm>
            <a:prstGeom prst="ellipse">
              <a:avLst/>
            </a:prstGeom>
            <a:solidFill>
              <a:schemeClr val="folHlink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193" name="Group 73"/>
            <p:cNvGrpSpPr>
              <a:grpSpLocks/>
            </p:cNvGrpSpPr>
            <p:nvPr/>
          </p:nvGrpSpPr>
          <p:grpSpPr bwMode="auto">
            <a:xfrm>
              <a:off x="192" y="1008"/>
              <a:ext cx="625" cy="673"/>
              <a:chOff x="192" y="1008"/>
              <a:chExt cx="625" cy="673"/>
            </a:xfrm>
          </p:grpSpPr>
          <p:sp>
            <p:nvSpPr>
              <p:cNvPr id="5183" name="Freeform 63"/>
              <p:cNvSpPr>
                <a:spLocks/>
              </p:cNvSpPr>
              <p:nvPr/>
            </p:nvSpPr>
            <p:spPr bwMode="auto">
              <a:xfrm>
                <a:off x="192" y="1008"/>
                <a:ext cx="625" cy="673"/>
              </a:xfrm>
              <a:custGeom>
                <a:avLst/>
                <a:gdLst>
                  <a:gd name="T0" fmla="*/ 624 w 625"/>
                  <a:gd name="T1" fmla="*/ 672 h 673"/>
                  <a:gd name="T2" fmla="*/ 624 w 625"/>
                  <a:gd name="T3" fmla="*/ 240 h 673"/>
                  <a:gd name="T4" fmla="*/ 528 w 625"/>
                  <a:gd name="T5" fmla="*/ 240 h 673"/>
                  <a:gd name="T6" fmla="*/ 480 w 625"/>
                  <a:gd name="T7" fmla="*/ 240 h 673"/>
                  <a:gd name="T8" fmla="*/ 432 w 625"/>
                  <a:gd name="T9" fmla="*/ 288 h 673"/>
                  <a:gd name="T10" fmla="*/ 432 w 625"/>
                  <a:gd name="T11" fmla="*/ 240 h 673"/>
                  <a:gd name="T12" fmla="*/ 384 w 625"/>
                  <a:gd name="T13" fmla="*/ 288 h 673"/>
                  <a:gd name="T14" fmla="*/ 384 w 625"/>
                  <a:gd name="T15" fmla="*/ 240 h 673"/>
                  <a:gd name="T16" fmla="*/ 336 w 625"/>
                  <a:gd name="T17" fmla="*/ 240 h 673"/>
                  <a:gd name="T18" fmla="*/ 336 w 625"/>
                  <a:gd name="T19" fmla="*/ 0 h 673"/>
                  <a:gd name="T20" fmla="*/ 48 w 625"/>
                  <a:gd name="T21" fmla="*/ 0 h 673"/>
                  <a:gd name="T22" fmla="*/ 48 w 625"/>
                  <a:gd name="T23" fmla="*/ 288 h 673"/>
                  <a:gd name="T24" fmla="*/ 0 w 625"/>
                  <a:gd name="T25" fmla="*/ 336 h 673"/>
                  <a:gd name="T26" fmla="*/ 48 w 625"/>
                  <a:gd name="T27" fmla="*/ 336 h 673"/>
                  <a:gd name="T28" fmla="*/ 48 w 625"/>
                  <a:gd name="T29" fmla="*/ 384 h 673"/>
                  <a:gd name="T30" fmla="*/ 96 w 625"/>
                  <a:gd name="T31" fmla="*/ 384 h 673"/>
                  <a:gd name="T32" fmla="*/ 96 w 625"/>
                  <a:gd name="T33" fmla="*/ 432 h 673"/>
                  <a:gd name="T34" fmla="*/ 144 w 625"/>
                  <a:gd name="T35" fmla="*/ 432 h 673"/>
                  <a:gd name="T36" fmla="*/ 144 w 625"/>
                  <a:gd name="T37" fmla="*/ 480 h 673"/>
                  <a:gd name="T38" fmla="*/ 192 w 625"/>
                  <a:gd name="T39" fmla="*/ 480 h 673"/>
                  <a:gd name="T40" fmla="*/ 192 w 625"/>
                  <a:gd name="T41" fmla="*/ 528 h 673"/>
                  <a:gd name="T42" fmla="*/ 240 w 625"/>
                  <a:gd name="T43" fmla="*/ 528 h 673"/>
                  <a:gd name="T44" fmla="*/ 240 w 625"/>
                  <a:gd name="T45" fmla="*/ 576 h 673"/>
                  <a:gd name="T46" fmla="*/ 624 w 625"/>
                  <a:gd name="T47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625" h="673">
                    <a:moveTo>
                      <a:pt x="624" y="672"/>
                    </a:moveTo>
                    <a:lnTo>
                      <a:pt x="624" y="240"/>
                    </a:lnTo>
                    <a:lnTo>
                      <a:pt x="528" y="240"/>
                    </a:lnTo>
                    <a:lnTo>
                      <a:pt x="480" y="240"/>
                    </a:lnTo>
                    <a:lnTo>
                      <a:pt x="432" y="288"/>
                    </a:lnTo>
                    <a:lnTo>
                      <a:pt x="432" y="240"/>
                    </a:lnTo>
                    <a:lnTo>
                      <a:pt x="384" y="288"/>
                    </a:lnTo>
                    <a:lnTo>
                      <a:pt x="384" y="240"/>
                    </a:lnTo>
                    <a:lnTo>
                      <a:pt x="336" y="240"/>
                    </a:lnTo>
                    <a:lnTo>
                      <a:pt x="336" y="0"/>
                    </a:lnTo>
                    <a:lnTo>
                      <a:pt x="48" y="0"/>
                    </a:lnTo>
                    <a:lnTo>
                      <a:pt x="48" y="288"/>
                    </a:lnTo>
                    <a:lnTo>
                      <a:pt x="0" y="336"/>
                    </a:lnTo>
                    <a:lnTo>
                      <a:pt x="48" y="336"/>
                    </a:lnTo>
                    <a:lnTo>
                      <a:pt x="48" y="384"/>
                    </a:lnTo>
                    <a:lnTo>
                      <a:pt x="96" y="384"/>
                    </a:lnTo>
                    <a:lnTo>
                      <a:pt x="96" y="432"/>
                    </a:lnTo>
                    <a:lnTo>
                      <a:pt x="144" y="432"/>
                    </a:lnTo>
                    <a:lnTo>
                      <a:pt x="144" y="480"/>
                    </a:lnTo>
                    <a:lnTo>
                      <a:pt x="192" y="480"/>
                    </a:lnTo>
                    <a:lnTo>
                      <a:pt x="192" y="528"/>
                    </a:lnTo>
                    <a:lnTo>
                      <a:pt x="240" y="528"/>
                    </a:lnTo>
                    <a:lnTo>
                      <a:pt x="240" y="576"/>
                    </a:lnTo>
                    <a:lnTo>
                      <a:pt x="624" y="672"/>
                    </a:lnTo>
                  </a:path>
                </a:pathLst>
              </a:custGeom>
              <a:gradFill rotWithShape="0">
                <a:gsLst>
                  <a:gs pos="0">
                    <a:srgbClr val="000000"/>
                  </a:gs>
                  <a:gs pos="50000">
                    <a:srgbClr val="000000">
                      <a:gamma/>
                      <a:tint val="89804"/>
                      <a:invGamma/>
                    </a:srgbClr>
                  </a:gs>
                  <a:gs pos="100000">
                    <a:srgbClr val="000000"/>
                  </a:gs>
                </a:gsLst>
                <a:lin ang="18900000" scaled="1"/>
              </a:gra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84" name="Arc 64"/>
              <p:cNvSpPr>
                <a:spLocks/>
              </p:cNvSpPr>
              <p:nvPr/>
            </p:nvSpPr>
            <p:spPr bwMode="auto">
              <a:xfrm>
                <a:off x="192" y="1248"/>
                <a:ext cx="332" cy="92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5" name="Arc 65"/>
              <p:cNvSpPr>
                <a:spLocks/>
              </p:cNvSpPr>
              <p:nvPr/>
            </p:nvSpPr>
            <p:spPr bwMode="auto">
              <a:xfrm>
                <a:off x="288" y="1248"/>
                <a:ext cx="236" cy="140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6" name="Arc 66"/>
              <p:cNvSpPr>
                <a:spLocks/>
              </p:cNvSpPr>
              <p:nvPr/>
            </p:nvSpPr>
            <p:spPr bwMode="auto">
              <a:xfrm>
                <a:off x="336" y="1248"/>
                <a:ext cx="236" cy="188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7" name="Arc 67"/>
              <p:cNvSpPr>
                <a:spLocks/>
              </p:cNvSpPr>
              <p:nvPr/>
            </p:nvSpPr>
            <p:spPr bwMode="auto">
              <a:xfrm>
                <a:off x="384" y="1296"/>
                <a:ext cx="188" cy="188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8" name="Arc 68"/>
              <p:cNvSpPr>
                <a:spLocks/>
              </p:cNvSpPr>
              <p:nvPr/>
            </p:nvSpPr>
            <p:spPr bwMode="auto">
              <a:xfrm>
                <a:off x="432" y="1296"/>
                <a:ext cx="188" cy="236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9" name="Arc 69"/>
              <p:cNvSpPr>
                <a:spLocks/>
              </p:cNvSpPr>
              <p:nvPr/>
            </p:nvSpPr>
            <p:spPr bwMode="auto">
              <a:xfrm>
                <a:off x="432" y="1296"/>
                <a:ext cx="188" cy="284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90" name="Arc 70"/>
              <p:cNvSpPr>
                <a:spLocks/>
              </p:cNvSpPr>
              <p:nvPr/>
            </p:nvSpPr>
            <p:spPr bwMode="auto">
              <a:xfrm>
                <a:off x="240" y="1248"/>
                <a:ext cx="284" cy="44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91" name="Rectangle 71"/>
              <p:cNvSpPr>
                <a:spLocks noChangeArrowheads="1"/>
              </p:cNvSpPr>
              <p:nvPr/>
            </p:nvSpPr>
            <p:spPr bwMode="auto">
              <a:xfrm>
                <a:off x="244" y="1012"/>
                <a:ext cx="280" cy="40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92" name="Oval 72"/>
              <p:cNvSpPr>
                <a:spLocks noChangeArrowheads="1"/>
              </p:cNvSpPr>
              <p:nvPr/>
            </p:nvSpPr>
            <p:spPr bwMode="auto">
              <a:xfrm>
                <a:off x="196" y="1012"/>
                <a:ext cx="40" cy="40"/>
              </a:xfrm>
              <a:prstGeom prst="ellipse">
                <a:avLst/>
              </a:prstGeom>
              <a:solidFill>
                <a:schemeClr val="folHlink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grpSp>
        <p:nvGrpSpPr>
          <p:cNvPr id="5197" name="Group 77"/>
          <p:cNvGrpSpPr>
            <a:grpSpLocks/>
          </p:cNvGrpSpPr>
          <p:nvPr/>
        </p:nvGrpSpPr>
        <p:grpSpPr bwMode="auto">
          <a:xfrm>
            <a:off x="241300" y="88900"/>
            <a:ext cx="1346200" cy="584200"/>
            <a:chOff x="152" y="56"/>
            <a:chExt cx="848" cy="368"/>
          </a:xfrm>
        </p:grpSpPr>
        <p:sp>
          <p:nvSpPr>
            <p:cNvPr id="5195" name="Rectangle 75"/>
            <p:cNvSpPr>
              <a:spLocks noChangeArrowheads="1"/>
            </p:cNvSpPr>
            <p:nvPr/>
          </p:nvSpPr>
          <p:spPr bwMode="auto">
            <a:xfrm>
              <a:off x="152" y="56"/>
              <a:ext cx="848" cy="368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96" name="Rectangle 76"/>
            <p:cNvSpPr>
              <a:spLocks noChangeArrowheads="1"/>
            </p:cNvSpPr>
            <p:nvPr/>
          </p:nvSpPr>
          <p:spPr bwMode="auto">
            <a:xfrm>
              <a:off x="196" y="100"/>
              <a:ext cx="760" cy="280"/>
            </a:xfrm>
            <a:prstGeom prst="rect">
              <a:avLst/>
            </a:prstGeom>
            <a:noFill/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05" name="Group 85"/>
          <p:cNvGrpSpPr>
            <a:grpSpLocks/>
          </p:cNvGrpSpPr>
          <p:nvPr/>
        </p:nvGrpSpPr>
        <p:grpSpPr bwMode="auto">
          <a:xfrm>
            <a:off x="304800" y="685800"/>
            <a:ext cx="915988" cy="839788"/>
            <a:chOff x="192" y="432"/>
            <a:chExt cx="577" cy="529"/>
          </a:xfrm>
        </p:grpSpPr>
        <p:grpSp>
          <p:nvGrpSpPr>
            <p:cNvPr id="5203" name="Group 83"/>
            <p:cNvGrpSpPr>
              <a:grpSpLocks/>
            </p:cNvGrpSpPr>
            <p:nvPr/>
          </p:nvGrpSpPr>
          <p:grpSpPr bwMode="auto">
            <a:xfrm>
              <a:off x="192" y="432"/>
              <a:ext cx="577" cy="529"/>
              <a:chOff x="192" y="432"/>
              <a:chExt cx="577" cy="529"/>
            </a:xfrm>
          </p:grpSpPr>
          <p:grpSp>
            <p:nvGrpSpPr>
              <p:cNvPr id="5200" name="Group 80"/>
              <p:cNvGrpSpPr>
                <a:grpSpLocks/>
              </p:cNvGrpSpPr>
              <p:nvPr/>
            </p:nvGrpSpPr>
            <p:grpSpPr bwMode="auto">
              <a:xfrm>
                <a:off x="192" y="432"/>
                <a:ext cx="577" cy="529"/>
                <a:chOff x="192" y="432"/>
                <a:chExt cx="577" cy="529"/>
              </a:xfrm>
            </p:grpSpPr>
            <p:sp>
              <p:nvSpPr>
                <p:cNvPr id="5198" name="Oval 78"/>
                <p:cNvSpPr>
                  <a:spLocks noChangeArrowheads="1"/>
                </p:cNvSpPr>
                <p:nvPr/>
              </p:nvSpPr>
              <p:spPr bwMode="auto">
                <a:xfrm>
                  <a:off x="440" y="632"/>
                  <a:ext cx="320" cy="22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5199" name="Freeform 79"/>
                <p:cNvSpPr>
                  <a:spLocks/>
                </p:cNvSpPr>
                <p:nvPr/>
              </p:nvSpPr>
              <p:spPr bwMode="auto">
                <a:xfrm>
                  <a:off x="192" y="432"/>
                  <a:ext cx="577" cy="529"/>
                </a:xfrm>
                <a:custGeom>
                  <a:avLst/>
                  <a:gdLst>
                    <a:gd name="T0" fmla="*/ 576 w 577"/>
                    <a:gd name="T1" fmla="*/ 336 h 529"/>
                    <a:gd name="T2" fmla="*/ 576 w 577"/>
                    <a:gd name="T3" fmla="*/ 144 h 529"/>
                    <a:gd name="T4" fmla="*/ 384 w 577"/>
                    <a:gd name="T5" fmla="*/ 144 h 529"/>
                    <a:gd name="T6" fmla="*/ 384 w 577"/>
                    <a:gd name="T7" fmla="*/ 0 h 529"/>
                    <a:gd name="T8" fmla="*/ 0 w 577"/>
                    <a:gd name="T9" fmla="*/ 0 h 529"/>
                    <a:gd name="T10" fmla="*/ 0 w 577"/>
                    <a:gd name="T11" fmla="*/ 528 h 529"/>
                    <a:gd name="T12" fmla="*/ 384 w 577"/>
                    <a:gd name="T13" fmla="*/ 528 h 529"/>
                    <a:gd name="T14" fmla="*/ 384 w 577"/>
                    <a:gd name="T15" fmla="*/ 432 h 52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577" h="529">
                      <a:moveTo>
                        <a:pt x="576" y="336"/>
                      </a:moveTo>
                      <a:lnTo>
                        <a:pt x="576" y="144"/>
                      </a:lnTo>
                      <a:lnTo>
                        <a:pt x="384" y="144"/>
                      </a:lnTo>
                      <a:lnTo>
                        <a:pt x="384" y="0"/>
                      </a:lnTo>
                      <a:lnTo>
                        <a:pt x="0" y="0"/>
                      </a:lnTo>
                      <a:lnTo>
                        <a:pt x="0" y="528"/>
                      </a:lnTo>
                      <a:lnTo>
                        <a:pt x="384" y="528"/>
                      </a:lnTo>
                      <a:lnTo>
                        <a:pt x="384" y="432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254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201" name="Rectangle 81"/>
              <p:cNvSpPr>
                <a:spLocks noChangeArrowheads="1"/>
              </p:cNvSpPr>
              <p:nvPr/>
            </p:nvSpPr>
            <p:spPr bwMode="auto">
              <a:xfrm>
                <a:off x="344" y="584"/>
                <a:ext cx="320" cy="272"/>
              </a:xfrm>
              <a:prstGeom prst="rect">
                <a:avLst/>
              </a:prstGeom>
              <a:gradFill rotWithShape="0">
                <a:gsLst>
                  <a:gs pos="0">
                    <a:srgbClr val="000000"/>
                  </a:gs>
                  <a:gs pos="100000">
                    <a:srgbClr val="000000">
                      <a:gamma/>
                      <a:tint val="89804"/>
                      <a:invGamma/>
                    </a:srgbClr>
                  </a:gs>
                </a:gsLst>
                <a:lin ang="2700000" scaled="1"/>
              </a:gra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02" name="Rectangle 82"/>
              <p:cNvSpPr>
                <a:spLocks noChangeArrowheads="1"/>
              </p:cNvSpPr>
              <p:nvPr/>
            </p:nvSpPr>
            <p:spPr bwMode="auto">
              <a:xfrm>
                <a:off x="296" y="632"/>
                <a:ext cx="32" cy="176"/>
              </a:xfrm>
              <a:prstGeom prst="rect">
                <a:avLst/>
              </a:prstGeom>
              <a:solidFill>
                <a:schemeClr val="tx2"/>
              </a:soli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04" name="Rectangle 84"/>
            <p:cNvSpPr>
              <a:spLocks noChangeArrowheads="1"/>
            </p:cNvSpPr>
            <p:nvPr/>
          </p:nvSpPr>
          <p:spPr bwMode="auto">
            <a:xfrm>
              <a:off x="388" y="628"/>
              <a:ext cx="232" cy="184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rgbClr val="FFFF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13" name="Group 93"/>
          <p:cNvGrpSpPr>
            <a:grpSpLocks/>
          </p:cNvGrpSpPr>
          <p:nvPr/>
        </p:nvGrpSpPr>
        <p:grpSpPr bwMode="auto">
          <a:xfrm>
            <a:off x="1447800" y="1073150"/>
            <a:ext cx="1220788" cy="833438"/>
            <a:chOff x="912" y="676"/>
            <a:chExt cx="769" cy="525"/>
          </a:xfrm>
        </p:grpSpPr>
        <p:grpSp>
          <p:nvGrpSpPr>
            <p:cNvPr id="5210" name="Group 90"/>
            <p:cNvGrpSpPr>
              <a:grpSpLocks/>
            </p:cNvGrpSpPr>
            <p:nvPr/>
          </p:nvGrpSpPr>
          <p:grpSpPr bwMode="auto">
            <a:xfrm>
              <a:off x="1156" y="676"/>
              <a:ext cx="472" cy="328"/>
              <a:chOff x="1156" y="676"/>
              <a:chExt cx="472" cy="328"/>
            </a:xfrm>
          </p:grpSpPr>
          <p:sp>
            <p:nvSpPr>
              <p:cNvPr id="5206" name="Rectangle 86"/>
              <p:cNvSpPr>
                <a:spLocks noChangeArrowheads="1"/>
              </p:cNvSpPr>
              <p:nvPr/>
            </p:nvSpPr>
            <p:spPr bwMode="auto">
              <a:xfrm>
                <a:off x="1252" y="676"/>
                <a:ext cx="88" cy="328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07" name="AutoShape 87"/>
              <p:cNvSpPr>
                <a:spLocks noChangeArrowheads="1"/>
              </p:cNvSpPr>
              <p:nvPr/>
            </p:nvSpPr>
            <p:spPr bwMode="auto">
              <a:xfrm rot="5400000" flipV="1">
                <a:off x="1420" y="652"/>
                <a:ext cx="136" cy="280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08" name="Rectangle 88"/>
              <p:cNvSpPr>
                <a:spLocks noChangeArrowheads="1"/>
              </p:cNvSpPr>
              <p:nvPr/>
            </p:nvSpPr>
            <p:spPr bwMode="auto">
              <a:xfrm>
                <a:off x="1348" y="916"/>
                <a:ext cx="88" cy="40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09" name="Rectangle 89"/>
              <p:cNvSpPr>
                <a:spLocks noChangeArrowheads="1"/>
              </p:cNvSpPr>
              <p:nvPr/>
            </p:nvSpPr>
            <p:spPr bwMode="auto">
              <a:xfrm>
                <a:off x="1156" y="916"/>
                <a:ext cx="88" cy="40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11" name="Freeform 91"/>
            <p:cNvSpPr>
              <a:spLocks/>
            </p:cNvSpPr>
            <p:nvPr/>
          </p:nvSpPr>
          <p:spPr bwMode="auto">
            <a:xfrm>
              <a:off x="1344" y="912"/>
              <a:ext cx="337" cy="289"/>
            </a:xfrm>
            <a:custGeom>
              <a:avLst/>
              <a:gdLst>
                <a:gd name="T0" fmla="*/ 96 w 337"/>
                <a:gd name="T1" fmla="*/ 0 h 289"/>
                <a:gd name="T2" fmla="*/ 336 w 337"/>
                <a:gd name="T3" fmla="*/ 0 h 289"/>
                <a:gd name="T4" fmla="*/ 336 w 337"/>
                <a:gd name="T5" fmla="*/ 192 h 289"/>
                <a:gd name="T6" fmla="*/ 96 w 337"/>
                <a:gd name="T7" fmla="*/ 192 h 289"/>
                <a:gd name="T8" fmla="*/ 96 w 337"/>
                <a:gd name="T9" fmla="*/ 288 h 289"/>
                <a:gd name="T10" fmla="*/ 0 w 337"/>
                <a:gd name="T11" fmla="*/ 288 h 289"/>
                <a:gd name="T12" fmla="*/ 0 w 337"/>
                <a:gd name="T13" fmla="*/ 144 h 289"/>
                <a:gd name="T14" fmla="*/ 288 w 337"/>
                <a:gd name="T15" fmla="*/ 144 h 289"/>
                <a:gd name="T16" fmla="*/ 288 w 337"/>
                <a:gd name="T17" fmla="*/ 48 h 289"/>
                <a:gd name="T18" fmla="*/ 96 w 337"/>
                <a:gd name="T19" fmla="*/ 48 h 289"/>
                <a:gd name="T20" fmla="*/ 96 w 337"/>
                <a:gd name="T21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37" h="289">
                  <a:moveTo>
                    <a:pt x="96" y="0"/>
                  </a:moveTo>
                  <a:lnTo>
                    <a:pt x="336" y="0"/>
                  </a:lnTo>
                  <a:lnTo>
                    <a:pt x="336" y="192"/>
                  </a:lnTo>
                  <a:lnTo>
                    <a:pt x="96" y="192"/>
                  </a:lnTo>
                  <a:lnTo>
                    <a:pt x="96" y="288"/>
                  </a:lnTo>
                  <a:lnTo>
                    <a:pt x="0" y="288"/>
                  </a:lnTo>
                  <a:lnTo>
                    <a:pt x="0" y="144"/>
                  </a:lnTo>
                  <a:lnTo>
                    <a:pt x="288" y="144"/>
                  </a:lnTo>
                  <a:lnTo>
                    <a:pt x="288" y="48"/>
                  </a:lnTo>
                  <a:lnTo>
                    <a:pt x="96" y="48"/>
                  </a:lnTo>
                  <a:lnTo>
                    <a:pt x="96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12" name="Freeform 92"/>
            <p:cNvSpPr>
              <a:spLocks/>
            </p:cNvSpPr>
            <p:nvPr/>
          </p:nvSpPr>
          <p:spPr bwMode="auto">
            <a:xfrm>
              <a:off x="912" y="912"/>
              <a:ext cx="289" cy="289"/>
            </a:xfrm>
            <a:custGeom>
              <a:avLst/>
              <a:gdLst>
                <a:gd name="T0" fmla="*/ 240 w 289"/>
                <a:gd name="T1" fmla="*/ 48 h 289"/>
                <a:gd name="T2" fmla="*/ 240 w 289"/>
                <a:gd name="T3" fmla="*/ 0 h 289"/>
                <a:gd name="T4" fmla="*/ 0 w 289"/>
                <a:gd name="T5" fmla="*/ 0 h 289"/>
                <a:gd name="T6" fmla="*/ 0 w 289"/>
                <a:gd name="T7" fmla="*/ 144 h 289"/>
                <a:gd name="T8" fmla="*/ 192 w 289"/>
                <a:gd name="T9" fmla="*/ 144 h 289"/>
                <a:gd name="T10" fmla="*/ 192 w 289"/>
                <a:gd name="T11" fmla="*/ 288 h 289"/>
                <a:gd name="T12" fmla="*/ 288 w 289"/>
                <a:gd name="T13" fmla="*/ 288 h 289"/>
                <a:gd name="T14" fmla="*/ 288 w 289"/>
                <a:gd name="T15" fmla="*/ 96 h 289"/>
                <a:gd name="T16" fmla="*/ 48 w 289"/>
                <a:gd name="T17" fmla="*/ 96 h 289"/>
                <a:gd name="T18" fmla="*/ 48 w 289"/>
                <a:gd name="T19" fmla="*/ 48 h 289"/>
                <a:gd name="T20" fmla="*/ 240 w 289"/>
                <a:gd name="T21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89" h="289">
                  <a:moveTo>
                    <a:pt x="240" y="48"/>
                  </a:moveTo>
                  <a:lnTo>
                    <a:pt x="240" y="0"/>
                  </a:lnTo>
                  <a:lnTo>
                    <a:pt x="0" y="0"/>
                  </a:lnTo>
                  <a:lnTo>
                    <a:pt x="0" y="144"/>
                  </a:lnTo>
                  <a:lnTo>
                    <a:pt x="192" y="144"/>
                  </a:lnTo>
                  <a:lnTo>
                    <a:pt x="192" y="288"/>
                  </a:lnTo>
                  <a:lnTo>
                    <a:pt x="288" y="288"/>
                  </a:lnTo>
                  <a:lnTo>
                    <a:pt x="288" y="96"/>
                  </a:lnTo>
                  <a:lnTo>
                    <a:pt x="48" y="96"/>
                  </a:lnTo>
                  <a:lnTo>
                    <a:pt x="48" y="48"/>
                  </a:lnTo>
                  <a:lnTo>
                    <a:pt x="240" y="48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218" name="Group 98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5214" name="Rectangle 94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15" name="Rectangle 95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16" name="Rectangle 96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17" name="Rectangle 97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22" name="Group 102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5219" name="Rectangle 99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0" name="Rectangle 100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1" name="Rectangle 101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26" name="Group 106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5223" name="Rectangle 103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4" name="Rectangle 104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5" name="Rectangle 105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27" name="Rectangle 107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8" name="Freeform 108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9" name="Rectangle 109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30" name="Rectangle 110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235" name="Group 115"/>
          <p:cNvGrpSpPr>
            <a:grpSpLocks/>
          </p:cNvGrpSpPr>
          <p:nvPr/>
        </p:nvGrpSpPr>
        <p:grpSpPr bwMode="auto">
          <a:xfrm>
            <a:off x="3587750" y="1530350"/>
            <a:ext cx="444500" cy="673100"/>
            <a:chOff x="2260" y="964"/>
            <a:chExt cx="280" cy="424"/>
          </a:xfrm>
        </p:grpSpPr>
        <p:sp>
          <p:nvSpPr>
            <p:cNvPr id="5231" name="Rectangle 111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32" name="Rectangle 112"/>
            <p:cNvSpPr>
              <a:spLocks noChangeArrowheads="1"/>
            </p:cNvSpPr>
            <p:nvPr/>
          </p:nvSpPr>
          <p:spPr bwMode="auto">
            <a:xfrm>
              <a:off x="2308" y="1300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33" name="Rectangle 113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34" name="Rectangle 114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36" name="Freeform 116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37" name="Rectangle 117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38" name="Freeform 118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5245" name="Group 125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5243" name="Group 123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5239" name="Rectangle 119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0" name="Rectangle 120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1" name="Rectangle 121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2" name="Rectangle 122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44" name="Rectangle 124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52" name="Group 132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5250" name="Group 130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5246" name="Rectangle 126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7" name="Rectangle 127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8" name="Rectangle 128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9" name="Rectangle 129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51" name="Rectangle 131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59" name="Group 139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5257" name="Group 137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5253" name="Rectangle 133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54" name="Rectangle 134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55" name="Rectangle 135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56" name="Rectangle 136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58" name="Rectangle 138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66" name="Group 146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5264" name="Group 144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5260" name="Rectangle 140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61" name="Rectangle 141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62" name="Rectangle 142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63" name="Rectangle 143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65" name="Rectangle 145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70" name="Group 150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5267" name="Rectangle 147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68" name="Rectangle 148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69" name="Oval 149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71" name="Oval 151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72" name="Rectangle 152"/>
          <p:cNvSpPr>
            <a:spLocks noChangeArrowheads="1"/>
          </p:cNvSpPr>
          <p:nvPr/>
        </p:nvSpPr>
        <p:spPr bwMode="auto">
          <a:xfrm>
            <a:off x="685800" y="4191000"/>
            <a:ext cx="457200" cy="762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73" name="Rectangle 153"/>
          <p:cNvSpPr>
            <a:spLocks noChangeArrowheads="1"/>
          </p:cNvSpPr>
          <p:nvPr/>
        </p:nvSpPr>
        <p:spPr bwMode="auto">
          <a:xfrm>
            <a:off x="1149350" y="44259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276" name="Group 156"/>
          <p:cNvGrpSpPr>
            <a:grpSpLocks/>
          </p:cNvGrpSpPr>
          <p:nvPr/>
        </p:nvGrpSpPr>
        <p:grpSpPr bwMode="auto">
          <a:xfrm>
            <a:off x="539750" y="4191000"/>
            <a:ext cx="604838" cy="763588"/>
            <a:chOff x="340" y="2640"/>
            <a:chExt cx="381" cy="481"/>
          </a:xfrm>
        </p:grpSpPr>
        <p:sp>
          <p:nvSpPr>
            <p:cNvPr id="5274" name="AutoShape 154"/>
            <p:cNvSpPr>
              <a:spLocks noChangeArrowheads="1"/>
            </p:cNvSpPr>
            <p:nvPr/>
          </p:nvSpPr>
          <p:spPr bwMode="auto">
            <a:xfrm>
              <a:off x="340" y="2644"/>
              <a:ext cx="328" cy="472"/>
            </a:xfrm>
            <a:prstGeom prst="octagon">
              <a:avLst>
                <a:gd name="adj" fmla="val 29282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75" name="Freeform 155"/>
            <p:cNvSpPr>
              <a:spLocks/>
            </p:cNvSpPr>
            <p:nvPr/>
          </p:nvSpPr>
          <p:spPr bwMode="auto">
            <a:xfrm>
              <a:off x="432" y="2640"/>
              <a:ext cx="289" cy="481"/>
            </a:xfrm>
            <a:custGeom>
              <a:avLst/>
              <a:gdLst>
                <a:gd name="T0" fmla="*/ 0 w 289"/>
                <a:gd name="T1" fmla="*/ 0 h 481"/>
                <a:gd name="T2" fmla="*/ 288 w 289"/>
                <a:gd name="T3" fmla="*/ 0 h 481"/>
                <a:gd name="T4" fmla="*/ 288 w 289"/>
                <a:gd name="T5" fmla="*/ 480 h 481"/>
                <a:gd name="T6" fmla="*/ 0 w 289"/>
                <a:gd name="T7" fmla="*/ 480 h 4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9" h="481">
                  <a:moveTo>
                    <a:pt x="0" y="0"/>
                  </a:moveTo>
                  <a:lnTo>
                    <a:pt x="288" y="0"/>
                  </a:lnTo>
                  <a:lnTo>
                    <a:pt x="288" y="480"/>
                  </a:lnTo>
                  <a:lnTo>
                    <a:pt x="0" y="480"/>
                  </a:lnTo>
                </a:path>
              </a:pathLst>
            </a:custGeom>
            <a:solidFill>
              <a:schemeClr val="tx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277" name="Oval 157"/>
          <p:cNvSpPr>
            <a:spLocks noChangeArrowheads="1"/>
          </p:cNvSpPr>
          <p:nvPr/>
        </p:nvSpPr>
        <p:spPr bwMode="auto">
          <a:xfrm>
            <a:off x="768350" y="4425950"/>
            <a:ext cx="292100" cy="2921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78" name="Freeform 158"/>
          <p:cNvSpPr>
            <a:spLocks/>
          </p:cNvSpPr>
          <p:nvPr/>
        </p:nvSpPr>
        <p:spPr bwMode="auto">
          <a:xfrm>
            <a:off x="914400" y="2286000"/>
            <a:ext cx="1068388" cy="1906588"/>
          </a:xfrm>
          <a:custGeom>
            <a:avLst/>
            <a:gdLst>
              <a:gd name="T0" fmla="*/ 672 w 673"/>
              <a:gd name="T1" fmla="*/ 0 h 1201"/>
              <a:gd name="T2" fmla="*/ 0 w 673"/>
              <a:gd name="T3" fmla="*/ 1200 h 120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73" h="1201">
                <a:moveTo>
                  <a:pt x="672" y="0"/>
                </a:moveTo>
                <a:lnTo>
                  <a:pt x="0" y="120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5283" name="Group 163"/>
          <p:cNvGrpSpPr>
            <a:grpSpLocks/>
          </p:cNvGrpSpPr>
          <p:nvPr/>
        </p:nvGrpSpPr>
        <p:grpSpPr bwMode="auto">
          <a:xfrm>
            <a:off x="2292350" y="4502150"/>
            <a:ext cx="292100" cy="292100"/>
            <a:chOff x="1444" y="2836"/>
            <a:chExt cx="184" cy="184"/>
          </a:xfrm>
        </p:grpSpPr>
        <p:grpSp>
          <p:nvGrpSpPr>
            <p:cNvPr id="5281" name="Group 161"/>
            <p:cNvGrpSpPr>
              <a:grpSpLocks/>
            </p:cNvGrpSpPr>
            <p:nvPr/>
          </p:nvGrpSpPr>
          <p:grpSpPr bwMode="auto">
            <a:xfrm>
              <a:off x="1540" y="2836"/>
              <a:ext cx="88" cy="184"/>
              <a:chOff x="1540" y="2836"/>
              <a:chExt cx="88" cy="184"/>
            </a:xfrm>
          </p:grpSpPr>
          <p:sp>
            <p:nvSpPr>
              <p:cNvPr id="5279" name="Rectangle 159"/>
              <p:cNvSpPr>
                <a:spLocks noChangeArrowheads="1"/>
              </p:cNvSpPr>
              <p:nvPr/>
            </p:nvSpPr>
            <p:spPr bwMode="auto">
              <a:xfrm>
                <a:off x="1540" y="2836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80" name="Rectangle 160"/>
              <p:cNvSpPr>
                <a:spLocks noChangeArrowheads="1"/>
              </p:cNvSpPr>
              <p:nvPr/>
            </p:nvSpPr>
            <p:spPr bwMode="auto">
              <a:xfrm>
                <a:off x="1540" y="2900"/>
                <a:ext cx="88" cy="56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82" name="Rectangle 162"/>
            <p:cNvSpPr>
              <a:spLocks noChangeArrowheads="1"/>
            </p:cNvSpPr>
            <p:nvPr/>
          </p:nvSpPr>
          <p:spPr bwMode="auto">
            <a:xfrm>
              <a:off x="1444" y="2884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618FFD"/>
                </a:gs>
                <a:gs pos="100000">
                  <a:srgbClr val="618FFD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88" name="Group 168"/>
          <p:cNvGrpSpPr>
            <a:grpSpLocks/>
          </p:cNvGrpSpPr>
          <p:nvPr/>
        </p:nvGrpSpPr>
        <p:grpSpPr bwMode="auto">
          <a:xfrm>
            <a:off x="2368550" y="4883150"/>
            <a:ext cx="215900" cy="292100"/>
            <a:chOff x="1492" y="3076"/>
            <a:chExt cx="136" cy="184"/>
          </a:xfrm>
        </p:grpSpPr>
        <p:grpSp>
          <p:nvGrpSpPr>
            <p:cNvPr id="5286" name="Group 166"/>
            <p:cNvGrpSpPr>
              <a:grpSpLocks/>
            </p:cNvGrpSpPr>
            <p:nvPr/>
          </p:nvGrpSpPr>
          <p:grpSpPr bwMode="auto">
            <a:xfrm>
              <a:off x="1588" y="3076"/>
              <a:ext cx="40" cy="184"/>
              <a:chOff x="1588" y="3076"/>
              <a:chExt cx="40" cy="184"/>
            </a:xfrm>
          </p:grpSpPr>
          <p:sp>
            <p:nvSpPr>
              <p:cNvPr id="5284" name="Rectangle 164"/>
              <p:cNvSpPr>
                <a:spLocks noChangeArrowheads="1"/>
              </p:cNvSpPr>
              <p:nvPr/>
            </p:nvSpPr>
            <p:spPr bwMode="auto">
              <a:xfrm>
                <a:off x="1588" y="3076"/>
                <a:ext cx="40" cy="184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85" name="Rectangle 165"/>
              <p:cNvSpPr>
                <a:spLocks noChangeArrowheads="1"/>
              </p:cNvSpPr>
              <p:nvPr/>
            </p:nvSpPr>
            <p:spPr bwMode="auto">
              <a:xfrm>
                <a:off x="1588" y="3140"/>
                <a:ext cx="40" cy="56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87" name="Rectangle 167"/>
            <p:cNvSpPr>
              <a:spLocks noChangeArrowheads="1"/>
            </p:cNvSpPr>
            <p:nvPr/>
          </p:nvSpPr>
          <p:spPr bwMode="auto">
            <a:xfrm>
              <a:off x="1492" y="3124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91" name="Group 171"/>
          <p:cNvGrpSpPr>
            <a:grpSpLocks/>
          </p:cNvGrpSpPr>
          <p:nvPr/>
        </p:nvGrpSpPr>
        <p:grpSpPr bwMode="auto">
          <a:xfrm>
            <a:off x="311150" y="5797550"/>
            <a:ext cx="1587500" cy="977900"/>
            <a:chOff x="196" y="3652"/>
            <a:chExt cx="1000" cy="616"/>
          </a:xfrm>
        </p:grpSpPr>
        <p:sp>
          <p:nvSpPr>
            <p:cNvPr id="5289" name="Rectangle 169"/>
            <p:cNvSpPr>
              <a:spLocks noChangeArrowheads="1"/>
            </p:cNvSpPr>
            <p:nvPr/>
          </p:nvSpPr>
          <p:spPr bwMode="auto">
            <a:xfrm>
              <a:off x="196" y="3748"/>
              <a:ext cx="1000" cy="520"/>
            </a:xfrm>
            <a:prstGeom prst="rect">
              <a:avLst/>
            </a:prstGeom>
            <a:gradFill rotWithShape="0">
              <a:gsLst>
                <a:gs pos="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90" name="Rectangle 170"/>
            <p:cNvSpPr>
              <a:spLocks noChangeArrowheads="1"/>
            </p:cNvSpPr>
            <p:nvPr/>
          </p:nvSpPr>
          <p:spPr bwMode="auto">
            <a:xfrm>
              <a:off x="436" y="3652"/>
              <a:ext cx="520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92" name="Freeform 172"/>
          <p:cNvSpPr>
            <a:spLocks/>
          </p:cNvSpPr>
          <p:nvPr/>
        </p:nvSpPr>
        <p:spPr bwMode="auto">
          <a:xfrm>
            <a:off x="57463" y="1110456"/>
            <a:ext cx="687388" cy="4649788"/>
          </a:xfrm>
          <a:custGeom>
            <a:avLst/>
            <a:gdLst>
              <a:gd name="T0" fmla="*/ 240 w 433"/>
              <a:gd name="T1" fmla="*/ 0 h 2929"/>
              <a:gd name="T2" fmla="*/ 0 w 433"/>
              <a:gd name="T3" fmla="*/ 0 h 2929"/>
              <a:gd name="T4" fmla="*/ 0 w 433"/>
              <a:gd name="T5" fmla="*/ 2784 h 2929"/>
              <a:gd name="T6" fmla="*/ 432 w 433"/>
              <a:gd name="T7" fmla="*/ 2784 h 2929"/>
              <a:gd name="T8" fmla="*/ 432 w 433"/>
              <a:gd name="T9" fmla="*/ 2928 h 29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33" h="2929">
                <a:moveTo>
                  <a:pt x="240" y="0"/>
                </a:moveTo>
                <a:lnTo>
                  <a:pt x="0" y="0"/>
                </a:lnTo>
                <a:lnTo>
                  <a:pt x="0" y="2784"/>
                </a:lnTo>
                <a:lnTo>
                  <a:pt x="432" y="2784"/>
                </a:lnTo>
                <a:lnTo>
                  <a:pt x="432" y="2928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3" name="Freeform 173"/>
          <p:cNvSpPr>
            <a:spLocks/>
          </p:cNvSpPr>
          <p:nvPr/>
        </p:nvSpPr>
        <p:spPr bwMode="auto">
          <a:xfrm>
            <a:off x="914400" y="4572000"/>
            <a:ext cx="611188" cy="1220788"/>
          </a:xfrm>
          <a:custGeom>
            <a:avLst/>
            <a:gdLst>
              <a:gd name="T0" fmla="*/ 240 w 385"/>
              <a:gd name="T1" fmla="*/ 0 h 769"/>
              <a:gd name="T2" fmla="*/ 384 w 385"/>
              <a:gd name="T3" fmla="*/ 0 h 769"/>
              <a:gd name="T4" fmla="*/ 384 w 385"/>
              <a:gd name="T5" fmla="*/ 336 h 769"/>
              <a:gd name="T6" fmla="*/ 0 w 385"/>
              <a:gd name="T7" fmla="*/ 336 h 769"/>
              <a:gd name="T8" fmla="*/ 0 w 385"/>
              <a:gd name="T9" fmla="*/ 768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5" h="769">
                <a:moveTo>
                  <a:pt x="240" y="0"/>
                </a:moveTo>
                <a:lnTo>
                  <a:pt x="384" y="0"/>
                </a:lnTo>
                <a:lnTo>
                  <a:pt x="384" y="336"/>
                </a:lnTo>
                <a:lnTo>
                  <a:pt x="0" y="336"/>
                </a:lnTo>
                <a:lnTo>
                  <a:pt x="0" y="768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4" name="Freeform 174"/>
          <p:cNvSpPr>
            <a:spLocks/>
          </p:cNvSpPr>
          <p:nvPr/>
        </p:nvSpPr>
        <p:spPr bwMode="auto">
          <a:xfrm>
            <a:off x="1066800" y="3962400"/>
            <a:ext cx="3811588" cy="1830388"/>
          </a:xfrm>
          <a:custGeom>
            <a:avLst/>
            <a:gdLst>
              <a:gd name="T0" fmla="*/ 2400 w 2401"/>
              <a:gd name="T1" fmla="*/ 0 h 1153"/>
              <a:gd name="T2" fmla="*/ 350 w 2401"/>
              <a:gd name="T3" fmla="*/ 0 h 1153"/>
              <a:gd name="T4" fmla="*/ 350 w 2401"/>
              <a:gd name="T5" fmla="*/ 829 h 1153"/>
              <a:gd name="T6" fmla="*/ 0 w 2401"/>
              <a:gd name="T7" fmla="*/ 829 h 1153"/>
              <a:gd name="T8" fmla="*/ 0 w 2401"/>
              <a:gd name="T9" fmla="*/ 1152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01" h="1153">
                <a:moveTo>
                  <a:pt x="2400" y="0"/>
                </a:moveTo>
                <a:lnTo>
                  <a:pt x="350" y="0"/>
                </a:lnTo>
                <a:lnTo>
                  <a:pt x="350" y="829"/>
                </a:lnTo>
                <a:lnTo>
                  <a:pt x="0" y="829"/>
                </a:lnTo>
                <a:lnTo>
                  <a:pt x="0" y="1152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5" name="Freeform 175"/>
          <p:cNvSpPr>
            <a:spLocks/>
          </p:cNvSpPr>
          <p:nvPr/>
        </p:nvSpPr>
        <p:spPr bwMode="auto">
          <a:xfrm>
            <a:off x="1567656" y="5020386"/>
            <a:ext cx="1144588" cy="763588"/>
          </a:xfrm>
          <a:custGeom>
            <a:avLst/>
            <a:gdLst>
              <a:gd name="T0" fmla="*/ 720 w 721"/>
              <a:gd name="T1" fmla="*/ 0 h 481"/>
              <a:gd name="T2" fmla="*/ 336 w 721"/>
              <a:gd name="T3" fmla="*/ 0 h 481"/>
              <a:gd name="T4" fmla="*/ 336 w 721"/>
              <a:gd name="T5" fmla="*/ 288 h 481"/>
              <a:gd name="T6" fmla="*/ 0 w 721"/>
              <a:gd name="T7" fmla="*/ 288 h 481"/>
              <a:gd name="T8" fmla="*/ 0 w 721"/>
              <a:gd name="T9" fmla="*/ 480 h 4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721" h="481">
                <a:moveTo>
                  <a:pt x="720" y="0"/>
                </a:moveTo>
                <a:lnTo>
                  <a:pt x="336" y="0"/>
                </a:lnTo>
                <a:lnTo>
                  <a:pt x="336" y="288"/>
                </a:lnTo>
                <a:lnTo>
                  <a:pt x="0" y="288"/>
                </a:lnTo>
                <a:lnTo>
                  <a:pt x="0" y="48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6" name="Freeform 176"/>
          <p:cNvSpPr>
            <a:spLocks/>
          </p:cNvSpPr>
          <p:nvPr/>
        </p:nvSpPr>
        <p:spPr bwMode="auto">
          <a:xfrm>
            <a:off x="1905000" y="1371600"/>
            <a:ext cx="3963988" cy="3278188"/>
          </a:xfrm>
          <a:custGeom>
            <a:avLst/>
            <a:gdLst>
              <a:gd name="T0" fmla="*/ 1152 w 2497"/>
              <a:gd name="T1" fmla="*/ 96 h 2065"/>
              <a:gd name="T2" fmla="*/ 1152 w 2497"/>
              <a:gd name="T3" fmla="*/ 0 h 2065"/>
              <a:gd name="T4" fmla="*/ 2496 w 2497"/>
              <a:gd name="T5" fmla="*/ 0 h 2065"/>
              <a:gd name="T6" fmla="*/ 2496 w 2497"/>
              <a:gd name="T7" fmla="*/ 1056 h 2065"/>
              <a:gd name="T8" fmla="*/ 0 w 2497"/>
              <a:gd name="T9" fmla="*/ 1056 h 2065"/>
              <a:gd name="T10" fmla="*/ 0 w 2497"/>
              <a:gd name="T11" fmla="*/ 2064 h 2065"/>
              <a:gd name="T12" fmla="*/ 240 w 2497"/>
              <a:gd name="T13" fmla="*/ 2064 h 20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97" h="2065">
                <a:moveTo>
                  <a:pt x="1152" y="96"/>
                </a:moveTo>
                <a:lnTo>
                  <a:pt x="1152" y="0"/>
                </a:lnTo>
                <a:lnTo>
                  <a:pt x="2496" y="0"/>
                </a:lnTo>
                <a:lnTo>
                  <a:pt x="2496" y="1056"/>
                </a:lnTo>
                <a:lnTo>
                  <a:pt x="0" y="1056"/>
                </a:lnTo>
                <a:lnTo>
                  <a:pt x="0" y="2064"/>
                </a:lnTo>
                <a:lnTo>
                  <a:pt x="240" y="206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7" name="Rectangle 177"/>
          <p:cNvSpPr>
            <a:spLocks noChangeArrowheads="1"/>
          </p:cNvSpPr>
          <p:nvPr/>
        </p:nvSpPr>
        <p:spPr bwMode="auto">
          <a:xfrm>
            <a:off x="3206750" y="6254750"/>
            <a:ext cx="1282700" cy="5207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98" name="Oval 178"/>
          <p:cNvSpPr>
            <a:spLocks noChangeArrowheads="1"/>
          </p:cNvSpPr>
          <p:nvPr/>
        </p:nvSpPr>
        <p:spPr bwMode="auto">
          <a:xfrm>
            <a:off x="3435350" y="6407150"/>
            <a:ext cx="1397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99" name="Oval 179"/>
          <p:cNvSpPr>
            <a:spLocks noChangeArrowheads="1"/>
          </p:cNvSpPr>
          <p:nvPr/>
        </p:nvSpPr>
        <p:spPr bwMode="auto">
          <a:xfrm>
            <a:off x="4121150" y="6407150"/>
            <a:ext cx="1397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00" name="Oval 180"/>
          <p:cNvSpPr>
            <a:spLocks noChangeArrowheads="1"/>
          </p:cNvSpPr>
          <p:nvPr/>
        </p:nvSpPr>
        <p:spPr bwMode="auto">
          <a:xfrm>
            <a:off x="2368550" y="6254750"/>
            <a:ext cx="368300" cy="3683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01" name="Freeform 181"/>
          <p:cNvSpPr>
            <a:spLocks/>
          </p:cNvSpPr>
          <p:nvPr/>
        </p:nvSpPr>
        <p:spPr bwMode="auto">
          <a:xfrm>
            <a:off x="1371600" y="5181600"/>
            <a:ext cx="4725988" cy="611188"/>
          </a:xfrm>
          <a:custGeom>
            <a:avLst/>
            <a:gdLst>
              <a:gd name="T0" fmla="*/ 2976 w 2977"/>
              <a:gd name="T1" fmla="*/ 0 h 385"/>
              <a:gd name="T2" fmla="*/ 2976 w 2977"/>
              <a:gd name="T3" fmla="*/ 96 h 385"/>
              <a:gd name="T4" fmla="*/ 2976 w 2977"/>
              <a:gd name="T5" fmla="*/ 240 h 385"/>
              <a:gd name="T6" fmla="*/ 0 w 2977"/>
              <a:gd name="T7" fmla="*/ 240 h 385"/>
              <a:gd name="T8" fmla="*/ 0 w 2977"/>
              <a:gd name="T9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977" h="385">
                <a:moveTo>
                  <a:pt x="2976" y="0"/>
                </a:moveTo>
                <a:lnTo>
                  <a:pt x="2976" y="96"/>
                </a:lnTo>
                <a:lnTo>
                  <a:pt x="2976" y="240"/>
                </a:lnTo>
                <a:lnTo>
                  <a:pt x="0" y="240"/>
                </a:lnTo>
                <a:lnTo>
                  <a:pt x="0" y="38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2" name="Freeform 182"/>
          <p:cNvSpPr>
            <a:spLocks/>
          </p:cNvSpPr>
          <p:nvPr/>
        </p:nvSpPr>
        <p:spPr bwMode="auto">
          <a:xfrm>
            <a:off x="2590800" y="6553200"/>
            <a:ext cx="839788" cy="1588"/>
          </a:xfrm>
          <a:custGeom>
            <a:avLst/>
            <a:gdLst>
              <a:gd name="T0" fmla="*/ 528 w 529"/>
              <a:gd name="T1" fmla="*/ 0 h 1"/>
              <a:gd name="T2" fmla="*/ 0 w 5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529" h="1">
                <a:moveTo>
                  <a:pt x="528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3" name="Freeform 183"/>
          <p:cNvSpPr>
            <a:spLocks/>
          </p:cNvSpPr>
          <p:nvPr/>
        </p:nvSpPr>
        <p:spPr bwMode="auto">
          <a:xfrm>
            <a:off x="2514600" y="1219200"/>
            <a:ext cx="4954588" cy="5106988"/>
          </a:xfrm>
          <a:custGeom>
            <a:avLst/>
            <a:gdLst>
              <a:gd name="T0" fmla="*/ 0 w 3121"/>
              <a:gd name="T1" fmla="*/ 3216 h 3217"/>
              <a:gd name="T2" fmla="*/ 0 w 3121"/>
              <a:gd name="T3" fmla="*/ 3024 h 3217"/>
              <a:gd name="T4" fmla="*/ 2832 w 3121"/>
              <a:gd name="T5" fmla="*/ 3024 h 3217"/>
              <a:gd name="T6" fmla="*/ 2832 w 3121"/>
              <a:gd name="T7" fmla="*/ 2544 h 3217"/>
              <a:gd name="T8" fmla="*/ 3120 w 3121"/>
              <a:gd name="T9" fmla="*/ 2544 h 3217"/>
              <a:gd name="T10" fmla="*/ 3120 w 3121"/>
              <a:gd name="T11" fmla="*/ 0 h 3217"/>
              <a:gd name="T12" fmla="*/ 720 w 3121"/>
              <a:gd name="T13" fmla="*/ 0 h 3217"/>
              <a:gd name="T14" fmla="*/ 720 w 3121"/>
              <a:gd name="T15" fmla="*/ 192 h 32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121" h="3217">
                <a:moveTo>
                  <a:pt x="0" y="3216"/>
                </a:moveTo>
                <a:lnTo>
                  <a:pt x="0" y="3024"/>
                </a:lnTo>
                <a:lnTo>
                  <a:pt x="2832" y="3024"/>
                </a:lnTo>
                <a:lnTo>
                  <a:pt x="2832" y="2544"/>
                </a:lnTo>
                <a:lnTo>
                  <a:pt x="3120" y="2544"/>
                </a:lnTo>
                <a:lnTo>
                  <a:pt x="3120" y="0"/>
                </a:lnTo>
                <a:lnTo>
                  <a:pt x="720" y="0"/>
                </a:lnTo>
                <a:lnTo>
                  <a:pt x="720" y="192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4" name="Rectangle 184"/>
          <p:cNvSpPr>
            <a:spLocks noChangeArrowheads="1"/>
          </p:cNvSpPr>
          <p:nvPr/>
        </p:nvSpPr>
        <p:spPr bwMode="auto">
          <a:xfrm>
            <a:off x="5492750" y="64833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05" name="Freeform 185"/>
          <p:cNvSpPr>
            <a:spLocks/>
          </p:cNvSpPr>
          <p:nvPr/>
        </p:nvSpPr>
        <p:spPr bwMode="auto">
          <a:xfrm>
            <a:off x="2667000" y="6096000"/>
            <a:ext cx="2897188" cy="382588"/>
          </a:xfrm>
          <a:custGeom>
            <a:avLst/>
            <a:gdLst>
              <a:gd name="T0" fmla="*/ 0 w 1825"/>
              <a:gd name="T1" fmla="*/ 192 h 241"/>
              <a:gd name="T2" fmla="*/ 0 w 1825"/>
              <a:gd name="T3" fmla="*/ 0 h 241"/>
              <a:gd name="T4" fmla="*/ 1824 w 1825"/>
              <a:gd name="T5" fmla="*/ 0 h 241"/>
              <a:gd name="T6" fmla="*/ 1824 w 1825"/>
              <a:gd name="T7" fmla="*/ 24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25" h="241">
                <a:moveTo>
                  <a:pt x="0" y="192"/>
                </a:moveTo>
                <a:lnTo>
                  <a:pt x="0" y="0"/>
                </a:lnTo>
                <a:lnTo>
                  <a:pt x="1824" y="0"/>
                </a:lnTo>
                <a:lnTo>
                  <a:pt x="1824" y="24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6" name="Freeform 186"/>
          <p:cNvSpPr>
            <a:spLocks/>
          </p:cNvSpPr>
          <p:nvPr/>
        </p:nvSpPr>
        <p:spPr bwMode="auto">
          <a:xfrm>
            <a:off x="5715000" y="2895600"/>
            <a:ext cx="3354388" cy="3811588"/>
          </a:xfrm>
          <a:custGeom>
            <a:avLst/>
            <a:gdLst>
              <a:gd name="T0" fmla="*/ 0 w 2113"/>
              <a:gd name="T1" fmla="*/ 2256 h 2401"/>
              <a:gd name="T2" fmla="*/ 0 w 2113"/>
              <a:gd name="T3" fmla="*/ 2016 h 2401"/>
              <a:gd name="T4" fmla="*/ 576 w 2113"/>
              <a:gd name="T5" fmla="*/ 2016 h 2401"/>
              <a:gd name="T6" fmla="*/ 576 w 2113"/>
              <a:gd name="T7" fmla="*/ 2400 h 2401"/>
              <a:gd name="T8" fmla="*/ 2112 w 2113"/>
              <a:gd name="T9" fmla="*/ 2400 h 2401"/>
              <a:gd name="T10" fmla="*/ 2112 w 2113"/>
              <a:gd name="T11" fmla="*/ 240 h 2401"/>
              <a:gd name="T12" fmla="*/ 1680 w 2113"/>
              <a:gd name="T13" fmla="*/ 240 h 2401"/>
              <a:gd name="T14" fmla="*/ 1680 w 2113"/>
              <a:gd name="T15" fmla="*/ 0 h 24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2113" h="2401">
                <a:moveTo>
                  <a:pt x="0" y="2256"/>
                </a:moveTo>
                <a:lnTo>
                  <a:pt x="0" y="2016"/>
                </a:lnTo>
                <a:lnTo>
                  <a:pt x="576" y="2016"/>
                </a:lnTo>
                <a:lnTo>
                  <a:pt x="576" y="2400"/>
                </a:lnTo>
                <a:lnTo>
                  <a:pt x="2112" y="2400"/>
                </a:lnTo>
                <a:lnTo>
                  <a:pt x="2112" y="240"/>
                </a:lnTo>
                <a:lnTo>
                  <a:pt x="1680" y="240"/>
                </a:lnTo>
                <a:lnTo>
                  <a:pt x="168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7" name="Freeform 187"/>
          <p:cNvSpPr>
            <a:spLocks/>
          </p:cNvSpPr>
          <p:nvPr/>
        </p:nvSpPr>
        <p:spPr bwMode="auto">
          <a:xfrm>
            <a:off x="7772400" y="2895600"/>
            <a:ext cx="153988" cy="611188"/>
          </a:xfrm>
          <a:custGeom>
            <a:avLst/>
            <a:gdLst>
              <a:gd name="T0" fmla="*/ 48 w 97"/>
              <a:gd name="T1" fmla="*/ 0 h 385"/>
              <a:gd name="T2" fmla="*/ 48 w 97"/>
              <a:gd name="T3" fmla="*/ 384 h 385"/>
              <a:gd name="T4" fmla="*/ 96 w 97"/>
              <a:gd name="T5" fmla="*/ 384 h 385"/>
              <a:gd name="T6" fmla="*/ 0 w 97"/>
              <a:gd name="T7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7" h="385">
                <a:moveTo>
                  <a:pt x="48" y="0"/>
                </a:moveTo>
                <a:lnTo>
                  <a:pt x="48" y="384"/>
                </a:lnTo>
                <a:lnTo>
                  <a:pt x="96" y="384"/>
                </a:lnTo>
                <a:lnTo>
                  <a:pt x="0" y="38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8" name="Rectangle 188"/>
          <p:cNvSpPr>
            <a:spLocks noChangeArrowheads="1"/>
          </p:cNvSpPr>
          <p:nvPr/>
        </p:nvSpPr>
        <p:spPr bwMode="auto">
          <a:xfrm>
            <a:off x="1966913" y="61913"/>
            <a:ext cx="518071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ELECTRONIC PETROL INJECTION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755576" y="980728"/>
            <a:ext cx="7434857" cy="4521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 dirty="0">
                <a:solidFill>
                  <a:srgbClr val="FAFD00"/>
                </a:solidFill>
              </a:rPr>
              <a:t>                                        </a:t>
            </a:r>
            <a:r>
              <a:rPr lang="en-US" altLang="en-US" sz="1800" b="1" u="sng" dirty="0"/>
              <a:t>ELECTRONIC PETROL INJECTION</a:t>
            </a:r>
          </a:p>
          <a:p>
            <a:endParaRPr lang="en-US" altLang="en-US" sz="1800" b="1" u="sng" dirty="0" smtClean="0"/>
          </a:p>
          <a:p>
            <a:r>
              <a:rPr lang="en-US" altLang="en-US" sz="1800" b="1" u="sng" dirty="0" smtClean="0"/>
              <a:t>TYPES </a:t>
            </a:r>
            <a:r>
              <a:rPr lang="en-US" altLang="en-US" sz="1800" b="1" u="sng" dirty="0"/>
              <a:t>OF SYSTEMS</a:t>
            </a:r>
          </a:p>
          <a:p>
            <a:r>
              <a:rPr lang="en-US" altLang="en-US" sz="1800" b="1" dirty="0"/>
              <a:t>Based on Bosch</a:t>
            </a:r>
          </a:p>
          <a:p>
            <a:r>
              <a:rPr lang="en-US" altLang="en-US" sz="1800" b="1" dirty="0"/>
              <a:t>K  JETRONIC                      Mechanical continuous injection</a:t>
            </a:r>
          </a:p>
          <a:p>
            <a:r>
              <a:rPr lang="en-US" altLang="en-US" sz="1800" b="1" dirty="0"/>
              <a:t>KE JETRONIC                    Electronic mechanical continuous injection</a:t>
            </a:r>
          </a:p>
          <a:p>
            <a:endParaRPr lang="en-US" altLang="en-US" sz="1800" b="1" dirty="0" smtClean="0"/>
          </a:p>
          <a:p>
            <a:endParaRPr lang="en-US" altLang="en-US" sz="1800" b="1" dirty="0"/>
          </a:p>
          <a:p>
            <a:r>
              <a:rPr lang="en-US" altLang="en-US" sz="1800" b="1" dirty="0"/>
              <a:t>The </a:t>
            </a:r>
            <a:r>
              <a:rPr lang="en-US" altLang="en-US" sz="1800" b="1" dirty="0" smtClean="0"/>
              <a:t>following </a:t>
            </a:r>
            <a:r>
              <a:rPr lang="en-US" altLang="en-US" sz="1800" b="1" dirty="0"/>
              <a:t>systems operate their injectors </a:t>
            </a:r>
            <a:r>
              <a:rPr lang="en-US" altLang="en-US" sz="1800" b="1" dirty="0" smtClean="0"/>
              <a:t>intermittently </a:t>
            </a:r>
            <a:r>
              <a:rPr lang="en-US" altLang="en-US" sz="1800" b="1" dirty="0"/>
              <a:t>all at once</a:t>
            </a:r>
          </a:p>
          <a:p>
            <a:r>
              <a:rPr lang="en-US" altLang="en-US" sz="1800" b="1" dirty="0"/>
              <a:t>D  JETRONIC                      Pressure sensing  “</a:t>
            </a:r>
            <a:r>
              <a:rPr lang="en-US" altLang="en-US" sz="1800" b="1" dirty="0" err="1"/>
              <a:t>Druck</a:t>
            </a:r>
            <a:r>
              <a:rPr lang="en-US" altLang="en-US" sz="1800" b="1" dirty="0"/>
              <a:t>” (pressure)</a:t>
            </a:r>
          </a:p>
          <a:p>
            <a:r>
              <a:rPr lang="en-US" altLang="en-US" sz="1800" b="1" dirty="0"/>
              <a:t>L,LE,LU,L3 JETRONIC    Air flow sensing  “</a:t>
            </a:r>
            <a:r>
              <a:rPr lang="en-US" altLang="en-US" sz="1800" b="1" dirty="0" err="1"/>
              <a:t>Luft</a:t>
            </a:r>
            <a:r>
              <a:rPr lang="en-US" altLang="en-US" sz="1800" b="1" dirty="0"/>
              <a:t>” (air)</a:t>
            </a:r>
          </a:p>
          <a:p>
            <a:r>
              <a:rPr lang="en-US" altLang="en-US" sz="1800" b="1" dirty="0"/>
              <a:t>LH  JETRONIC                   Hot </a:t>
            </a:r>
            <a:r>
              <a:rPr lang="en-US" altLang="en-US" sz="1800" b="1" dirty="0" smtClean="0"/>
              <a:t>wire measurement </a:t>
            </a:r>
            <a:r>
              <a:rPr lang="en-US" altLang="en-US" sz="1800" b="1" dirty="0"/>
              <a:t>of </a:t>
            </a:r>
            <a:r>
              <a:rPr lang="en-US" altLang="en-US" sz="1800" b="1" dirty="0" smtClean="0"/>
              <a:t>air </a:t>
            </a:r>
            <a:r>
              <a:rPr lang="en-US" altLang="en-US" sz="1800" b="1" dirty="0"/>
              <a:t>mass</a:t>
            </a:r>
          </a:p>
          <a:p>
            <a:r>
              <a:rPr lang="en-US" altLang="en-US" sz="1800" b="1" dirty="0"/>
              <a:t>MOTRONIC                        Fuel and ignition management</a:t>
            </a:r>
          </a:p>
          <a:p>
            <a:r>
              <a:rPr lang="en-US" altLang="en-US" sz="1800" b="1" dirty="0"/>
              <a:t>MONO JETRONIC            Single point injection</a:t>
            </a:r>
          </a:p>
          <a:p>
            <a:endParaRPr lang="en-US" altLang="en-US" sz="1800" b="1" dirty="0"/>
          </a:p>
          <a:p>
            <a:r>
              <a:rPr lang="en-US" altLang="en-US" sz="1800" b="1" dirty="0"/>
              <a:t>SEQUENTIAL FUEL INJECTION    Injectors operate in the firing order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4" name="Group 6"/>
          <p:cNvGrpSpPr>
            <a:grpSpLocks/>
          </p:cNvGrpSpPr>
          <p:nvPr/>
        </p:nvGrpSpPr>
        <p:grpSpPr bwMode="auto">
          <a:xfrm>
            <a:off x="1444625" y="1831975"/>
            <a:ext cx="2051050" cy="2425700"/>
            <a:chOff x="910" y="1154"/>
            <a:chExt cx="1292" cy="1528"/>
          </a:xfrm>
        </p:grpSpPr>
        <p:sp>
          <p:nvSpPr>
            <p:cNvPr id="7170" name="Rectangle 2"/>
            <p:cNvSpPr>
              <a:spLocks noChangeArrowheads="1"/>
            </p:cNvSpPr>
            <p:nvPr/>
          </p:nvSpPr>
          <p:spPr bwMode="auto">
            <a:xfrm rot="2520000">
              <a:off x="1970" y="1154"/>
              <a:ext cx="232" cy="1528"/>
            </a:xfrm>
            <a:prstGeom prst="rect">
              <a:avLst/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60000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173" name="Group 5"/>
            <p:cNvGrpSpPr>
              <a:grpSpLocks/>
            </p:cNvGrpSpPr>
            <p:nvPr/>
          </p:nvGrpSpPr>
          <p:grpSpPr bwMode="auto">
            <a:xfrm>
              <a:off x="910" y="2470"/>
              <a:ext cx="1144" cy="184"/>
              <a:chOff x="910" y="2470"/>
              <a:chExt cx="1144" cy="184"/>
            </a:xfrm>
          </p:grpSpPr>
          <p:sp>
            <p:nvSpPr>
              <p:cNvPr id="7171" name="AutoShape 3"/>
              <p:cNvSpPr>
                <a:spLocks noChangeArrowheads="1"/>
              </p:cNvSpPr>
              <p:nvPr/>
            </p:nvSpPr>
            <p:spPr bwMode="auto">
              <a:xfrm rot="2520000" flipV="1">
                <a:off x="958" y="2470"/>
                <a:ext cx="1096" cy="184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919191"/>
                  </a:gs>
                  <a:gs pos="100000">
                    <a:srgbClr val="919191">
                      <a:gamma/>
                      <a:shade val="60000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2" name="AutoShape 4"/>
              <p:cNvSpPr>
                <a:spLocks noChangeArrowheads="1"/>
              </p:cNvSpPr>
              <p:nvPr/>
            </p:nvSpPr>
            <p:spPr bwMode="auto">
              <a:xfrm rot="2520000" flipV="1">
                <a:off x="910" y="2596"/>
                <a:ext cx="1096" cy="40"/>
              </a:xfrm>
              <a:custGeom>
                <a:avLst/>
                <a:gdLst>
                  <a:gd name="G0" fmla="+- 1642 0 0"/>
                  <a:gd name="G1" fmla="+- 21600 0 1642"/>
                  <a:gd name="G2" fmla="*/ 1642 1 2"/>
                  <a:gd name="G3" fmla="+- 21600 0 G2"/>
                  <a:gd name="G4" fmla="+/ 1642 21600 2"/>
                  <a:gd name="G5" fmla="+/ G1 0 2"/>
                  <a:gd name="G6" fmla="*/ 21600 21600 1642"/>
                  <a:gd name="G7" fmla="*/ G6 1 2"/>
                  <a:gd name="G8" fmla="+- 21600 0 G7"/>
                  <a:gd name="G9" fmla="*/ 21600 1 2"/>
                  <a:gd name="G10" fmla="+- 1642 0 G9"/>
                  <a:gd name="G11" fmla="?: G10 G8 0"/>
                  <a:gd name="G12" fmla="?: G10 G7 21600"/>
                  <a:gd name="T0" fmla="*/ 20779 w 21600"/>
                  <a:gd name="T1" fmla="*/ 10800 h 21600"/>
                  <a:gd name="T2" fmla="*/ 10800 w 21600"/>
                  <a:gd name="T3" fmla="*/ 21600 h 21600"/>
                  <a:gd name="T4" fmla="*/ 821 w 21600"/>
                  <a:gd name="T5" fmla="*/ 10800 h 21600"/>
                  <a:gd name="T6" fmla="*/ 10800 w 21600"/>
                  <a:gd name="T7" fmla="*/ 0 h 21600"/>
                  <a:gd name="T8" fmla="*/ 2621 w 21600"/>
                  <a:gd name="T9" fmla="*/ 2621 h 21600"/>
                  <a:gd name="T10" fmla="*/ 18979 w 21600"/>
                  <a:gd name="T11" fmla="*/ 18979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1642" y="21600"/>
                    </a:lnTo>
                    <a:lnTo>
                      <a:pt x="19958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/>
                  </a:gs>
                  <a:gs pos="100000">
                    <a:srgbClr val="CECECE">
                      <a:gamma/>
                      <a:shade val="60000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grpSp>
        <p:nvGrpSpPr>
          <p:cNvPr id="7182" name="Group 14"/>
          <p:cNvGrpSpPr>
            <a:grpSpLocks/>
          </p:cNvGrpSpPr>
          <p:nvPr/>
        </p:nvGrpSpPr>
        <p:grpSpPr bwMode="auto">
          <a:xfrm>
            <a:off x="152400" y="1981200"/>
            <a:ext cx="6783388" cy="3125788"/>
            <a:chOff x="96" y="1248"/>
            <a:chExt cx="4273" cy="1969"/>
          </a:xfrm>
        </p:grpSpPr>
        <p:grpSp>
          <p:nvGrpSpPr>
            <p:cNvPr id="7180" name="Group 12"/>
            <p:cNvGrpSpPr>
              <a:grpSpLocks/>
            </p:cNvGrpSpPr>
            <p:nvPr/>
          </p:nvGrpSpPr>
          <p:grpSpPr bwMode="auto">
            <a:xfrm>
              <a:off x="96" y="1248"/>
              <a:ext cx="4273" cy="1969"/>
              <a:chOff x="96" y="1248"/>
              <a:chExt cx="4273" cy="1969"/>
            </a:xfrm>
          </p:grpSpPr>
          <p:sp>
            <p:nvSpPr>
              <p:cNvPr id="7175" name="Freeform 7" descr="Wide upward diagonal"/>
              <p:cNvSpPr>
                <a:spLocks/>
              </p:cNvSpPr>
              <p:nvPr/>
            </p:nvSpPr>
            <p:spPr bwMode="auto">
              <a:xfrm>
                <a:off x="1968" y="1296"/>
                <a:ext cx="1873" cy="1009"/>
              </a:xfrm>
              <a:custGeom>
                <a:avLst/>
                <a:gdLst>
                  <a:gd name="T0" fmla="*/ 48 w 1873"/>
                  <a:gd name="T1" fmla="*/ 960 h 1009"/>
                  <a:gd name="T2" fmla="*/ 96 w 1873"/>
                  <a:gd name="T3" fmla="*/ 1008 h 1009"/>
                  <a:gd name="T4" fmla="*/ 240 w 1873"/>
                  <a:gd name="T5" fmla="*/ 864 h 1009"/>
                  <a:gd name="T6" fmla="*/ 432 w 1873"/>
                  <a:gd name="T7" fmla="*/ 720 h 1009"/>
                  <a:gd name="T8" fmla="*/ 672 w 1873"/>
                  <a:gd name="T9" fmla="*/ 576 h 1009"/>
                  <a:gd name="T10" fmla="*/ 912 w 1873"/>
                  <a:gd name="T11" fmla="*/ 480 h 1009"/>
                  <a:gd name="T12" fmla="*/ 1248 w 1873"/>
                  <a:gd name="T13" fmla="*/ 384 h 1009"/>
                  <a:gd name="T14" fmla="*/ 1632 w 1873"/>
                  <a:gd name="T15" fmla="*/ 288 h 1009"/>
                  <a:gd name="T16" fmla="*/ 1728 w 1873"/>
                  <a:gd name="T17" fmla="*/ 240 h 1009"/>
                  <a:gd name="T18" fmla="*/ 1872 w 1873"/>
                  <a:gd name="T19" fmla="*/ 96 h 1009"/>
                  <a:gd name="T20" fmla="*/ 1728 w 1873"/>
                  <a:gd name="T21" fmla="*/ 0 h 1009"/>
                  <a:gd name="T22" fmla="*/ 1584 w 1873"/>
                  <a:gd name="T23" fmla="*/ 144 h 1009"/>
                  <a:gd name="T24" fmla="*/ 1392 w 1873"/>
                  <a:gd name="T25" fmla="*/ 192 h 1009"/>
                  <a:gd name="T26" fmla="*/ 1200 w 1873"/>
                  <a:gd name="T27" fmla="*/ 240 h 1009"/>
                  <a:gd name="T28" fmla="*/ 912 w 1873"/>
                  <a:gd name="T29" fmla="*/ 336 h 1009"/>
                  <a:gd name="T30" fmla="*/ 768 w 1873"/>
                  <a:gd name="T31" fmla="*/ 384 h 1009"/>
                  <a:gd name="T32" fmla="*/ 576 w 1873"/>
                  <a:gd name="T33" fmla="*/ 480 h 1009"/>
                  <a:gd name="T34" fmla="*/ 480 w 1873"/>
                  <a:gd name="T35" fmla="*/ 384 h 1009"/>
                  <a:gd name="T36" fmla="*/ 0 w 1873"/>
                  <a:gd name="T37" fmla="*/ 912 h 1009"/>
                  <a:gd name="T38" fmla="*/ 48 w 1873"/>
                  <a:gd name="T39" fmla="*/ 960 h 10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73" h="1009">
                    <a:moveTo>
                      <a:pt x="48" y="960"/>
                    </a:moveTo>
                    <a:lnTo>
                      <a:pt x="96" y="1008"/>
                    </a:lnTo>
                    <a:lnTo>
                      <a:pt x="240" y="864"/>
                    </a:lnTo>
                    <a:lnTo>
                      <a:pt x="432" y="720"/>
                    </a:lnTo>
                    <a:lnTo>
                      <a:pt x="672" y="576"/>
                    </a:lnTo>
                    <a:lnTo>
                      <a:pt x="912" y="480"/>
                    </a:lnTo>
                    <a:lnTo>
                      <a:pt x="1248" y="384"/>
                    </a:lnTo>
                    <a:lnTo>
                      <a:pt x="1632" y="288"/>
                    </a:lnTo>
                    <a:lnTo>
                      <a:pt x="1728" y="240"/>
                    </a:lnTo>
                    <a:lnTo>
                      <a:pt x="1872" y="96"/>
                    </a:lnTo>
                    <a:lnTo>
                      <a:pt x="1728" y="0"/>
                    </a:lnTo>
                    <a:lnTo>
                      <a:pt x="1584" y="144"/>
                    </a:lnTo>
                    <a:lnTo>
                      <a:pt x="1392" y="192"/>
                    </a:lnTo>
                    <a:lnTo>
                      <a:pt x="1200" y="240"/>
                    </a:lnTo>
                    <a:lnTo>
                      <a:pt x="912" y="336"/>
                    </a:lnTo>
                    <a:lnTo>
                      <a:pt x="768" y="384"/>
                    </a:lnTo>
                    <a:lnTo>
                      <a:pt x="576" y="480"/>
                    </a:lnTo>
                    <a:lnTo>
                      <a:pt x="480" y="384"/>
                    </a:lnTo>
                    <a:lnTo>
                      <a:pt x="0" y="912"/>
                    </a:lnTo>
                    <a:lnTo>
                      <a:pt x="48" y="960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6" name="Freeform 8" descr="Wide upward diagonal"/>
              <p:cNvSpPr>
                <a:spLocks/>
              </p:cNvSpPr>
              <p:nvPr/>
            </p:nvSpPr>
            <p:spPr bwMode="auto">
              <a:xfrm>
                <a:off x="96" y="1248"/>
                <a:ext cx="2161" cy="1489"/>
              </a:xfrm>
              <a:custGeom>
                <a:avLst/>
                <a:gdLst>
                  <a:gd name="T0" fmla="*/ 192 w 2161"/>
                  <a:gd name="T1" fmla="*/ 1488 h 1489"/>
                  <a:gd name="T2" fmla="*/ 240 w 2161"/>
                  <a:gd name="T3" fmla="*/ 1008 h 1489"/>
                  <a:gd name="T4" fmla="*/ 1248 w 2161"/>
                  <a:gd name="T5" fmla="*/ 1056 h 1489"/>
                  <a:gd name="T6" fmla="*/ 1248 w 2161"/>
                  <a:gd name="T7" fmla="*/ 960 h 1489"/>
                  <a:gd name="T8" fmla="*/ 1296 w 2161"/>
                  <a:gd name="T9" fmla="*/ 864 h 1489"/>
                  <a:gd name="T10" fmla="*/ 1344 w 2161"/>
                  <a:gd name="T11" fmla="*/ 816 h 1489"/>
                  <a:gd name="T12" fmla="*/ 1440 w 2161"/>
                  <a:gd name="T13" fmla="*/ 768 h 1489"/>
                  <a:gd name="T14" fmla="*/ 1488 w 2161"/>
                  <a:gd name="T15" fmla="*/ 768 h 1489"/>
                  <a:gd name="T16" fmla="*/ 1536 w 2161"/>
                  <a:gd name="T17" fmla="*/ 768 h 1489"/>
                  <a:gd name="T18" fmla="*/ 1632 w 2161"/>
                  <a:gd name="T19" fmla="*/ 768 h 1489"/>
                  <a:gd name="T20" fmla="*/ 1680 w 2161"/>
                  <a:gd name="T21" fmla="*/ 816 h 1489"/>
                  <a:gd name="T22" fmla="*/ 2160 w 2161"/>
                  <a:gd name="T23" fmla="*/ 288 h 1489"/>
                  <a:gd name="T24" fmla="*/ 1824 w 2161"/>
                  <a:gd name="T25" fmla="*/ 0 h 1489"/>
                  <a:gd name="T26" fmla="*/ 1248 w 2161"/>
                  <a:gd name="T27" fmla="*/ 672 h 1489"/>
                  <a:gd name="T28" fmla="*/ 96 w 2161"/>
                  <a:gd name="T29" fmla="*/ 672 h 1489"/>
                  <a:gd name="T30" fmla="*/ 0 w 2161"/>
                  <a:gd name="T31" fmla="*/ 1488 h 1489"/>
                  <a:gd name="T32" fmla="*/ 192 w 2161"/>
                  <a:gd name="T33" fmla="*/ 1488 h 14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161" h="1489">
                    <a:moveTo>
                      <a:pt x="192" y="1488"/>
                    </a:moveTo>
                    <a:lnTo>
                      <a:pt x="240" y="1008"/>
                    </a:lnTo>
                    <a:lnTo>
                      <a:pt x="1248" y="1056"/>
                    </a:lnTo>
                    <a:lnTo>
                      <a:pt x="1248" y="960"/>
                    </a:lnTo>
                    <a:lnTo>
                      <a:pt x="1296" y="864"/>
                    </a:lnTo>
                    <a:lnTo>
                      <a:pt x="1344" y="816"/>
                    </a:lnTo>
                    <a:lnTo>
                      <a:pt x="1440" y="768"/>
                    </a:lnTo>
                    <a:lnTo>
                      <a:pt x="1488" y="768"/>
                    </a:lnTo>
                    <a:lnTo>
                      <a:pt x="1536" y="768"/>
                    </a:lnTo>
                    <a:lnTo>
                      <a:pt x="1632" y="768"/>
                    </a:lnTo>
                    <a:lnTo>
                      <a:pt x="1680" y="816"/>
                    </a:lnTo>
                    <a:lnTo>
                      <a:pt x="2160" y="288"/>
                    </a:lnTo>
                    <a:lnTo>
                      <a:pt x="1824" y="0"/>
                    </a:lnTo>
                    <a:lnTo>
                      <a:pt x="1248" y="672"/>
                    </a:lnTo>
                    <a:lnTo>
                      <a:pt x="96" y="672"/>
                    </a:lnTo>
                    <a:lnTo>
                      <a:pt x="0" y="1488"/>
                    </a:lnTo>
                    <a:lnTo>
                      <a:pt x="192" y="1488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7" name="Freeform 9"/>
              <p:cNvSpPr>
                <a:spLocks/>
              </p:cNvSpPr>
              <p:nvPr/>
            </p:nvSpPr>
            <p:spPr bwMode="auto">
              <a:xfrm>
                <a:off x="1728" y="1392"/>
                <a:ext cx="625" cy="673"/>
              </a:xfrm>
              <a:custGeom>
                <a:avLst/>
                <a:gdLst>
                  <a:gd name="T0" fmla="*/ 48 w 625"/>
                  <a:gd name="T1" fmla="*/ 672 h 673"/>
                  <a:gd name="T2" fmla="*/ 0 w 625"/>
                  <a:gd name="T3" fmla="*/ 624 h 673"/>
                  <a:gd name="T4" fmla="*/ 576 w 625"/>
                  <a:gd name="T5" fmla="*/ 0 h 673"/>
                  <a:gd name="T6" fmla="*/ 624 w 625"/>
                  <a:gd name="T7" fmla="*/ 48 h 673"/>
                  <a:gd name="T8" fmla="*/ 48 w 625"/>
                  <a:gd name="T9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5" h="673">
                    <a:moveTo>
                      <a:pt x="48" y="672"/>
                    </a:moveTo>
                    <a:lnTo>
                      <a:pt x="0" y="624"/>
                    </a:lnTo>
                    <a:lnTo>
                      <a:pt x="576" y="0"/>
                    </a:lnTo>
                    <a:lnTo>
                      <a:pt x="624" y="48"/>
                    </a:lnTo>
                    <a:lnTo>
                      <a:pt x="48" y="672"/>
                    </a:lnTo>
                  </a:path>
                </a:pathLst>
              </a:custGeom>
              <a:solidFill>
                <a:schemeClr val="folHlink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8" name="Freeform 10" descr="Wide upward diagonal"/>
              <p:cNvSpPr>
                <a:spLocks/>
              </p:cNvSpPr>
              <p:nvPr/>
            </p:nvSpPr>
            <p:spPr bwMode="auto">
              <a:xfrm>
                <a:off x="1776" y="2544"/>
                <a:ext cx="2593" cy="673"/>
              </a:xfrm>
              <a:custGeom>
                <a:avLst/>
                <a:gdLst>
                  <a:gd name="T0" fmla="*/ 336 w 2593"/>
                  <a:gd name="T1" fmla="*/ 672 h 673"/>
                  <a:gd name="T2" fmla="*/ 192 w 2593"/>
                  <a:gd name="T3" fmla="*/ 672 h 673"/>
                  <a:gd name="T4" fmla="*/ 144 w 2593"/>
                  <a:gd name="T5" fmla="*/ 624 h 673"/>
                  <a:gd name="T6" fmla="*/ 96 w 2593"/>
                  <a:gd name="T7" fmla="*/ 576 h 673"/>
                  <a:gd name="T8" fmla="*/ 96 w 2593"/>
                  <a:gd name="T9" fmla="*/ 528 h 673"/>
                  <a:gd name="T10" fmla="*/ 0 w 2593"/>
                  <a:gd name="T11" fmla="*/ 144 h 673"/>
                  <a:gd name="T12" fmla="*/ 0 w 2593"/>
                  <a:gd name="T13" fmla="*/ 96 h 673"/>
                  <a:gd name="T14" fmla="*/ 48 w 2593"/>
                  <a:gd name="T15" fmla="*/ 48 h 673"/>
                  <a:gd name="T16" fmla="*/ 96 w 2593"/>
                  <a:gd name="T17" fmla="*/ 0 h 673"/>
                  <a:gd name="T18" fmla="*/ 144 w 2593"/>
                  <a:gd name="T19" fmla="*/ 0 h 673"/>
                  <a:gd name="T20" fmla="*/ 2592 w 2593"/>
                  <a:gd name="T21" fmla="*/ 0 h 673"/>
                  <a:gd name="T22" fmla="*/ 2592 w 2593"/>
                  <a:gd name="T23" fmla="*/ 144 h 673"/>
                  <a:gd name="T24" fmla="*/ 576 w 2593"/>
                  <a:gd name="T25" fmla="*/ 144 h 673"/>
                  <a:gd name="T26" fmla="*/ 576 w 2593"/>
                  <a:gd name="T27" fmla="*/ 384 h 673"/>
                  <a:gd name="T28" fmla="*/ 480 w 2593"/>
                  <a:gd name="T29" fmla="*/ 384 h 673"/>
                  <a:gd name="T30" fmla="*/ 480 w 2593"/>
                  <a:gd name="T31" fmla="*/ 672 h 673"/>
                  <a:gd name="T32" fmla="*/ 288 w 2593"/>
                  <a:gd name="T33" fmla="*/ 672 h 673"/>
                  <a:gd name="T34" fmla="*/ 384 w 2593"/>
                  <a:gd name="T35" fmla="*/ 672 h 673"/>
                  <a:gd name="T36" fmla="*/ 432 w 2593"/>
                  <a:gd name="T37" fmla="*/ 672 h 673"/>
                  <a:gd name="T38" fmla="*/ 240 w 2593"/>
                  <a:gd name="T39" fmla="*/ 672 h 673"/>
                  <a:gd name="T40" fmla="*/ 432 w 2593"/>
                  <a:gd name="T41" fmla="*/ 672 h 673"/>
                  <a:gd name="T42" fmla="*/ 336 w 2593"/>
                  <a:gd name="T43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593" h="673">
                    <a:moveTo>
                      <a:pt x="336" y="672"/>
                    </a:moveTo>
                    <a:lnTo>
                      <a:pt x="192" y="672"/>
                    </a:lnTo>
                    <a:lnTo>
                      <a:pt x="144" y="624"/>
                    </a:lnTo>
                    <a:lnTo>
                      <a:pt x="96" y="576"/>
                    </a:lnTo>
                    <a:lnTo>
                      <a:pt x="96" y="528"/>
                    </a:lnTo>
                    <a:lnTo>
                      <a:pt x="0" y="144"/>
                    </a:lnTo>
                    <a:lnTo>
                      <a:pt x="0" y="96"/>
                    </a:lnTo>
                    <a:lnTo>
                      <a:pt x="48" y="48"/>
                    </a:lnTo>
                    <a:lnTo>
                      <a:pt x="96" y="0"/>
                    </a:lnTo>
                    <a:lnTo>
                      <a:pt x="144" y="0"/>
                    </a:lnTo>
                    <a:lnTo>
                      <a:pt x="2592" y="0"/>
                    </a:lnTo>
                    <a:lnTo>
                      <a:pt x="2592" y="144"/>
                    </a:lnTo>
                    <a:lnTo>
                      <a:pt x="576" y="144"/>
                    </a:lnTo>
                    <a:lnTo>
                      <a:pt x="576" y="384"/>
                    </a:lnTo>
                    <a:lnTo>
                      <a:pt x="480" y="384"/>
                    </a:lnTo>
                    <a:lnTo>
                      <a:pt x="480" y="672"/>
                    </a:lnTo>
                    <a:lnTo>
                      <a:pt x="288" y="672"/>
                    </a:lnTo>
                    <a:lnTo>
                      <a:pt x="384" y="672"/>
                    </a:lnTo>
                    <a:lnTo>
                      <a:pt x="432" y="672"/>
                    </a:lnTo>
                    <a:lnTo>
                      <a:pt x="240" y="672"/>
                    </a:lnTo>
                    <a:lnTo>
                      <a:pt x="432" y="672"/>
                    </a:lnTo>
                    <a:lnTo>
                      <a:pt x="336" y="672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9" name="Freeform 11"/>
              <p:cNvSpPr>
                <a:spLocks/>
              </p:cNvSpPr>
              <p:nvPr/>
            </p:nvSpPr>
            <p:spPr bwMode="auto">
              <a:xfrm>
                <a:off x="1968" y="1584"/>
                <a:ext cx="625" cy="673"/>
              </a:xfrm>
              <a:custGeom>
                <a:avLst/>
                <a:gdLst>
                  <a:gd name="T0" fmla="*/ 48 w 625"/>
                  <a:gd name="T1" fmla="*/ 672 h 673"/>
                  <a:gd name="T2" fmla="*/ 0 w 625"/>
                  <a:gd name="T3" fmla="*/ 624 h 673"/>
                  <a:gd name="T4" fmla="*/ 576 w 625"/>
                  <a:gd name="T5" fmla="*/ 0 h 673"/>
                  <a:gd name="T6" fmla="*/ 624 w 625"/>
                  <a:gd name="T7" fmla="*/ 48 h 673"/>
                  <a:gd name="T8" fmla="*/ 48 w 625"/>
                  <a:gd name="T9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5" h="673">
                    <a:moveTo>
                      <a:pt x="48" y="672"/>
                    </a:moveTo>
                    <a:lnTo>
                      <a:pt x="0" y="624"/>
                    </a:lnTo>
                    <a:lnTo>
                      <a:pt x="576" y="0"/>
                    </a:lnTo>
                    <a:lnTo>
                      <a:pt x="624" y="48"/>
                    </a:lnTo>
                    <a:lnTo>
                      <a:pt x="48" y="672"/>
                    </a:lnTo>
                  </a:path>
                </a:pathLst>
              </a:custGeom>
              <a:solidFill>
                <a:schemeClr val="folHlink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181" name="Freeform 13" descr="Wide upward diagonal"/>
            <p:cNvSpPr>
              <a:spLocks/>
            </p:cNvSpPr>
            <p:nvPr/>
          </p:nvSpPr>
          <p:spPr bwMode="auto">
            <a:xfrm>
              <a:off x="3792" y="1440"/>
              <a:ext cx="529" cy="241"/>
            </a:xfrm>
            <a:custGeom>
              <a:avLst/>
              <a:gdLst>
                <a:gd name="T0" fmla="*/ 144 w 529"/>
                <a:gd name="T1" fmla="*/ 0 h 241"/>
                <a:gd name="T2" fmla="*/ 0 w 529"/>
                <a:gd name="T3" fmla="*/ 144 h 241"/>
                <a:gd name="T4" fmla="*/ 0 w 529"/>
                <a:gd name="T5" fmla="*/ 144 h 241"/>
                <a:gd name="T6" fmla="*/ 0 w 529"/>
                <a:gd name="T7" fmla="*/ 192 h 241"/>
                <a:gd name="T8" fmla="*/ 48 w 529"/>
                <a:gd name="T9" fmla="*/ 240 h 241"/>
                <a:gd name="T10" fmla="*/ 96 w 529"/>
                <a:gd name="T11" fmla="*/ 240 h 241"/>
                <a:gd name="T12" fmla="*/ 528 w 529"/>
                <a:gd name="T13" fmla="*/ 240 h 241"/>
                <a:gd name="T14" fmla="*/ 528 w 529"/>
                <a:gd name="T15" fmla="*/ 0 h 241"/>
                <a:gd name="T16" fmla="*/ 144 w 529"/>
                <a:gd name="T17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29" h="241">
                  <a:moveTo>
                    <a:pt x="144" y="0"/>
                  </a:moveTo>
                  <a:lnTo>
                    <a:pt x="0" y="144"/>
                  </a:lnTo>
                  <a:lnTo>
                    <a:pt x="0" y="144"/>
                  </a:lnTo>
                  <a:lnTo>
                    <a:pt x="0" y="192"/>
                  </a:lnTo>
                  <a:lnTo>
                    <a:pt x="48" y="240"/>
                  </a:lnTo>
                  <a:lnTo>
                    <a:pt x="96" y="240"/>
                  </a:lnTo>
                  <a:lnTo>
                    <a:pt x="528" y="240"/>
                  </a:lnTo>
                  <a:lnTo>
                    <a:pt x="528" y="0"/>
                  </a:lnTo>
                  <a:lnTo>
                    <a:pt x="144" y="0"/>
                  </a:lnTo>
                </a:path>
              </a:pathLst>
            </a:custGeom>
            <a:pattFill prst="wdUpDiag">
              <a:fgClr>
                <a:schemeClr val="hlink"/>
              </a:fgClr>
              <a:bgClr>
                <a:schemeClr val="bg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194" name="Group 26"/>
          <p:cNvGrpSpPr>
            <a:grpSpLocks/>
          </p:cNvGrpSpPr>
          <p:nvPr/>
        </p:nvGrpSpPr>
        <p:grpSpPr bwMode="auto">
          <a:xfrm>
            <a:off x="5626100" y="501650"/>
            <a:ext cx="2025650" cy="2144713"/>
            <a:chOff x="3544" y="316"/>
            <a:chExt cx="1276" cy="1351"/>
          </a:xfrm>
        </p:grpSpPr>
        <p:sp>
          <p:nvSpPr>
            <p:cNvPr id="7183" name="Rectangle 15"/>
            <p:cNvSpPr>
              <a:spLocks noChangeArrowheads="1"/>
            </p:cNvSpPr>
            <p:nvPr/>
          </p:nvSpPr>
          <p:spPr bwMode="auto">
            <a:xfrm rot="18840000">
              <a:off x="4468" y="484"/>
              <a:ext cx="520" cy="18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193" name="Group 25"/>
            <p:cNvGrpSpPr>
              <a:grpSpLocks/>
            </p:cNvGrpSpPr>
            <p:nvPr/>
          </p:nvGrpSpPr>
          <p:grpSpPr bwMode="auto">
            <a:xfrm>
              <a:off x="3544" y="492"/>
              <a:ext cx="1059" cy="1175"/>
              <a:chOff x="3544" y="492"/>
              <a:chExt cx="1059" cy="1175"/>
            </a:xfrm>
          </p:grpSpPr>
          <p:sp>
            <p:nvSpPr>
              <p:cNvPr id="7184" name="Rectangle 16"/>
              <p:cNvSpPr>
                <a:spLocks noChangeArrowheads="1"/>
              </p:cNvSpPr>
              <p:nvPr/>
            </p:nvSpPr>
            <p:spPr bwMode="auto">
              <a:xfrm rot="2700000">
                <a:off x="3640" y="1387"/>
                <a:ext cx="184" cy="376"/>
              </a:xfrm>
              <a:prstGeom prst="rect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5000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7190" name="Group 22"/>
              <p:cNvGrpSpPr>
                <a:grpSpLocks/>
              </p:cNvGrpSpPr>
              <p:nvPr/>
            </p:nvGrpSpPr>
            <p:grpSpPr bwMode="auto">
              <a:xfrm>
                <a:off x="3828" y="607"/>
                <a:ext cx="775" cy="917"/>
                <a:chOff x="3828" y="607"/>
                <a:chExt cx="775" cy="917"/>
              </a:xfrm>
            </p:grpSpPr>
            <p:sp>
              <p:nvSpPr>
                <p:cNvPr id="7185" name="Rectangle 17"/>
                <p:cNvSpPr>
                  <a:spLocks noChangeArrowheads="1"/>
                </p:cNvSpPr>
                <p:nvPr/>
              </p:nvSpPr>
              <p:spPr bwMode="auto">
                <a:xfrm rot="2700000">
                  <a:off x="3780" y="1196"/>
                  <a:ext cx="376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86" name="Rectangle 18"/>
                <p:cNvSpPr>
                  <a:spLocks noChangeArrowheads="1"/>
                </p:cNvSpPr>
                <p:nvPr/>
              </p:nvSpPr>
              <p:spPr bwMode="auto">
                <a:xfrm rot="2700000">
                  <a:off x="3852" y="1076"/>
                  <a:ext cx="568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87" name="Rectangle 19"/>
                <p:cNvSpPr>
                  <a:spLocks noChangeArrowheads="1"/>
                </p:cNvSpPr>
                <p:nvPr/>
              </p:nvSpPr>
              <p:spPr bwMode="auto">
                <a:xfrm rot="2700000">
                  <a:off x="4020" y="981"/>
                  <a:ext cx="472" cy="13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88" name="Rectangle 20"/>
                <p:cNvSpPr>
                  <a:spLocks noChangeArrowheads="1"/>
                </p:cNvSpPr>
                <p:nvPr/>
              </p:nvSpPr>
              <p:spPr bwMode="auto">
                <a:xfrm rot="2700000">
                  <a:off x="4092" y="837"/>
                  <a:ext cx="568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89" name="Rectangle 21"/>
                <p:cNvSpPr>
                  <a:spLocks noChangeArrowheads="1"/>
                </p:cNvSpPr>
                <p:nvPr/>
              </p:nvSpPr>
              <p:spPr bwMode="auto">
                <a:xfrm rot="2700000">
                  <a:off x="4323" y="703"/>
                  <a:ext cx="376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7191" name="Rectangle 23"/>
              <p:cNvSpPr>
                <a:spLocks noChangeArrowheads="1"/>
              </p:cNvSpPr>
              <p:nvPr/>
            </p:nvSpPr>
            <p:spPr bwMode="auto">
              <a:xfrm rot="4680000">
                <a:off x="4141" y="516"/>
                <a:ext cx="232" cy="184"/>
              </a:xfrm>
              <a:prstGeom prst="rect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92" name="Rectangle 24"/>
              <p:cNvSpPr>
                <a:spLocks noChangeArrowheads="1"/>
              </p:cNvSpPr>
              <p:nvPr/>
            </p:nvSpPr>
            <p:spPr bwMode="auto">
              <a:xfrm rot="15480000">
                <a:off x="4220" y="575"/>
                <a:ext cx="40" cy="40"/>
              </a:xfrm>
              <a:prstGeom prst="rect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7195" name="Rectangle 27"/>
          <p:cNvSpPr>
            <a:spLocks noChangeArrowheads="1"/>
          </p:cNvSpPr>
          <p:nvPr/>
        </p:nvSpPr>
        <p:spPr bwMode="auto">
          <a:xfrm>
            <a:off x="1107334" y="771406"/>
            <a:ext cx="302089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Injector is switched off</a:t>
            </a:r>
          </a:p>
        </p:txBody>
      </p:sp>
      <p:sp>
        <p:nvSpPr>
          <p:cNvPr id="7196" name="Rectangle 28"/>
          <p:cNvSpPr>
            <a:spLocks noChangeArrowheads="1"/>
          </p:cNvSpPr>
          <p:nvPr/>
        </p:nvSpPr>
        <p:spPr bwMode="auto">
          <a:xfrm>
            <a:off x="5700713" y="3262313"/>
            <a:ext cx="2136804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Intake manifold</a:t>
            </a:r>
          </a:p>
        </p:txBody>
      </p:sp>
      <p:sp>
        <p:nvSpPr>
          <p:cNvPr id="7197" name="Rectangle 29"/>
          <p:cNvSpPr>
            <a:spLocks noChangeArrowheads="1"/>
          </p:cNvSpPr>
          <p:nvPr/>
        </p:nvSpPr>
        <p:spPr bwMode="auto">
          <a:xfrm>
            <a:off x="7300913" y="1738313"/>
            <a:ext cx="113813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Injector</a:t>
            </a:r>
          </a:p>
        </p:txBody>
      </p:sp>
      <p:sp>
        <p:nvSpPr>
          <p:cNvPr id="7198" name="Rectangle 30"/>
          <p:cNvSpPr>
            <a:spLocks noChangeArrowheads="1"/>
          </p:cNvSpPr>
          <p:nvPr/>
        </p:nvSpPr>
        <p:spPr bwMode="auto">
          <a:xfrm>
            <a:off x="595313" y="4024313"/>
            <a:ext cx="1487588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Inlet valve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8" name="Group 6"/>
          <p:cNvGrpSpPr>
            <a:grpSpLocks/>
          </p:cNvGrpSpPr>
          <p:nvPr/>
        </p:nvGrpSpPr>
        <p:grpSpPr bwMode="auto">
          <a:xfrm>
            <a:off x="1216025" y="2060575"/>
            <a:ext cx="2051050" cy="2425700"/>
            <a:chOff x="766" y="1298"/>
            <a:chExt cx="1292" cy="1528"/>
          </a:xfrm>
        </p:grpSpPr>
        <p:sp>
          <p:nvSpPr>
            <p:cNvPr id="8194" name="Rectangle 2"/>
            <p:cNvSpPr>
              <a:spLocks noChangeArrowheads="1"/>
            </p:cNvSpPr>
            <p:nvPr/>
          </p:nvSpPr>
          <p:spPr bwMode="auto">
            <a:xfrm rot="2520000">
              <a:off x="1826" y="1298"/>
              <a:ext cx="232" cy="1528"/>
            </a:xfrm>
            <a:prstGeom prst="rect">
              <a:avLst/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60000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197" name="Group 5"/>
            <p:cNvGrpSpPr>
              <a:grpSpLocks/>
            </p:cNvGrpSpPr>
            <p:nvPr/>
          </p:nvGrpSpPr>
          <p:grpSpPr bwMode="auto">
            <a:xfrm>
              <a:off x="766" y="2614"/>
              <a:ext cx="1144" cy="184"/>
              <a:chOff x="766" y="2614"/>
              <a:chExt cx="1144" cy="184"/>
            </a:xfrm>
          </p:grpSpPr>
          <p:sp>
            <p:nvSpPr>
              <p:cNvPr id="8195" name="AutoShape 3"/>
              <p:cNvSpPr>
                <a:spLocks noChangeArrowheads="1"/>
              </p:cNvSpPr>
              <p:nvPr/>
            </p:nvSpPr>
            <p:spPr bwMode="auto">
              <a:xfrm rot="2520000" flipV="1">
                <a:off x="814" y="2614"/>
                <a:ext cx="1096" cy="184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919191"/>
                  </a:gs>
                  <a:gs pos="100000">
                    <a:srgbClr val="919191">
                      <a:gamma/>
                      <a:shade val="60000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196" name="AutoShape 4"/>
              <p:cNvSpPr>
                <a:spLocks noChangeArrowheads="1"/>
              </p:cNvSpPr>
              <p:nvPr/>
            </p:nvSpPr>
            <p:spPr bwMode="auto">
              <a:xfrm rot="2520000" flipV="1">
                <a:off x="766" y="2740"/>
                <a:ext cx="1096" cy="40"/>
              </a:xfrm>
              <a:custGeom>
                <a:avLst/>
                <a:gdLst>
                  <a:gd name="G0" fmla="+- 1642 0 0"/>
                  <a:gd name="G1" fmla="+- 21600 0 1642"/>
                  <a:gd name="G2" fmla="*/ 1642 1 2"/>
                  <a:gd name="G3" fmla="+- 21600 0 G2"/>
                  <a:gd name="G4" fmla="+/ 1642 21600 2"/>
                  <a:gd name="G5" fmla="+/ G1 0 2"/>
                  <a:gd name="G6" fmla="*/ 21600 21600 1642"/>
                  <a:gd name="G7" fmla="*/ G6 1 2"/>
                  <a:gd name="G8" fmla="+- 21600 0 G7"/>
                  <a:gd name="G9" fmla="*/ 21600 1 2"/>
                  <a:gd name="G10" fmla="+- 1642 0 G9"/>
                  <a:gd name="G11" fmla="?: G10 G8 0"/>
                  <a:gd name="G12" fmla="?: G10 G7 21600"/>
                  <a:gd name="T0" fmla="*/ 20779 w 21600"/>
                  <a:gd name="T1" fmla="*/ 10800 h 21600"/>
                  <a:gd name="T2" fmla="*/ 10800 w 21600"/>
                  <a:gd name="T3" fmla="*/ 21600 h 21600"/>
                  <a:gd name="T4" fmla="*/ 821 w 21600"/>
                  <a:gd name="T5" fmla="*/ 10800 h 21600"/>
                  <a:gd name="T6" fmla="*/ 10800 w 21600"/>
                  <a:gd name="T7" fmla="*/ 0 h 21600"/>
                  <a:gd name="T8" fmla="*/ 2621 w 21600"/>
                  <a:gd name="T9" fmla="*/ 2621 h 21600"/>
                  <a:gd name="T10" fmla="*/ 18979 w 21600"/>
                  <a:gd name="T11" fmla="*/ 18979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1642" y="21600"/>
                    </a:lnTo>
                    <a:lnTo>
                      <a:pt x="19958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/>
                  </a:gs>
                  <a:gs pos="100000">
                    <a:srgbClr val="CECECE">
                      <a:gamma/>
                      <a:shade val="60000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grpSp>
        <p:nvGrpSpPr>
          <p:cNvPr id="8206" name="Group 14"/>
          <p:cNvGrpSpPr>
            <a:grpSpLocks/>
          </p:cNvGrpSpPr>
          <p:nvPr/>
        </p:nvGrpSpPr>
        <p:grpSpPr bwMode="auto">
          <a:xfrm>
            <a:off x="152400" y="1981200"/>
            <a:ext cx="6783388" cy="3125788"/>
            <a:chOff x="96" y="1248"/>
            <a:chExt cx="4273" cy="1969"/>
          </a:xfrm>
        </p:grpSpPr>
        <p:grpSp>
          <p:nvGrpSpPr>
            <p:cNvPr id="8204" name="Group 12"/>
            <p:cNvGrpSpPr>
              <a:grpSpLocks/>
            </p:cNvGrpSpPr>
            <p:nvPr/>
          </p:nvGrpSpPr>
          <p:grpSpPr bwMode="auto">
            <a:xfrm>
              <a:off x="96" y="1248"/>
              <a:ext cx="4273" cy="1969"/>
              <a:chOff x="96" y="1248"/>
              <a:chExt cx="4273" cy="1969"/>
            </a:xfrm>
          </p:grpSpPr>
          <p:sp>
            <p:nvSpPr>
              <p:cNvPr id="8199" name="Freeform 7" descr="Wide upward diagonal"/>
              <p:cNvSpPr>
                <a:spLocks/>
              </p:cNvSpPr>
              <p:nvPr/>
            </p:nvSpPr>
            <p:spPr bwMode="auto">
              <a:xfrm>
                <a:off x="1968" y="1296"/>
                <a:ext cx="1873" cy="1009"/>
              </a:xfrm>
              <a:custGeom>
                <a:avLst/>
                <a:gdLst>
                  <a:gd name="T0" fmla="*/ 48 w 1873"/>
                  <a:gd name="T1" fmla="*/ 960 h 1009"/>
                  <a:gd name="T2" fmla="*/ 96 w 1873"/>
                  <a:gd name="T3" fmla="*/ 1008 h 1009"/>
                  <a:gd name="T4" fmla="*/ 240 w 1873"/>
                  <a:gd name="T5" fmla="*/ 864 h 1009"/>
                  <a:gd name="T6" fmla="*/ 432 w 1873"/>
                  <a:gd name="T7" fmla="*/ 720 h 1009"/>
                  <a:gd name="T8" fmla="*/ 672 w 1873"/>
                  <a:gd name="T9" fmla="*/ 576 h 1009"/>
                  <a:gd name="T10" fmla="*/ 912 w 1873"/>
                  <a:gd name="T11" fmla="*/ 480 h 1009"/>
                  <a:gd name="T12" fmla="*/ 1248 w 1873"/>
                  <a:gd name="T13" fmla="*/ 384 h 1009"/>
                  <a:gd name="T14" fmla="*/ 1632 w 1873"/>
                  <a:gd name="T15" fmla="*/ 288 h 1009"/>
                  <a:gd name="T16" fmla="*/ 1728 w 1873"/>
                  <a:gd name="T17" fmla="*/ 240 h 1009"/>
                  <a:gd name="T18" fmla="*/ 1872 w 1873"/>
                  <a:gd name="T19" fmla="*/ 96 h 1009"/>
                  <a:gd name="T20" fmla="*/ 1728 w 1873"/>
                  <a:gd name="T21" fmla="*/ 0 h 1009"/>
                  <a:gd name="T22" fmla="*/ 1584 w 1873"/>
                  <a:gd name="T23" fmla="*/ 144 h 1009"/>
                  <a:gd name="T24" fmla="*/ 1392 w 1873"/>
                  <a:gd name="T25" fmla="*/ 192 h 1009"/>
                  <a:gd name="T26" fmla="*/ 1200 w 1873"/>
                  <a:gd name="T27" fmla="*/ 240 h 1009"/>
                  <a:gd name="T28" fmla="*/ 912 w 1873"/>
                  <a:gd name="T29" fmla="*/ 336 h 1009"/>
                  <a:gd name="T30" fmla="*/ 768 w 1873"/>
                  <a:gd name="T31" fmla="*/ 384 h 1009"/>
                  <a:gd name="T32" fmla="*/ 576 w 1873"/>
                  <a:gd name="T33" fmla="*/ 480 h 1009"/>
                  <a:gd name="T34" fmla="*/ 480 w 1873"/>
                  <a:gd name="T35" fmla="*/ 384 h 1009"/>
                  <a:gd name="T36" fmla="*/ 0 w 1873"/>
                  <a:gd name="T37" fmla="*/ 912 h 1009"/>
                  <a:gd name="T38" fmla="*/ 48 w 1873"/>
                  <a:gd name="T39" fmla="*/ 960 h 10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73" h="1009">
                    <a:moveTo>
                      <a:pt x="48" y="960"/>
                    </a:moveTo>
                    <a:lnTo>
                      <a:pt x="96" y="1008"/>
                    </a:lnTo>
                    <a:lnTo>
                      <a:pt x="240" y="864"/>
                    </a:lnTo>
                    <a:lnTo>
                      <a:pt x="432" y="720"/>
                    </a:lnTo>
                    <a:lnTo>
                      <a:pt x="672" y="576"/>
                    </a:lnTo>
                    <a:lnTo>
                      <a:pt x="912" y="480"/>
                    </a:lnTo>
                    <a:lnTo>
                      <a:pt x="1248" y="384"/>
                    </a:lnTo>
                    <a:lnTo>
                      <a:pt x="1632" y="288"/>
                    </a:lnTo>
                    <a:lnTo>
                      <a:pt x="1728" y="240"/>
                    </a:lnTo>
                    <a:lnTo>
                      <a:pt x="1872" y="96"/>
                    </a:lnTo>
                    <a:lnTo>
                      <a:pt x="1728" y="0"/>
                    </a:lnTo>
                    <a:lnTo>
                      <a:pt x="1584" y="144"/>
                    </a:lnTo>
                    <a:lnTo>
                      <a:pt x="1392" y="192"/>
                    </a:lnTo>
                    <a:lnTo>
                      <a:pt x="1200" y="240"/>
                    </a:lnTo>
                    <a:lnTo>
                      <a:pt x="912" y="336"/>
                    </a:lnTo>
                    <a:lnTo>
                      <a:pt x="768" y="384"/>
                    </a:lnTo>
                    <a:lnTo>
                      <a:pt x="576" y="480"/>
                    </a:lnTo>
                    <a:lnTo>
                      <a:pt x="480" y="384"/>
                    </a:lnTo>
                    <a:lnTo>
                      <a:pt x="0" y="912"/>
                    </a:lnTo>
                    <a:lnTo>
                      <a:pt x="48" y="960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00" name="Freeform 8" descr="Wide upward diagonal"/>
              <p:cNvSpPr>
                <a:spLocks/>
              </p:cNvSpPr>
              <p:nvPr/>
            </p:nvSpPr>
            <p:spPr bwMode="auto">
              <a:xfrm>
                <a:off x="96" y="1248"/>
                <a:ext cx="2161" cy="1489"/>
              </a:xfrm>
              <a:custGeom>
                <a:avLst/>
                <a:gdLst>
                  <a:gd name="T0" fmla="*/ 192 w 2161"/>
                  <a:gd name="T1" fmla="*/ 1488 h 1489"/>
                  <a:gd name="T2" fmla="*/ 240 w 2161"/>
                  <a:gd name="T3" fmla="*/ 1008 h 1489"/>
                  <a:gd name="T4" fmla="*/ 1248 w 2161"/>
                  <a:gd name="T5" fmla="*/ 1056 h 1489"/>
                  <a:gd name="T6" fmla="*/ 1248 w 2161"/>
                  <a:gd name="T7" fmla="*/ 960 h 1489"/>
                  <a:gd name="T8" fmla="*/ 1296 w 2161"/>
                  <a:gd name="T9" fmla="*/ 864 h 1489"/>
                  <a:gd name="T10" fmla="*/ 1344 w 2161"/>
                  <a:gd name="T11" fmla="*/ 816 h 1489"/>
                  <a:gd name="T12" fmla="*/ 1440 w 2161"/>
                  <a:gd name="T13" fmla="*/ 768 h 1489"/>
                  <a:gd name="T14" fmla="*/ 1488 w 2161"/>
                  <a:gd name="T15" fmla="*/ 768 h 1489"/>
                  <a:gd name="T16" fmla="*/ 1536 w 2161"/>
                  <a:gd name="T17" fmla="*/ 768 h 1489"/>
                  <a:gd name="T18" fmla="*/ 1632 w 2161"/>
                  <a:gd name="T19" fmla="*/ 768 h 1489"/>
                  <a:gd name="T20" fmla="*/ 1680 w 2161"/>
                  <a:gd name="T21" fmla="*/ 816 h 1489"/>
                  <a:gd name="T22" fmla="*/ 2160 w 2161"/>
                  <a:gd name="T23" fmla="*/ 288 h 1489"/>
                  <a:gd name="T24" fmla="*/ 1824 w 2161"/>
                  <a:gd name="T25" fmla="*/ 0 h 1489"/>
                  <a:gd name="T26" fmla="*/ 1248 w 2161"/>
                  <a:gd name="T27" fmla="*/ 672 h 1489"/>
                  <a:gd name="T28" fmla="*/ 96 w 2161"/>
                  <a:gd name="T29" fmla="*/ 672 h 1489"/>
                  <a:gd name="T30" fmla="*/ 0 w 2161"/>
                  <a:gd name="T31" fmla="*/ 1488 h 1489"/>
                  <a:gd name="T32" fmla="*/ 192 w 2161"/>
                  <a:gd name="T33" fmla="*/ 1488 h 14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161" h="1489">
                    <a:moveTo>
                      <a:pt x="192" y="1488"/>
                    </a:moveTo>
                    <a:lnTo>
                      <a:pt x="240" y="1008"/>
                    </a:lnTo>
                    <a:lnTo>
                      <a:pt x="1248" y="1056"/>
                    </a:lnTo>
                    <a:lnTo>
                      <a:pt x="1248" y="960"/>
                    </a:lnTo>
                    <a:lnTo>
                      <a:pt x="1296" y="864"/>
                    </a:lnTo>
                    <a:lnTo>
                      <a:pt x="1344" y="816"/>
                    </a:lnTo>
                    <a:lnTo>
                      <a:pt x="1440" y="768"/>
                    </a:lnTo>
                    <a:lnTo>
                      <a:pt x="1488" y="768"/>
                    </a:lnTo>
                    <a:lnTo>
                      <a:pt x="1536" y="768"/>
                    </a:lnTo>
                    <a:lnTo>
                      <a:pt x="1632" y="768"/>
                    </a:lnTo>
                    <a:lnTo>
                      <a:pt x="1680" y="816"/>
                    </a:lnTo>
                    <a:lnTo>
                      <a:pt x="2160" y="288"/>
                    </a:lnTo>
                    <a:lnTo>
                      <a:pt x="1824" y="0"/>
                    </a:lnTo>
                    <a:lnTo>
                      <a:pt x="1248" y="672"/>
                    </a:lnTo>
                    <a:lnTo>
                      <a:pt x="96" y="672"/>
                    </a:lnTo>
                    <a:lnTo>
                      <a:pt x="0" y="1488"/>
                    </a:lnTo>
                    <a:lnTo>
                      <a:pt x="192" y="1488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01" name="Freeform 9"/>
              <p:cNvSpPr>
                <a:spLocks/>
              </p:cNvSpPr>
              <p:nvPr/>
            </p:nvSpPr>
            <p:spPr bwMode="auto">
              <a:xfrm>
                <a:off x="1728" y="1392"/>
                <a:ext cx="625" cy="673"/>
              </a:xfrm>
              <a:custGeom>
                <a:avLst/>
                <a:gdLst>
                  <a:gd name="T0" fmla="*/ 48 w 625"/>
                  <a:gd name="T1" fmla="*/ 672 h 673"/>
                  <a:gd name="T2" fmla="*/ 0 w 625"/>
                  <a:gd name="T3" fmla="*/ 624 h 673"/>
                  <a:gd name="T4" fmla="*/ 576 w 625"/>
                  <a:gd name="T5" fmla="*/ 0 h 673"/>
                  <a:gd name="T6" fmla="*/ 624 w 625"/>
                  <a:gd name="T7" fmla="*/ 48 h 673"/>
                  <a:gd name="T8" fmla="*/ 48 w 625"/>
                  <a:gd name="T9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5" h="673">
                    <a:moveTo>
                      <a:pt x="48" y="672"/>
                    </a:moveTo>
                    <a:lnTo>
                      <a:pt x="0" y="624"/>
                    </a:lnTo>
                    <a:lnTo>
                      <a:pt x="576" y="0"/>
                    </a:lnTo>
                    <a:lnTo>
                      <a:pt x="624" y="48"/>
                    </a:lnTo>
                    <a:lnTo>
                      <a:pt x="48" y="672"/>
                    </a:lnTo>
                  </a:path>
                </a:pathLst>
              </a:custGeom>
              <a:solidFill>
                <a:schemeClr val="folHlink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02" name="Freeform 10" descr="Wide upward diagonal"/>
              <p:cNvSpPr>
                <a:spLocks/>
              </p:cNvSpPr>
              <p:nvPr/>
            </p:nvSpPr>
            <p:spPr bwMode="auto">
              <a:xfrm>
                <a:off x="1776" y="2544"/>
                <a:ext cx="2593" cy="673"/>
              </a:xfrm>
              <a:custGeom>
                <a:avLst/>
                <a:gdLst>
                  <a:gd name="T0" fmla="*/ 336 w 2593"/>
                  <a:gd name="T1" fmla="*/ 672 h 673"/>
                  <a:gd name="T2" fmla="*/ 192 w 2593"/>
                  <a:gd name="T3" fmla="*/ 672 h 673"/>
                  <a:gd name="T4" fmla="*/ 144 w 2593"/>
                  <a:gd name="T5" fmla="*/ 624 h 673"/>
                  <a:gd name="T6" fmla="*/ 96 w 2593"/>
                  <a:gd name="T7" fmla="*/ 576 h 673"/>
                  <a:gd name="T8" fmla="*/ 96 w 2593"/>
                  <a:gd name="T9" fmla="*/ 528 h 673"/>
                  <a:gd name="T10" fmla="*/ 0 w 2593"/>
                  <a:gd name="T11" fmla="*/ 144 h 673"/>
                  <a:gd name="T12" fmla="*/ 0 w 2593"/>
                  <a:gd name="T13" fmla="*/ 96 h 673"/>
                  <a:gd name="T14" fmla="*/ 48 w 2593"/>
                  <a:gd name="T15" fmla="*/ 48 h 673"/>
                  <a:gd name="T16" fmla="*/ 96 w 2593"/>
                  <a:gd name="T17" fmla="*/ 0 h 673"/>
                  <a:gd name="T18" fmla="*/ 144 w 2593"/>
                  <a:gd name="T19" fmla="*/ 0 h 673"/>
                  <a:gd name="T20" fmla="*/ 2592 w 2593"/>
                  <a:gd name="T21" fmla="*/ 0 h 673"/>
                  <a:gd name="T22" fmla="*/ 2592 w 2593"/>
                  <a:gd name="T23" fmla="*/ 144 h 673"/>
                  <a:gd name="T24" fmla="*/ 576 w 2593"/>
                  <a:gd name="T25" fmla="*/ 144 h 673"/>
                  <a:gd name="T26" fmla="*/ 576 w 2593"/>
                  <a:gd name="T27" fmla="*/ 384 h 673"/>
                  <a:gd name="T28" fmla="*/ 480 w 2593"/>
                  <a:gd name="T29" fmla="*/ 384 h 673"/>
                  <a:gd name="T30" fmla="*/ 480 w 2593"/>
                  <a:gd name="T31" fmla="*/ 672 h 673"/>
                  <a:gd name="T32" fmla="*/ 288 w 2593"/>
                  <a:gd name="T33" fmla="*/ 672 h 673"/>
                  <a:gd name="T34" fmla="*/ 384 w 2593"/>
                  <a:gd name="T35" fmla="*/ 672 h 673"/>
                  <a:gd name="T36" fmla="*/ 432 w 2593"/>
                  <a:gd name="T37" fmla="*/ 672 h 673"/>
                  <a:gd name="T38" fmla="*/ 240 w 2593"/>
                  <a:gd name="T39" fmla="*/ 672 h 673"/>
                  <a:gd name="T40" fmla="*/ 432 w 2593"/>
                  <a:gd name="T41" fmla="*/ 672 h 673"/>
                  <a:gd name="T42" fmla="*/ 336 w 2593"/>
                  <a:gd name="T43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593" h="673">
                    <a:moveTo>
                      <a:pt x="336" y="672"/>
                    </a:moveTo>
                    <a:lnTo>
                      <a:pt x="192" y="672"/>
                    </a:lnTo>
                    <a:lnTo>
                      <a:pt x="144" y="624"/>
                    </a:lnTo>
                    <a:lnTo>
                      <a:pt x="96" y="576"/>
                    </a:lnTo>
                    <a:lnTo>
                      <a:pt x="96" y="528"/>
                    </a:lnTo>
                    <a:lnTo>
                      <a:pt x="0" y="144"/>
                    </a:lnTo>
                    <a:lnTo>
                      <a:pt x="0" y="96"/>
                    </a:lnTo>
                    <a:lnTo>
                      <a:pt x="48" y="48"/>
                    </a:lnTo>
                    <a:lnTo>
                      <a:pt x="96" y="0"/>
                    </a:lnTo>
                    <a:lnTo>
                      <a:pt x="144" y="0"/>
                    </a:lnTo>
                    <a:lnTo>
                      <a:pt x="2592" y="0"/>
                    </a:lnTo>
                    <a:lnTo>
                      <a:pt x="2592" y="144"/>
                    </a:lnTo>
                    <a:lnTo>
                      <a:pt x="576" y="144"/>
                    </a:lnTo>
                    <a:lnTo>
                      <a:pt x="576" y="384"/>
                    </a:lnTo>
                    <a:lnTo>
                      <a:pt x="480" y="384"/>
                    </a:lnTo>
                    <a:lnTo>
                      <a:pt x="480" y="672"/>
                    </a:lnTo>
                    <a:lnTo>
                      <a:pt x="288" y="672"/>
                    </a:lnTo>
                    <a:lnTo>
                      <a:pt x="384" y="672"/>
                    </a:lnTo>
                    <a:lnTo>
                      <a:pt x="432" y="672"/>
                    </a:lnTo>
                    <a:lnTo>
                      <a:pt x="240" y="672"/>
                    </a:lnTo>
                    <a:lnTo>
                      <a:pt x="432" y="672"/>
                    </a:lnTo>
                    <a:lnTo>
                      <a:pt x="336" y="672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03" name="Freeform 11"/>
              <p:cNvSpPr>
                <a:spLocks/>
              </p:cNvSpPr>
              <p:nvPr/>
            </p:nvSpPr>
            <p:spPr bwMode="auto">
              <a:xfrm>
                <a:off x="1968" y="1584"/>
                <a:ext cx="625" cy="673"/>
              </a:xfrm>
              <a:custGeom>
                <a:avLst/>
                <a:gdLst>
                  <a:gd name="T0" fmla="*/ 48 w 625"/>
                  <a:gd name="T1" fmla="*/ 672 h 673"/>
                  <a:gd name="T2" fmla="*/ 0 w 625"/>
                  <a:gd name="T3" fmla="*/ 624 h 673"/>
                  <a:gd name="T4" fmla="*/ 576 w 625"/>
                  <a:gd name="T5" fmla="*/ 0 h 673"/>
                  <a:gd name="T6" fmla="*/ 624 w 625"/>
                  <a:gd name="T7" fmla="*/ 48 h 673"/>
                  <a:gd name="T8" fmla="*/ 48 w 625"/>
                  <a:gd name="T9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5" h="673">
                    <a:moveTo>
                      <a:pt x="48" y="672"/>
                    </a:moveTo>
                    <a:lnTo>
                      <a:pt x="0" y="624"/>
                    </a:lnTo>
                    <a:lnTo>
                      <a:pt x="576" y="0"/>
                    </a:lnTo>
                    <a:lnTo>
                      <a:pt x="624" y="48"/>
                    </a:lnTo>
                    <a:lnTo>
                      <a:pt x="48" y="672"/>
                    </a:lnTo>
                  </a:path>
                </a:pathLst>
              </a:custGeom>
              <a:solidFill>
                <a:schemeClr val="folHlink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205" name="Freeform 13" descr="Wide upward diagonal"/>
            <p:cNvSpPr>
              <a:spLocks/>
            </p:cNvSpPr>
            <p:nvPr/>
          </p:nvSpPr>
          <p:spPr bwMode="auto">
            <a:xfrm>
              <a:off x="3792" y="1440"/>
              <a:ext cx="529" cy="241"/>
            </a:xfrm>
            <a:custGeom>
              <a:avLst/>
              <a:gdLst>
                <a:gd name="T0" fmla="*/ 144 w 529"/>
                <a:gd name="T1" fmla="*/ 0 h 241"/>
                <a:gd name="T2" fmla="*/ 0 w 529"/>
                <a:gd name="T3" fmla="*/ 144 h 241"/>
                <a:gd name="T4" fmla="*/ 0 w 529"/>
                <a:gd name="T5" fmla="*/ 144 h 241"/>
                <a:gd name="T6" fmla="*/ 0 w 529"/>
                <a:gd name="T7" fmla="*/ 192 h 241"/>
                <a:gd name="T8" fmla="*/ 48 w 529"/>
                <a:gd name="T9" fmla="*/ 240 h 241"/>
                <a:gd name="T10" fmla="*/ 96 w 529"/>
                <a:gd name="T11" fmla="*/ 240 h 241"/>
                <a:gd name="T12" fmla="*/ 528 w 529"/>
                <a:gd name="T13" fmla="*/ 240 h 241"/>
                <a:gd name="T14" fmla="*/ 528 w 529"/>
                <a:gd name="T15" fmla="*/ 0 h 241"/>
                <a:gd name="T16" fmla="*/ 144 w 529"/>
                <a:gd name="T17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29" h="241">
                  <a:moveTo>
                    <a:pt x="144" y="0"/>
                  </a:moveTo>
                  <a:lnTo>
                    <a:pt x="0" y="144"/>
                  </a:lnTo>
                  <a:lnTo>
                    <a:pt x="0" y="144"/>
                  </a:lnTo>
                  <a:lnTo>
                    <a:pt x="0" y="192"/>
                  </a:lnTo>
                  <a:lnTo>
                    <a:pt x="48" y="240"/>
                  </a:lnTo>
                  <a:lnTo>
                    <a:pt x="96" y="240"/>
                  </a:lnTo>
                  <a:lnTo>
                    <a:pt x="528" y="240"/>
                  </a:lnTo>
                  <a:lnTo>
                    <a:pt x="528" y="0"/>
                  </a:lnTo>
                  <a:lnTo>
                    <a:pt x="144" y="0"/>
                  </a:lnTo>
                </a:path>
              </a:pathLst>
            </a:custGeom>
            <a:pattFill prst="wdUpDiag">
              <a:fgClr>
                <a:schemeClr val="hlink"/>
              </a:fgClr>
              <a:bgClr>
                <a:schemeClr val="bg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218" name="Group 26"/>
          <p:cNvGrpSpPr>
            <a:grpSpLocks/>
          </p:cNvGrpSpPr>
          <p:nvPr/>
        </p:nvGrpSpPr>
        <p:grpSpPr bwMode="auto">
          <a:xfrm>
            <a:off x="5626100" y="501650"/>
            <a:ext cx="2025650" cy="2144713"/>
            <a:chOff x="3544" y="316"/>
            <a:chExt cx="1276" cy="1351"/>
          </a:xfrm>
        </p:grpSpPr>
        <p:sp>
          <p:nvSpPr>
            <p:cNvPr id="8207" name="Rectangle 15"/>
            <p:cNvSpPr>
              <a:spLocks noChangeArrowheads="1"/>
            </p:cNvSpPr>
            <p:nvPr/>
          </p:nvSpPr>
          <p:spPr bwMode="auto">
            <a:xfrm rot="18840000">
              <a:off x="4468" y="484"/>
              <a:ext cx="520" cy="18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217" name="Group 25"/>
            <p:cNvGrpSpPr>
              <a:grpSpLocks/>
            </p:cNvGrpSpPr>
            <p:nvPr/>
          </p:nvGrpSpPr>
          <p:grpSpPr bwMode="auto">
            <a:xfrm>
              <a:off x="3544" y="492"/>
              <a:ext cx="1059" cy="1175"/>
              <a:chOff x="3544" y="492"/>
              <a:chExt cx="1059" cy="1175"/>
            </a:xfrm>
          </p:grpSpPr>
          <p:sp>
            <p:nvSpPr>
              <p:cNvPr id="8208" name="Rectangle 16"/>
              <p:cNvSpPr>
                <a:spLocks noChangeArrowheads="1"/>
              </p:cNvSpPr>
              <p:nvPr/>
            </p:nvSpPr>
            <p:spPr bwMode="auto">
              <a:xfrm rot="2700000">
                <a:off x="3640" y="1387"/>
                <a:ext cx="184" cy="376"/>
              </a:xfrm>
              <a:prstGeom prst="rect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5000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8214" name="Group 22"/>
              <p:cNvGrpSpPr>
                <a:grpSpLocks/>
              </p:cNvGrpSpPr>
              <p:nvPr/>
            </p:nvGrpSpPr>
            <p:grpSpPr bwMode="auto">
              <a:xfrm>
                <a:off x="3828" y="607"/>
                <a:ext cx="775" cy="917"/>
                <a:chOff x="3828" y="607"/>
                <a:chExt cx="775" cy="917"/>
              </a:xfrm>
            </p:grpSpPr>
            <p:sp>
              <p:nvSpPr>
                <p:cNvPr id="8209" name="Rectangle 17"/>
                <p:cNvSpPr>
                  <a:spLocks noChangeArrowheads="1"/>
                </p:cNvSpPr>
                <p:nvPr/>
              </p:nvSpPr>
              <p:spPr bwMode="auto">
                <a:xfrm rot="2700000">
                  <a:off x="3780" y="1196"/>
                  <a:ext cx="376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210" name="Rectangle 18"/>
                <p:cNvSpPr>
                  <a:spLocks noChangeArrowheads="1"/>
                </p:cNvSpPr>
                <p:nvPr/>
              </p:nvSpPr>
              <p:spPr bwMode="auto">
                <a:xfrm rot="2700000">
                  <a:off x="3852" y="1076"/>
                  <a:ext cx="568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211" name="Rectangle 19"/>
                <p:cNvSpPr>
                  <a:spLocks noChangeArrowheads="1"/>
                </p:cNvSpPr>
                <p:nvPr/>
              </p:nvSpPr>
              <p:spPr bwMode="auto">
                <a:xfrm rot="2700000">
                  <a:off x="4020" y="981"/>
                  <a:ext cx="472" cy="13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212" name="Rectangle 20"/>
                <p:cNvSpPr>
                  <a:spLocks noChangeArrowheads="1"/>
                </p:cNvSpPr>
                <p:nvPr/>
              </p:nvSpPr>
              <p:spPr bwMode="auto">
                <a:xfrm rot="2700000">
                  <a:off x="4092" y="837"/>
                  <a:ext cx="568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213" name="Rectangle 21"/>
                <p:cNvSpPr>
                  <a:spLocks noChangeArrowheads="1"/>
                </p:cNvSpPr>
                <p:nvPr/>
              </p:nvSpPr>
              <p:spPr bwMode="auto">
                <a:xfrm rot="2700000">
                  <a:off x="4323" y="703"/>
                  <a:ext cx="376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8215" name="Rectangle 23"/>
              <p:cNvSpPr>
                <a:spLocks noChangeArrowheads="1"/>
              </p:cNvSpPr>
              <p:nvPr/>
            </p:nvSpPr>
            <p:spPr bwMode="auto">
              <a:xfrm rot="4680000">
                <a:off x="4141" y="516"/>
                <a:ext cx="232" cy="184"/>
              </a:xfrm>
              <a:prstGeom prst="rect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216" name="Rectangle 24"/>
              <p:cNvSpPr>
                <a:spLocks noChangeArrowheads="1"/>
              </p:cNvSpPr>
              <p:nvPr/>
            </p:nvSpPr>
            <p:spPr bwMode="auto">
              <a:xfrm rot="15480000">
                <a:off x="4220" y="575"/>
                <a:ext cx="40" cy="40"/>
              </a:xfrm>
              <a:prstGeom prst="rect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8219" name="AutoShape 27"/>
          <p:cNvSpPr>
            <a:spLocks noChangeArrowheads="1"/>
          </p:cNvSpPr>
          <p:nvPr/>
        </p:nvSpPr>
        <p:spPr bwMode="auto">
          <a:xfrm rot="2640000" flipH="1" flipV="1">
            <a:off x="4818063" y="2508250"/>
            <a:ext cx="827087" cy="1374775"/>
          </a:xfrm>
          <a:custGeom>
            <a:avLst/>
            <a:gdLst>
              <a:gd name="G0" fmla="+- 8774 0 0"/>
              <a:gd name="G1" fmla="+- 21600 0 8774"/>
              <a:gd name="G2" fmla="*/ 8774 1 2"/>
              <a:gd name="G3" fmla="+- 21600 0 G2"/>
              <a:gd name="G4" fmla="+/ 8774 21600 2"/>
              <a:gd name="G5" fmla="+/ G1 0 2"/>
              <a:gd name="G6" fmla="*/ 21600 21600 8774"/>
              <a:gd name="G7" fmla="*/ G6 1 2"/>
              <a:gd name="G8" fmla="+- 21600 0 G7"/>
              <a:gd name="G9" fmla="*/ 21600 1 2"/>
              <a:gd name="G10" fmla="+- 8774 0 G9"/>
              <a:gd name="G11" fmla="?: G10 G8 0"/>
              <a:gd name="G12" fmla="?: G10 G7 21600"/>
              <a:gd name="T0" fmla="*/ 17213 w 21600"/>
              <a:gd name="T1" fmla="*/ 10800 h 21600"/>
              <a:gd name="T2" fmla="*/ 10800 w 21600"/>
              <a:gd name="T3" fmla="*/ 21600 h 21600"/>
              <a:gd name="T4" fmla="*/ 4387 w 21600"/>
              <a:gd name="T5" fmla="*/ 10800 h 21600"/>
              <a:gd name="T6" fmla="*/ 10800 w 21600"/>
              <a:gd name="T7" fmla="*/ 0 h 21600"/>
              <a:gd name="T8" fmla="*/ 6187 w 21600"/>
              <a:gd name="T9" fmla="*/ 6187 h 21600"/>
              <a:gd name="T10" fmla="*/ 15413 w 21600"/>
              <a:gd name="T11" fmla="*/ 1541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8774" y="21600"/>
                </a:lnTo>
                <a:lnTo>
                  <a:pt x="12826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20" name="Rectangle 28"/>
          <p:cNvSpPr>
            <a:spLocks noChangeArrowheads="1"/>
          </p:cNvSpPr>
          <p:nvPr/>
        </p:nvSpPr>
        <p:spPr bwMode="auto">
          <a:xfrm>
            <a:off x="1594433" y="593615"/>
            <a:ext cx="286219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Injector switched on</a:t>
            </a:r>
          </a:p>
        </p:txBody>
      </p:sp>
      <p:sp>
        <p:nvSpPr>
          <p:cNvPr id="8221" name="Rectangle 29"/>
          <p:cNvSpPr>
            <a:spLocks noChangeArrowheads="1"/>
          </p:cNvSpPr>
          <p:nvPr/>
        </p:nvSpPr>
        <p:spPr bwMode="auto">
          <a:xfrm>
            <a:off x="5776913" y="3186113"/>
            <a:ext cx="3327835" cy="8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Fuel is being delivered</a:t>
            </a:r>
          </a:p>
          <a:p>
            <a:r>
              <a:rPr lang="en-US" altLang="en-US" b="1" dirty="0"/>
              <a:t>on top of the inlet valve.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76" name="Group 12"/>
          <p:cNvGrpSpPr>
            <a:grpSpLocks/>
          </p:cNvGrpSpPr>
          <p:nvPr/>
        </p:nvGrpSpPr>
        <p:grpSpPr bwMode="auto">
          <a:xfrm>
            <a:off x="1530350" y="920750"/>
            <a:ext cx="6159500" cy="2120900"/>
            <a:chOff x="964" y="580"/>
            <a:chExt cx="3880" cy="1336"/>
          </a:xfrm>
        </p:grpSpPr>
        <p:grpSp>
          <p:nvGrpSpPr>
            <p:cNvPr id="11270" name="Group 6"/>
            <p:cNvGrpSpPr>
              <a:grpSpLocks/>
            </p:cNvGrpSpPr>
            <p:nvPr/>
          </p:nvGrpSpPr>
          <p:grpSpPr bwMode="auto">
            <a:xfrm>
              <a:off x="964" y="580"/>
              <a:ext cx="3112" cy="1336"/>
              <a:chOff x="964" y="580"/>
              <a:chExt cx="3112" cy="1336"/>
            </a:xfrm>
          </p:grpSpPr>
          <p:grpSp>
            <p:nvGrpSpPr>
              <p:cNvPr id="11268" name="Group 4"/>
              <p:cNvGrpSpPr>
                <a:grpSpLocks/>
              </p:cNvGrpSpPr>
              <p:nvPr/>
            </p:nvGrpSpPr>
            <p:grpSpPr bwMode="auto">
              <a:xfrm>
                <a:off x="964" y="580"/>
                <a:ext cx="3112" cy="1336"/>
                <a:chOff x="964" y="580"/>
                <a:chExt cx="3112" cy="1336"/>
              </a:xfrm>
            </p:grpSpPr>
            <p:sp>
              <p:nvSpPr>
                <p:cNvPr id="11266" name="Rectangle 2" descr="Wide upward diagonal"/>
                <p:cNvSpPr>
                  <a:spLocks noChangeArrowheads="1"/>
                </p:cNvSpPr>
                <p:nvPr/>
              </p:nvSpPr>
              <p:spPr bwMode="auto">
                <a:xfrm>
                  <a:off x="964" y="580"/>
                  <a:ext cx="3112" cy="1336"/>
                </a:xfrm>
                <a:prstGeom prst="rect">
                  <a:avLst/>
                </a:prstGeom>
                <a:pattFill prst="wdUpDiag">
                  <a:fgClr>
                    <a:schemeClr val="bg2"/>
                  </a:fgClr>
                  <a:bgClr>
                    <a:schemeClr val="tx2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1267" name="Rectangle 3"/>
                <p:cNvSpPr>
                  <a:spLocks noChangeArrowheads="1"/>
                </p:cNvSpPr>
                <p:nvPr/>
              </p:nvSpPr>
              <p:spPr bwMode="auto">
                <a:xfrm>
                  <a:off x="1108" y="676"/>
                  <a:ext cx="2872" cy="1096"/>
                </a:xfrm>
                <a:prstGeom prst="rect">
                  <a:avLst/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1269" name="Rectangle 5" descr="Wide upward diagonal"/>
              <p:cNvSpPr>
                <a:spLocks noChangeArrowheads="1"/>
              </p:cNvSpPr>
              <p:nvPr/>
            </p:nvSpPr>
            <p:spPr bwMode="auto">
              <a:xfrm>
                <a:off x="3556" y="676"/>
                <a:ext cx="40" cy="424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1273" name="Group 9"/>
            <p:cNvGrpSpPr>
              <a:grpSpLocks/>
            </p:cNvGrpSpPr>
            <p:nvPr/>
          </p:nvGrpSpPr>
          <p:grpSpPr bwMode="auto">
            <a:xfrm>
              <a:off x="3984" y="1012"/>
              <a:ext cx="860" cy="376"/>
              <a:chOff x="3984" y="1012"/>
              <a:chExt cx="860" cy="376"/>
            </a:xfrm>
          </p:grpSpPr>
          <p:sp>
            <p:nvSpPr>
              <p:cNvPr id="11271" name="Rectangle 7" descr="Wide upward diagonal"/>
              <p:cNvSpPr>
                <a:spLocks noChangeArrowheads="1"/>
              </p:cNvSpPr>
              <p:nvPr/>
            </p:nvSpPr>
            <p:spPr bwMode="auto">
              <a:xfrm>
                <a:off x="3984" y="1012"/>
                <a:ext cx="860" cy="376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72" name="Rectangle 8"/>
              <p:cNvSpPr>
                <a:spLocks noChangeArrowheads="1"/>
              </p:cNvSpPr>
              <p:nvPr/>
            </p:nvSpPr>
            <p:spPr bwMode="auto">
              <a:xfrm>
                <a:off x="3988" y="1060"/>
                <a:ext cx="808" cy="280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1274" name="Freeform 10" descr="Wide upward diagonal"/>
            <p:cNvSpPr>
              <a:spLocks/>
            </p:cNvSpPr>
            <p:nvPr/>
          </p:nvSpPr>
          <p:spPr bwMode="auto">
            <a:xfrm>
              <a:off x="3984" y="1056"/>
              <a:ext cx="385" cy="49"/>
            </a:xfrm>
            <a:custGeom>
              <a:avLst/>
              <a:gdLst>
                <a:gd name="T0" fmla="*/ 0 w 385"/>
                <a:gd name="T1" fmla="*/ 0 h 49"/>
                <a:gd name="T2" fmla="*/ 0 w 385"/>
                <a:gd name="T3" fmla="*/ 48 h 49"/>
                <a:gd name="T4" fmla="*/ 336 w 385"/>
                <a:gd name="T5" fmla="*/ 48 h 49"/>
                <a:gd name="T6" fmla="*/ 384 w 385"/>
                <a:gd name="T7" fmla="*/ 0 h 49"/>
                <a:gd name="T8" fmla="*/ 0 w 385"/>
                <a:gd name="T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0"/>
                  </a:moveTo>
                  <a:lnTo>
                    <a:pt x="0" y="48"/>
                  </a:lnTo>
                  <a:lnTo>
                    <a:pt x="336" y="48"/>
                  </a:lnTo>
                  <a:lnTo>
                    <a:pt x="384" y="0"/>
                  </a:lnTo>
                  <a:lnTo>
                    <a:pt x="0" y="0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75" name="Freeform 11" descr="Wide upward diagonal"/>
            <p:cNvSpPr>
              <a:spLocks/>
            </p:cNvSpPr>
            <p:nvPr/>
          </p:nvSpPr>
          <p:spPr bwMode="auto">
            <a:xfrm>
              <a:off x="3984" y="1296"/>
              <a:ext cx="385" cy="49"/>
            </a:xfrm>
            <a:custGeom>
              <a:avLst/>
              <a:gdLst>
                <a:gd name="T0" fmla="*/ 0 w 385"/>
                <a:gd name="T1" fmla="*/ 48 h 49"/>
                <a:gd name="T2" fmla="*/ 0 w 385"/>
                <a:gd name="T3" fmla="*/ 0 h 49"/>
                <a:gd name="T4" fmla="*/ 336 w 385"/>
                <a:gd name="T5" fmla="*/ 0 h 49"/>
                <a:gd name="T6" fmla="*/ 384 w 385"/>
                <a:gd name="T7" fmla="*/ 48 h 49"/>
                <a:gd name="T8" fmla="*/ 0 w 385"/>
                <a:gd name="T9" fmla="*/ 4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48"/>
                  </a:moveTo>
                  <a:lnTo>
                    <a:pt x="0" y="0"/>
                  </a:lnTo>
                  <a:lnTo>
                    <a:pt x="336" y="0"/>
                  </a:lnTo>
                  <a:lnTo>
                    <a:pt x="384" y="48"/>
                  </a:lnTo>
                  <a:lnTo>
                    <a:pt x="0" y="48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77" name="Rectangle 13"/>
          <p:cNvSpPr>
            <a:spLocks noChangeArrowheads="1"/>
          </p:cNvSpPr>
          <p:nvPr/>
        </p:nvSpPr>
        <p:spPr bwMode="auto">
          <a:xfrm>
            <a:off x="3435350" y="1073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8" name="Rectangle 14"/>
          <p:cNvSpPr>
            <a:spLocks noChangeArrowheads="1"/>
          </p:cNvSpPr>
          <p:nvPr/>
        </p:nvSpPr>
        <p:spPr bwMode="auto">
          <a:xfrm>
            <a:off x="3435350" y="2597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299" name="Group 35"/>
          <p:cNvGrpSpPr>
            <a:grpSpLocks/>
          </p:cNvGrpSpPr>
          <p:nvPr/>
        </p:nvGrpSpPr>
        <p:grpSpPr bwMode="auto">
          <a:xfrm>
            <a:off x="2292350" y="1454150"/>
            <a:ext cx="3492500" cy="901700"/>
            <a:chOff x="1444" y="916"/>
            <a:chExt cx="2200" cy="568"/>
          </a:xfrm>
        </p:grpSpPr>
        <p:sp>
          <p:nvSpPr>
            <p:cNvPr id="11279" name="Rectangle 15"/>
            <p:cNvSpPr>
              <a:spLocks noChangeArrowheads="1"/>
            </p:cNvSpPr>
            <p:nvPr/>
          </p:nvSpPr>
          <p:spPr bwMode="auto">
            <a:xfrm>
              <a:off x="1444" y="1108"/>
              <a:ext cx="2200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1290" name="Group 26"/>
            <p:cNvGrpSpPr>
              <a:grpSpLocks/>
            </p:cNvGrpSpPr>
            <p:nvPr/>
          </p:nvGrpSpPr>
          <p:grpSpPr bwMode="auto">
            <a:xfrm>
              <a:off x="2020" y="916"/>
              <a:ext cx="1144" cy="568"/>
              <a:chOff x="2020" y="916"/>
              <a:chExt cx="1144" cy="568"/>
            </a:xfrm>
          </p:grpSpPr>
          <p:sp>
            <p:nvSpPr>
              <p:cNvPr id="11280" name="Oval 16" descr="Dark horizontal"/>
              <p:cNvSpPr>
                <a:spLocks noChangeArrowheads="1"/>
              </p:cNvSpPr>
              <p:nvPr/>
            </p:nvSpPr>
            <p:spPr bwMode="auto">
              <a:xfrm>
                <a:off x="2020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1" name="Oval 17" descr="Dark horizontal"/>
              <p:cNvSpPr>
                <a:spLocks noChangeArrowheads="1"/>
              </p:cNvSpPr>
              <p:nvPr/>
            </p:nvSpPr>
            <p:spPr bwMode="auto">
              <a:xfrm>
                <a:off x="2020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2" name="Oval 18" descr="Dark horizontal"/>
              <p:cNvSpPr>
                <a:spLocks noChangeArrowheads="1"/>
              </p:cNvSpPr>
              <p:nvPr/>
            </p:nvSpPr>
            <p:spPr bwMode="auto">
              <a:xfrm>
                <a:off x="2932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3" name="Oval 19" descr="Dark horizontal"/>
              <p:cNvSpPr>
                <a:spLocks noChangeArrowheads="1"/>
              </p:cNvSpPr>
              <p:nvPr/>
            </p:nvSpPr>
            <p:spPr bwMode="auto">
              <a:xfrm>
                <a:off x="2932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1289" name="Group 25"/>
              <p:cNvGrpSpPr>
                <a:grpSpLocks/>
              </p:cNvGrpSpPr>
              <p:nvPr/>
            </p:nvGrpSpPr>
            <p:grpSpPr bwMode="auto">
              <a:xfrm>
                <a:off x="2160" y="916"/>
                <a:ext cx="913" cy="568"/>
                <a:chOff x="2160" y="916"/>
                <a:chExt cx="913" cy="568"/>
              </a:xfrm>
            </p:grpSpPr>
            <p:grpSp>
              <p:nvGrpSpPr>
                <p:cNvPr id="11287" name="Group 23"/>
                <p:cNvGrpSpPr>
                  <a:grpSpLocks/>
                </p:cNvGrpSpPr>
                <p:nvPr/>
              </p:nvGrpSpPr>
              <p:grpSpPr bwMode="auto">
                <a:xfrm>
                  <a:off x="2160" y="916"/>
                  <a:ext cx="913" cy="568"/>
                  <a:chOff x="2160" y="916"/>
                  <a:chExt cx="913" cy="568"/>
                </a:xfrm>
              </p:grpSpPr>
              <p:sp>
                <p:nvSpPr>
                  <p:cNvPr id="11284" name="Rectangle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916"/>
                    <a:ext cx="904" cy="56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29804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29804"/>
                          <a:invGamma/>
                        </a:srgbClr>
                      </a:gs>
                    </a:gsLst>
                    <a:lin ang="540000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1285" name="Freeform 21"/>
                  <p:cNvSpPr>
                    <a:spLocks/>
                  </p:cNvSpPr>
                  <p:nvPr/>
                </p:nvSpPr>
                <p:spPr bwMode="auto">
                  <a:xfrm>
                    <a:off x="2160" y="1056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1286" name="Freeform 22"/>
                  <p:cNvSpPr>
                    <a:spLocks/>
                  </p:cNvSpPr>
                  <p:nvPr/>
                </p:nvSpPr>
                <p:spPr bwMode="auto">
                  <a:xfrm>
                    <a:off x="2160" y="1344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1288" name="Freeform 24"/>
                <p:cNvSpPr>
                  <a:spLocks/>
                </p:cNvSpPr>
                <p:nvPr/>
              </p:nvSpPr>
              <p:spPr bwMode="auto">
                <a:xfrm>
                  <a:off x="2160" y="1200"/>
                  <a:ext cx="913" cy="1"/>
                </a:xfrm>
                <a:custGeom>
                  <a:avLst/>
                  <a:gdLst>
                    <a:gd name="T0" fmla="*/ 0 w 913"/>
                    <a:gd name="T1" fmla="*/ 0 h 1"/>
                    <a:gd name="T2" fmla="*/ 912 w 91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913" h="1">
                      <a:moveTo>
                        <a:pt x="0" y="0"/>
                      </a:moveTo>
                      <a:lnTo>
                        <a:pt x="9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11298" name="Group 34"/>
            <p:cNvGrpSpPr>
              <a:grpSpLocks/>
            </p:cNvGrpSpPr>
            <p:nvPr/>
          </p:nvGrpSpPr>
          <p:grpSpPr bwMode="auto">
            <a:xfrm>
              <a:off x="3072" y="1060"/>
              <a:ext cx="433" cy="280"/>
              <a:chOff x="3072" y="1060"/>
              <a:chExt cx="433" cy="280"/>
            </a:xfrm>
          </p:grpSpPr>
          <p:grpSp>
            <p:nvGrpSpPr>
              <p:cNvPr id="11296" name="Group 32"/>
              <p:cNvGrpSpPr>
                <a:grpSpLocks/>
              </p:cNvGrpSpPr>
              <p:nvPr/>
            </p:nvGrpSpPr>
            <p:grpSpPr bwMode="auto">
              <a:xfrm>
                <a:off x="3072" y="1060"/>
                <a:ext cx="433" cy="280"/>
                <a:chOff x="3072" y="1060"/>
                <a:chExt cx="433" cy="280"/>
              </a:xfrm>
            </p:grpSpPr>
            <p:sp>
              <p:nvSpPr>
                <p:cNvPr id="11291" name="Rectangle 27"/>
                <p:cNvSpPr>
                  <a:spLocks noChangeArrowheads="1"/>
                </p:cNvSpPr>
                <p:nvPr/>
              </p:nvSpPr>
              <p:spPr bwMode="auto">
                <a:xfrm>
                  <a:off x="3076" y="1060"/>
                  <a:ext cx="424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54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1292" name="Freeform 28"/>
                <p:cNvSpPr>
                  <a:spLocks/>
                </p:cNvSpPr>
                <p:nvPr/>
              </p:nvSpPr>
              <p:spPr bwMode="auto">
                <a:xfrm>
                  <a:off x="3072" y="1104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1293" name="Freeform 29"/>
                <p:cNvSpPr>
                  <a:spLocks/>
                </p:cNvSpPr>
                <p:nvPr/>
              </p:nvSpPr>
              <p:spPr bwMode="auto">
                <a:xfrm>
                  <a:off x="3072" y="1152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1294" name="Freeform 30"/>
                <p:cNvSpPr>
                  <a:spLocks/>
                </p:cNvSpPr>
                <p:nvPr/>
              </p:nvSpPr>
              <p:spPr bwMode="auto">
                <a:xfrm>
                  <a:off x="3072" y="1248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1295" name="Freeform 31"/>
                <p:cNvSpPr>
                  <a:spLocks/>
                </p:cNvSpPr>
                <p:nvPr/>
              </p:nvSpPr>
              <p:spPr bwMode="auto">
                <a:xfrm>
                  <a:off x="3072" y="1296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1297" name="Freeform 33"/>
              <p:cNvSpPr>
                <a:spLocks/>
              </p:cNvSpPr>
              <p:nvPr/>
            </p:nvSpPr>
            <p:spPr bwMode="auto">
              <a:xfrm>
                <a:off x="3072" y="1200"/>
                <a:ext cx="433" cy="1"/>
              </a:xfrm>
              <a:custGeom>
                <a:avLst/>
                <a:gdLst>
                  <a:gd name="T0" fmla="*/ 0 w 433"/>
                  <a:gd name="T1" fmla="*/ 0 h 1"/>
                  <a:gd name="T2" fmla="*/ 432 w 43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433" h="1">
                    <a:moveTo>
                      <a:pt x="0" y="0"/>
                    </a:moveTo>
                    <a:lnTo>
                      <a:pt x="43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1300" name="Rectangle 36" descr="Wide upward diagonal"/>
          <p:cNvSpPr>
            <a:spLocks noChangeArrowheads="1"/>
          </p:cNvSpPr>
          <p:nvPr/>
        </p:nvSpPr>
        <p:spPr bwMode="auto">
          <a:xfrm>
            <a:off x="5645150" y="2063750"/>
            <a:ext cx="63500" cy="5207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303" name="Group 39"/>
          <p:cNvGrpSpPr>
            <a:grpSpLocks/>
          </p:cNvGrpSpPr>
          <p:nvPr/>
        </p:nvGrpSpPr>
        <p:grpSpPr bwMode="auto">
          <a:xfrm>
            <a:off x="844550" y="1606550"/>
            <a:ext cx="901700" cy="596900"/>
            <a:chOff x="532" y="1012"/>
            <a:chExt cx="568" cy="376"/>
          </a:xfrm>
        </p:grpSpPr>
        <p:sp>
          <p:nvSpPr>
            <p:cNvPr id="11301" name="Rectangle 37" descr="Wide upward diagonal"/>
            <p:cNvSpPr>
              <a:spLocks noChangeArrowheads="1"/>
            </p:cNvSpPr>
            <p:nvPr/>
          </p:nvSpPr>
          <p:spPr bwMode="auto">
            <a:xfrm>
              <a:off x="532" y="1012"/>
              <a:ext cx="568" cy="37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02" name="Rectangle 38"/>
            <p:cNvSpPr>
              <a:spLocks noChangeArrowheads="1"/>
            </p:cNvSpPr>
            <p:nvPr/>
          </p:nvSpPr>
          <p:spPr bwMode="auto">
            <a:xfrm>
              <a:off x="580" y="1060"/>
              <a:ext cx="520" cy="280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1306" name="Group 42"/>
          <p:cNvGrpSpPr>
            <a:grpSpLocks/>
          </p:cNvGrpSpPr>
          <p:nvPr/>
        </p:nvGrpSpPr>
        <p:grpSpPr bwMode="auto">
          <a:xfrm>
            <a:off x="6858000" y="1676400"/>
            <a:ext cx="527050" cy="458788"/>
            <a:chOff x="4320" y="1056"/>
            <a:chExt cx="332" cy="289"/>
          </a:xfrm>
        </p:grpSpPr>
        <p:sp>
          <p:nvSpPr>
            <p:cNvPr id="11304" name="Freeform 40"/>
            <p:cNvSpPr>
              <a:spLocks/>
            </p:cNvSpPr>
            <p:nvPr/>
          </p:nvSpPr>
          <p:spPr bwMode="auto">
            <a:xfrm>
              <a:off x="4320" y="1056"/>
              <a:ext cx="241" cy="289"/>
            </a:xfrm>
            <a:custGeom>
              <a:avLst/>
              <a:gdLst>
                <a:gd name="T0" fmla="*/ 0 w 241"/>
                <a:gd name="T1" fmla="*/ 48 h 289"/>
                <a:gd name="T2" fmla="*/ 0 w 241"/>
                <a:gd name="T3" fmla="*/ 240 h 289"/>
                <a:gd name="T4" fmla="*/ 48 w 241"/>
                <a:gd name="T5" fmla="*/ 288 h 289"/>
                <a:gd name="T6" fmla="*/ 240 w 241"/>
                <a:gd name="T7" fmla="*/ 288 h 289"/>
                <a:gd name="T8" fmla="*/ 240 w 241"/>
                <a:gd name="T9" fmla="*/ 0 h 289"/>
                <a:gd name="T10" fmla="*/ 48 w 241"/>
                <a:gd name="T11" fmla="*/ 0 h 289"/>
                <a:gd name="T12" fmla="*/ 0 w 241"/>
                <a:gd name="T13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289">
                  <a:moveTo>
                    <a:pt x="0" y="48"/>
                  </a:moveTo>
                  <a:lnTo>
                    <a:pt x="0" y="240"/>
                  </a:lnTo>
                  <a:lnTo>
                    <a:pt x="48" y="288"/>
                  </a:lnTo>
                  <a:lnTo>
                    <a:pt x="240" y="288"/>
                  </a:lnTo>
                  <a:lnTo>
                    <a:pt x="240" y="0"/>
                  </a:lnTo>
                  <a:lnTo>
                    <a:pt x="48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305" name="Rectangle 41"/>
            <p:cNvSpPr>
              <a:spLocks noChangeArrowheads="1"/>
            </p:cNvSpPr>
            <p:nvPr/>
          </p:nvSpPr>
          <p:spPr bwMode="auto">
            <a:xfrm>
              <a:off x="4564" y="1156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307" name="Freeform 43"/>
          <p:cNvSpPr>
            <a:spLocks/>
          </p:cNvSpPr>
          <p:nvPr/>
        </p:nvSpPr>
        <p:spPr bwMode="auto">
          <a:xfrm>
            <a:off x="7239000" y="1752600"/>
            <a:ext cx="382588" cy="306388"/>
          </a:xfrm>
          <a:custGeom>
            <a:avLst/>
            <a:gdLst>
              <a:gd name="T0" fmla="*/ 0 w 241"/>
              <a:gd name="T1" fmla="*/ 192 h 193"/>
              <a:gd name="T2" fmla="*/ 48 w 241"/>
              <a:gd name="T3" fmla="*/ 0 h 193"/>
              <a:gd name="T4" fmla="*/ 96 w 241"/>
              <a:gd name="T5" fmla="*/ 192 h 193"/>
              <a:gd name="T6" fmla="*/ 144 w 241"/>
              <a:gd name="T7" fmla="*/ 0 h 193"/>
              <a:gd name="T8" fmla="*/ 192 w 241"/>
              <a:gd name="T9" fmla="*/ 192 h 193"/>
              <a:gd name="T10" fmla="*/ 240 w 241"/>
              <a:gd name="T11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193">
                <a:moveTo>
                  <a:pt x="0" y="192"/>
                </a:moveTo>
                <a:lnTo>
                  <a:pt x="48" y="0"/>
                </a:lnTo>
                <a:lnTo>
                  <a:pt x="96" y="192"/>
                </a:lnTo>
                <a:lnTo>
                  <a:pt x="144" y="0"/>
                </a:lnTo>
                <a:lnTo>
                  <a:pt x="192" y="192"/>
                </a:lnTo>
                <a:lnTo>
                  <a:pt x="24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308" name="Rectangle 44"/>
          <p:cNvSpPr>
            <a:spLocks noChangeArrowheads="1"/>
          </p:cNvSpPr>
          <p:nvPr/>
        </p:nvSpPr>
        <p:spPr bwMode="auto">
          <a:xfrm>
            <a:off x="2444750" y="1225550"/>
            <a:ext cx="292100" cy="1358900"/>
          </a:xfrm>
          <a:prstGeom prst="rect">
            <a:avLst/>
          </a:prstGeom>
          <a:gradFill rotWithShape="0">
            <a:gsLst>
              <a:gs pos="0">
                <a:srgbClr val="FC0128">
                  <a:gamma/>
                  <a:shade val="80000"/>
                  <a:invGamma/>
                </a:srgbClr>
              </a:gs>
              <a:gs pos="5000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09" name="Rectangle 45" descr="Wide upward diagonal"/>
          <p:cNvSpPr>
            <a:spLocks noChangeArrowheads="1"/>
          </p:cNvSpPr>
          <p:nvPr/>
        </p:nvSpPr>
        <p:spPr bwMode="auto">
          <a:xfrm>
            <a:off x="2292350" y="1073150"/>
            <a:ext cx="139700" cy="673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0" name="Rectangle 46" descr="Wide upward diagonal"/>
          <p:cNvSpPr>
            <a:spLocks noChangeArrowheads="1"/>
          </p:cNvSpPr>
          <p:nvPr/>
        </p:nvSpPr>
        <p:spPr bwMode="auto">
          <a:xfrm>
            <a:off x="2292350" y="20637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1" name="Rectangle 47" descr="Wide upward diagonal"/>
          <p:cNvSpPr>
            <a:spLocks noChangeArrowheads="1"/>
          </p:cNvSpPr>
          <p:nvPr/>
        </p:nvSpPr>
        <p:spPr bwMode="auto">
          <a:xfrm>
            <a:off x="2292350" y="25209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2" name="Rectangle 48"/>
          <p:cNvSpPr>
            <a:spLocks noChangeArrowheads="1"/>
          </p:cNvSpPr>
          <p:nvPr/>
        </p:nvSpPr>
        <p:spPr bwMode="auto">
          <a:xfrm>
            <a:off x="1905000" y="2209800"/>
            <a:ext cx="381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3" name="Freeform 49"/>
          <p:cNvSpPr>
            <a:spLocks/>
          </p:cNvSpPr>
          <p:nvPr/>
        </p:nvSpPr>
        <p:spPr bwMode="auto">
          <a:xfrm>
            <a:off x="1905000" y="2209800"/>
            <a:ext cx="382588" cy="458788"/>
          </a:xfrm>
          <a:custGeom>
            <a:avLst/>
            <a:gdLst>
              <a:gd name="T0" fmla="*/ 240 w 241"/>
              <a:gd name="T1" fmla="*/ 96 h 289"/>
              <a:gd name="T2" fmla="*/ 240 w 241"/>
              <a:gd name="T3" fmla="*/ 0 h 289"/>
              <a:gd name="T4" fmla="*/ 0 w 241"/>
              <a:gd name="T5" fmla="*/ 0 h 289"/>
              <a:gd name="T6" fmla="*/ 0 w 241"/>
              <a:gd name="T7" fmla="*/ 288 h 289"/>
              <a:gd name="T8" fmla="*/ 240 w 241"/>
              <a:gd name="T9" fmla="*/ 288 h 289"/>
              <a:gd name="T10" fmla="*/ 240 w 241"/>
              <a:gd name="T11" fmla="*/ 192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289">
                <a:moveTo>
                  <a:pt x="240" y="96"/>
                </a:moveTo>
                <a:lnTo>
                  <a:pt x="240" y="0"/>
                </a:lnTo>
                <a:lnTo>
                  <a:pt x="0" y="0"/>
                </a:lnTo>
                <a:lnTo>
                  <a:pt x="0" y="288"/>
                </a:lnTo>
                <a:lnTo>
                  <a:pt x="240" y="288"/>
                </a:lnTo>
                <a:lnTo>
                  <a:pt x="24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314" name="Oval 50"/>
          <p:cNvSpPr>
            <a:spLocks noChangeArrowheads="1"/>
          </p:cNvSpPr>
          <p:nvPr/>
        </p:nvSpPr>
        <p:spPr bwMode="auto">
          <a:xfrm>
            <a:off x="2139950" y="2368550"/>
            <a:ext cx="139700" cy="1397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5" name="Freeform 51"/>
          <p:cNvSpPr>
            <a:spLocks/>
          </p:cNvSpPr>
          <p:nvPr/>
        </p:nvSpPr>
        <p:spPr bwMode="auto">
          <a:xfrm>
            <a:off x="1905000" y="2362200"/>
            <a:ext cx="230188" cy="153988"/>
          </a:xfrm>
          <a:custGeom>
            <a:avLst/>
            <a:gdLst>
              <a:gd name="T0" fmla="*/ 144 w 145"/>
              <a:gd name="T1" fmla="*/ 96 h 97"/>
              <a:gd name="T2" fmla="*/ 144 w 145"/>
              <a:gd name="T3" fmla="*/ 0 h 97"/>
              <a:gd name="T4" fmla="*/ 96 w 145"/>
              <a:gd name="T5" fmla="*/ 96 h 97"/>
              <a:gd name="T6" fmla="*/ 48 w 145"/>
              <a:gd name="T7" fmla="*/ 0 h 97"/>
              <a:gd name="T8" fmla="*/ 0 w 145"/>
              <a:gd name="T9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97">
                <a:moveTo>
                  <a:pt x="144" y="96"/>
                </a:moveTo>
                <a:lnTo>
                  <a:pt x="144" y="0"/>
                </a:lnTo>
                <a:lnTo>
                  <a:pt x="96" y="96"/>
                </a:lnTo>
                <a:lnTo>
                  <a:pt x="48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316" name="Rectangle 52"/>
          <p:cNvSpPr>
            <a:spLocks noChangeArrowheads="1"/>
          </p:cNvSpPr>
          <p:nvPr/>
        </p:nvSpPr>
        <p:spPr bwMode="auto">
          <a:xfrm>
            <a:off x="5187950" y="1377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7" name="Rectangle 53"/>
          <p:cNvSpPr>
            <a:spLocks noChangeArrowheads="1"/>
          </p:cNvSpPr>
          <p:nvPr/>
        </p:nvSpPr>
        <p:spPr bwMode="auto">
          <a:xfrm>
            <a:off x="5187950" y="2139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8" name="Rectangle 54"/>
          <p:cNvSpPr>
            <a:spLocks noChangeArrowheads="1"/>
          </p:cNvSpPr>
          <p:nvPr/>
        </p:nvSpPr>
        <p:spPr bwMode="auto">
          <a:xfrm>
            <a:off x="5111750" y="14541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9" name="Rectangle 55"/>
          <p:cNvSpPr>
            <a:spLocks noChangeArrowheads="1"/>
          </p:cNvSpPr>
          <p:nvPr/>
        </p:nvSpPr>
        <p:spPr bwMode="auto">
          <a:xfrm>
            <a:off x="5111750" y="22923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20" name="Oval 56" descr="Wide upward diagonal"/>
          <p:cNvSpPr>
            <a:spLocks noChangeArrowheads="1"/>
          </p:cNvSpPr>
          <p:nvPr/>
        </p:nvSpPr>
        <p:spPr bwMode="auto">
          <a:xfrm>
            <a:off x="1536700" y="3365500"/>
            <a:ext cx="1498600" cy="1422400"/>
          </a:xfrm>
          <a:prstGeom prst="ellipse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21" name="Oval 57"/>
          <p:cNvSpPr>
            <a:spLocks noChangeArrowheads="1"/>
          </p:cNvSpPr>
          <p:nvPr/>
        </p:nvSpPr>
        <p:spPr bwMode="auto">
          <a:xfrm>
            <a:off x="1689100" y="3365500"/>
            <a:ext cx="1346200" cy="13462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327" name="Group 63"/>
          <p:cNvGrpSpPr>
            <a:grpSpLocks/>
          </p:cNvGrpSpPr>
          <p:nvPr/>
        </p:nvGrpSpPr>
        <p:grpSpPr bwMode="auto">
          <a:xfrm>
            <a:off x="1841500" y="3441700"/>
            <a:ext cx="1117600" cy="1117600"/>
            <a:chOff x="1160" y="2168"/>
            <a:chExt cx="704" cy="704"/>
          </a:xfrm>
        </p:grpSpPr>
        <p:sp>
          <p:nvSpPr>
            <p:cNvPr id="11322" name="Oval 58"/>
            <p:cNvSpPr>
              <a:spLocks noChangeArrowheads="1"/>
            </p:cNvSpPr>
            <p:nvPr/>
          </p:nvSpPr>
          <p:spPr bwMode="auto">
            <a:xfrm>
              <a:off x="1160" y="2168"/>
              <a:ext cx="704" cy="704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23" name="Rectangle 59"/>
            <p:cNvSpPr>
              <a:spLocks noChangeArrowheads="1"/>
            </p:cNvSpPr>
            <p:nvPr/>
          </p:nvSpPr>
          <p:spPr bwMode="auto">
            <a:xfrm>
              <a:off x="1160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24" name="Rectangle 60"/>
            <p:cNvSpPr>
              <a:spLocks noChangeArrowheads="1"/>
            </p:cNvSpPr>
            <p:nvPr/>
          </p:nvSpPr>
          <p:spPr bwMode="auto">
            <a:xfrm>
              <a:off x="1688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25" name="Rectangle 61"/>
            <p:cNvSpPr>
              <a:spLocks noChangeArrowheads="1"/>
            </p:cNvSpPr>
            <p:nvPr/>
          </p:nvSpPr>
          <p:spPr bwMode="auto">
            <a:xfrm>
              <a:off x="1448" y="2168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26" name="Rectangle 62"/>
            <p:cNvSpPr>
              <a:spLocks noChangeArrowheads="1"/>
            </p:cNvSpPr>
            <p:nvPr/>
          </p:nvSpPr>
          <p:spPr bwMode="auto">
            <a:xfrm>
              <a:off x="1448" y="2696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328" name="Oval 64"/>
          <p:cNvSpPr>
            <a:spLocks noChangeArrowheads="1"/>
          </p:cNvSpPr>
          <p:nvPr/>
        </p:nvSpPr>
        <p:spPr bwMode="auto">
          <a:xfrm>
            <a:off x="2298700" y="3365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29" name="Oval 65"/>
          <p:cNvSpPr>
            <a:spLocks noChangeArrowheads="1"/>
          </p:cNvSpPr>
          <p:nvPr/>
        </p:nvSpPr>
        <p:spPr bwMode="auto">
          <a:xfrm>
            <a:off x="2298700" y="4508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332" name="Group 68"/>
          <p:cNvGrpSpPr>
            <a:grpSpLocks/>
          </p:cNvGrpSpPr>
          <p:nvPr/>
        </p:nvGrpSpPr>
        <p:grpSpPr bwMode="auto">
          <a:xfrm>
            <a:off x="1066800" y="3968750"/>
            <a:ext cx="685800" cy="215900"/>
            <a:chOff x="672" y="2500"/>
            <a:chExt cx="432" cy="136"/>
          </a:xfrm>
        </p:grpSpPr>
        <p:sp>
          <p:nvSpPr>
            <p:cNvPr id="11330" name="Rectangle 66" descr="Wide upward diagonal"/>
            <p:cNvSpPr>
              <a:spLocks noChangeArrowheads="1"/>
            </p:cNvSpPr>
            <p:nvPr/>
          </p:nvSpPr>
          <p:spPr bwMode="auto">
            <a:xfrm>
              <a:off x="676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31" name="Rectangle 67"/>
            <p:cNvSpPr>
              <a:spLocks noChangeArrowheads="1"/>
            </p:cNvSpPr>
            <p:nvPr/>
          </p:nvSpPr>
          <p:spPr bwMode="auto">
            <a:xfrm>
              <a:off x="6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333" name="Oval 69"/>
          <p:cNvSpPr>
            <a:spLocks noChangeArrowheads="1"/>
          </p:cNvSpPr>
          <p:nvPr/>
        </p:nvSpPr>
        <p:spPr bwMode="auto">
          <a:xfrm>
            <a:off x="1689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336" name="Group 72"/>
          <p:cNvGrpSpPr>
            <a:grpSpLocks/>
          </p:cNvGrpSpPr>
          <p:nvPr/>
        </p:nvGrpSpPr>
        <p:grpSpPr bwMode="auto">
          <a:xfrm>
            <a:off x="2971800" y="3968750"/>
            <a:ext cx="685800" cy="215900"/>
            <a:chOff x="1872" y="2500"/>
            <a:chExt cx="432" cy="136"/>
          </a:xfrm>
        </p:grpSpPr>
        <p:sp>
          <p:nvSpPr>
            <p:cNvPr id="11334" name="Rectangle 70" descr="Wide upward diagonal"/>
            <p:cNvSpPr>
              <a:spLocks noChangeArrowheads="1"/>
            </p:cNvSpPr>
            <p:nvPr/>
          </p:nvSpPr>
          <p:spPr bwMode="auto">
            <a:xfrm>
              <a:off x="1924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35" name="Rectangle 71"/>
            <p:cNvSpPr>
              <a:spLocks noChangeArrowheads="1"/>
            </p:cNvSpPr>
            <p:nvPr/>
          </p:nvSpPr>
          <p:spPr bwMode="auto">
            <a:xfrm>
              <a:off x="18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337" name="Oval 73"/>
          <p:cNvSpPr>
            <a:spLocks noChangeArrowheads="1"/>
          </p:cNvSpPr>
          <p:nvPr/>
        </p:nvSpPr>
        <p:spPr bwMode="auto">
          <a:xfrm>
            <a:off x="2832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38" name="Oval 74"/>
          <p:cNvSpPr>
            <a:spLocks noChangeArrowheads="1"/>
          </p:cNvSpPr>
          <p:nvPr/>
        </p:nvSpPr>
        <p:spPr bwMode="auto">
          <a:xfrm>
            <a:off x="2292350" y="3892550"/>
            <a:ext cx="2159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343" name="Group 79"/>
          <p:cNvGrpSpPr>
            <a:grpSpLocks/>
          </p:cNvGrpSpPr>
          <p:nvPr/>
        </p:nvGrpSpPr>
        <p:grpSpPr bwMode="auto">
          <a:xfrm>
            <a:off x="6483350" y="1052513"/>
            <a:ext cx="673100" cy="1825625"/>
            <a:chOff x="4084" y="663"/>
            <a:chExt cx="424" cy="1150"/>
          </a:xfrm>
        </p:grpSpPr>
        <p:sp>
          <p:nvSpPr>
            <p:cNvPr id="11339" name="Rectangle 75"/>
            <p:cNvSpPr>
              <a:spLocks noChangeArrowheads="1"/>
            </p:cNvSpPr>
            <p:nvPr/>
          </p:nvSpPr>
          <p:spPr bwMode="auto">
            <a:xfrm>
              <a:off x="4084" y="724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40" name="Rectangle 76"/>
            <p:cNvSpPr>
              <a:spLocks noChangeArrowheads="1"/>
            </p:cNvSpPr>
            <p:nvPr/>
          </p:nvSpPr>
          <p:spPr bwMode="auto">
            <a:xfrm>
              <a:off x="4084" y="1588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41" name="Rectangle 77"/>
            <p:cNvSpPr>
              <a:spLocks noChangeArrowheads="1"/>
            </p:cNvSpPr>
            <p:nvPr/>
          </p:nvSpPr>
          <p:spPr bwMode="auto">
            <a:xfrm>
              <a:off x="4263" y="663"/>
              <a:ext cx="22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+</a:t>
              </a:r>
            </a:p>
          </p:txBody>
        </p:sp>
        <p:sp>
          <p:nvSpPr>
            <p:cNvPr id="11342" name="Rectangle 78"/>
            <p:cNvSpPr>
              <a:spLocks noChangeArrowheads="1"/>
            </p:cNvSpPr>
            <p:nvPr/>
          </p:nvSpPr>
          <p:spPr bwMode="auto">
            <a:xfrm>
              <a:off x="4311" y="1527"/>
              <a:ext cx="17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-</a:t>
              </a:r>
            </a:p>
          </p:txBody>
        </p:sp>
      </p:grpSp>
      <p:sp>
        <p:nvSpPr>
          <p:cNvPr id="11344" name="Rectangle 80"/>
          <p:cNvSpPr>
            <a:spLocks noChangeArrowheads="1"/>
          </p:cNvSpPr>
          <p:nvPr/>
        </p:nvSpPr>
        <p:spPr bwMode="auto">
          <a:xfrm>
            <a:off x="3414713" y="214313"/>
            <a:ext cx="1857689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PUMP</a:t>
            </a:r>
          </a:p>
        </p:txBody>
      </p:sp>
      <p:sp>
        <p:nvSpPr>
          <p:cNvPr id="11345" name="Rectangle 81"/>
          <p:cNvSpPr>
            <a:spLocks noChangeArrowheads="1"/>
          </p:cNvSpPr>
          <p:nvPr/>
        </p:nvSpPr>
        <p:spPr bwMode="auto">
          <a:xfrm>
            <a:off x="595313" y="2957513"/>
            <a:ext cx="180975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>
              <a:solidFill>
                <a:srgbClr val="FAFD00"/>
              </a:solidFill>
            </a:endParaRPr>
          </a:p>
          <a:p>
            <a:pPr eaLnBrk="1" hangingPunct="1"/>
            <a:endParaRPr lang="en-US" altLang="en-US" b="1">
              <a:solidFill>
                <a:srgbClr val="FAFD00"/>
              </a:solidFill>
            </a:endParaRPr>
          </a:p>
        </p:txBody>
      </p:sp>
      <p:sp>
        <p:nvSpPr>
          <p:cNvPr id="11346" name="Rectangle 82"/>
          <p:cNvSpPr>
            <a:spLocks noChangeArrowheads="1"/>
          </p:cNvSpPr>
          <p:nvPr/>
        </p:nvSpPr>
        <p:spPr bwMode="auto">
          <a:xfrm>
            <a:off x="3032125" y="4479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47" name="Rectangle 83"/>
          <p:cNvSpPr>
            <a:spLocks noChangeArrowheads="1"/>
          </p:cNvSpPr>
          <p:nvPr/>
        </p:nvSpPr>
        <p:spPr bwMode="auto">
          <a:xfrm>
            <a:off x="2286000" y="1295400"/>
            <a:ext cx="152400" cy="152400"/>
          </a:xfrm>
          <a:prstGeom prst="rect">
            <a:avLst/>
          </a:prstGeom>
          <a:solidFill>
            <a:srgbClr val="FAFD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48" name="Rectangle 84"/>
          <p:cNvSpPr>
            <a:spLocks noChangeArrowheads="1"/>
          </p:cNvSpPr>
          <p:nvPr/>
        </p:nvSpPr>
        <p:spPr bwMode="auto">
          <a:xfrm>
            <a:off x="61913" y="3254375"/>
            <a:ext cx="8569655" cy="175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                                                                 The roller cell  pump </a:t>
            </a:r>
            <a:r>
              <a:rPr lang="en-US" altLang="en-US" sz="1800" dirty="0" smtClean="0"/>
              <a:t>is </a:t>
            </a:r>
            <a:r>
              <a:rPr lang="en-US" altLang="en-US" sz="1800" dirty="0"/>
              <a:t>driven by a permanently</a:t>
            </a:r>
          </a:p>
          <a:p>
            <a:r>
              <a:rPr lang="en-US" altLang="en-US" sz="1800" dirty="0"/>
              <a:t>                                                                 magnetic electric motor.   The periphery of the</a:t>
            </a:r>
          </a:p>
          <a:p>
            <a:r>
              <a:rPr lang="en-US" altLang="en-US" sz="1800" dirty="0"/>
              <a:t>                                                                 rotating eccentric rotor plate has pocket shaped</a:t>
            </a:r>
          </a:p>
          <a:p>
            <a:r>
              <a:rPr lang="en-US" altLang="en-US" sz="1800" dirty="0"/>
              <a:t>                                                                 openings, </a:t>
            </a:r>
            <a:r>
              <a:rPr lang="en-US" altLang="en-US" sz="1800" dirty="0" smtClean="0"/>
              <a:t>in </a:t>
            </a:r>
            <a:r>
              <a:rPr lang="en-US" altLang="en-US" sz="1800" dirty="0"/>
              <a:t>each of which there is a metal roller.</a:t>
            </a:r>
          </a:p>
          <a:p>
            <a:r>
              <a:rPr lang="en-US" altLang="en-US" sz="1800" dirty="0"/>
              <a:t>                                                                Centrifugal </a:t>
            </a:r>
            <a:r>
              <a:rPr lang="en-US" altLang="en-US" sz="1800" dirty="0" smtClean="0"/>
              <a:t>force </a:t>
            </a:r>
            <a:r>
              <a:rPr lang="en-US" altLang="en-US" sz="1800" dirty="0"/>
              <a:t>will move the rollers out, so that</a:t>
            </a:r>
          </a:p>
          <a:p>
            <a:r>
              <a:rPr lang="en-US" altLang="en-US" sz="1800" dirty="0"/>
              <a:t>                                                                they function as a circulating seal .  </a:t>
            </a:r>
            <a:endParaRPr lang="en-US" altLang="en-US" sz="1800" dirty="0" smtClean="0"/>
          </a:p>
        </p:txBody>
      </p:sp>
      <p:sp>
        <p:nvSpPr>
          <p:cNvPr id="11349" name="Freeform 85"/>
          <p:cNvSpPr>
            <a:spLocks/>
          </p:cNvSpPr>
          <p:nvPr/>
        </p:nvSpPr>
        <p:spPr bwMode="auto">
          <a:xfrm>
            <a:off x="3429000" y="1828800"/>
            <a:ext cx="1449388" cy="1588"/>
          </a:xfrm>
          <a:custGeom>
            <a:avLst/>
            <a:gdLst>
              <a:gd name="T0" fmla="*/ 0 w 913"/>
              <a:gd name="T1" fmla="*/ 0 h 1"/>
              <a:gd name="T2" fmla="*/ 912 w 91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3" h="1">
                <a:moveTo>
                  <a:pt x="0" y="0"/>
                </a:move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350" name="Freeform 86"/>
          <p:cNvSpPr>
            <a:spLocks/>
          </p:cNvSpPr>
          <p:nvPr/>
        </p:nvSpPr>
        <p:spPr bwMode="auto">
          <a:xfrm>
            <a:off x="2438400" y="18288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300" name="Group 12"/>
          <p:cNvGrpSpPr>
            <a:grpSpLocks/>
          </p:cNvGrpSpPr>
          <p:nvPr/>
        </p:nvGrpSpPr>
        <p:grpSpPr bwMode="auto">
          <a:xfrm>
            <a:off x="1530350" y="920750"/>
            <a:ext cx="6159500" cy="2120900"/>
            <a:chOff x="964" y="580"/>
            <a:chExt cx="3880" cy="1336"/>
          </a:xfrm>
        </p:grpSpPr>
        <p:grpSp>
          <p:nvGrpSpPr>
            <p:cNvPr id="12294" name="Group 6"/>
            <p:cNvGrpSpPr>
              <a:grpSpLocks/>
            </p:cNvGrpSpPr>
            <p:nvPr/>
          </p:nvGrpSpPr>
          <p:grpSpPr bwMode="auto">
            <a:xfrm>
              <a:off x="964" y="580"/>
              <a:ext cx="3112" cy="1336"/>
              <a:chOff x="964" y="580"/>
              <a:chExt cx="3112" cy="1336"/>
            </a:xfrm>
          </p:grpSpPr>
          <p:grpSp>
            <p:nvGrpSpPr>
              <p:cNvPr id="12292" name="Group 4"/>
              <p:cNvGrpSpPr>
                <a:grpSpLocks/>
              </p:cNvGrpSpPr>
              <p:nvPr/>
            </p:nvGrpSpPr>
            <p:grpSpPr bwMode="auto">
              <a:xfrm>
                <a:off x="964" y="580"/>
                <a:ext cx="3112" cy="1336"/>
                <a:chOff x="964" y="580"/>
                <a:chExt cx="3112" cy="1336"/>
              </a:xfrm>
            </p:grpSpPr>
            <p:sp>
              <p:nvSpPr>
                <p:cNvPr id="12290" name="Rectangle 2" descr="Wide upward diagonal"/>
                <p:cNvSpPr>
                  <a:spLocks noChangeArrowheads="1"/>
                </p:cNvSpPr>
                <p:nvPr/>
              </p:nvSpPr>
              <p:spPr bwMode="auto">
                <a:xfrm>
                  <a:off x="964" y="580"/>
                  <a:ext cx="3112" cy="1336"/>
                </a:xfrm>
                <a:prstGeom prst="rect">
                  <a:avLst/>
                </a:prstGeom>
                <a:pattFill prst="wdUpDiag">
                  <a:fgClr>
                    <a:schemeClr val="bg2"/>
                  </a:fgClr>
                  <a:bgClr>
                    <a:schemeClr val="tx2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291" name="Rectangle 3"/>
                <p:cNvSpPr>
                  <a:spLocks noChangeArrowheads="1"/>
                </p:cNvSpPr>
                <p:nvPr/>
              </p:nvSpPr>
              <p:spPr bwMode="auto">
                <a:xfrm>
                  <a:off x="1108" y="676"/>
                  <a:ext cx="2872" cy="1096"/>
                </a:xfrm>
                <a:prstGeom prst="rect">
                  <a:avLst/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2293" name="Rectangle 5" descr="Wide upward diagonal"/>
              <p:cNvSpPr>
                <a:spLocks noChangeArrowheads="1"/>
              </p:cNvSpPr>
              <p:nvPr/>
            </p:nvSpPr>
            <p:spPr bwMode="auto">
              <a:xfrm>
                <a:off x="3556" y="676"/>
                <a:ext cx="40" cy="424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2297" name="Group 9"/>
            <p:cNvGrpSpPr>
              <a:grpSpLocks/>
            </p:cNvGrpSpPr>
            <p:nvPr/>
          </p:nvGrpSpPr>
          <p:grpSpPr bwMode="auto">
            <a:xfrm>
              <a:off x="3984" y="1012"/>
              <a:ext cx="860" cy="376"/>
              <a:chOff x="3984" y="1012"/>
              <a:chExt cx="860" cy="376"/>
            </a:xfrm>
          </p:grpSpPr>
          <p:sp>
            <p:nvSpPr>
              <p:cNvPr id="12295" name="Rectangle 7" descr="Wide upward diagonal"/>
              <p:cNvSpPr>
                <a:spLocks noChangeArrowheads="1"/>
              </p:cNvSpPr>
              <p:nvPr/>
            </p:nvSpPr>
            <p:spPr bwMode="auto">
              <a:xfrm>
                <a:off x="3984" y="1012"/>
                <a:ext cx="860" cy="376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296" name="Rectangle 8"/>
              <p:cNvSpPr>
                <a:spLocks noChangeArrowheads="1"/>
              </p:cNvSpPr>
              <p:nvPr/>
            </p:nvSpPr>
            <p:spPr bwMode="auto">
              <a:xfrm>
                <a:off x="3988" y="1060"/>
                <a:ext cx="808" cy="280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2298" name="Freeform 10" descr="Wide upward diagonal"/>
            <p:cNvSpPr>
              <a:spLocks/>
            </p:cNvSpPr>
            <p:nvPr/>
          </p:nvSpPr>
          <p:spPr bwMode="auto">
            <a:xfrm>
              <a:off x="3984" y="1056"/>
              <a:ext cx="385" cy="49"/>
            </a:xfrm>
            <a:custGeom>
              <a:avLst/>
              <a:gdLst>
                <a:gd name="T0" fmla="*/ 0 w 385"/>
                <a:gd name="T1" fmla="*/ 0 h 49"/>
                <a:gd name="T2" fmla="*/ 0 w 385"/>
                <a:gd name="T3" fmla="*/ 48 h 49"/>
                <a:gd name="T4" fmla="*/ 336 w 385"/>
                <a:gd name="T5" fmla="*/ 48 h 49"/>
                <a:gd name="T6" fmla="*/ 384 w 385"/>
                <a:gd name="T7" fmla="*/ 0 h 49"/>
                <a:gd name="T8" fmla="*/ 0 w 385"/>
                <a:gd name="T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0"/>
                  </a:moveTo>
                  <a:lnTo>
                    <a:pt x="0" y="48"/>
                  </a:lnTo>
                  <a:lnTo>
                    <a:pt x="336" y="48"/>
                  </a:lnTo>
                  <a:lnTo>
                    <a:pt x="384" y="0"/>
                  </a:lnTo>
                  <a:lnTo>
                    <a:pt x="0" y="0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299" name="Freeform 11" descr="Wide upward diagonal"/>
            <p:cNvSpPr>
              <a:spLocks/>
            </p:cNvSpPr>
            <p:nvPr/>
          </p:nvSpPr>
          <p:spPr bwMode="auto">
            <a:xfrm>
              <a:off x="3984" y="1296"/>
              <a:ext cx="385" cy="49"/>
            </a:xfrm>
            <a:custGeom>
              <a:avLst/>
              <a:gdLst>
                <a:gd name="T0" fmla="*/ 0 w 385"/>
                <a:gd name="T1" fmla="*/ 48 h 49"/>
                <a:gd name="T2" fmla="*/ 0 w 385"/>
                <a:gd name="T3" fmla="*/ 0 h 49"/>
                <a:gd name="T4" fmla="*/ 336 w 385"/>
                <a:gd name="T5" fmla="*/ 0 h 49"/>
                <a:gd name="T6" fmla="*/ 384 w 385"/>
                <a:gd name="T7" fmla="*/ 48 h 49"/>
                <a:gd name="T8" fmla="*/ 0 w 385"/>
                <a:gd name="T9" fmla="*/ 4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48"/>
                  </a:moveTo>
                  <a:lnTo>
                    <a:pt x="0" y="0"/>
                  </a:lnTo>
                  <a:lnTo>
                    <a:pt x="336" y="0"/>
                  </a:lnTo>
                  <a:lnTo>
                    <a:pt x="384" y="48"/>
                  </a:lnTo>
                  <a:lnTo>
                    <a:pt x="0" y="48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301" name="Rectangle 13"/>
          <p:cNvSpPr>
            <a:spLocks noChangeArrowheads="1"/>
          </p:cNvSpPr>
          <p:nvPr/>
        </p:nvSpPr>
        <p:spPr bwMode="auto">
          <a:xfrm>
            <a:off x="3435350" y="1073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2" name="Rectangle 14"/>
          <p:cNvSpPr>
            <a:spLocks noChangeArrowheads="1"/>
          </p:cNvSpPr>
          <p:nvPr/>
        </p:nvSpPr>
        <p:spPr bwMode="auto">
          <a:xfrm>
            <a:off x="3435350" y="2597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23" name="Group 35"/>
          <p:cNvGrpSpPr>
            <a:grpSpLocks/>
          </p:cNvGrpSpPr>
          <p:nvPr/>
        </p:nvGrpSpPr>
        <p:grpSpPr bwMode="auto">
          <a:xfrm>
            <a:off x="2320925" y="1442795"/>
            <a:ext cx="3492500" cy="901700"/>
            <a:chOff x="1444" y="916"/>
            <a:chExt cx="2200" cy="568"/>
          </a:xfrm>
        </p:grpSpPr>
        <p:sp>
          <p:nvSpPr>
            <p:cNvPr id="12303" name="Rectangle 15"/>
            <p:cNvSpPr>
              <a:spLocks noChangeArrowheads="1"/>
            </p:cNvSpPr>
            <p:nvPr/>
          </p:nvSpPr>
          <p:spPr bwMode="auto">
            <a:xfrm>
              <a:off x="1444" y="1108"/>
              <a:ext cx="2200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2314" name="Group 26"/>
            <p:cNvGrpSpPr>
              <a:grpSpLocks/>
            </p:cNvGrpSpPr>
            <p:nvPr/>
          </p:nvGrpSpPr>
          <p:grpSpPr bwMode="auto">
            <a:xfrm>
              <a:off x="2020" y="916"/>
              <a:ext cx="1144" cy="568"/>
              <a:chOff x="2020" y="916"/>
              <a:chExt cx="1144" cy="568"/>
            </a:xfrm>
          </p:grpSpPr>
          <p:sp>
            <p:nvSpPr>
              <p:cNvPr id="12304" name="Oval 16" descr="Dark horizontal"/>
              <p:cNvSpPr>
                <a:spLocks noChangeArrowheads="1"/>
              </p:cNvSpPr>
              <p:nvPr/>
            </p:nvSpPr>
            <p:spPr bwMode="auto">
              <a:xfrm>
                <a:off x="2020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305" name="Oval 17" descr="Dark horizontal"/>
              <p:cNvSpPr>
                <a:spLocks noChangeArrowheads="1"/>
              </p:cNvSpPr>
              <p:nvPr/>
            </p:nvSpPr>
            <p:spPr bwMode="auto">
              <a:xfrm>
                <a:off x="2020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306" name="Oval 18" descr="Dark horizontal"/>
              <p:cNvSpPr>
                <a:spLocks noChangeArrowheads="1"/>
              </p:cNvSpPr>
              <p:nvPr/>
            </p:nvSpPr>
            <p:spPr bwMode="auto">
              <a:xfrm>
                <a:off x="2932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307" name="Oval 19" descr="Dark horizontal"/>
              <p:cNvSpPr>
                <a:spLocks noChangeArrowheads="1"/>
              </p:cNvSpPr>
              <p:nvPr/>
            </p:nvSpPr>
            <p:spPr bwMode="auto">
              <a:xfrm>
                <a:off x="2932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2313" name="Group 25"/>
              <p:cNvGrpSpPr>
                <a:grpSpLocks/>
              </p:cNvGrpSpPr>
              <p:nvPr/>
            </p:nvGrpSpPr>
            <p:grpSpPr bwMode="auto">
              <a:xfrm>
                <a:off x="2160" y="916"/>
                <a:ext cx="913" cy="568"/>
                <a:chOff x="2160" y="916"/>
                <a:chExt cx="913" cy="568"/>
              </a:xfrm>
            </p:grpSpPr>
            <p:grpSp>
              <p:nvGrpSpPr>
                <p:cNvPr id="12311" name="Group 23"/>
                <p:cNvGrpSpPr>
                  <a:grpSpLocks/>
                </p:cNvGrpSpPr>
                <p:nvPr/>
              </p:nvGrpSpPr>
              <p:grpSpPr bwMode="auto">
                <a:xfrm>
                  <a:off x="2160" y="916"/>
                  <a:ext cx="913" cy="568"/>
                  <a:chOff x="2160" y="916"/>
                  <a:chExt cx="913" cy="568"/>
                </a:xfrm>
              </p:grpSpPr>
              <p:sp>
                <p:nvSpPr>
                  <p:cNvPr id="12308" name="Rectangle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916"/>
                    <a:ext cx="904" cy="56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29804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29804"/>
                          <a:invGamma/>
                        </a:srgbClr>
                      </a:gs>
                    </a:gsLst>
                    <a:lin ang="540000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2309" name="Freeform 21"/>
                  <p:cNvSpPr>
                    <a:spLocks/>
                  </p:cNvSpPr>
                  <p:nvPr/>
                </p:nvSpPr>
                <p:spPr bwMode="auto">
                  <a:xfrm>
                    <a:off x="2160" y="1056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2310" name="Freeform 22"/>
                  <p:cNvSpPr>
                    <a:spLocks/>
                  </p:cNvSpPr>
                  <p:nvPr/>
                </p:nvSpPr>
                <p:spPr bwMode="auto">
                  <a:xfrm>
                    <a:off x="2160" y="1344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2312" name="Freeform 24"/>
                <p:cNvSpPr>
                  <a:spLocks/>
                </p:cNvSpPr>
                <p:nvPr/>
              </p:nvSpPr>
              <p:spPr bwMode="auto">
                <a:xfrm>
                  <a:off x="2160" y="1200"/>
                  <a:ext cx="913" cy="1"/>
                </a:xfrm>
                <a:custGeom>
                  <a:avLst/>
                  <a:gdLst>
                    <a:gd name="T0" fmla="*/ 0 w 913"/>
                    <a:gd name="T1" fmla="*/ 0 h 1"/>
                    <a:gd name="T2" fmla="*/ 912 w 91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913" h="1">
                      <a:moveTo>
                        <a:pt x="0" y="0"/>
                      </a:moveTo>
                      <a:lnTo>
                        <a:pt x="9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12322" name="Group 34"/>
            <p:cNvGrpSpPr>
              <a:grpSpLocks/>
            </p:cNvGrpSpPr>
            <p:nvPr/>
          </p:nvGrpSpPr>
          <p:grpSpPr bwMode="auto">
            <a:xfrm>
              <a:off x="3072" y="1060"/>
              <a:ext cx="433" cy="280"/>
              <a:chOff x="3072" y="1060"/>
              <a:chExt cx="433" cy="280"/>
            </a:xfrm>
          </p:grpSpPr>
          <p:grpSp>
            <p:nvGrpSpPr>
              <p:cNvPr id="12320" name="Group 32"/>
              <p:cNvGrpSpPr>
                <a:grpSpLocks/>
              </p:cNvGrpSpPr>
              <p:nvPr/>
            </p:nvGrpSpPr>
            <p:grpSpPr bwMode="auto">
              <a:xfrm>
                <a:off x="3072" y="1060"/>
                <a:ext cx="433" cy="280"/>
                <a:chOff x="3072" y="1060"/>
                <a:chExt cx="433" cy="280"/>
              </a:xfrm>
            </p:grpSpPr>
            <p:sp>
              <p:nvSpPr>
                <p:cNvPr id="12315" name="Rectangle 27"/>
                <p:cNvSpPr>
                  <a:spLocks noChangeArrowheads="1"/>
                </p:cNvSpPr>
                <p:nvPr/>
              </p:nvSpPr>
              <p:spPr bwMode="auto">
                <a:xfrm>
                  <a:off x="3076" y="1060"/>
                  <a:ext cx="424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54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16" name="Freeform 28"/>
                <p:cNvSpPr>
                  <a:spLocks/>
                </p:cNvSpPr>
                <p:nvPr/>
              </p:nvSpPr>
              <p:spPr bwMode="auto">
                <a:xfrm>
                  <a:off x="3072" y="1104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17" name="Freeform 29"/>
                <p:cNvSpPr>
                  <a:spLocks/>
                </p:cNvSpPr>
                <p:nvPr/>
              </p:nvSpPr>
              <p:spPr bwMode="auto">
                <a:xfrm>
                  <a:off x="3072" y="1152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18" name="Freeform 30"/>
                <p:cNvSpPr>
                  <a:spLocks/>
                </p:cNvSpPr>
                <p:nvPr/>
              </p:nvSpPr>
              <p:spPr bwMode="auto">
                <a:xfrm>
                  <a:off x="3072" y="1248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19" name="Freeform 31"/>
                <p:cNvSpPr>
                  <a:spLocks/>
                </p:cNvSpPr>
                <p:nvPr/>
              </p:nvSpPr>
              <p:spPr bwMode="auto">
                <a:xfrm>
                  <a:off x="3072" y="1296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2321" name="Freeform 33"/>
              <p:cNvSpPr>
                <a:spLocks/>
              </p:cNvSpPr>
              <p:nvPr/>
            </p:nvSpPr>
            <p:spPr bwMode="auto">
              <a:xfrm>
                <a:off x="3072" y="1200"/>
                <a:ext cx="433" cy="1"/>
              </a:xfrm>
              <a:custGeom>
                <a:avLst/>
                <a:gdLst>
                  <a:gd name="T0" fmla="*/ 0 w 433"/>
                  <a:gd name="T1" fmla="*/ 0 h 1"/>
                  <a:gd name="T2" fmla="*/ 432 w 43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433" h="1">
                    <a:moveTo>
                      <a:pt x="0" y="0"/>
                    </a:moveTo>
                    <a:lnTo>
                      <a:pt x="43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2324" name="Rectangle 36" descr="Wide upward diagonal"/>
          <p:cNvSpPr>
            <a:spLocks noChangeArrowheads="1"/>
          </p:cNvSpPr>
          <p:nvPr/>
        </p:nvSpPr>
        <p:spPr bwMode="auto">
          <a:xfrm>
            <a:off x="5645150" y="2063750"/>
            <a:ext cx="63500" cy="5207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27" name="Group 39"/>
          <p:cNvGrpSpPr>
            <a:grpSpLocks/>
          </p:cNvGrpSpPr>
          <p:nvPr/>
        </p:nvGrpSpPr>
        <p:grpSpPr bwMode="auto">
          <a:xfrm>
            <a:off x="844550" y="1606550"/>
            <a:ext cx="901700" cy="596900"/>
            <a:chOff x="532" y="1012"/>
            <a:chExt cx="568" cy="376"/>
          </a:xfrm>
        </p:grpSpPr>
        <p:sp>
          <p:nvSpPr>
            <p:cNvPr id="12325" name="Rectangle 37" descr="Wide upward diagonal"/>
            <p:cNvSpPr>
              <a:spLocks noChangeArrowheads="1"/>
            </p:cNvSpPr>
            <p:nvPr/>
          </p:nvSpPr>
          <p:spPr bwMode="auto">
            <a:xfrm>
              <a:off x="532" y="1012"/>
              <a:ext cx="568" cy="37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26" name="Rectangle 38"/>
            <p:cNvSpPr>
              <a:spLocks noChangeArrowheads="1"/>
            </p:cNvSpPr>
            <p:nvPr/>
          </p:nvSpPr>
          <p:spPr bwMode="auto">
            <a:xfrm>
              <a:off x="580" y="1060"/>
              <a:ext cx="520" cy="280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2330" name="Group 42"/>
          <p:cNvGrpSpPr>
            <a:grpSpLocks/>
          </p:cNvGrpSpPr>
          <p:nvPr/>
        </p:nvGrpSpPr>
        <p:grpSpPr bwMode="auto">
          <a:xfrm>
            <a:off x="6858000" y="1676400"/>
            <a:ext cx="527050" cy="458788"/>
            <a:chOff x="4320" y="1056"/>
            <a:chExt cx="332" cy="289"/>
          </a:xfrm>
        </p:grpSpPr>
        <p:sp>
          <p:nvSpPr>
            <p:cNvPr id="12328" name="Freeform 40"/>
            <p:cNvSpPr>
              <a:spLocks/>
            </p:cNvSpPr>
            <p:nvPr/>
          </p:nvSpPr>
          <p:spPr bwMode="auto">
            <a:xfrm>
              <a:off x="4320" y="1056"/>
              <a:ext cx="241" cy="289"/>
            </a:xfrm>
            <a:custGeom>
              <a:avLst/>
              <a:gdLst>
                <a:gd name="T0" fmla="*/ 0 w 241"/>
                <a:gd name="T1" fmla="*/ 48 h 289"/>
                <a:gd name="T2" fmla="*/ 0 w 241"/>
                <a:gd name="T3" fmla="*/ 240 h 289"/>
                <a:gd name="T4" fmla="*/ 48 w 241"/>
                <a:gd name="T5" fmla="*/ 288 h 289"/>
                <a:gd name="T6" fmla="*/ 240 w 241"/>
                <a:gd name="T7" fmla="*/ 288 h 289"/>
                <a:gd name="T8" fmla="*/ 240 w 241"/>
                <a:gd name="T9" fmla="*/ 0 h 289"/>
                <a:gd name="T10" fmla="*/ 48 w 241"/>
                <a:gd name="T11" fmla="*/ 0 h 289"/>
                <a:gd name="T12" fmla="*/ 0 w 241"/>
                <a:gd name="T13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289">
                  <a:moveTo>
                    <a:pt x="0" y="48"/>
                  </a:moveTo>
                  <a:lnTo>
                    <a:pt x="0" y="240"/>
                  </a:lnTo>
                  <a:lnTo>
                    <a:pt x="48" y="288"/>
                  </a:lnTo>
                  <a:lnTo>
                    <a:pt x="240" y="288"/>
                  </a:lnTo>
                  <a:lnTo>
                    <a:pt x="240" y="0"/>
                  </a:lnTo>
                  <a:lnTo>
                    <a:pt x="48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29" name="Rectangle 41"/>
            <p:cNvSpPr>
              <a:spLocks noChangeArrowheads="1"/>
            </p:cNvSpPr>
            <p:nvPr/>
          </p:nvSpPr>
          <p:spPr bwMode="auto">
            <a:xfrm>
              <a:off x="4564" y="1156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2331" name="Freeform 43"/>
          <p:cNvSpPr>
            <a:spLocks/>
          </p:cNvSpPr>
          <p:nvPr/>
        </p:nvSpPr>
        <p:spPr bwMode="auto">
          <a:xfrm>
            <a:off x="7239000" y="1752600"/>
            <a:ext cx="382588" cy="306388"/>
          </a:xfrm>
          <a:custGeom>
            <a:avLst/>
            <a:gdLst>
              <a:gd name="T0" fmla="*/ 0 w 241"/>
              <a:gd name="T1" fmla="*/ 192 h 193"/>
              <a:gd name="T2" fmla="*/ 48 w 241"/>
              <a:gd name="T3" fmla="*/ 0 h 193"/>
              <a:gd name="T4" fmla="*/ 96 w 241"/>
              <a:gd name="T5" fmla="*/ 192 h 193"/>
              <a:gd name="T6" fmla="*/ 144 w 241"/>
              <a:gd name="T7" fmla="*/ 0 h 193"/>
              <a:gd name="T8" fmla="*/ 192 w 241"/>
              <a:gd name="T9" fmla="*/ 192 h 193"/>
              <a:gd name="T10" fmla="*/ 240 w 241"/>
              <a:gd name="T11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193">
                <a:moveTo>
                  <a:pt x="0" y="192"/>
                </a:moveTo>
                <a:lnTo>
                  <a:pt x="48" y="0"/>
                </a:lnTo>
                <a:lnTo>
                  <a:pt x="96" y="192"/>
                </a:lnTo>
                <a:lnTo>
                  <a:pt x="144" y="0"/>
                </a:lnTo>
                <a:lnTo>
                  <a:pt x="192" y="192"/>
                </a:lnTo>
                <a:lnTo>
                  <a:pt x="24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32" name="Rectangle 44"/>
          <p:cNvSpPr>
            <a:spLocks noChangeArrowheads="1"/>
          </p:cNvSpPr>
          <p:nvPr/>
        </p:nvSpPr>
        <p:spPr bwMode="auto">
          <a:xfrm>
            <a:off x="2444750" y="1225550"/>
            <a:ext cx="292100" cy="1358900"/>
          </a:xfrm>
          <a:prstGeom prst="rect">
            <a:avLst/>
          </a:prstGeom>
          <a:gradFill rotWithShape="0">
            <a:gsLst>
              <a:gs pos="0">
                <a:srgbClr val="FC0128">
                  <a:gamma/>
                  <a:shade val="80000"/>
                  <a:invGamma/>
                </a:srgbClr>
              </a:gs>
              <a:gs pos="5000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3" name="Rectangle 45" descr="Wide upward diagonal"/>
          <p:cNvSpPr>
            <a:spLocks noChangeArrowheads="1"/>
          </p:cNvSpPr>
          <p:nvPr/>
        </p:nvSpPr>
        <p:spPr bwMode="auto">
          <a:xfrm>
            <a:off x="2292350" y="1073150"/>
            <a:ext cx="139700" cy="673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4" name="Rectangle 46" descr="Wide upward diagonal"/>
          <p:cNvSpPr>
            <a:spLocks noChangeArrowheads="1"/>
          </p:cNvSpPr>
          <p:nvPr/>
        </p:nvSpPr>
        <p:spPr bwMode="auto">
          <a:xfrm>
            <a:off x="2292350" y="20637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5" name="Rectangle 47" descr="Wide upward diagonal"/>
          <p:cNvSpPr>
            <a:spLocks noChangeArrowheads="1"/>
          </p:cNvSpPr>
          <p:nvPr/>
        </p:nvSpPr>
        <p:spPr bwMode="auto">
          <a:xfrm>
            <a:off x="2292350" y="25209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6" name="Rectangle 48"/>
          <p:cNvSpPr>
            <a:spLocks noChangeArrowheads="1"/>
          </p:cNvSpPr>
          <p:nvPr/>
        </p:nvSpPr>
        <p:spPr bwMode="auto">
          <a:xfrm>
            <a:off x="1905000" y="2209800"/>
            <a:ext cx="381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7" name="Freeform 49"/>
          <p:cNvSpPr>
            <a:spLocks/>
          </p:cNvSpPr>
          <p:nvPr/>
        </p:nvSpPr>
        <p:spPr bwMode="auto">
          <a:xfrm>
            <a:off x="1905000" y="2209800"/>
            <a:ext cx="382588" cy="458788"/>
          </a:xfrm>
          <a:custGeom>
            <a:avLst/>
            <a:gdLst>
              <a:gd name="T0" fmla="*/ 240 w 241"/>
              <a:gd name="T1" fmla="*/ 96 h 289"/>
              <a:gd name="T2" fmla="*/ 240 w 241"/>
              <a:gd name="T3" fmla="*/ 0 h 289"/>
              <a:gd name="T4" fmla="*/ 0 w 241"/>
              <a:gd name="T5" fmla="*/ 0 h 289"/>
              <a:gd name="T6" fmla="*/ 0 w 241"/>
              <a:gd name="T7" fmla="*/ 288 h 289"/>
              <a:gd name="T8" fmla="*/ 240 w 241"/>
              <a:gd name="T9" fmla="*/ 288 h 289"/>
              <a:gd name="T10" fmla="*/ 240 w 241"/>
              <a:gd name="T11" fmla="*/ 192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289">
                <a:moveTo>
                  <a:pt x="240" y="96"/>
                </a:moveTo>
                <a:lnTo>
                  <a:pt x="240" y="0"/>
                </a:lnTo>
                <a:lnTo>
                  <a:pt x="0" y="0"/>
                </a:lnTo>
                <a:lnTo>
                  <a:pt x="0" y="288"/>
                </a:lnTo>
                <a:lnTo>
                  <a:pt x="240" y="288"/>
                </a:lnTo>
                <a:lnTo>
                  <a:pt x="24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38" name="Oval 50"/>
          <p:cNvSpPr>
            <a:spLocks noChangeArrowheads="1"/>
          </p:cNvSpPr>
          <p:nvPr/>
        </p:nvSpPr>
        <p:spPr bwMode="auto">
          <a:xfrm>
            <a:off x="2139950" y="2368550"/>
            <a:ext cx="139700" cy="1397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9" name="Freeform 51"/>
          <p:cNvSpPr>
            <a:spLocks/>
          </p:cNvSpPr>
          <p:nvPr/>
        </p:nvSpPr>
        <p:spPr bwMode="auto">
          <a:xfrm>
            <a:off x="1905000" y="2362200"/>
            <a:ext cx="230188" cy="153988"/>
          </a:xfrm>
          <a:custGeom>
            <a:avLst/>
            <a:gdLst>
              <a:gd name="T0" fmla="*/ 144 w 145"/>
              <a:gd name="T1" fmla="*/ 96 h 97"/>
              <a:gd name="T2" fmla="*/ 144 w 145"/>
              <a:gd name="T3" fmla="*/ 0 h 97"/>
              <a:gd name="T4" fmla="*/ 96 w 145"/>
              <a:gd name="T5" fmla="*/ 96 h 97"/>
              <a:gd name="T6" fmla="*/ 48 w 145"/>
              <a:gd name="T7" fmla="*/ 0 h 97"/>
              <a:gd name="T8" fmla="*/ 0 w 145"/>
              <a:gd name="T9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97">
                <a:moveTo>
                  <a:pt x="144" y="96"/>
                </a:moveTo>
                <a:lnTo>
                  <a:pt x="144" y="0"/>
                </a:lnTo>
                <a:lnTo>
                  <a:pt x="96" y="96"/>
                </a:lnTo>
                <a:lnTo>
                  <a:pt x="48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40" name="Rectangle 52"/>
          <p:cNvSpPr>
            <a:spLocks noChangeArrowheads="1"/>
          </p:cNvSpPr>
          <p:nvPr/>
        </p:nvSpPr>
        <p:spPr bwMode="auto">
          <a:xfrm>
            <a:off x="5187950" y="1377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41" name="Rectangle 53"/>
          <p:cNvSpPr>
            <a:spLocks noChangeArrowheads="1"/>
          </p:cNvSpPr>
          <p:nvPr/>
        </p:nvSpPr>
        <p:spPr bwMode="auto">
          <a:xfrm>
            <a:off x="5187950" y="2139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42" name="Rectangle 54"/>
          <p:cNvSpPr>
            <a:spLocks noChangeArrowheads="1"/>
          </p:cNvSpPr>
          <p:nvPr/>
        </p:nvSpPr>
        <p:spPr bwMode="auto">
          <a:xfrm>
            <a:off x="5111750" y="14541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43" name="Rectangle 55"/>
          <p:cNvSpPr>
            <a:spLocks noChangeArrowheads="1"/>
          </p:cNvSpPr>
          <p:nvPr/>
        </p:nvSpPr>
        <p:spPr bwMode="auto">
          <a:xfrm>
            <a:off x="5111750" y="22923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44" name="Oval 56" descr="Wide upward diagonal"/>
          <p:cNvSpPr>
            <a:spLocks noChangeArrowheads="1"/>
          </p:cNvSpPr>
          <p:nvPr/>
        </p:nvSpPr>
        <p:spPr bwMode="auto">
          <a:xfrm>
            <a:off x="1536700" y="3365500"/>
            <a:ext cx="1498600" cy="1422400"/>
          </a:xfrm>
          <a:prstGeom prst="ellipse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45" name="Oval 57"/>
          <p:cNvSpPr>
            <a:spLocks noChangeArrowheads="1"/>
          </p:cNvSpPr>
          <p:nvPr/>
        </p:nvSpPr>
        <p:spPr bwMode="auto">
          <a:xfrm>
            <a:off x="1689100" y="3365500"/>
            <a:ext cx="1346200" cy="13462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51" name="Group 63"/>
          <p:cNvGrpSpPr>
            <a:grpSpLocks/>
          </p:cNvGrpSpPr>
          <p:nvPr/>
        </p:nvGrpSpPr>
        <p:grpSpPr bwMode="auto">
          <a:xfrm>
            <a:off x="1841500" y="3441700"/>
            <a:ext cx="1117600" cy="1117600"/>
            <a:chOff x="1160" y="2168"/>
            <a:chExt cx="704" cy="704"/>
          </a:xfrm>
        </p:grpSpPr>
        <p:sp>
          <p:nvSpPr>
            <p:cNvPr id="12346" name="Oval 58"/>
            <p:cNvSpPr>
              <a:spLocks noChangeArrowheads="1"/>
            </p:cNvSpPr>
            <p:nvPr/>
          </p:nvSpPr>
          <p:spPr bwMode="auto">
            <a:xfrm>
              <a:off x="1160" y="2168"/>
              <a:ext cx="704" cy="704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bg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47" name="Rectangle 59"/>
            <p:cNvSpPr>
              <a:spLocks noChangeArrowheads="1"/>
            </p:cNvSpPr>
            <p:nvPr/>
          </p:nvSpPr>
          <p:spPr bwMode="auto">
            <a:xfrm>
              <a:off x="1160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48" name="Rectangle 60"/>
            <p:cNvSpPr>
              <a:spLocks noChangeArrowheads="1"/>
            </p:cNvSpPr>
            <p:nvPr/>
          </p:nvSpPr>
          <p:spPr bwMode="auto">
            <a:xfrm>
              <a:off x="1688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49" name="Rectangle 61"/>
            <p:cNvSpPr>
              <a:spLocks noChangeArrowheads="1"/>
            </p:cNvSpPr>
            <p:nvPr/>
          </p:nvSpPr>
          <p:spPr bwMode="auto">
            <a:xfrm>
              <a:off x="1448" y="2168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50" name="Rectangle 62"/>
            <p:cNvSpPr>
              <a:spLocks noChangeArrowheads="1"/>
            </p:cNvSpPr>
            <p:nvPr/>
          </p:nvSpPr>
          <p:spPr bwMode="auto">
            <a:xfrm>
              <a:off x="1448" y="2696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2352" name="Oval 64"/>
          <p:cNvSpPr>
            <a:spLocks noChangeArrowheads="1"/>
          </p:cNvSpPr>
          <p:nvPr/>
        </p:nvSpPr>
        <p:spPr bwMode="auto">
          <a:xfrm>
            <a:off x="2298700" y="3365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53" name="Oval 65"/>
          <p:cNvSpPr>
            <a:spLocks noChangeArrowheads="1"/>
          </p:cNvSpPr>
          <p:nvPr/>
        </p:nvSpPr>
        <p:spPr bwMode="auto">
          <a:xfrm>
            <a:off x="2298700" y="4508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56" name="Group 68"/>
          <p:cNvGrpSpPr>
            <a:grpSpLocks/>
          </p:cNvGrpSpPr>
          <p:nvPr/>
        </p:nvGrpSpPr>
        <p:grpSpPr bwMode="auto">
          <a:xfrm>
            <a:off x="1066800" y="3968750"/>
            <a:ext cx="685800" cy="215900"/>
            <a:chOff x="672" y="2500"/>
            <a:chExt cx="432" cy="136"/>
          </a:xfrm>
        </p:grpSpPr>
        <p:sp>
          <p:nvSpPr>
            <p:cNvPr id="12354" name="Rectangle 66" descr="Wide upward diagonal"/>
            <p:cNvSpPr>
              <a:spLocks noChangeArrowheads="1"/>
            </p:cNvSpPr>
            <p:nvPr/>
          </p:nvSpPr>
          <p:spPr bwMode="auto">
            <a:xfrm>
              <a:off x="676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55" name="Rectangle 67"/>
            <p:cNvSpPr>
              <a:spLocks noChangeArrowheads="1"/>
            </p:cNvSpPr>
            <p:nvPr/>
          </p:nvSpPr>
          <p:spPr bwMode="auto">
            <a:xfrm>
              <a:off x="6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2357" name="Oval 69"/>
          <p:cNvSpPr>
            <a:spLocks noChangeArrowheads="1"/>
          </p:cNvSpPr>
          <p:nvPr/>
        </p:nvSpPr>
        <p:spPr bwMode="auto">
          <a:xfrm>
            <a:off x="1689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60" name="Group 72"/>
          <p:cNvGrpSpPr>
            <a:grpSpLocks/>
          </p:cNvGrpSpPr>
          <p:nvPr/>
        </p:nvGrpSpPr>
        <p:grpSpPr bwMode="auto">
          <a:xfrm>
            <a:off x="2971800" y="3968750"/>
            <a:ext cx="685800" cy="215900"/>
            <a:chOff x="1872" y="2500"/>
            <a:chExt cx="432" cy="136"/>
          </a:xfrm>
        </p:grpSpPr>
        <p:sp>
          <p:nvSpPr>
            <p:cNvPr id="12358" name="Rectangle 70" descr="Wide upward diagonal"/>
            <p:cNvSpPr>
              <a:spLocks noChangeArrowheads="1"/>
            </p:cNvSpPr>
            <p:nvPr/>
          </p:nvSpPr>
          <p:spPr bwMode="auto">
            <a:xfrm>
              <a:off x="1924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59" name="Rectangle 71"/>
            <p:cNvSpPr>
              <a:spLocks noChangeArrowheads="1"/>
            </p:cNvSpPr>
            <p:nvPr/>
          </p:nvSpPr>
          <p:spPr bwMode="auto">
            <a:xfrm>
              <a:off x="18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2361" name="Oval 73"/>
          <p:cNvSpPr>
            <a:spLocks noChangeArrowheads="1"/>
          </p:cNvSpPr>
          <p:nvPr/>
        </p:nvSpPr>
        <p:spPr bwMode="auto">
          <a:xfrm>
            <a:off x="2832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62" name="Oval 74"/>
          <p:cNvSpPr>
            <a:spLocks noChangeArrowheads="1"/>
          </p:cNvSpPr>
          <p:nvPr/>
        </p:nvSpPr>
        <p:spPr bwMode="auto">
          <a:xfrm>
            <a:off x="2292350" y="3892550"/>
            <a:ext cx="2159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67" name="Group 79"/>
          <p:cNvGrpSpPr>
            <a:grpSpLocks/>
          </p:cNvGrpSpPr>
          <p:nvPr/>
        </p:nvGrpSpPr>
        <p:grpSpPr bwMode="auto">
          <a:xfrm>
            <a:off x="6483350" y="1052513"/>
            <a:ext cx="673100" cy="1825625"/>
            <a:chOff x="4084" y="663"/>
            <a:chExt cx="424" cy="1150"/>
          </a:xfrm>
        </p:grpSpPr>
        <p:sp>
          <p:nvSpPr>
            <p:cNvPr id="12363" name="Rectangle 75"/>
            <p:cNvSpPr>
              <a:spLocks noChangeArrowheads="1"/>
            </p:cNvSpPr>
            <p:nvPr/>
          </p:nvSpPr>
          <p:spPr bwMode="auto">
            <a:xfrm>
              <a:off x="4084" y="724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64" name="Rectangle 76"/>
            <p:cNvSpPr>
              <a:spLocks noChangeArrowheads="1"/>
            </p:cNvSpPr>
            <p:nvPr/>
          </p:nvSpPr>
          <p:spPr bwMode="auto">
            <a:xfrm>
              <a:off x="4084" y="1588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65" name="Rectangle 77"/>
            <p:cNvSpPr>
              <a:spLocks noChangeArrowheads="1"/>
            </p:cNvSpPr>
            <p:nvPr/>
          </p:nvSpPr>
          <p:spPr bwMode="auto">
            <a:xfrm>
              <a:off x="4263" y="663"/>
              <a:ext cx="22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+</a:t>
              </a:r>
            </a:p>
          </p:txBody>
        </p:sp>
        <p:sp>
          <p:nvSpPr>
            <p:cNvPr id="12366" name="Rectangle 78"/>
            <p:cNvSpPr>
              <a:spLocks noChangeArrowheads="1"/>
            </p:cNvSpPr>
            <p:nvPr/>
          </p:nvSpPr>
          <p:spPr bwMode="auto">
            <a:xfrm>
              <a:off x="4311" y="1527"/>
              <a:ext cx="17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-</a:t>
              </a:r>
            </a:p>
          </p:txBody>
        </p:sp>
      </p:grpSp>
      <p:sp>
        <p:nvSpPr>
          <p:cNvPr id="12369" name="Rectangle 81"/>
          <p:cNvSpPr>
            <a:spLocks noChangeArrowheads="1"/>
          </p:cNvSpPr>
          <p:nvPr/>
        </p:nvSpPr>
        <p:spPr bwMode="auto">
          <a:xfrm>
            <a:off x="595312" y="2957513"/>
            <a:ext cx="7100887" cy="8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b="1" dirty="0"/>
              <a:t>1</a:t>
            </a:r>
            <a:r>
              <a:rPr lang="en-US" altLang="en-US" b="1" dirty="0">
                <a:solidFill>
                  <a:srgbClr val="FAFD00"/>
                </a:solidFill>
              </a:rPr>
              <a:t>    </a:t>
            </a:r>
            <a:r>
              <a:rPr lang="en-US" altLang="en-US" b="1" dirty="0"/>
              <a:t>2                               3</a:t>
            </a:r>
            <a:r>
              <a:rPr lang="en-US" altLang="en-US" b="1" dirty="0">
                <a:solidFill>
                  <a:srgbClr val="FAFD00"/>
                </a:solidFill>
              </a:rPr>
              <a:t>         </a:t>
            </a:r>
            <a:r>
              <a:rPr lang="en-US" altLang="en-US" b="1" dirty="0"/>
              <a:t>4</a:t>
            </a:r>
            <a:r>
              <a:rPr lang="en-US" altLang="en-US" b="1" dirty="0">
                <a:solidFill>
                  <a:srgbClr val="FAFD00"/>
                </a:solidFill>
              </a:rPr>
              <a:t>        </a:t>
            </a:r>
            <a:r>
              <a:rPr lang="en-US" altLang="en-US" b="1" dirty="0"/>
              <a:t>5 </a:t>
            </a:r>
            <a:r>
              <a:rPr lang="en-US" altLang="en-US" b="1" dirty="0">
                <a:solidFill>
                  <a:srgbClr val="FAFD00"/>
                </a:solidFill>
              </a:rPr>
              <a:t>       </a:t>
            </a:r>
            <a:r>
              <a:rPr lang="en-US" altLang="en-US" b="1" dirty="0"/>
              <a:t>6 </a:t>
            </a:r>
            <a:r>
              <a:rPr lang="en-US" altLang="en-US" b="1" dirty="0" smtClean="0"/>
              <a:t>              7</a:t>
            </a:r>
            <a:endParaRPr lang="en-US" altLang="en-US" b="1" dirty="0"/>
          </a:p>
        </p:txBody>
      </p:sp>
      <p:sp>
        <p:nvSpPr>
          <p:cNvPr id="12370" name="Freeform 82"/>
          <p:cNvSpPr>
            <a:spLocks/>
          </p:cNvSpPr>
          <p:nvPr/>
        </p:nvSpPr>
        <p:spPr bwMode="auto">
          <a:xfrm>
            <a:off x="762000" y="2514600"/>
            <a:ext cx="1144588" cy="839788"/>
          </a:xfrm>
          <a:custGeom>
            <a:avLst/>
            <a:gdLst>
              <a:gd name="T0" fmla="*/ 0 w 721"/>
              <a:gd name="T1" fmla="*/ 528 h 529"/>
              <a:gd name="T2" fmla="*/ 720 w 721"/>
              <a:gd name="T3" fmla="*/ 0 h 5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529">
                <a:moveTo>
                  <a:pt x="0" y="528"/>
                </a:moveTo>
                <a:lnTo>
                  <a:pt x="72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1" name="Freeform 83"/>
          <p:cNvSpPr>
            <a:spLocks/>
          </p:cNvSpPr>
          <p:nvPr/>
        </p:nvSpPr>
        <p:spPr bwMode="auto">
          <a:xfrm>
            <a:off x="1219200" y="2438400"/>
            <a:ext cx="1525588" cy="915988"/>
          </a:xfrm>
          <a:custGeom>
            <a:avLst/>
            <a:gdLst>
              <a:gd name="T0" fmla="*/ 0 w 961"/>
              <a:gd name="T1" fmla="*/ 576 h 577"/>
              <a:gd name="T2" fmla="*/ 960 w 961"/>
              <a:gd name="T3" fmla="*/ 0 h 57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61" h="577">
                <a:moveTo>
                  <a:pt x="0" y="576"/>
                </a:moveTo>
                <a:lnTo>
                  <a:pt x="96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2" name="Freeform 84"/>
          <p:cNvSpPr>
            <a:spLocks/>
          </p:cNvSpPr>
          <p:nvPr/>
        </p:nvSpPr>
        <p:spPr bwMode="auto">
          <a:xfrm>
            <a:off x="3733800" y="2743200"/>
            <a:ext cx="153988" cy="611188"/>
          </a:xfrm>
          <a:custGeom>
            <a:avLst/>
            <a:gdLst>
              <a:gd name="T0" fmla="*/ 0 w 97"/>
              <a:gd name="T1" fmla="*/ 384 h 385"/>
              <a:gd name="T2" fmla="*/ 96 w 97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7" h="385">
                <a:moveTo>
                  <a:pt x="0" y="384"/>
                </a:moveTo>
                <a:lnTo>
                  <a:pt x="96" y="0"/>
                </a:lnTo>
              </a:path>
            </a:pathLst>
          </a:custGeom>
          <a:noFill/>
          <a:ln w="12700" cap="rnd" cmpd="sng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3" name="Freeform 85"/>
          <p:cNvSpPr>
            <a:spLocks/>
          </p:cNvSpPr>
          <p:nvPr/>
        </p:nvSpPr>
        <p:spPr bwMode="auto">
          <a:xfrm>
            <a:off x="4343400" y="1981200"/>
            <a:ext cx="230188" cy="1373188"/>
          </a:xfrm>
          <a:custGeom>
            <a:avLst/>
            <a:gdLst>
              <a:gd name="T0" fmla="*/ 144 w 145"/>
              <a:gd name="T1" fmla="*/ 864 h 865"/>
              <a:gd name="T2" fmla="*/ 0 w 145"/>
              <a:gd name="T3" fmla="*/ 0 h 86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45" h="865">
                <a:moveTo>
                  <a:pt x="144" y="86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4" name="Freeform 86"/>
          <p:cNvSpPr>
            <a:spLocks/>
          </p:cNvSpPr>
          <p:nvPr/>
        </p:nvSpPr>
        <p:spPr bwMode="auto">
          <a:xfrm>
            <a:off x="5334000" y="2286000"/>
            <a:ext cx="1588" cy="1068388"/>
          </a:xfrm>
          <a:custGeom>
            <a:avLst/>
            <a:gdLst>
              <a:gd name="T0" fmla="*/ 0 w 1"/>
              <a:gd name="T1" fmla="*/ 672 h 673"/>
              <a:gd name="T2" fmla="*/ 0 w 1"/>
              <a:gd name="T3" fmla="*/ 0 h 67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73">
                <a:moveTo>
                  <a:pt x="0" y="672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5" name="Freeform 87"/>
          <p:cNvSpPr>
            <a:spLocks/>
          </p:cNvSpPr>
          <p:nvPr/>
        </p:nvSpPr>
        <p:spPr bwMode="auto">
          <a:xfrm>
            <a:off x="6096000" y="2362200"/>
            <a:ext cx="1588" cy="992188"/>
          </a:xfrm>
          <a:custGeom>
            <a:avLst/>
            <a:gdLst>
              <a:gd name="T0" fmla="*/ 0 w 1"/>
              <a:gd name="T1" fmla="*/ 624 h 625"/>
              <a:gd name="T2" fmla="*/ 0 w 1"/>
              <a:gd name="T3" fmla="*/ 0 h 62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25">
                <a:moveTo>
                  <a:pt x="0" y="62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6" name="Freeform 88"/>
          <p:cNvSpPr>
            <a:spLocks/>
          </p:cNvSpPr>
          <p:nvPr/>
        </p:nvSpPr>
        <p:spPr bwMode="auto">
          <a:xfrm>
            <a:off x="6781800" y="2819400"/>
            <a:ext cx="77788" cy="534988"/>
          </a:xfrm>
          <a:custGeom>
            <a:avLst/>
            <a:gdLst>
              <a:gd name="T0" fmla="*/ 48 w 49"/>
              <a:gd name="T1" fmla="*/ 336 h 337"/>
              <a:gd name="T2" fmla="*/ 0 w 49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9" h="337">
                <a:moveTo>
                  <a:pt x="48" y="336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7" name="Freeform 89"/>
          <p:cNvSpPr>
            <a:spLocks/>
          </p:cNvSpPr>
          <p:nvPr/>
        </p:nvSpPr>
        <p:spPr bwMode="auto">
          <a:xfrm>
            <a:off x="7086600" y="1981200"/>
            <a:ext cx="306388" cy="1373188"/>
          </a:xfrm>
          <a:custGeom>
            <a:avLst/>
            <a:gdLst>
              <a:gd name="T0" fmla="*/ 192 w 193"/>
              <a:gd name="T1" fmla="*/ 864 h 865"/>
              <a:gd name="T2" fmla="*/ 0 w 193"/>
              <a:gd name="T3" fmla="*/ 0 h 86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865">
                <a:moveTo>
                  <a:pt x="192" y="86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accent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8" name="Freeform 90"/>
          <p:cNvSpPr>
            <a:spLocks/>
          </p:cNvSpPr>
          <p:nvPr/>
        </p:nvSpPr>
        <p:spPr bwMode="auto">
          <a:xfrm>
            <a:off x="1295400" y="3657600"/>
            <a:ext cx="992188" cy="153988"/>
          </a:xfrm>
          <a:custGeom>
            <a:avLst/>
            <a:gdLst>
              <a:gd name="T0" fmla="*/ 0 w 625"/>
              <a:gd name="T1" fmla="*/ 0 h 97"/>
              <a:gd name="T2" fmla="*/ 624 w 625"/>
              <a:gd name="T3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97">
                <a:moveTo>
                  <a:pt x="0" y="0"/>
                </a:moveTo>
                <a:lnTo>
                  <a:pt x="624" y="96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9" name="Rectangle 91"/>
          <p:cNvSpPr>
            <a:spLocks noChangeArrowheads="1"/>
          </p:cNvSpPr>
          <p:nvPr/>
        </p:nvSpPr>
        <p:spPr bwMode="auto">
          <a:xfrm>
            <a:off x="3033713" y="4481513"/>
            <a:ext cx="336632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 smtClean="0"/>
              <a:t>8</a:t>
            </a:r>
            <a:endParaRPr lang="en-US" altLang="en-US" b="1" dirty="0"/>
          </a:p>
        </p:txBody>
      </p:sp>
      <p:sp>
        <p:nvSpPr>
          <p:cNvPr id="12380" name="Freeform 92"/>
          <p:cNvSpPr>
            <a:spLocks/>
          </p:cNvSpPr>
          <p:nvPr/>
        </p:nvSpPr>
        <p:spPr bwMode="auto">
          <a:xfrm>
            <a:off x="2438400" y="4648200"/>
            <a:ext cx="611188" cy="77788"/>
          </a:xfrm>
          <a:custGeom>
            <a:avLst/>
            <a:gdLst>
              <a:gd name="T0" fmla="*/ 384 w 385"/>
              <a:gd name="T1" fmla="*/ 48 h 49"/>
              <a:gd name="T2" fmla="*/ 0 w 385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49">
                <a:moveTo>
                  <a:pt x="384" y="48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81" name="Rectangle 93"/>
          <p:cNvSpPr>
            <a:spLocks noChangeArrowheads="1"/>
          </p:cNvSpPr>
          <p:nvPr/>
        </p:nvSpPr>
        <p:spPr bwMode="auto">
          <a:xfrm>
            <a:off x="4403725" y="4167188"/>
            <a:ext cx="469900" cy="2563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82" name="Rectangle 94"/>
          <p:cNvSpPr>
            <a:spLocks noChangeArrowheads="1"/>
          </p:cNvSpPr>
          <p:nvPr/>
        </p:nvSpPr>
        <p:spPr bwMode="auto">
          <a:xfrm>
            <a:off x="2286000" y="1371600"/>
            <a:ext cx="152400" cy="152400"/>
          </a:xfrm>
          <a:prstGeom prst="rect">
            <a:avLst/>
          </a:prstGeom>
          <a:solidFill>
            <a:srgbClr val="FAFD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84" name="Freeform 96"/>
          <p:cNvSpPr>
            <a:spLocks/>
          </p:cNvSpPr>
          <p:nvPr/>
        </p:nvSpPr>
        <p:spPr bwMode="auto">
          <a:xfrm>
            <a:off x="457200" y="1905000"/>
            <a:ext cx="992188" cy="1588"/>
          </a:xfrm>
          <a:custGeom>
            <a:avLst/>
            <a:gdLst>
              <a:gd name="T0" fmla="*/ 0 w 625"/>
              <a:gd name="T1" fmla="*/ 0 h 1"/>
              <a:gd name="T2" fmla="*/ 624 w 6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1">
                <a:moveTo>
                  <a:pt x="0" y="0"/>
                </a:moveTo>
                <a:lnTo>
                  <a:pt x="624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85" name="Freeform 97"/>
          <p:cNvSpPr>
            <a:spLocks/>
          </p:cNvSpPr>
          <p:nvPr/>
        </p:nvSpPr>
        <p:spPr bwMode="auto">
          <a:xfrm>
            <a:off x="7696200" y="1905000"/>
            <a:ext cx="763588" cy="1588"/>
          </a:xfrm>
          <a:custGeom>
            <a:avLst/>
            <a:gdLst>
              <a:gd name="T0" fmla="*/ 0 w 481"/>
              <a:gd name="T1" fmla="*/ 0 h 1"/>
              <a:gd name="T2" fmla="*/ 480 w 48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81" h="1">
                <a:moveTo>
                  <a:pt x="0" y="0"/>
                </a:moveTo>
                <a:lnTo>
                  <a:pt x="48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86" name="Rectangle 98"/>
          <p:cNvSpPr>
            <a:spLocks noChangeArrowheads="1"/>
          </p:cNvSpPr>
          <p:nvPr/>
        </p:nvSpPr>
        <p:spPr bwMode="auto">
          <a:xfrm>
            <a:off x="-14288" y="1662113"/>
            <a:ext cx="567464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 smtClean="0"/>
              <a:t>   9</a:t>
            </a:r>
            <a:endParaRPr lang="en-US" altLang="en-US" b="1" dirty="0"/>
          </a:p>
        </p:txBody>
      </p:sp>
      <p:sp>
        <p:nvSpPr>
          <p:cNvPr id="12387" name="Rectangle 99"/>
          <p:cNvSpPr>
            <a:spLocks noChangeArrowheads="1"/>
          </p:cNvSpPr>
          <p:nvPr/>
        </p:nvSpPr>
        <p:spPr bwMode="auto">
          <a:xfrm>
            <a:off x="8520113" y="1662113"/>
            <a:ext cx="490520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 smtClean="0"/>
              <a:t>10</a:t>
            </a:r>
            <a:endParaRPr lang="en-US" altLang="en-US" b="1" dirty="0"/>
          </a:p>
        </p:txBody>
      </p:sp>
      <p:sp>
        <p:nvSpPr>
          <p:cNvPr id="12388" name="Freeform 100"/>
          <p:cNvSpPr>
            <a:spLocks/>
          </p:cNvSpPr>
          <p:nvPr/>
        </p:nvSpPr>
        <p:spPr bwMode="auto">
          <a:xfrm>
            <a:off x="3657600" y="1905000"/>
            <a:ext cx="4344988" cy="2211388"/>
          </a:xfrm>
          <a:custGeom>
            <a:avLst/>
            <a:gdLst>
              <a:gd name="T0" fmla="*/ 0 w 2737"/>
              <a:gd name="T1" fmla="*/ 1392 h 1393"/>
              <a:gd name="T2" fmla="*/ 2736 w 2737"/>
              <a:gd name="T3" fmla="*/ 1392 h 1393"/>
              <a:gd name="T4" fmla="*/ 2736 w 2737"/>
              <a:gd name="T5" fmla="*/ 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737" h="1393">
                <a:moveTo>
                  <a:pt x="0" y="1392"/>
                </a:moveTo>
                <a:lnTo>
                  <a:pt x="2736" y="1392"/>
                </a:lnTo>
                <a:lnTo>
                  <a:pt x="2736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89" name="Freeform 101"/>
          <p:cNvSpPr>
            <a:spLocks/>
          </p:cNvSpPr>
          <p:nvPr/>
        </p:nvSpPr>
        <p:spPr bwMode="auto">
          <a:xfrm>
            <a:off x="457200" y="1905000"/>
            <a:ext cx="687388" cy="2135188"/>
          </a:xfrm>
          <a:custGeom>
            <a:avLst/>
            <a:gdLst>
              <a:gd name="T0" fmla="*/ 0 w 433"/>
              <a:gd name="T1" fmla="*/ 0 h 1345"/>
              <a:gd name="T2" fmla="*/ 0 w 433"/>
              <a:gd name="T3" fmla="*/ 1344 h 1345"/>
              <a:gd name="T4" fmla="*/ 432 w 433"/>
              <a:gd name="T5" fmla="*/ 1344 h 13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3" h="1345">
                <a:moveTo>
                  <a:pt x="0" y="0"/>
                </a:moveTo>
                <a:lnTo>
                  <a:pt x="0" y="1344"/>
                </a:lnTo>
                <a:lnTo>
                  <a:pt x="432" y="134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90" name="Freeform 102"/>
          <p:cNvSpPr>
            <a:spLocks/>
          </p:cNvSpPr>
          <p:nvPr/>
        </p:nvSpPr>
        <p:spPr bwMode="auto">
          <a:xfrm>
            <a:off x="3429000" y="1828800"/>
            <a:ext cx="1449388" cy="1588"/>
          </a:xfrm>
          <a:custGeom>
            <a:avLst/>
            <a:gdLst>
              <a:gd name="T0" fmla="*/ 0 w 913"/>
              <a:gd name="T1" fmla="*/ 0 h 1"/>
              <a:gd name="T2" fmla="*/ 912 w 91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3" h="1">
                <a:moveTo>
                  <a:pt x="0" y="0"/>
                </a:move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91" name="Freeform 103"/>
          <p:cNvSpPr>
            <a:spLocks/>
          </p:cNvSpPr>
          <p:nvPr/>
        </p:nvSpPr>
        <p:spPr bwMode="auto">
          <a:xfrm>
            <a:off x="2438400" y="18288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670300" y="3657600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en-US" altLang="en-US" sz="1800" dirty="0">
                <a:solidFill>
                  <a:srgbClr val="000000"/>
                </a:solidFill>
              </a:rPr>
              <a:t>The pumping </a:t>
            </a:r>
            <a:r>
              <a:rPr lang="en-US" altLang="en-US" sz="1800" dirty="0" smtClean="0">
                <a:solidFill>
                  <a:srgbClr val="000000"/>
                </a:solidFill>
              </a:rPr>
              <a:t>action </a:t>
            </a:r>
            <a:r>
              <a:rPr lang="en-US" altLang="en-US" sz="1800" dirty="0">
                <a:solidFill>
                  <a:srgbClr val="000000"/>
                </a:solidFill>
              </a:rPr>
              <a:t>is introduced by periodically increasing the volume of the fuel feed and/or by </a:t>
            </a:r>
            <a:r>
              <a:rPr lang="en-US" altLang="en-US" sz="1800" dirty="0" smtClean="0">
                <a:solidFill>
                  <a:srgbClr val="000000"/>
                </a:solidFill>
              </a:rPr>
              <a:t>reducing </a:t>
            </a:r>
            <a:r>
              <a:rPr lang="en-US" altLang="en-US" sz="1800" dirty="0">
                <a:solidFill>
                  <a:srgbClr val="000000"/>
                </a:solidFill>
              </a:rPr>
              <a:t>the volume of the output.  A safety valve will connect the pressure and </a:t>
            </a:r>
            <a:r>
              <a:rPr lang="en-US" altLang="en-US" sz="1800" dirty="0" smtClean="0">
                <a:solidFill>
                  <a:srgbClr val="000000"/>
                </a:solidFill>
              </a:rPr>
              <a:t>suction ends </a:t>
            </a:r>
            <a:r>
              <a:rPr lang="en-US" altLang="en-US" sz="1800" dirty="0">
                <a:solidFill>
                  <a:srgbClr val="000000"/>
                </a:solidFill>
              </a:rPr>
              <a:t>when there is an abnormal increase in pressure.  A check valve in the pressure </a:t>
            </a:r>
            <a:r>
              <a:rPr lang="en-US" altLang="en-US" sz="1800" dirty="0" smtClean="0">
                <a:solidFill>
                  <a:srgbClr val="000000"/>
                </a:solidFill>
              </a:rPr>
              <a:t>connection </a:t>
            </a:r>
            <a:r>
              <a:rPr lang="en-US" altLang="en-US" sz="1800" dirty="0">
                <a:solidFill>
                  <a:srgbClr val="000000"/>
                </a:solidFill>
              </a:rPr>
              <a:t>provides the necessary supply pressure for when the engine is restarted from </a:t>
            </a:r>
            <a:r>
              <a:rPr lang="en-US" altLang="en-US" sz="1800" dirty="0" smtClean="0">
                <a:solidFill>
                  <a:srgbClr val="000000"/>
                </a:solidFill>
              </a:rPr>
              <a:t>hot</a:t>
            </a:r>
            <a:r>
              <a:rPr lang="en-US" altLang="en-US" sz="1800" dirty="0">
                <a:solidFill>
                  <a:srgbClr val="000000"/>
                </a:solidFill>
              </a:rPr>
              <a:t>. The valve will  close when the engine is turned off.</a:t>
            </a: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24" name="Group 12"/>
          <p:cNvGrpSpPr>
            <a:grpSpLocks/>
          </p:cNvGrpSpPr>
          <p:nvPr/>
        </p:nvGrpSpPr>
        <p:grpSpPr bwMode="auto">
          <a:xfrm>
            <a:off x="1530350" y="920750"/>
            <a:ext cx="6159500" cy="2120900"/>
            <a:chOff x="964" y="580"/>
            <a:chExt cx="3880" cy="1336"/>
          </a:xfrm>
        </p:grpSpPr>
        <p:grpSp>
          <p:nvGrpSpPr>
            <p:cNvPr id="13318" name="Group 6"/>
            <p:cNvGrpSpPr>
              <a:grpSpLocks/>
            </p:cNvGrpSpPr>
            <p:nvPr/>
          </p:nvGrpSpPr>
          <p:grpSpPr bwMode="auto">
            <a:xfrm>
              <a:off x="964" y="580"/>
              <a:ext cx="3112" cy="1336"/>
              <a:chOff x="964" y="580"/>
              <a:chExt cx="3112" cy="1336"/>
            </a:xfrm>
          </p:grpSpPr>
          <p:grpSp>
            <p:nvGrpSpPr>
              <p:cNvPr id="13316" name="Group 4"/>
              <p:cNvGrpSpPr>
                <a:grpSpLocks/>
              </p:cNvGrpSpPr>
              <p:nvPr/>
            </p:nvGrpSpPr>
            <p:grpSpPr bwMode="auto">
              <a:xfrm>
                <a:off x="964" y="580"/>
                <a:ext cx="3112" cy="1336"/>
                <a:chOff x="964" y="580"/>
                <a:chExt cx="3112" cy="1336"/>
              </a:xfrm>
            </p:grpSpPr>
            <p:sp>
              <p:nvSpPr>
                <p:cNvPr id="13314" name="Rectangle 2" descr="Wide upward diagonal"/>
                <p:cNvSpPr>
                  <a:spLocks noChangeArrowheads="1"/>
                </p:cNvSpPr>
                <p:nvPr/>
              </p:nvSpPr>
              <p:spPr bwMode="auto">
                <a:xfrm>
                  <a:off x="964" y="580"/>
                  <a:ext cx="3112" cy="1336"/>
                </a:xfrm>
                <a:prstGeom prst="rect">
                  <a:avLst/>
                </a:prstGeom>
                <a:pattFill prst="wdUpDiag">
                  <a:fgClr>
                    <a:schemeClr val="bg2"/>
                  </a:fgClr>
                  <a:bgClr>
                    <a:schemeClr val="tx2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3315" name="Rectangle 3"/>
                <p:cNvSpPr>
                  <a:spLocks noChangeArrowheads="1"/>
                </p:cNvSpPr>
                <p:nvPr/>
              </p:nvSpPr>
              <p:spPr bwMode="auto">
                <a:xfrm>
                  <a:off x="1108" y="676"/>
                  <a:ext cx="2872" cy="1096"/>
                </a:xfrm>
                <a:prstGeom prst="rect">
                  <a:avLst/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3317" name="Rectangle 5" descr="Wide upward diagonal"/>
              <p:cNvSpPr>
                <a:spLocks noChangeArrowheads="1"/>
              </p:cNvSpPr>
              <p:nvPr/>
            </p:nvSpPr>
            <p:spPr bwMode="auto">
              <a:xfrm>
                <a:off x="3556" y="676"/>
                <a:ext cx="40" cy="424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3321" name="Group 9"/>
            <p:cNvGrpSpPr>
              <a:grpSpLocks/>
            </p:cNvGrpSpPr>
            <p:nvPr/>
          </p:nvGrpSpPr>
          <p:grpSpPr bwMode="auto">
            <a:xfrm>
              <a:off x="3984" y="1012"/>
              <a:ext cx="860" cy="376"/>
              <a:chOff x="3984" y="1012"/>
              <a:chExt cx="860" cy="376"/>
            </a:xfrm>
          </p:grpSpPr>
          <p:sp>
            <p:nvSpPr>
              <p:cNvPr id="13319" name="Rectangle 7" descr="Wide upward diagonal"/>
              <p:cNvSpPr>
                <a:spLocks noChangeArrowheads="1"/>
              </p:cNvSpPr>
              <p:nvPr/>
            </p:nvSpPr>
            <p:spPr bwMode="auto">
              <a:xfrm>
                <a:off x="3984" y="1012"/>
                <a:ext cx="860" cy="376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20" name="Rectangle 8"/>
              <p:cNvSpPr>
                <a:spLocks noChangeArrowheads="1"/>
              </p:cNvSpPr>
              <p:nvPr/>
            </p:nvSpPr>
            <p:spPr bwMode="auto">
              <a:xfrm>
                <a:off x="3988" y="1060"/>
                <a:ext cx="808" cy="280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3322" name="Freeform 10" descr="Wide upward diagonal"/>
            <p:cNvSpPr>
              <a:spLocks/>
            </p:cNvSpPr>
            <p:nvPr/>
          </p:nvSpPr>
          <p:spPr bwMode="auto">
            <a:xfrm>
              <a:off x="3984" y="1056"/>
              <a:ext cx="385" cy="49"/>
            </a:xfrm>
            <a:custGeom>
              <a:avLst/>
              <a:gdLst>
                <a:gd name="T0" fmla="*/ 0 w 385"/>
                <a:gd name="T1" fmla="*/ 0 h 49"/>
                <a:gd name="T2" fmla="*/ 0 w 385"/>
                <a:gd name="T3" fmla="*/ 48 h 49"/>
                <a:gd name="T4" fmla="*/ 336 w 385"/>
                <a:gd name="T5" fmla="*/ 48 h 49"/>
                <a:gd name="T6" fmla="*/ 384 w 385"/>
                <a:gd name="T7" fmla="*/ 0 h 49"/>
                <a:gd name="T8" fmla="*/ 0 w 385"/>
                <a:gd name="T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0"/>
                  </a:moveTo>
                  <a:lnTo>
                    <a:pt x="0" y="48"/>
                  </a:lnTo>
                  <a:lnTo>
                    <a:pt x="336" y="48"/>
                  </a:lnTo>
                  <a:lnTo>
                    <a:pt x="384" y="0"/>
                  </a:lnTo>
                  <a:lnTo>
                    <a:pt x="0" y="0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23" name="Freeform 11" descr="Wide upward diagonal"/>
            <p:cNvSpPr>
              <a:spLocks/>
            </p:cNvSpPr>
            <p:nvPr/>
          </p:nvSpPr>
          <p:spPr bwMode="auto">
            <a:xfrm>
              <a:off x="3984" y="1296"/>
              <a:ext cx="385" cy="49"/>
            </a:xfrm>
            <a:custGeom>
              <a:avLst/>
              <a:gdLst>
                <a:gd name="T0" fmla="*/ 0 w 385"/>
                <a:gd name="T1" fmla="*/ 48 h 49"/>
                <a:gd name="T2" fmla="*/ 0 w 385"/>
                <a:gd name="T3" fmla="*/ 0 h 49"/>
                <a:gd name="T4" fmla="*/ 336 w 385"/>
                <a:gd name="T5" fmla="*/ 0 h 49"/>
                <a:gd name="T6" fmla="*/ 384 w 385"/>
                <a:gd name="T7" fmla="*/ 48 h 49"/>
                <a:gd name="T8" fmla="*/ 0 w 385"/>
                <a:gd name="T9" fmla="*/ 4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48"/>
                  </a:moveTo>
                  <a:lnTo>
                    <a:pt x="0" y="0"/>
                  </a:lnTo>
                  <a:lnTo>
                    <a:pt x="336" y="0"/>
                  </a:lnTo>
                  <a:lnTo>
                    <a:pt x="384" y="48"/>
                  </a:lnTo>
                  <a:lnTo>
                    <a:pt x="0" y="48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325" name="Rectangle 13"/>
          <p:cNvSpPr>
            <a:spLocks noChangeArrowheads="1"/>
          </p:cNvSpPr>
          <p:nvPr/>
        </p:nvSpPr>
        <p:spPr bwMode="auto">
          <a:xfrm>
            <a:off x="3435350" y="1073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6" name="Rectangle 14"/>
          <p:cNvSpPr>
            <a:spLocks noChangeArrowheads="1"/>
          </p:cNvSpPr>
          <p:nvPr/>
        </p:nvSpPr>
        <p:spPr bwMode="auto">
          <a:xfrm>
            <a:off x="3435350" y="2597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47" name="Group 35"/>
          <p:cNvGrpSpPr>
            <a:grpSpLocks/>
          </p:cNvGrpSpPr>
          <p:nvPr/>
        </p:nvGrpSpPr>
        <p:grpSpPr bwMode="auto">
          <a:xfrm>
            <a:off x="2292350" y="1454150"/>
            <a:ext cx="3492500" cy="901700"/>
            <a:chOff x="1444" y="916"/>
            <a:chExt cx="2200" cy="568"/>
          </a:xfrm>
        </p:grpSpPr>
        <p:sp>
          <p:nvSpPr>
            <p:cNvPr id="13327" name="Rectangle 15"/>
            <p:cNvSpPr>
              <a:spLocks noChangeArrowheads="1"/>
            </p:cNvSpPr>
            <p:nvPr/>
          </p:nvSpPr>
          <p:spPr bwMode="auto">
            <a:xfrm>
              <a:off x="1444" y="1108"/>
              <a:ext cx="2200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3338" name="Group 26"/>
            <p:cNvGrpSpPr>
              <a:grpSpLocks/>
            </p:cNvGrpSpPr>
            <p:nvPr/>
          </p:nvGrpSpPr>
          <p:grpSpPr bwMode="auto">
            <a:xfrm>
              <a:off x="2020" y="916"/>
              <a:ext cx="1144" cy="568"/>
              <a:chOff x="2020" y="916"/>
              <a:chExt cx="1144" cy="568"/>
            </a:xfrm>
          </p:grpSpPr>
          <p:sp>
            <p:nvSpPr>
              <p:cNvPr id="13328" name="Oval 16" descr="Dark horizontal"/>
              <p:cNvSpPr>
                <a:spLocks noChangeArrowheads="1"/>
              </p:cNvSpPr>
              <p:nvPr/>
            </p:nvSpPr>
            <p:spPr bwMode="auto">
              <a:xfrm>
                <a:off x="2020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29" name="Oval 17" descr="Dark horizontal"/>
              <p:cNvSpPr>
                <a:spLocks noChangeArrowheads="1"/>
              </p:cNvSpPr>
              <p:nvPr/>
            </p:nvSpPr>
            <p:spPr bwMode="auto">
              <a:xfrm>
                <a:off x="2020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30" name="Oval 18" descr="Dark horizontal"/>
              <p:cNvSpPr>
                <a:spLocks noChangeArrowheads="1"/>
              </p:cNvSpPr>
              <p:nvPr/>
            </p:nvSpPr>
            <p:spPr bwMode="auto">
              <a:xfrm>
                <a:off x="2932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31" name="Oval 19" descr="Dark horizontal"/>
              <p:cNvSpPr>
                <a:spLocks noChangeArrowheads="1"/>
              </p:cNvSpPr>
              <p:nvPr/>
            </p:nvSpPr>
            <p:spPr bwMode="auto">
              <a:xfrm>
                <a:off x="2932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3337" name="Group 25"/>
              <p:cNvGrpSpPr>
                <a:grpSpLocks/>
              </p:cNvGrpSpPr>
              <p:nvPr/>
            </p:nvGrpSpPr>
            <p:grpSpPr bwMode="auto">
              <a:xfrm>
                <a:off x="2160" y="916"/>
                <a:ext cx="913" cy="568"/>
                <a:chOff x="2160" y="916"/>
                <a:chExt cx="913" cy="568"/>
              </a:xfrm>
            </p:grpSpPr>
            <p:grpSp>
              <p:nvGrpSpPr>
                <p:cNvPr id="13335" name="Group 23"/>
                <p:cNvGrpSpPr>
                  <a:grpSpLocks/>
                </p:cNvGrpSpPr>
                <p:nvPr/>
              </p:nvGrpSpPr>
              <p:grpSpPr bwMode="auto">
                <a:xfrm>
                  <a:off x="2160" y="916"/>
                  <a:ext cx="913" cy="568"/>
                  <a:chOff x="2160" y="916"/>
                  <a:chExt cx="913" cy="568"/>
                </a:xfrm>
              </p:grpSpPr>
              <p:sp>
                <p:nvSpPr>
                  <p:cNvPr id="13332" name="Rectangle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916"/>
                    <a:ext cx="904" cy="56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29804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29804"/>
                          <a:invGamma/>
                        </a:srgbClr>
                      </a:gs>
                    </a:gsLst>
                    <a:lin ang="540000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3333" name="Freeform 21"/>
                  <p:cNvSpPr>
                    <a:spLocks/>
                  </p:cNvSpPr>
                  <p:nvPr/>
                </p:nvSpPr>
                <p:spPr bwMode="auto">
                  <a:xfrm>
                    <a:off x="2160" y="1056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3334" name="Freeform 22"/>
                  <p:cNvSpPr>
                    <a:spLocks/>
                  </p:cNvSpPr>
                  <p:nvPr/>
                </p:nvSpPr>
                <p:spPr bwMode="auto">
                  <a:xfrm>
                    <a:off x="2160" y="1344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3336" name="Freeform 24"/>
                <p:cNvSpPr>
                  <a:spLocks/>
                </p:cNvSpPr>
                <p:nvPr/>
              </p:nvSpPr>
              <p:spPr bwMode="auto">
                <a:xfrm>
                  <a:off x="2160" y="1200"/>
                  <a:ext cx="913" cy="1"/>
                </a:xfrm>
                <a:custGeom>
                  <a:avLst/>
                  <a:gdLst>
                    <a:gd name="T0" fmla="*/ 0 w 913"/>
                    <a:gd name="T1" fmla="*/ 0 h 1"/>
                    <a:gd name="T2" fmla="*/ 912 w 91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913" h="1">
                      <a:moveTo>
                        <a:pt x="0" y="0"/>
                      </a:moveTo>
                      <a:lnTo>
                        <a:pt x="9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13346" name="Group 34"/>
            <p:cNvGrpSpPr>
              <a:grpSpLocks/>
            </p:cNvGrpSpPr>
            <p:nvPr/>
          </p:nvGrpSpPr>
          <p:grpSpPr bwMode="auto">
            <a:xfrm>
              <a:off x="3072" y="1060"/>
              <a:ext cx="433" cy="280"/>
              <a:chOff x="3072" y="1060"/>
              <a:chExt cx="433" cy="280"/>
            </a:xfrm>
          </p:grpSpPr>
          <p:grpSp>
            <p:nvGrpSpPr>
              <p:cNvPr id="13344" name="Group 32"/>
              <p:cNvGrpSpPr>
                <a:grpSpLocks/>
              </p:cNvGrpSpPr>
              <p:nvPr/>
            </p:nvGrpSpPr>
            <p:grpSpPr bwMode="auto">
              <a:xfrm>
                <a:off x="3072" y="1060"/>
                <a:ext cx="433" cy="280"/>
                <a:chOff x="3072" y="1060"/>
                <a:chExt cx="433" cy="280"/>
              </a:xfrm>
            </p:grpSpPr>
            <p:sp>
              <p:nvSpPr>
                <p:cNvPr id="13339" name="Rectangle 27"/>
                <p:cNvSpPr>
                  <a:spLocks noChangeArrowheads="1"/>
                </p:cNvSpPr>
                <p:nvPr/>
              </p:nvSpPr>
              <p:spPr bwMode="auto">
                <a:xfrm>
                  <a:off x="3076" y="1060"/>
                  <a:ext cx="424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54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3340" name="Freeform 28"/>
                <p:cNvSpPr>
                  <a:spLocks/>
                </p:cNvSpPr>
                <p:nvPr/>
              </p:nvSpPr>
              <p:spPr bwMode="auto">
                <a:xfrm>
                  <a:off x="3072" y="1104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3341" name="Freeform 29"/>
                <p:cNvSpPr>
                  <a:spLocks/>
                </p:cNvSpPr>
                <p:nvPr/>
              </p:nvSpPr>
              <p:spPr bwMode="auto">
                <a:xfrm>
                  <a:off x="3072" y="1152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3342" name="Freeform 30"/>
                <p:cNvSpPr>
                  <a:spLocks/>
                </p:cNvSpPr>
                <p:nvPr/>
              </p:nvSpPr>
              <p:spPr bwMode="auto">
                <a:xfrm>
                  <a:off x="3072" y="1248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3343" name="Freeform 31"/>
                <p:cNvSpPr>
                  <a:spLocks/>
                </p:cNvSpPr>
                <p:nvPr/>
              </p:nvSpPr>
              <p:spPr bwMode="auto">
                <a:xfrm>
                  <a:off x="3072" y="1296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3345" name="Freeform 33"/>
              <p:cNvSpPr>
                <a:spLocks/>
              </p:cNvSpPr>
              <p:nvPr/>
            </p:nvSpPr>
            <p:spPr bwMode="auto">
              <a:xfrm>
                <a:off x="3072" y="1200"/>
                <a:ext cx="433" cy="1"/>
              </a:xfrm>
              <a:custGeom>
                <a:avLst/>
                <a:gdLst>
                  <a:gd name="T0" fmla="*/ 0 w 433"/>
                  <a:gd name="T1" fmla="*/ 0 h 1"/>
                  <a:gd name="T2" fmla="*/ 432 w 43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433" h="1">
                    <a:moveTo>
                      <a:pt x="0" y="0"/>
                    </a:moveTo>
                    <a:lnTo>
                      <a:pt x="43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3348" name="Rectangle 36" descr="Wide upward diagonal"/>
          <p:cNvSpPr>
            <a:spLocks noChangeArrowheads="1"/>
          </p:cNvSpPr>
          <p:nvPr/>
        </p:nvSpPr>
        <p:spPr bwMode="auto">
          <a:xfrm>
            <a:off x="5645150" y="2063750"/>
            <a:ext cx="63500" cy="5207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51" name="Group 39"/>
          <p:cNvGrpSpPr>
            <a:grpSpLocks/>
          </p:cNvGrpSpPr>
          <p:nvPr/>
        </p:nvGrpSpPr>
        <p:grpSpPr bwMode="auto">
          <a:xfrm>
            <a:off x="844550" y="1606550"/>
            <a:ext cx="901700" cy="596900"/>
            <a:chOff x="532" y="1012"/>
            <a:chExt cx="568" cy="376"/>
          </a:xfrm>
        </p:grpSpPr>
        <p:sp>
          <p:nvSpPr>
            <p:cNvPr id="13349" name="Rectangle 37" descr="Wide upward diagonal"/>
            <p:cNvSpPr>
              <a:spLocks noChangeArrowheads="1"/>
            </p:cNvSpPr>
            <p:nvPr/>
          </p:nvSpPr>
          <p:spPr bwMode="auto">
            <a:xfrm>
              <a:off x="532" y="1012"/>
              <a:ext cx="568" cy="37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50" name="Rectangle 38"/>
            <p:cNvSpPr>
              <a:spLocks noChangeArrowheads="1"/>
            </p:cNvSpPr>
            <p:nvPr/>
          </p:nvSpPr>
          <p:spPr bwMode="auto">
            <a:xfrm>
              <a:off x="580" y="1060"/>
              <a:ext cx="520" cy="280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3354" name="Group 42"/>
          <p:cNvGrpSpPr>
            <a:grpSpLocks/>
          </p:cNvGrpSpPr>
          <p:nvPr/>
        </p:nvGrpSpPr>
        <p:grpSpPr bwMode="auto">
          <a:xfrm>
            <a:off x="6858000" y="1676400"/>
            <a:ext cx="527050" cy="458788"/>
            <a:chOff x="4320" y="1056"/>
            <a:chExt cx="332" cy="289"/>
          </a:xfrm>
        </p:grpSpPr>
        <p:sp>
          <p:nvSpPr>
            <p:cNvPr id="13352" name="Freeform 40"/>
            <p:cNvSpPr>
              <a:spLocks/>
            </p:cNvSpPr>
            <p:nvPr/>
          </p:nvSpPr>
          <p:spPr bwMode="auto">
            <a:xfrm>
              <a:off x="4320" y="1056"/>
              <a:ext cx="241" cy="289"/>
            </a:xfrm>
            <a:custGeom>
              <a:avLst/>
              <a:gdLst>
                <a:gd name="T0" fmla="*/ 0 w 241"/>
                <a:gd name="T1" fmla="*/ 48 h 289"/>
                <a:gd name="T2" fmla="*/ 0 w 241"/>
                <a:gd name="T3" fmla="*/ 240 h 289"/>
                <a:gd name="T4" fmla="*/ 48 w 241"/>
                <a:gd name="T5" fmla="*/ 288 h 289"/>
                <a:gd name="T6" fmla="*/ 240 w 241"/>
                <a:gd name="T7" fmla="*/ 288 h 289"/>
                <a:gd name="T8" fmla="*/ 240 w 241"/>
                <a:gd name="T9" fmla="*/ 0 h 289"/>
                <a:gd name="T10" fmla="*/ 48 w 241"/>
                <a:gd name="T11" fmla="*/ 0 h 289"/>
                <a:gd name="T12" fmla="*/ 0 w 241"/>
                <a:gd name="T13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289">
                  <a:moveTo>
                    <a:pt x="0" y="48"/>
                  </a:moveTo>
                  <a:lnTo>
                    <a:pt x="0" y="240"/>
                  </a:lnTo>
                  <a:lnTo>
                    <a:pt x="48" y="288"/>
                  </a:lnTo>
                  <a:lnTo>
                    <a:pt x="240" y="288"/>
                  </a:lnTo>
                  <a:lnTo>
                    <a:pt x="240" y="0"/>
                  </a:lnTo>
                  <a:lnTo>
                    <a:pt x="48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53" name="Rectangle 41"/>
            <p:cNvSpPr>
              <a:spLocks noChangeArrowheads="1"/>
            </p:cNvSpPr>
            <p:nvPr/>
          </p:nvSpPr>
          <p:spPr bwMode="auto">
            <a:xfrm>
              <a:off x="4564" y="1156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3355" name="Freeform 43"/>
          <p:cNvSpPr>
            <a:spLocks/>
          </p:cNvSpPr>
          <p:nvPr/>
        </p:nvSpPr>
        <p:spPr bwMode="auto">
          <a:xfrm>
            <a:off x="7239000" y="1752600"/>
            <a:ext cx="382588" cy="306388"/>
          </a:xfrm>
          <a:custGeom>
            <a:avLst/>
            <a:gdLst>
              <a:gd name="T0" fmla="*/ 0 w 241"/>
              <a:gd name="T1" fmla="*/ 192 h 193"/>
              <a:gd name="T2" fmla="*/ 48 w 241"/>
              <a:gd name="T3" fmla="*/ 0 h 193"/>
              <a:gd name="T4" fmla="*/ 96 w 241"/>
              <a:gd name="T5" fmla="*/ 192 h 193"/>
              <a:gd name="T6" fmla="*/ 144 w 241"/>
              <a:gd name="T7" fmla="*/ 0 h 193"/>
              <a:gd name="T8" fmla="*/ 192 w 241"/>
              <a:gd name="T9" fmla="*/ 192 h 193"/>
              <a:gd name="T10" fmla="*/ 240 w 241"/>
              <a:gd name="T11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193">
                <a:moveTo>
                  <a:pt x="0" y="192"/>
                </a:moveTo>
                <a:lnTo>
                  <a:pt x="48" y="0"/>
                </a:lnTo>
                <a:lnTo>
                  <a:pt x="96" y="192"/>
                </a:lnTo>
                <a:lnTo>
                  <a:pt x="144" y="0"/>
                </a:lnTo>
                <a:lnTo>
                  <a:pt x="192" y="192"/>
                </a:lnTo>
                <a:lnTo>
                  <a:pt x="24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56" name="Rectangle 44"/>
          <p:cNvSpPr>
            <a:spLocks noChangeArrowheads="1"/>
          </p:cNvSpPr>
          <p:nvPr/>
        </p:nvSpPr>
        <p:spPr bwMode="auto">
          <a:xfrm>
            <a:off x="2444750" y="1225550"/>
            <a:ext cx="292100" cy="1358900"/>
          </a:xfrm>
          <a:prstGeom prst="rect">
            <a:avLst/>
          </a:prstGeom>
          <a:gradFill rotWithShape="0">
            <a:gsLst>
              <a:gs pos="0">
                <a:srgbClr val="FC0128">
                  <a:gamma/>
                  <a:shade val="80000"/>
                  <a:invGamma/>
                </a:srgbClr>
              </a:gs>
              <a:gs pos="5000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7" name="Rectangle 45" descr="Wide upward diagonal"/>
          <p:cNvSpPr>
            <a:spLocks noChangeArrowheads="1"/>
          </p:cNvSpPr>
          <p:nvPr/>
        </p:nvSpPr>
        <p:spPr bwMode="auto">
          <a:xfrm>
            <a:off x="2292350" y="1073150"/>
            <a:ext cx="139700" cy="673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8" name="Rectangle 46" descr="Wide upward diagonal"/>
          <p:cNvSpPr>
            <a:spLocks noChangeArrowheads="1"/>
          </p:cNvSpPr>
          <p:nvPr/>
        </p:nvSpPr>
        <p:spPr bwMode="auto">
          <a:xfrm>
            <a:off x="2292350" y="20637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9" name="Rectangle 47" descr="Wide upward diagonal"/>
          <p:cNvSpPr>
            <a:spLocks noChangeArrowheads="1"/>
          </p:cNvSpPr>
          <p:nvPr/>
        </p:nvSpPr>
        <p:spPr bwMode="auto">
          <a:xfrm>
            <a:off x="2292350" y="25209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0" name="Rectangle 48"/>
          <p:cNvSpPr>
            <a:spLocks noChangeArrowheads="1"/>
          </p:cNvSpPr>
          <p:nvPr/>
        </p:nvSpPr>
        <p:spPr bwMode="auto">
          <a:xfrm>
            <a:off x="1905000" y="2209800"/>
            <a:ext cx="381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1" name="Freeform 49"/>
          <p:cNvSpPr>
            <a:spLocks/>
          </p:cNvSpPr>
          <p:nvPr/>
        </p:nvSpPr>
        <p:spPr bwMode="auto">
          <a:xfrm>
            <a:off x="1905000" y="2209800"/>
            <a:ext cx="382588" cy="458788"/>
          </a:xfrm>
          <a:custGeom>
            <a:avLst/>
            <a:gdLst>
              <a:gd name="T0" fmla="*/ 240 w 241"/>
              <a:gd name="T1" fmla="*/ 96 h 289"/>
              <a:gd name="T2" fmla="*/ 240 w 241"/>
              <a:gd name="T3" fmla="*/ 0 h 289"/>
              <a:gd name="T4" fmla="*/ 0 w 241"/>
              <a:gd name="T5" fmla="*/ 0 h 289"/>
              <a:gd name="T6" fmla="*/ 0 w 241"/>
              <a:gd name="T7" fmla="*/ 288 h 289"/>
              <a:gd name="T8" fmla="*/ 240 w 241"/>
              <a:gd name="T9" fmla="*/ 288 h 289"/>
              <a:gd name="T10" fmla="*/ 240 w 241"/>
              <a:gd name="T11" fmla="*/ 192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289">
                <a:moveTo>
                  <a:pt x="240" y="96"/>
                </a:moveTo>
                <a:lnTo>
                  <a:pt x="240" y="0"/>
                </a:lnTo>
                <a:lnTo>
                  <a:pt x="0" y="0"/>
                </a:lnTo>
                <a:lnTo>
                  <a:pt x="0" y="288"/>
                </a:lnTo>
                <a:lnTo>
                  <a:pt x="240" y="288"/>
                </a:lnTo>
                <a:lnTo>
                  <a:pt x="24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62" name="Oval 50"/>
          <p:cNvSpPr>
            <a:spLocks noChangeArrowheads="1"/>
          </p:cNvSpPr>
          <p:nvPr/>
        </p:nvSpPr>
        <p:spPr bwMode="auto">
          <a:xfrm>
            <a:off x="2139950" y="2368550"/>
            <a:ext cx="139700" cy="1397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3" name="Freeform 51"/>
          <p:cNvSpPr>
            <a:spLocks/>
          </p:cNvSpPr>
          <p:nvPr/>
        </p:nvSpPr>
        <p:spPr bwMode="auto">
          <a:xfrm>
            <a:off x="1905000" y="2362200"/>
            <a:ext cx="230188" cy="153988"/>
          </a:xfrm>
          <a:custGeom>
            <a:avLst/>
            <a:gdLst>
              <a:gd name="T0" fmla="*/ 144 w 145"/>
              <a:gd name="T1" fmla="*/ 96 h 97"/>
              <a:gd name="T2" fmla="*/ 144 w 145"/>
              <a:gd name="T3" fmla="*/ 0 h 97"/>
              <a:gd name="T4" fmla="*/ 96 w 145"/>
              <a:gd name="T5" fmla="*/ 96 h 97"/>
              <a:gd name="T6" fmla="*/ 48 w 145"/>
              <a:gd name="T7" fmla="*/ 0 h 97"/>
              <a:gd name="T8" fmla="*/ 0 w 145"/>
              <a:gd name="T9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97">
                <a:moveTo>
                  <a:pt x="144" y="96"/>
                </a:moveTo>
                <a:lnTo>
                  <a:pt x="144" y="0"/>
                </a:lnTo>
                <a:lnTo>
                  <a:pt x="96" y="96"/>
                </a:lnTo>
                <a:lnTo>
                  <a:pt x="48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64" name="Rectangle 52"/>
          <p:cNvSpPr>
            <a:spLocks noChangeArrowheads="1"/>
          </p:cNvSpPr>
          <p:nvPr/>
        </p:nvSpPr>
        <p:spPr bwMode="auto">
          <a:xfrm>
            <a:off x="5187950" y="1377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5" name="Rectangle 53"/>
          <p:cNvSpPr>
            <a:spLocks noChangeArrowheads="1"/>
          </p:cNvSpPr>
          <p:nvPr/>
        </p:nvSpPr>
        <p:spPr bwMode="auto">
          <a:xfrm>
            <a:off x="5187950" y="2139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6" name="Rectangle 54"/>
          <p:cNvSpPr>
            <a:spLocks noChangeArrowheads="1"/>
          </p:cNvSpPr>
          <p:nvPr/>
        </p:nvSpPr>
        <p:spPr bwMode="auto">
          <a:xfrm>
            <a:off x="5111750" y="14541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7" name="Rectangle 55"/>
          <p:cNvSpPr>
            <a:spLocks noChangeArrowheads="1"/>
          </p:cNvSpPr>
          <p:nvPr/>
        </p:nvSpPr>
        <p:spPr bwMode="auto">
          <a:xfrm>
            <a:off x="5111750" y="22923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8" name="Oval 56" descr="Wide upward diagonal"/>
          <p:cNvSpPr>
            <a:spLocks noChangeArrowheads="1"/>
          </p:cNvSpPr>
          <p:nvPr/>
        </p:nvSpPr>
        <p:spPr bwMode="auto">
          <a:xfrm>
            <a:off x="1536700" y="3365500"/>
            <a:ext cx="1498600" cy="1422400"/>
          </a:xfrm>
          <a:prstGeom prst="ellipse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9" name="Oval 57"/>
          <p:cNvSpPr>
            <a:spLocks noChangeArrowheads="1"/>
          </p:cNvSpPr>
          <p:nvPr/>
        </p:nvSpPr>
        <p:spPr bwMode="auto">
          <a:xfrm>
            <a:off x="1689100" y="3365500"/>
            <a:ext cx="1346200" cy="13462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75" name="Group 63"/>
          <p:cNvGrpSpPr>
            <a:grpSpLocks/>
          </p:cNvGrpSpPr>
          <p:nvPr/>
        </p:nvGrpSpPr>
        <p:grpSpPr bwMode="auto">
          <a:xfrm>
            <a:off x="1841500" y="3441700"/>
            <a:ext cx="1117600" cy="1117600"/>
            <a:chOff x="1160" y="2168"/>
            <a:chExt cx="704" cy="704"/>
          </a:xfrm>
        </p:grpSpPr>
        <p:sp>
          <p:nvSpPr>
            <p:cNvPr id="13370" name="Oval 58"/>
            <p:cNvSpPr>
              <a:spLocks noChangeArrowheads="1"/>
            </p:cNvSpPr>
            <p:nvPr/>
          </p:nvSpPr>
          <p:spPr bwMode="auto">
            <a:xfrm>
              <a:off x="1160" y="2168"/>
              <a:ext cx="704" cy="704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71" name="Rectangle 59"/>
            <p:cNvSpPr>
              <a:spLocks noChangeArrowheads="1"/>
            </p:cNvSpPr>
            <p:nvPr/>
          </p:nvSpPr>
          <p:spPr bwMode="auto">
            <a:xfrm>
              <a:off x="1160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72" name="Rectangle 60"/>
            <p:cNvSpPr>
              <a:spLocks noChangeArrowheads="1"/>
            </p:cNvSpPr>
            <p:nvPr/>
          </p:nvSpPr>
          <p:spPr bwMode="auto">
            <a:xfrm>
              <a:off x="1688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73" name="Rectangle 61"/>
            <p:cNvSpPr>
              <a:spLocks noChangeArrowheads="1"/>
            </p:cNvSpPr>
            <p:nvPr/>
          </p:nvSpPr>
          <p:spPr bwMode="auto">
            <a:xfrm>
              <a:off x="1448" y="2168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74" name="Rectangle 62"/>
            <p:cNvSpPr>
              <a:spLocks noChangeArrowheads="1"/>
            </p:cNvSpPr>
            <p:nvPr/>
          </p:nvSpPr>
          <p:spPr bwMode="auto">
            <a:xfrm>
              <a:off x="1448" y="2696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3376" name="Oval 64"/>
          <p:cNvSpPr>
            <a:spLocks noChangeArrowheads="1"/>
          </p:cNvSpPr>
          <p:nvPr/>
        </p:nvSpPr>
        <p:spPr bwMode="auto">
          <a:xfrm>
            <a:off x="2298700" y="3365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77" name="Oval 65"/>
          <p:cNvSpPr>
            <a:spLocks noChangeArrowheads="1"/>
          </p:cNvSpPr>
          <p:nvPr/>
        </p:nvSpPr>
        <p:spPr bwMode="auto">
          <a:xfrm>
            <a:off x="2298700" y="4508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80" name="Group 68"/>
          <p:cNvGrpSpPr>
            <a:grpSpLocks/>
          </p:cNvGrpSpPr>
          <p:nvPr/>
        </p:nvGrpSpPr>
        <p:grpSpPr bwMode="auto">
          <a:xfrm>
            <a:off x="1066800" y="3968750"/>
            <a:ext cx="685800" cy="215900"/>
            <a:chOff x="672" y="2500"/>
            <a:chExt cx="432" cy="136"/>
          </a:xfrm>
        </p:grpSpPr>
        <p:sp>
          <p:nvSpPr>
            <p:cNvPr id="13378" name="Rectangle 66" descr="Wide upward diagonal"/>
            <p:cNvSpPr>
              <a:spLocks noChangeArrowheads="1"/>
            </p:cNvSpPr>
            <p:nvPr/>
          </p:nvSpPr>
          <p:spPr bwMode="auto">
            <a:xfrm>
              <a:off x="676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79" name="Rectangle 67"/>
            <p:cNvSpPr>
              <a:spLocks noChangeArrowheads="1"/>
            </p:cNvSpPr>
            <p:nvPr/>
          </p:nvSpPr>
          <p:spPr bwMode="auto">
            <a:xfrm>
              <a:off x="6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3381" name="Oval 69"/>
          <p:cNvSpPr>
            <a:spLocks noChangeArrowheads="1"/>
          </p:cNvSpPr>
          <p:nvPr/>
        </p:nvSpPr>
        <p:spPr bwMode="auto">
          <a:xfrm>
            <a:off x="1689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84" name="Group 72"/>
          <p:cNvGrpSpPr>
            <a:grpSpLocks/>
          </p:cNvGrpSpPr>
          <p:nvPr/>
        </p:nvGrpSpPr>
        <p:grpSpPr bwMode="auto">
          <a:xfrm>
            <a:off x="2971800" y="3968750"/>
            <a:ext cx="685800" cy="215900"/>
            <a:chOff x="1872" y="2500"/>
            <a:chExt cx="432" cy="136"/>
          </a:xfrm>
        </p:grpSpPr>
        <p:sp>
          <p:nvSpPr>
            <p:cNvPr id="13382" name="Rectangle 70" descr="Wide upward diagonal"/>
            <p:cNvSpPr>
              <a:spLocks noChangeArrowheads="1"/>
            </p:cNvSpPr>
            <p:nvPr/>
          </p:nvSpPr>
          <p:spPr bwMode="auto">
            <a:xfrm>
              <a:off x="1924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83" name="Rectangle 71"/>
            <p:cNvSpPr>
              <a:spLocks noChangeArrowheads="1"/>
            </p:cNvSpPr>
            <p:nvPr/>
          </p:nvSpPr>
          <p:spPr bwMode="auto">
            <a:xfrm>
              <a:off x="18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3385" name="Oval 73"/>
          <p:cNvSpPr>
            <a:spLocks noChangeArrowheads="1"/>
          </p:cNvSpPr>
          <p:nvPr/>
        </p:nvSpPr>
        <p:spPr bwMode="auto">
          <a:xfrm>
            <a:off x="2832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86" name="Oval 74"/>
          <p:cNvSpPr>
            <a:spLocks noChangeArrowheads="1"/>
          </p:cNvSpPr>
          <p:nvPr/>
        </p:nvSpPr>
        <p:spPr bwMode="auto">
          <a:xfrm>
            <a:off x="2292350" y="3892550"/>
            <a:ext cx="2159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91" name="Group 79"/>
          <p:cNvGrpSpPr>
            <a:grpSpLocks/>
          </p:cNvGrpSpPr>
          <p:nvPr/>
        </p:nvGrpSpPr>
        <p:grpSpPr bwMode="auto">
          <a:xfrm>
            <a:off x="6483350" y="1052513"/>
            <a:ext cx="673100" cy="1825625"/>
            <a:chOff x="4084" y="663"/>
            <a:chExt cx="424" cy="1150"/>
          </a:xfrm>
        </p:grpSpPr>
        <p:sp>
          <p:nvSpPr>
            <p:cNvPr id="13387" name="Rectangle 75"/>
            <p:cNvSpPr>
              <a:spLocks noChangeArrowheads="1"/>
            </p:cNvSpPr>
            <p:nvPr/>
          </p:nvSpPr>
          <p:spPr bwMode="auto">
            <a:xfrm>
              <a:off x="4084" y="724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88" name="Rectangle 76"/>
            <p:cNvSpPr>
              <a:spLocks noChangeArrowheads="1"/>
            </p:cNvSpPr>
            <p:nvPr/>
          </p:nvSpPr>
          <p:spPr bwMode="auto">
            <a:xfrm>
              <a:off x="4084" y="1588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89" name="Rectangle 77"/>
            <p:cNvSpPr>
              <a:spLocks noChangeArrowheads="1"/>
            </p:cNvSpPr>
            <p:nvPr/>
          </p:nvSpPr>
          <p:spPr bwMode="auto">
            <a:xfrm>
              <a:off x="4263" y="663"/>
              <a:ext cx="22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+</a:t>
              </a:r>
            </a:p>
          </p:txBody>
        </p:sp>
        <p:sp>
          <p:nvSpPr>
            <p:cNvPr id="13390" name="Rectangle 78"/>
            <p:cNvSpPr>
              <a:spLocks noChangeArrowheads="1"/>
            </p:cNvSpPr>
            <p:nvPr/>
          </p:nvSpPr>
          <p:spPr bwMode="auto">
            <a:xfrm>
              <a:off x="4311" y="1527"/>
              <a:ext cx="17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-</a:t>
              </a:r>
            </a:p>
          </p:txBody>
        </p:sp>
      </p:grpSp>
      <p:sp>
        <p:nvSpPr>
          <p:cNvPr id="13393" name="Rectangle 81"/>
          <p:cNvSpPr>
            <a:spLocks noChangeArrowheads="1"/>
          </p:cNvSpPr>
          <p:nvPr/>
        </p:nvSpPr>
        <p:spPr bwMode="auto">
          <a:xfrm>
            <a:off x="595313" y="2957513"/>
            <a:ext cx="180975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>
              <a:solidFill>
                <a:srgbClr val="FAFD00"/>
              </a:solidFill>
            </a:endParaRPr>
          </a:p>
          <a:p>
            <a:pPr eaLnBrk="1" hangingPunct="1"/>
            <a:endParaRPr lang="en-US" altLang="en-US" b="1">
              <a:solidFill>
                <a:srgbClr val="FAFD00"/>
              </a:solidFill>
            </a:endParaRPr>
          </a:p>
        </p:txBody>
      </p:sp>
      <p:sp>
        <p:nvSpPr>
          <p:cNvPr id="13394" name="Rectangle 82"/>
          <p:cNvSpPr>
            <a:spLocks noChangeArrowheads="1"/>
          </p:cNvSpPr>
          <p:nvPr/>
        </p:nvSpPr>
        <p:spPr bwMode="auto">
          <a:xfrm>
            <a:off x="3032125" y="4479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95" name="Rectangle 83"/>
          <p:cNvSpPr>
            <a:spLocks noChangeArrowheads="1"/>
          </p:cNvSpPr>
          <p:nvPr/>
        </p:nvSpPr>
        <p:spPr bwMode="auto">
          <a:xfrm>
            <a:off x="2286000" y="1295400"/>
            <a:ext cx="152400" cy="152400"/>
          </a:xfrm>
          <a:prstGeom prst="rect">
            <a:avLst/>
          </a:prstGeom>
          <a:solidFill>
            <a:srgbClr val="FAFD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96" name="Rectangle 84"/>
          <p:cNvSpPr>
            <a:spLocks noChangeArrowheads="1"/>
          </p:cNvSpPr>
          <p:nvPr/>
        </p:nvSpPr>
        <p:spPr bwMode="auto">
          <a:xfrm>
            <a:off x="4252913" y="3719513"/>
            <a:ext cx="310745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pump switched off</a:t>
            </a:r>
          </a:p>
        </p:txBody>
      </p:sp>
      <p:sp>
        <p:nvSpPr>
          <p:cNvPr id="13397" name="Freeform 85"/>
          <p:cNvSpPr>
            <a:spLocks/>
          </p:cNvSpPr>
          <p:nvPr/>
        </p:nvSpPr>
        <p:spPr bwMode="auto">
          <a:xfrm>
            <a:off x="2438400" y="18288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98" name="Freeform 86"/>
          <p:cNvSpPr>
            <a:spLocks/>
          </p:cNvSpPr>
          <p:nvPr/>
        </p:nvSpPr>
        <p:spPr bwMode="auto">
          <a:xfrm>
            <a:off x="3429000" y="1828800"/>
            <a:ext cx="1449388" cy="1588"/>
          </a:xfrm>
          <a:custGeom>
            <a:avLst/>
            <a:gdLst>
              <a:gd name="T0" fmla="*/ 0 w 913"/>
              <a:gd name="T1" fmla="*/ 0 h 1"/>
              <a:gd name="T2" fmla="*/ 912 w 91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3" h="1">
                <a:moveTo>
                  <a:pt x="0" y="0"/>
                </a:move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48" name="Group 12"/>
          <p:cNvGrpSpPr>
            <a:grpSpLocks/>
          </p:cNvGrpSpPr>
          <p:nvPr/>
        </p:nvGrpSpPr>
        <p:grpSpPr bwMode="auto">
          <a:xfrm>
            <a:off x="1530350" y="920750"/>
            <a:ext cx="6159500" cy="2120900"/>
            <a:chOff x="964" y="580"/>
            <a:chExt cx="3880" cy="1336"/>
          </a:xfrm>
        </p:grpSpPr>
        <p:grpSp>
          <p:nvGrpSpPr>
            <p:cNvPr id="14342" name="Group 6"/>
            <p:cNvGrpSpPr>
              <a:grpSpLocks/>
            </p:cNvGrpSpPr>
            <p:nvPr/>
          </p:nvGrpSpPr>
          <p:grpSpPr bwMode="auto">
            <a:xfrm>
              <a:off x="964" y="580"/>
              <a:ext cx="3112" cy="1336"/>
              <a:chOff x="964" y="580"/>
              <a:chExt cx="3112" cy="1336"/>
            </a:xfrm>
          </p:grpSpPr>
          <p:grpSp>
            <p:nvGrpSpPr>
              <p:cNvPr id="14340" name="Group 4"/>
              <p:cNvGrpSpPr>
                <a:grpSpLocks/>
              </p:cNvGrpSpPr>
              <p:nvPr/>
            </p:nvGrpSpPr>
            <p:grpSpPr bwMode="auto">
              <a:xfrm>
                <a:off x="964" y="580"/>
                <a:ext cx="3112" cy="1336"/>
                <a:chOff x="964" y="580"/>
                <a:chExt cx="3112" cy="1336"/>
              </a:xfrm>
            </p:grpSpPr>
            <p:sp>
              <p:nvSpPr>
                <p:cNvPr id="14338" name="Rectangle 2" descr="Wide upward diagonal"/>
                <p:cNvSpPr>
                  <a:spLocks noChangeArrowheads="1"/>
                </p:cNvSpPr>
                <p:nvPr/>
              </p:nvSpPr>
              <p:spPr bwMode="auto">
                <a:xfrm>
                  <a:off x="964" y="580"/>
                  <a:ext cx="3112" cy="1336"/>
                </a:xfrm>
                <a:prstGeom prst="rect">
                  <a:avLst/>
                </a:prstGeom>
                <a:pattFill prst="wdUpDiag">
                  <a:fgClr>
                    <a:schemeClr val="bg2"/>
                  </a:fgClr>
                  <a:bgClr>
                    <a:schemeClr val="tx2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339" name="Rectangle 3"/>
                <p:cNvSpPr>
                  <a:spLocks noChangeArrowheads="1"/>
                </p:cNvSpPr>
                <p:nvPr/>
              </p:nvSpPr>
              <p:spPr bwMode="auto">
                <a:xfrm>
                  <a:off x="1108" y="676"/>
                  <a:ext cx="2872" cy="1096"/>
                </a:xfrm>
                <a:prstGeom prst="rect">
                  <a:avLst/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4341" name="Rectangle 5" descr="Wide upward diagonal"/>
              <p:cNvSpPr>
                <a:spLocks noChangeArrowheads="1"/>
              </p:cNvSpPr>
              <p:nvPr/>
            </p:nvSpPr>
            <p:spPr bwMode="auto">
              <a:xfrm>
                <a:off x="3556" y="676"/>
                <a:ext cx="40" cy="424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4345" name="Group 9"/>
            <p:cNvGrpSpPr>
              <a:grpSpLocks/>
            </p:cNvGrpSpPr>
            <p:nvPr/>
          </p:nvGrpSpPr>
          <p:grpSpPr bwMode="auto">
            <a:xfrm>
              <a:off x="3984" y="1012"/>
              <a:ext cx="860" cy="376"/>
              <a:chOff x="3984" y="1012"/>
              <a:chExt cx="860" cy="376"/>
            </a:xfrm>
          </p:grpSpPr>
          <p:sp>
            <p:nvSpPr>
              <p:cNvPr id="14343" name="Rectangle 7" descr="Wide upward diagonal"/>
              <p:cNvSpPr>
                <a:spLocks noChangeArrowheads="1"/>
              </p:cNvSpPr>
              <p:nvPr/>
            </p:nvSpPr>
            <p:spPr bwMode="auto">
              <a:xfrm>
                <a:off x="3984" y="1012"/>
                <a:ext cx="860" cy="376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44" name="Rectangle 8"/>
              <p:cNvSpPr>
                <a:spLocks noChangeArrowheads="1"/>
              </p:cNvSpPr>
              <p:nvPr/>
            </p:nvSpPr>
            <p:spPr bwMode="auto">
              <a:xfrm>
                <a:off x="3988" y="1060"/>
                <a:ext cx="808" cy="280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4346" name="Freeform 10" descr="Wide upward diagonal"/>
            <p:cNvSpPr>
              <a:spLocks/>
            </p:cNvSpPr>
            <p:nvPr/>
          </p:nvSpPr>
          <p:spPr bwMode="auto">
            <a:xfrm>
              <a:off x="3984" y="1056"/>
              <a:ext cx="385" cy="49"/>
            </a:xfrm>
            <a:custGeom>
              <a:avLst/>
              <a:gdLst>
                <a:gd name="T0" fmla="*/ 0 w 385"/>
                <a:gd name="T1" fmla="*/ 0 h 49"/>
                <a:gd name="T2" fmla="*/ 0 w 385"/>
                <a:gd name="T3" fmla="*/ 48 h 49"/>
                <a:gd name="T4" fmla="*/ 336 w 385"/>
                <a:gd name="T5" fmla="*/ 48 h 49"/>
                <a:gd name="T6" fmla="*/ 384 w 385"/>
                <a:gd name="T7" fmla="*/ 0 h 49"/>
                <a:gd name="T8" fmla="*/ 0 w 385"/>
                <a:gd name="T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0"/>
                  </a:moveTo>
                  <a:lnTo>
                    <a:pt x="0" y="48"/>
                  </a:lnTo>
                  <a:lnTo>
                    <a:pt x="336" y="48"/>
                  </a:lnTo>
                  <a:lnTo>
                    <a:pt x="384" y="0"/>
                  </a:lnTo>
                  <a:lnTo>
                    <a:pt x="0" y="0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47" name="Freeform 11" descr="Wide upward diagonal"/>
            <p:cNvSpPr>
              <a:spLocks/>
            </p:cNvSpPr>
            <p:nvPr/>
          </p:nvSpPr>
          <p:spPr bwMode="auto">
            <a:xfrm>
              <a:off x="3984" y="1296"/>
              <a:ext cx="385" cy="49"/>
            </a:xfrm>
            <a:custGeom>
              <a:avLst/>
              <a:gdLst>
                <a:gd name="T0" fmla="*/ 0 w 385"/>
                <a:gd name="T1" fmla="*/ 48 h 49"/>
                <a:gd name="T2" fmla="*/ 0 w 385"/>
                <a:gd name="T3" fmla="*/ 0 h 49"/>
                <a:gd name="T4" fmla="*/ 336 w 385"/>
                <a:gd name="T5" fmla="*/ 0 h 49"/>
                <a:gd name="T6" fmla="*/ 384 w 385"/>
                <a:gd name="T7" fmla="*/ 48 h 49"/>
                <a:gd name="T8" fmla="*/ 0 w 385"/>
                <a:gd name="T9" fmla="*/ 4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48"/>
                  </a:moveTo>
                  <a:lnTo>
                    <a:pt x="0" y="0"/>
                  </a:lnTo>
                  <a:lnTo>
                    <a:pt x="336" y="0"/>
                  </a:lnTo>
                  <a:lnTo>
                    <a:pt x="384" y="48"/>
                  </a:lnTo>
                  <a:lnTo>
                    <a:pt x="0" y="48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49" name="Rectangle 13"/>
          <p:cNvSpPr>
            <a:spLocks noChangeArrowheads="1"/>
          </p:cNvSpPr>
          <p:nvPr/>
        </p:nvSpPr>
        <p:spPr bwMode="auto">
          <a:xfrm>
            <a:off x="3435350" y="1073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0" name="Rectangle 14"/>
          <p:cNvSpPr>
            <a:spLocks noChangeArrowheads="1"/>
          </p:cNvSpPr>
          <p:nvPr/>
        </p:nvSpPr>
        <p:spPr bwMode="auto">
          <a:xfrm>
            <a:off x="3435350" y="2597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371" name="Group 35"/>
          <p:cNvGrpSpPr>
            <a:grpSpLocks/>
          </p:cNvGrpSpPr>
          <p:nvPr/>
        </p:nvGrpSpPr>
        <p:grpSpPr bwMode="auto">
          <a:xfrm>
            <a:off x="2292350" y="1454150"/>
            <a:ext cx="3492500" cy="901700"/>
            <a:chOff x="1444" y="916"/>
            <a:chExt cx="2200" cy="568"/>
          </a:xfrm>
        </p:grpSpPr>
        <p:sp>
          <p:nvSpPr>
            <p:cNvPr id="14351" name="Rectangle 15"/>
            <p:cNvSpPr>
              <a:spLocks noChangeArrowheads="1"/>
            </p:cNvSpPr>
            <p:nvPr/>
          </p:nvSpPr>
          <p:spPr bwMode="auto">
            <a:xfrm>
              <a:off x="1444" y="1108"/>
              <a:ext cx="2200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4362" name="Group 26"/>
            <p:cNvGrpSpPr>
              <a:grpSpLocks/>
            </p:cNvGrpSpPr>
            <p:nvPr/>
          </p:nvGrpSpPr>
          <p:grpSpPr bwMode="auto">
            <a:xfrm>
              <a:off x="2020" y="916"/>
              <a:ext cx="1144" cy="568"/>
              <a:chOff x="2020" y="916"/>
              <a:chExt cx="1144" cy="568"/>
            </a:xfrm>
          </p:grpSpPr>
          <p:sp>
            <p:nvSpPr>
              <p:cNvPr id="14352" name="Oval 16" descr="Dark horizontal"/>
              <p:cNvSpPr>
                <a:spLocks noChangeArrowheads="1"/>
              </p:cNvSpPr>
              <p:nvPr/>
            </p:nvSpPr>
            <p:spPr bwMode="auto">
              <a:xfrm>
                <a:off x="2020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53" name="Oval 17" descr="Dark horizontal"/>
              <p:cNvSpPr>
                <a:spLocks noChangeArrowheads="1"/>
              </p:cNvSpPr>
              <p:nvPr/>
            </p:nvSpPr>
            <p:spPr bwMode="auto">
              <a:xfrm>
                <a:off x="2020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54" name="Oval 18" descr="Dark horizontal"/>
              <p:cNvSpPr>
                <a:spLocks noChangeArrowheads="1"/>
              </p:cNvSpPr>
              <p:nvPr/>
            </p:nvSpPr>
            <p:spPr bwMode="auto">
              <a:xfrm>
                <a:off x="2932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55" name="Oval 19" descr="Dark horizontal"/>
              <p:cNvSpPr>
                <a:spLocks noChangeArrowheads="1"/>
              </p:cNvSpPr>
              <p:nvPr/>
            </p:nvSpPr>
            <p:spPr bwMode="auto">
              <a:xfrm>
                <a:off x="2932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4361" name="Group 25"/>
              <p:cNvGrpSpPr>
                <a:grpSpLocks/>
              </p:cNvGrpSpPr>
              <p:nvPr/>
            </p:nvGrpSpPr>
            <p:grpSpPr bwMode="auto">
              <a:xfrm>
                <a:off x="2160" y="916"/>
                <a:ext cx="913" cy="568"/>
                <a:chOff x="2160" y="916"/>
                <a:chExt cx="913" cy="568"/>
              </a:xfrm>
            </p:grpSpPr>
            <p:grpSp>
              <p:nvGrpSpPr>
                <p:cNvPr id="14359" name="Group 23"/>
                <p:cNvGrpSpPr>
                  <a:grpSpLocks/>
                </p:cNvGrpSpPr>
                <p:nvPr/>
              </p:nvGrpSpPr>
              <p:grpSpPr bwMode="auto">
                <a:xfrm>
                  <a:off x="2160" y="916"/>
                  <a:ext cx="913" cy="568"/>
                  <a:chOff x="2160" y="916"/>
                  <a:chExt cx="913" cy="568"/>
                </a:xfrm>
              </p:grpSpPr>
              <p:sp>
                <p:nvSpPr>
                  <p:cNvPr id="14356" name="Rectangle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916"/>
                    <a:ext cx="904" cy="56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29804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29804"/>
                          <a:invGamma/>
                        </a:srgbClr>
                      </a:gs>
                    </a:gsLst>
                    <a:lin ang="540000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4357" name="Freeform 21"/>
                  <p:cNvSpPr>
                    <a:spLocks/>
                  </p:cNvSpPr>
                  <p:nvPr/>
                </p:nvSpPr>
                <p:spPr bwMode="auto">
                  <a:xfrm>
                    <a:off x="2160" y="1056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358" name="Freeform 22"/>
                  <p:cNvSpPr>
                    <a:spLocks/>
                  </p:cNvSpPr>
                  <p:nvPr/>
                </p:nvSpPr>
                <p:spPr bwMode="auto">
                  <a:xfrm>
                    <a:off x="2160" y="1344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4360" name="Freeform 24"/>
                <p:cNvSpPr>
                  <a:spLocks/>
                </p:cNvSpPr>
                <p:nvPr/>
              </p:nvSpPr>
              <p:spPr bwMode="auto">
                <a:xfrm>
                  <a:off x="2160" y="1200"/>
                  <a:ext cx="913" cy="1"/>
                </a:xfrm>
                <a:custGeom>
                  <a:avLst/>
                  <a:gdLst>
                    <a:gd name="T0" fmla="*/ 0 w 913"/>
                    <a:gd name="T1" fmla="*/ 0 h 1"/>
                    <a:gd name="T2" fmla="*/ 912 w 91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913" h="1">
                      <a:moveTo>
                        <a:pt x="0" y="0"/>
                      </a:moveTo>
                      <a:lnTo>
                        <a:pt x="9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14370" name="Group 34"/>
            <p:cNvGrpSpPr>
              <a:grpSpLocks/>
            </p:cNvGrpSpPr>
            <p:nvPr/>
          </p:nvGrpSpPr>
          <p:grpSpPr bwMode="auto">
            <a:xfrm>
              <a:off x="3072" y="1060"/>
              <a:ext cx="433" cy="280"/>
              <a:chOff x="3072" y="1060"/>
              <a:chExt cx="433" cy="280"/>
            </a:xfrm>
          </p:grpSpPr>
          <p:grpSp>
            <p:nvGrpSpPr>
              <p:cNvPr id="14368" name="Group 32"/>
              <p:cNvGrpSpPr>
                <a:grpSpLocks/>
              </p:cNvGrpSpPr>
              <p:nvPr/>
            </p:nvGrpSpPr>
            <p:grpSpPr bwMode="auto">
              <a:xfrm>
                <a:off x="3072" y="1060"/>
                <a:ext cx="433" cy="280"/>
                <a:chOff x="3072" y="1060"/>
                <a:chExt cx="433" cy="280"/>
              </a:xfrm>
            </p:grpSpPr>
            <p:sp>
              <p:nvSpPr>
                <p:cNvPr id="14363" name="Rectangle 27"/>
                <p:cNvSpPr>
                  <a:spLocks noChangeArrowheads="1"/>
                </p:cNvSpPr>
                <p:nvPr/>
              </p:nvSpPr>
              <p:spPr bwMode="auto">
                <a:xfrm>
                  <a:off x="3076" y="1060"/>
                  <a:ext cx="424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54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364" name="Freeform 28"/>
                <p:cNvSpPr>
                  <a:spLocks/>
                </p:cNvSpPr>
                <p:nvPr/>
              </p:nvSpPr>
              <p:spPr bwMode="auto">
                <a:xfrm>
                  <a:off x="3072" y="1104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65" name="Freeform 29"/>
                <p:cNvSpPr>
                  <a:spLocks/>
                </p:cNvSpPr>
                <p:nvPr/>
              </p:nvSpPr>
              <p:spPr bwMode="auto">
                <a:xfrm>
                  <a:off x="3072" y="1152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66" name="Freeform 30"/>
                <p:cNvSpPr>
                  <a:spLocks/>
                </p:cNvSpPr>
                <p:nvPr/>
              </p:nvSpPr>
              <p:spPr bwMode="auto">
                <a:xfrm>
                  <a:off x="3072" y="1248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67" name="Freeform 31"/>
                <p:cNvSpPr>
                  <a:spLocks/>
                </p:cNvSpPr>
                <p:nvPr/>
              </p:nvSpPr>
              <p:spPr bwMode="auto">
                <a:xfrm>
                  <a:off x="3072" y="1296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4369" name="Freeform 33"/>
              <p:cNvSpPr>
                <a:spLocks/>
              </p:cNvSpPr>
              <p:nvPr/>
            </p:nvSpPr>
            <p:spPr bwMode="auto">
              <a:xfrm>
                <a:off x="3072" y="1200"/>
                <a:ext cx="433" cy="1"/>
              </a:xfrm>
              <a:custGeom>
                <a:avLst/>
                <a:gdLst>
                  <a:gd name="T0" fmla="*/ 0 w 433"/>
                  <a:gd name="T1" fmla="*/ 0 h 1"/>
                  <a:gd name="T2" fmla="*/ 432 w 43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433" h="1">
                    <a:moveTo>
                      <a:pt x="0" y="0"/>
                    </a:moveTo>
                    <a:lnTo>
                      <a:pt x="43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4372" name="Rectangle 36" descr="Wide upward diagonal"/>
          <p:cNvSpPr>
            <a:spLocks noChangeArrowheads="1"/>
          </p:cNvSpPr>
          <p:nvPr/>
        </p:nvSpPr>
        <p:spPr bwMode="auto">
          <a:xfrm>
            <a:off x="5645150" y="2063750"/>
            <a:ext cx="63500" cy="5207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375" name="Group 39"/>
          <p:cNvGrpSpPr>
            <a:grpSpLocks/>
          </p:cNvGrpSpPr>
          <p:nvPr/>
        </p:nvGrpSpPr>
        <p:grpSpPr bwMode="auto">
          <a:xfrm>
            <a:off x="844550" y="1606550"/>
            <a:ext cx="901700" cy="596900"/>
            <a:chOff x="532" y="1012"/>
            <a:chExt cx="568" cy="376"/>
          </a:xfrm>
        </p:grpSpPr>
        <p:sp>
          <p:nvSpPr>
            <p:cNvPr id="14373" name="Rectangle 37" descr="Wide upward diagonal"/>
            <p:cNvSpPr>
              <a:spLocks noChangeArrowheads="1"/>
            </p:cNvSpPr>
            <p:nvPr/>
          </p:nvSpPr>
          <p:spPr bwMode="auto">
            <a:xfrm>
              <a:off x="532" y="1012"/>
              <a:ext cx="568" cy="37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74" name="Rectangle 38"/>
            <p:cNvSpPr>
              <a:spLocks noChangeArrowheads="1"/>
            </p:cNvSpPr>
            <p:nvPr/>
          </p:nvSpPr>
          <p:spPr bwMode="auto">
            <a:xfrm>
              <a:off x="580" y="1060"/>
              <a:ext cx="520" cy="280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4378" name="Group 42"/>
          <p:cNvGrpSpPr>
            <a:grpSpLocks/>
          </p:cNvGrpSpPr>
          <p:nvPr/>
        </p:nvGrpSpPr>
        <p:grpSpPr bwMode="auto">
          <a:xfrm>
            <a:off x="7086600" y="1676400"/>
            <a:ext cx="527050" cy="458788"/>
            <a:chOff x="4464" y="1056"/>
            <a:chExt cx="332" cy="289"/>
          </a:xfrm>
        </p:grpSpPr>
        <p:sp>
          <p:nvSpPr>
            <p:cNvPr id="14376" name="Freeform 40"/>
            <p:cNvSpPr>
              <a:spLocks/>
            </p:cNvSpPr>
            <p:nvPr/>
          </p:nvSpPr>
          <p:spPr bwMode="auto">
            <a:xfrm>
              <a:off x="4464" y="1056"/>
              <a:ext cx="241" cy="289"/>
            </a:xfrm>
            <a:custGeom>
              <a:avLst/>
              <a:gdLst>
                <a:gd name="T0" fmla="*/ 0 w 241"/>
                <a:gd name="T1" fmla="*/ 48 h 289"/>
                <a:gd name="T2" fmla="*/ 0 w 241"/>
                <a:gd name="T3" fmla="*/ 240 h 289"/>
                <a:gd name="T4" fmla="*/ 48 w 241"/>
                <a:gd name="T5" fmla="*/ 288 h 289"/>
                <a:gd name="T6" fmla="*/ 240 w 241"/>
                <a:gd name="T7" fmla="*/ 288 h 289"/>
                <a:gd name="T8" fmla="*/ 240 w 241"/>
                <a:gd name="T9" fmla="*/ 0 h 289"/>
                <a:gd name="T10" fmla="*/ 48 w 241"/>
                <a:gd name="T11" fmla="*/ 0 h 289"/>
                <a:gd name="T12" fmla="*/ 0 w 241"/>
                <a:gd name="T13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289">
                  <a:moveTo>
                    <a:pt x="0" y="48"/>
                  </a:moveTo>
                  <a:lnTo>
                    <a:pt x="0" y="240"/>
                  </a:lnTo>
                  <a:lnTo>
                    <a:pt x="48" y="288"/>
                  </a:lnTo>
                  <a:lnTo>
                    <a:pt x="240" y="288"/>
                  </a:lnTo>
                  <a:lnTo>
                    <a:pt x="240" y="0"/>
                  </a:lnTo>
                  <a:lnTo>
                    <a:pt x="48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77" name="Rectangle 41"/>
            <p:cNvSpPr>
              <a:spLocks noChangeArrowheads="1"/>
            </p:cNvSpPr>
            <p:nvPr/>
          </p:nvSpPr>
          <p:spPr bwMode="auto">
            <a:xfrm>
              <a:off x="4708" y="1156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4379" name="Freeform 43"/>
          <p:cNvSpPr>
            <a:spLocks/>
          </p:cNvSpPr>
          <p:nvPr/>
        </p:nvSpPr>
        <p:spPr bwMode="auto">
          <a:xfrm>
            <a:off x="7467600" y="1752600"/>
            <a:ext cx="153988" cy="306388"/>
          </a:xfrm>
          <a:custGeom>
            <a:avLst/>
            <a:gdLst>
              <a:gd name="T0" fmla="*/ 0 w 97"/>
              <a:gd name="T1" fmla="*/ 192 h 193"/>
              <a:gd name="T2" fmla="*/ 19 w 97"/>
              <a:gd name="T3" fmla="*/ 0 h 193"/>
              <a:gd name="T4" fmla="*/ 38 w 97"/>
              <a:gd name="T5" fmla="*/ 192 h 193"/>
              <a:gd name="T6" fmla="*/ 58 w 97"/>
              <a:gd name="T7" fmla="*/ 0 h 193"/>
              <a:gd name="T8" fmla="*/ 77 w 97"/>
              <a:gd name="T9" fmla="*/ 192 h 193"/>
              <a:gd name="T10" fmla="*/ 96 w 97"/>
              <a:gd name="T11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7" h="193">
                <a:moveTo>
                  <a:pt x="0" y="192"/>
                </a:moveTo>
                <a:lnTo>
                  <a:pt x="19" y="0"/>
                </a:lnTo>
                <a:lnTo>
                  <a:pt x="38" y="192"/>
                </a:lnTo>
                <a:lnTo>
                  <a:pt x="58" y="0"/>
                </a:lnTo>
                <a:lnTo>
                  <a:pt x="77" y="192"/>
                </a:lnTo>
                <a:lnTo>
                  <a:pt x="96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80" name="Rectangle 44"/>
          <p:cNvSpPr>
            <a:spLocks noChangeArrowheads="1"/>
          </p:cNvSpPr>
          <p:nvPr/>
        </p:nvSpPr>
        <p:spPr bwMode="auto">
          <a:xfrm>
            <a:off x="2444750" y="1225550"/>
            <a:ext cx="292100" cy="1358900"/>
          </a:xfrm>
          <a:prstGeom prst="rect">
            <a:avLst/>
          </a:prstGeom>
          <a:gradFill rotWithShape="0">
            <a:gsLst>
              <a:gs pos="0">
                <a:srgbClr val="FC0128">
                  <a:gamma/>
                  <a:shade val="80000"/>
                  <a:invGamma/>
                </a:srgbClr>
              </a:gs>
              <a:gs pos="5000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1" name="Rectangle 45" descr="Wide upward diagonal"/>
          <p:cNvSpPr>
            <a:spLocks noChangeArrowheads="1"/>
          </p:cNvSpPr>
          <p:nvPr/>
        </p:nvSpPr>
        <p:spPr bwMode="auto">
          <a:xfrm>
            <a:off x="2292350" y="1073150"/>
            <a:ext cx="139700" cy="673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2" name="Rectangle 46" descr="Wide upward diagonal"/>
          <p:cNvSpPr>
            <a:spLocks noChangeArrowheads="1"/>
          </p:cNvSpPr>
          <p:nvPr/>
        </p:nvSpPr>
        <p:spPr bwMode="auto">
          <a:xfrm>
            <a:off x="2292350" y="20637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3" name="Rectangle 47" descr="Wide upward diagonal"/>
          <p:cNvSpPr>
            <a:spLocks noChangeArrowheads="1"/>
          </p:cNvSpPr>
          <p:nvPr/>
        </p:nvSpPr>
        <p:spPr bwMode="auto">
          <a:xfrm>
            <a:off x="2292350" y="25209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4" name="Rectangle 48"/>
          <p:cNvSpPr>
            <a:spLocks noChangeArrowheads="1"/>
          </p:cNvSpPr>
          <p:nvPr/>
        </p:nvSpPr>
        <p:spPr bwMode="auto">
          <a:xfrm>
            <a:off x="1905000" y="2209800"/>
            <a:ext cx="381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5" name="Freeform 49"/>
          <p:cNvSpPr>
            <a:spLocks/>
          </p:cNvSpPr>
          <p:nvPr/>
        </p:nvSpPr>
        <p:spPr bwMode="auto">
          <a:xfrm>
            <a:off x="1905000" y="2209800"/>
            <a:ext cx="382588" cy="458788"/>
          </a:xfrm>
          <a:custGeom>
            <a:avLst/>
            <a:gdLst>
              <a:gd name="T0" fmla="*/ 240 w 241"/>
              <a:gd name="T1" fmla="*/ 96 h 289"/>
              <a:gd name="T2" fmla="*/ 240 w 241"/>
              <a:gd name="T3" fmla="*/ 0 h 289"/>
              <a:gd name="T4" fmla="*/ 0 w 241"/>
              <a:gd name="T5" fmla="*/ 0 h 289"/>
              <a:gd name="T6" fmla="*/ 0 w 241"/>
              <a:gd name="T7" fmla="*/ 288 h 289"/>
              <a:gd name="T8" fmla="*/ 240 w 241"/>
              <a:gd name="T9" fmla="*/ 288 h 289"/>
              <a:gd name="T10" fmla="*/ 240 w 241"/>
              <a:gd name="T11" fmla="*/ 192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289">
                <a:moveTo>
                  <a:pt x="240" y="96"/>
                </a:moveTo>
                <a:lnTo>
                  <a:pt x="240" y="0"/>
                </a:lnTo>
                <a:lnTo>
                  <a:pt x="0" y="0"/>
                </a:lnTo>
                <a:lnTo>
                  <a:pt x="0" y="288"/>
                </a:lnTo>
                <a:lnTo>
                  <a:pt x="240" y="288"/>
                </a:lnTo>
                <a:lnTo>
                  <a:pt x="24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86" name="Oval 50"/>
          <p:cNvSpPr>
            <a:spLocks noChangeArrowheads="1"/>
          </p:cNvSpPr>
          <p:nvPr/>
        </p:nvSpPr>
        <p:spPr bwMode="auto">
          <a:xfrm>
            <a:off x="2139950" y="2368550"/>
            <a:ext cx="139700" cy="1397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7" name="Freeform 51"/>
          <p:cNvSpPr>
            <a:spLocks/>
          </p:cNvSpPr>
          <p:nvPr/>
        </p:nvSpPr>
        <p:spPr bwMode="auto">
          <a:xfrm>
            <a:off x="1905000" y="2362200"/>
            <a:ext cx="230188" cy="153988"/>
          </a:xfrm>
          <a:custGeom>
            <a:avLst/>
            <a:gdLst>
              <a:gd name="T0" fmla="*/ 144 w 145"/>
              <a:gd name="T1" fmla="*/ 96 h 97"/>
              <a:gd name="T2" fmla="*/ 144 w 145"/>
              <a:gd name="T3" fmla="*/ 0 h 97"/>
              <a:gd name="T4" fmla="*/ 96 w 145"/>
              <a:gd name="T5" fmla="*/ 96 h 97"/>
              <a:gd name="T6" fmla="*/ 48 w 145"/>
              <a:gd name="T7" fmla="*/ 0 h 97"/>
              <a:gd name="T8" fmla="*/ 0 w 145"/>
              <a:gd name="T9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97">
                <a:moveTo>
                  <a:pt x="144" y="96"/>
                </a:moveTo>
                <a:lnTo>
                  <a:pt x="144" y="0"/>
                </a:lnTo>
                <a:lnTo>
                  <a:pt x="96" y="96"/>
                </a:lnTo>
                <a:lnTo>
                  <a:pt x="48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88" name="Rectangle 52"/>
          <p:cNvSpPr>
            <a:spLocks noChangeArrowheads="1"/>
          </p:cNvSpPr>
          <p:nvPr/>
        </p:nvSpPr>
        <p:spPr bwMode="auto">
          <a:xfrm>
            <a:off x="5187950" y="1377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9" name="Rectangle 53"/>
          <p:cNvSpPr>
            <a:spLocks noChangeArrowheads="1"/>
          </p:cNvSpPr>
          <p:nvPr/>
        </p:nvSpPr>
        <p:spPr bwMode="auto">
          <a:xfrm>
            <a:off x="5187950" y="2139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90" name="Rectangle 54"/>
          <p:cNvSpPr>
            <a:spLocks noChangeArrowheads="1"/>
          </p:cNvSpPr>
          <p:nvPr/>
        </p:nvSpPr>
        <p:spPr bwMode="auto">
          <a:xfrm>
            <a:off x="5111750" y="14541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91" name="Rectangle 55"/>
          <p:cNvSpPr>
            <a:spLocks noChangeArrowheads="1"/>
          </p:cNvSpPr>
          <p:nvPr/>
        </p:nvSpPr>
        <p:spPr bwMode="auto">
          <a:xfrm>
            <a:off x="5111750" y="22923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92" name="Oval 56" descr="Wide upward diagonal"/>
          <p:cNvSpPr>
            <a:spLocks noChangeArrowheads="1"/>
          </p:cNvSpPr>
          <p:nvPr/>
        </p:nvSpPr>
        <p:spPr bwMode="auto">
          <a:xfrm>
            <a:off x="1536700" y="3365500"/>
            <a:ext cx="1498600" cy="1422400"/>
          </a:xfrm>
          <a:prstGeom prst="ellipse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93" name="Oval 57"/>
          <p:cNvSpPr>
            <a:spLocks noChangeArrowheads="1"/>
          </p:cNvSpPr>
          <p:nvPr/>
        </p:nvSpPr>
        <p:spPr bwMode="auto">
          <a:xfrm>
            <a:off x="1689100" y="3365500"/>
            <a:ext cx="1346200" cy="13462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396" name="Group 60"/>
          <p:cNvGrpSpPr>
            <a:grpSpLocks/>
          </p:cNvGrpSpPr>
          <p:nvPr/>
        </p:nvGrpSpPr>
        <p:grpSpPr bwMode="auto">
          <a:xfrm>
            <a:off x="1066800" y="3968750"/>
            <a:ext cx="685800" cy="215900"/>
            <a:chOff x="672" y="2500"/>
            <a:chExt cx="432" cy="136"/>
          </a:xfrm>
        </p:grpSpPr>
        <p:sp>
          <p:nvSpPr>
            <p:cNvPr id="14394" name="Rectangle 58" descr="Wide upward diagonal"/>
            <p:cNvSpPr>
              <a:spLocks noChangeArrowheads="1"/>
            </p:cNvSpPr>
            <p:nvPr/>
          </p:nvSpPr>
          <p:spPr bwMode="auto">
            <a:xfrm>
              <a:off x="676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95" name="Rectangle 59"/>
            <p:cNvSpPr>
              <a:spLocks noChangeArrowheads="1"/>
            </p:cNvSpPr>
            <p:nvPr/>
          </p:nvSpPr>
          <p:spPr bwMode="auto">
            <a:xfrm>
              <a:off x="6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4399" name="Group 63"/>
          <p:cNvGrpSpPr>
            <a:grpSpLocks/>
          </p:cNvGrpSpPr>
          <p:nvPr/>
        </p:nvGrpSpPr>
        <p:grpSpPr bwMode="auto">
          <a:xfrm>
            <a:off x="2971800" y="3968750"/>
            <a:ext cx="685800" cy="215900"/>
            <a:chOff x="1872" y="2500"/>
            <a:chExt cx="432" cy="136"/>
          </a:xfrm>
        </p:grpSpPr>
        <p:sp>
          <p:nvSpPr>
            <p:cNvPr id="14397" name="Rectangle 61" descr="Wide upward diagonal"/>
            <p:cNvSpPr>
              <a:spLocks noChangeArrowheads="1"/>
            </p:cNvSpPr>
            <p:nvPr/>
          </p:nvSpPr>
          <p:spPr bwMode="auto">
            <a:xfrm>
              <a:off x="1924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98" name="Rectangle 62"/>
            <p:cNvSpPr>
              <a:spLocks noChangeArrowheads="1"/>
            </p:cNvSpPr>
            <p:nvPr/>
          </p:nvSpPr>
          <p:spPr bwMode="auto">
            <a:xfrm>
              <a:off x="18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4412" name="Group 76"/>
          <p:cNvGrpSpPr>
            <a:grpSpLocks/>
          </p:cNvGrpSpPr>
          <p:nvPr/>
        </p:nvGrpSpPr>
        <p:grpSpPr bwMode="auto">
          <a:xfrm>
            <a:off x="1833563" y="3468688"/>
            <a:ext cx="1146175" cy="1147762"/>
            <a:chOff x="1155" y="2185"/>
            <a:chExt cx="722" cy="723"/>
          </a:xfrm>
        </p:grpSpPr>
        <p:grpSp>
          <p:nvGrpSpPr>
            <p:cNvPr id="14410" name="Group 74"/>
            <p:cNvGrpSpPr>
              <a:grpSpLocks/>
            </p:cNvGrpSpPr>
            <p:nvPr/>
          </p:nvGrpSpPr>
          <p:grpSpPr bwMode="auto">
            <a:xfrm>
              <a:off x="1155" y="2185"/>
              <a:ext cx="722" cy="723"/>
              <a:chOff x="1155" y="2185"/>
              <a:chExt cx="722" cy="723"/>
            </a:xfrm>
          </p:grpSpPr>
          <p:grpSp>
            <p:nvGrpSpPr>
              <p:cNvPr id="14405" name="Group 69"/>
              <p:cNvGrpSpPr>
                <a:grpSpLocks/>
              </p:cNvGrpSpPr>
              <p:nvPr/>
            </p:nvGrpSpPr>
            <p:grpSpPr bwMode="auto">
              <a:xfrm>
                <a:off x="1173" y="2185"/>
                <a:ext cx="704" cy="704"/>
                <a:chOff x="1173" y="2185"/>
                <a:chExt cx="704" cy="704"/>
              </a:xfrm>
            </p:grpSpPr>
            <p:sp>
              <p:nvSpPr>
                <p:cNvPr id="14400" name="Oval 64"/>
                <p:cNvSpPr>
                  <a:spLocks noChangeArrowheads="1"/>
                </p:cNvSpPr>
                <p:nvPr/>
              </p:nvSpPr>
              <p:spPr bwMode="auto">
                <a:xfrm rot="2220000">
                  <a:off x="1173" y="2185"/>
                  <a:ext cx="704" cy="704"/>
                </a:xfrm>
                <a:prstGeom prst="ellipse">
                  <a:avLst/>
                </a:prstGeom>
                <a:solidFill>
                  <a:schemeClr val="hlink"/>
                </a:solidFill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01" name="Rectangle 65"/>
                <p:cNvSpPr>
                  <a:spLocks noChangeArrowheads="1"/>
                </p:cNvSpPr>
                <p:nvPr/>
              </p:nvSpPr>
              <p:spPr bwMode="auto">
                <a:xfrm rot="2220000">
                  <a:off x="1227" y="2313"/>
                  <a:ext cx="176" cy="128"/>
                </a:xfrm>
                <a:prstGeom prst="rect">
                  <a:avLst/>
                </a:prstGeom>
                <a:solidFill>
                  <a:srgbClr val="FAFD00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02" name="Rectangle 66"/>
                <p:cNvSpPr>
                  <a:spLocks noChangeArrowheads="1"/>
                </p:cNvSpPr>
                <p:nvPr/>
              </p:nvSpPr>
              <p:spPr bwMode="auto">
                <a:xfrm rot="2220000">
                  <a:off x="1649" y="2631"/>
                  <a:ext cx="176" cy="128"/>
                </a:xfrm>
                <a:prstGeom prst="rect">
                  <a:avLst/>
                </a:prstGeom>
                <a:solidFill>
                  <a:srgbClr val="FAFD00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03" name="Rectangle 67"/>
                <p:cNvSpPr>
                  <a:spLocks noChangeArrowheads="1"/>
                </p:cNvSpPr>
                <p:nvPr/>
              </p:nvSpPr>
              <p:spPr bwMode="auto">
                <a:xfrm rot="2220000">
                  <a:off x="1621" y="2238"/>
                  <a:ext cx="128" cy="176"/>
                </a:xfrm>
                <a:prstGeom prst="rect">
                  <a:avLst/>
                </a:prstGeom>
                <a:solidFill>
                  <a:srgbClr val="FAFD00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04" name="Rectangle 68"/>
                <p:cNvSpPr>
                  <a:spLocks noChangeArrowheads="1"/>
                </p:cNvSpPr>
                <p:nvPr/>
              </p:nvSpPr>
              <p:spPr bwMode="auto">
                <a:xfrm rot="2220000">
                  <a:off x="1303" y="2660"/>
                  <a:ext cx="128" cy="176"/>
                </a:xfrm>
                <a:prstGeom prst="rect">
                  <a:avLst/>
                </a:prstGeom>
                <a:solidFill>
                  <a:srgbClr val="FAFD00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4406" name="Oval 70"/>
              <p:cNvSpPr>
                <a:spLocks noChangeArrowheads="1"/>
              </p:cNvSpPr>
              <p:nvPr/>
            </p:nvSpPr>
            <p:spPr bwMode="auto">
              <a:xfrm rot="2220000">
                <a:off x="1664" y="2205"/>
                <a:ext cx="128" cy="128"/>
              </a:xfrm>
              <a:prstGeom prst="ellipse">
                <a:avLst/>
              </a:prstGeom>
              <a:solidFill>
                <a:schemeClr val="folHlink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07" name="Oval 71"/>
              <p:cNvSpPr>
                <a:spLocks noChangeArrowheads="1"/>
              </p:cNvSpPr>
              <p:nvPr/>
            </p:nvSpPr>
            <p:spPr bwMode="auto">
              <a:xfrm rot="2220000">
                <a:off x="1230" y="2780"/>
                <a:ext cx="128" cy="128"/>
              </a:xfrm>
              <a:prstGeom prst="ellipse">
                <a:avLst/>
              </a:prstGeom>
              <a:solidFill>
                <a:schemeClr val="folHlink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08" name="Oval 72"/>
              <p:cNvSpPr>
                <a:spLocks noChangeArrowheads="1"/>
              </p:cNvSpPr>
              <p:nvPr/>
            </p:nvSpPr>
            <p:spPr bwMode="auto">
              <a:xfrm rot="2220000">
                <a:off x="1155" y="2242"/>
                <a:ext cx="128" cy="128"/>
              </a:xfrm>
              <a:prstGeom prst="ellipse">
                <a:avLst/>
              </a:prstGeom>
              <a:solidFill>
                <a:schemeClr val="folHlink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09" name="Oval 73"/>
              <p:cNvSpPr>
                <a:spLocks noChangeArrowheads="1"/>
              </p:cNvSpPr>
              <p:nvPr/>
            </p:nvSpPr>
            <p:spPr bwMode="auto">
              <a:xfrm rot="2220000">
                <a:off x="1730" y="2674"/>
                <a:ext cx="128" cy="128"/>
              </a:xfrm>
              <a:prstGeom prst="ellipse">
                <a:avLst/>
              </a:prstGeom>
              <a:solidFill>
                <a:schemeClr val="folHlink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4411" name="Oval 75"/>
            <p:cNvSpPr>
              <a:spLocks noChangeArrowheads="1"/>
            </p:cNvSpPr>
            <p:nvPr/>
          </p:nvSpPr>
          <p:spPr bwMode="auto">
            <a:xfrm rot="2220000">
              <a:off x="1457" y="2469"/>
              <a:ext cx="136" cy="136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4417" name="Group 81"/>
          <p:cNvGrpSpPr>
            <a:grpSpLocks/>
          </p:cNvGrpSpPr>
          <p:nvPr/>
        </p:nvGrpSpPr>
        <p:grpSpPr bwMode="auto">
          <a:xfrm>
            <a:off x="6483350" y="1052513"/>
            <a:ext cx="673100" cy="1825625"/>
            <a:chOff x="4084" y="663"/>
            <a:chExt cx="424" cy="1150"/>
          </a:xfrm>
        </p:grpSpPr>
        <p:sp>
          <p:nvSpPr>
            <p:cNvPr id="14413" name="Rectangle 77"/>
            <p:cNvSpPr>
              <a:spLocks noChangeArrowheads="1"/>
            </p:cNvSpPr>
            <p:nvPr/>
          </p:nvSpPr>
          <p:spPr bwMode="auto">
            <a:xfrm>
              <a:off x="4084" y="724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414" name="Rectangle 78"/>
            <p:cNvSpPr>
              <a:spLocks noChangeArrowheads="1"/>
            </p:cNvSpPr>
            <p:nvPr/>
          </p:nvSpPr>
          <p:spPr bwMode="auto">
            <a:xfrm>
              <a:off x="4084" y="1588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415" name="Rectangle 79"/>
            <p:cNvSpPr>
              <a:spLocks noChangeArrowheads="1"/>
            </p:cNvSpPr>
            <p:nvPr/>
          </p:nvSpPr>
          <p:spPr bwMode="auto">
            <a:xfrm>
              <a:off x="4263" y="663"/>
              <a:ext cx="22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+</a:t>
              </a:r>
            </a:p>
          </p:txBody>
        </p:sp>
        <p:sp>
          <p:nvSpPr>
            <p:cNvPr id="14416" name="Rectangle 80"/>
            <p:cNvSpPr>
              <a:spLocks noChangeArrowheads="1"/>
            </p:cNvSpPr>
            <p:nvPr/>
          </p:nvSpPr>
          <p:spPr bwMode="auto">
            <a:xfrm>
              <a:off x="4311" y="1527"/>
              <a:ext cx="17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-</a:t>
              </a:r>
            </a:p>
          </p:txBody>
        </p:sp>
      </p:grpSp>
      <p:sp>
        <p:nvSpPr>
          <p:cNvPr id="14419" name="Rectangle 83"/>
          <p:cNvSpPr>
            <a:spLocks noChangeArrowheads="1"/>
          </p:cNvSpPr>
          <p:nvPr/>
        </p:nvSpPr>
        <p:spPr bwMode="auto">
          <a:xfrm>
            <a:off x="595313" y="2957513"/>
            <a:ext cx="180975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>
              <a:solidFill>
                <a:srgbClr val="FAFD00"/>
              </a:solidFill>
            </a:endParaRPr>
          </a:p>
          <a:p>
            <a:pPr eaLnBrk="1" hangingPunct="1"/>
            <a:endParaRPr lang="en-US" altLang="en-US" b="1">
              <a:solidFill>
                <a:srgbClr val="FAFD00"/>
              </a:solidFill>
            </a:endParaRPr>
          </a:p>
        </p:txBody>
      </p:sp>
      <p:sp>
        <p:nvSpPr>
          <p:cNvPr id="14420" name="Rectangle 84"/>
          <p:cNvSpPr>
            <a:spLocks noChangeArrowheads="1"/>
          </p:cNvSpPr>
          <p:nvPr/>
        </p:nvSpPr>
        <p:spPr bwMode="auto">
          <a:xfrm>
            <a:off x="3032125" y="4479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1" name="AutoShape 85"/>
          <p:cNvSpPr>
            <a:spLocks noChangeArrowheads="1"/>
          </p:cNvSpPr>
          <p:nvPr/>
        </p:nvSpPr>
        <p:spPr bwMode="auto">
          <a:xfrm>
            <a:off x="387350" y="1758950"/>
            <a:ext cx="1587500" cy="292100"/>
          </a:xfrm>
          <a:prstGeom prst="rightArrow">
            <a:avLst>
              <a:gd name="adj1" fmla="val 50000"/>
              <a:gd name="adj2" fmla="val 27176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2" name="AutoShape 86"/>
          <p:cNvSpPr>
            <a:spLocks noChangeArrowheads="1"/>
          </p:cNvSpPr>
          <p:nvPr/>
        </p:nvSpPr>
        <p:spPr bwMode="auto">
          <a:xfrm>
            <a:off x="6178550" y="1835150"/>
            <a:ext cx="1587500" cy="139700"/>
          </a:xfrm>
          <a:prstGeom prst="rightArrow">
            <a:avLst>
              <a:gd name="adj1" fmla="val 50000"/>
              <a:gd name="adj2" fmla="val 56823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3" name="AutoShape 87"/>
          <p:cNvSpPr>
            <a:spLocks noChangeArrowheads="1"/>
          </p:cNvSpPr>
          <p:nvPr/>
        </p:nvSpPr>
        <p:spPr bwMode="auto">
          <a:xfrm>
            <a:off x="82550" y="3968750"/>
            <a:ext cx="1054100" cy="215900"/>
          </a:xfrm>
          <a:prstGeom prst="rightArrow">
            <a:avLst>
              <a:gd name="adj1" fmla="val 50000"/>
              <a:gd name="adj2" fmla="val 244140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4" name="AutoShape 88"/>
          <p:cNvSpPr>
            <a:spLocks noChangeArrowheads="1"/>
          </p:cNvSpPr>
          <p:nvPr/>
        </p:nvSpPr>
        <p:spPr bwMode="auto">
          <a:xfrm>
            <a:off x="3663950" y="3968750"/>
            <a:ext cx="977900" cy="215900"/>
          </a:xfrm>
          <a:prstGeom prst="rightArrow">
            <a:avLst>
              <a:gd name="adj1" fmla="val 50000"/>
              <a:gd name="adj2" fmla="val 226492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5" name="Rectangle 89"/>
          <p:cNvSpPr>
            <a:spLocks noChangeArrowheads="1"/>
          </p:cNvSpPr>
          <p:nvPr/>
        </p:nvSpPr>
        <p:spPr bwMode="auto">
          <a:xfrm>
            <a:off x="2286000" y="1295400"/>
            <a:ext cx="152400" cy="152400"/>
          </a:xfrm>
          <a:prstGeom prst="rect">
            <a:avLst/>
          </a:prstGeom>
          <a:solidFill>
            <a:srgbClr val="FAFD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6" name="AutoShape 90"/>
          <p:cNvSpPr>
            <a:spLocks noChangeArrowheads="1"/>
          </p:cNvSpPr>
          <p:nvPr/>
        </p:nvSpPr>
        <p:spPr bwMode="auto">
          <a:xfrm>
            <a:off x="1911350" y="1225550"/>
            <a:ext cx="368300" cy="292100"/>
          </a:xfrm>
          <a:prstGeom prst="rightArrow">
            <a:avLst>
              <a:gd name="adj1" fmla="val 50000"/>
              <a:gd name="adj2" fmla="val 63049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7" name="Rectangle 91"/>
          <p:cNvSpPr>
            <a:spLocks noChangeArrowheads="1"/>
          </p:cNvSpPr>
          <p:nvPr/>
        </p:nvSpPr>
        <p:spPr bwMode="auto">
          <a:xfrm>
            <a:off x="4579374" y="3803061"/>
            <a:ext cx="2965556" cy="147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Fuel pump is now operating,</a:t>
            </a:r>
          </a:p>
          <a:p>
            <a:r>
              <a:rPr lang="en-US" altLang="en-US" sz="1800" dirty="0"/>
              <a:t>fuel is passing through the</a:t>
            </a:r>
          </a:p>
          <a:p>
            <a:r>
              <a:rPr lang="en-US" altLang="en-US" sz="1800" dirty="0"/>
              <a:t>pump causing the check valve</a:t>
            </a:r>
          </a:p>
          <a:p>
            <a:r>
              <a:rPr lang="en-US" altLang="en-US" sz="1800" dirty="0"/>
              <a:t>to open thus allowing fuel</a:t>
            </a:r>
          </a:p>
          <a:p>
            <a:r>
              <a:rPr lang="en-US" altLang="en-US" sz="1800" dirty="0"/>
              <a:t>pressure into the system.</a:t>
            </a:r>
          </a:p>
        </p:txBody>
      </p:sp>
      <p:sp>
        <p:nvSpPr>
          <p:cNvPr id="14428" name="Rectangle 92"/>
          <p:cNvSpPr>
            <a:spLocks noChangeArrowheads="1"/>
          </p:cNvSpPr>
          <p:nvPr/>
        </p:nvSpPr>
        <p:spPr bwMode="auto">
          <a:xfrm>
            <a:off x="7529513" y="747713"/>
            <a:ext cx="1575753" cy="8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Check</a:t>
            </a:r>
          </a:p>
          <a:p>
            <a:r>
              <a:rPr lang="en-US" altLang="en-US" b="1" dirty="0"/>
              <a:t>valve open</a:t>
            </a:r>
          </a:p>
        </p:txBody>
      </p:sp>
      <p:sp>
        <p:nvSpPr>
          <p:cNvPr id="14429" name="Freeform 93"/>
          <p:cNvSpPr>
            <a:spLocks/>
          </p:cNvSpPr>
          <p:nvPr/>
        </p:nvSpPr>
        <p:spPr bwMode="auto">
          <a:xfrm>
            <a:off x="2438400" y="20574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430" name="Freeform 94"/>
          <p:cNvSpPr>
            <a:spLocks/>
          </p:cNvSpPr>
          <p:nvPr/>
        </p:nvSpPr>
        <p:spPr bwMode="auto">
          <a:xfrm>
            <a:off x="3429000" y="2057400"/>
            <a:ext cx="1449388" cy="1588"/>
          </a:xfrm>
          <a:custGeom>
            <a:avLst/>
            <a:gdLst>
              <a:gd name="T0" fmla="*/ 0 w 913"/>
              <a:gd name="T1" fmla="*/ 0 h 1"/>
              <a:gd name="T2" fmla="*/ 912 w 91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3" h="1">
                <a:moveTo>
                  <a:pt x="0" y="0"/>
                </a:move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72" name="Group 12"/>
          <p:cNvGrpSpPr>
            <a:grpSpLocks/>
          </p:cNvGrpSpPr>
          <p:nvPr/>
        </p:nvGrpSpPr>
        <p:grpSpPr bwMode="auto">
          <a:xfrm>
            <a:off x="1530350" y="920750"/>
            <a:ext cx="6159500" cy="2120900"/>
            <a:chOff x="964" y="580"/>
            <a:chExt cx="3880" cy="1336"/>
          </a:xfrm>
        </p:grpSpPr>
        <p:grpSp>
          <p:nvGrpSpPr>
            <p:cNvPr id="15366" name="Group 6"/>
            <p:cNvGrpSpPr>
              <a:grpSpLocks/>
            </p:cNvGrpSpPr>
            <p:nvPr/>
          </p:nvGrpSpPr>
          <p:grpSpPr bwMode="auto">
            <a:xfrm>
              <a:off x="964" y="580"/>
              <a:ext cx="3112" cy="1336"/>
              <a:chOff x="964" y="580"/>
              <a:chExt cx="3112" cy="1336"/>
            </a:xfrm>
          </p:grpSpPr>
          <p:grpSp>
            <p:nvGrpSpPr>
              <p:cNvPr id="15364" name="Group 4"/>
              <p:cNvGrpSpPr>
                <a:grpSpLocks/>
              </p:cNvGrpSpPr>
              <p:nvPr/>
            </p:nvGrpSpPr>
            <p:grpSpPr bwMode="auto">
              <a:xfrm>
                <a:off x="964" y="580"/>
                <a:ext cx="3112" cy="1336"/>
                <a:chOff x="964" y="580"/>
                <a:chExt cx="3112" cy="1336"/>
              </a:xfrm>
            </p:grpSpPr>
            <p:sp>
              <p:nvSpPr>
                <p:cNvPr id="15362" name="Rectangle 2" descr="Wide upward diagonal"/>
                <p:cNvSpPr>
                  <a:spLocks noChangeArrowheads="1"/>
                </p:cNvSpPr>
                <p:nvPr/>
              </p:nvSpPr>
              <p:spPr bwMode="auto">
                <a:xfrm>
                  <a:off x="964" y="580"/>
                  <a:ext cx="3112" cy="1336"/>
                </a:xfrm>
                <a:prstGeom prst="rect">
                  <a:avLst/>
                </a:prstGeom>
                <a:pattFill prst="wdUpDiag">
                  <a:fgClr>
                    <a:schemeClr val="bg2"/>
                  </a:fgClr>
                  <a:bgClr>
                    <a:schemeClr val="tx2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5363" name="Rectangle 3"/>
                <p:cNvSpPr>
                  <a:spLocks noChangeArrowheads="1"/>
                </p:cNvSpPr>
                <p:nvPr/>
              </p:nvSpPr>
              <p:spPr bwMode="auto">
                <a:xfrm>
                  <a:off x="1108" y="676"/>
                  <a:ext cx="2872" cy="1096"/>
                </a:xfrm>
                <a:prstGeom prst="rect">
                  <a:avLst/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5365" name="Rectangle 5" descr="Wide upward diagonal"/>
              <p:cNvSpPr>
                <a:spLocks noChangeArrowheads="1"/>
              </p:cNvSpPr>
              <p:nvPr/>
            </p:nvSpPr>
            <p:spPr bwMode="auto">
              <a:xfrm>
                <a:off x="3556" y="676"/>
                <a:ext cx="40" cy="424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5369" name="Group 9"/>
            <p:cNvGrpSpPr>
              <a:grpSpLocks/>
            </p:cNvGrpSpPr>
            <p:nvPr/>
          </p:nvGrpSpPr>
          <p:grpSpPr bwMode="auto">
            <a:xfrm>
              <a:off x="3984" y="1012"/>
              <a:ext cx="860" cy="376"/>
              <a:chOff x="3984" y="1012"/>
              <a:chExt cx="860" cy="376"/>
            </a:xfrm>
          </p:grpSpPr>
          <p:sp>
            <p:nvSpPr>
              <p:cNvPr id="15367" name="Rectangle 7" descr="Wide upward diagonal"/>
              <p:cNvSpPr>
                <a:spLocks noChangeArrowheads="1"/>
              </p:cNvSpPr>
              <p:nvPr/>
            </p:nvSpPr>
            <p:spPr bwMode="auto">
              <a:xfrm>
                <a:off x="3984" y="1012"/>
                <a:ext cx="860" cy="376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68" name="Rectangle 8"/>
              <p:cNvSpPr>
                <a:spLocks noChangeArrowheads="1"/>
              </p:cNvSpPr>
              <p:nvPr/>
            </p:nvSpPr>
            <p:spPr bwMode="auto">
              <a:xfrm>
                <a:off x="3988" y="1060"/>
                <a:ext cx="808" cy="280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5370" name="Freeform 10" descr="Wide upward diagonal"/>
            <p:cNvSpPr>
              <a:spLocks/>
            </p:cNvSpPr>
            <p:nvPr/>
          </p:nvSpPr>
          <p:spPr bwMode="auto">
            <a:xfrm>
              <a:off x="3984" y="1056"/>
              <a:ext cx="385" cy="49"/>
            </a:xfrm>
            <a:custGeom>
              <a:avLst/>
              <a:gdLst>
                <a:gd name="T0" fmla="*/ 0 w 385"/>
                <a:gd name="T1" fmla="*/ 0 h 49"/>
                <a:gd name="T2" fmla="*/ 0 w 385"/>
                <a:gd name="T3" fmla="*/ 48 h 49"/>
                <a:gd name="T4" fmla="*/ 336 w 385"/>
                <a:gd name="T5" fmla="*/ 48 h 49"/>
                <a:gd name="T6" fmla="*/ 384 w 385"/>
                <a:gd name="T7" fmla="*/ 0 h 49"/>
                <a:gd name="T8" fmla="*/ 0 w 385"/>
                <a:gd name="T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0"/>
                  </a:moveTo>
                  <a:lnTo>
                    <a:pt x="0" y="48"/>
                  </a:lnTo>
                  <a:lnTo>
                    <a:pt x="336" y="48"/>
                  </a:lnTo>
                  <a:lnTo>
                    <a:pt x="384" y="0"/>
                  </a:lnTo>
                  <a:lnTo>
                    <a:pt x="0" y="0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71" name="Freeform 11" descr="Wide upward diagonal"/>
            <p:cNvSpPr>
              <a:spLocks/>
            </p:cNvSpPr>
            <p:nvPr/>
          </p:nvSpPr>
          <p:spPr bwMode="auto">
            <a:xfrm>
              <a:off x="3984" y="1296"/>
              <a:ext cx="385" cy="49"/>
            </a:xfrm>
            <a:custGeom>
              <a:avLst/>
              <a:gdLst>
                <a:gd name="T0" fmla="*/ 0 w 385"/>
                <a:gd name="T1" fmla="*/ 48 h 49"/>
                <a:gd name="T2" fmla="*/ 0 w 385"/>
                <a:gd name="T3" fmla="*/ 0 h 49"/>
                <a:gd name="T4" fmla="*/ 336 w 385"/>
                <a:gd name="T5" fmla="*/ 0 h 49"/>
                <a:gd name="T6" fmla="*/ 384 w 385"/>
                <a:gd name="T7" fmla="*/ 48 h 49"/>
                <a:gd name="T8" fmla="*/ 0 w 385"/>
                <a:gd name="T9" fmla="*/ 4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48"/>
                  </a:moveTo>
                  <a:lnTo>
                    <a:pt x="0" y="0"/>
                  </a:lnTo>
                  <a:lnTo>
                    <a:pt x="336" y="0"/>
                  </a:lnTo>
                  <a:lnTo>
                    <a:pt x="384" y="48"/>
                  </a:lnTo>
                  <a:lnTo>
                    <a:pt x="0" y="48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373" name="Rectangle 13"/>
          <p:cNvSpPr>
            <a:spLocks noChangeArrowheads="1"/>
          </p:cNvSpPr>
          <p:nvPr/>
        </p:nvSpPr>
        <p:spPr bwMode="auto">
          <a:xfrm>
            <a:off x="3435350" y="1073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4" name="Rectangle 14"/>
          <p:cNvSpPr>
            <a:spLocks noChangeArrowheads="1"/>
          </p:cNvSpPr>
          <p:nvPr/>
        </p:nvSpPr>
        <p:spPr bwMode="auto">
          <a:xfrm>
            <a:off x="3435350" y="2597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5395" name="Group 35"/>
          <p:cNvGrpSpPr>
            <a:grpSpLocks/>
          </p:cNvGrpSpPr>
          <p:nvPr/>
        </p:nvGrpSpPr>
        <p:grpSpPr bwMode="auto">
          <a:xfrm>
            <a:off x="2292350" y="1454150"/>
            <a:ext cx="3492500" cy="901700"/>
            <a:chOff x="1444" y="916"/>
            <a:chExt cx="2200" cy="568"/>
          </a:xfrm>
        </p:grpSpPr>
        <p:sp>
          <p:nvSpPr>
            <p:cNvPr id="15375" name="Rectangle 15"/>
            <p:cNvSpPr>
              <a:spLocks noChangeArrowheads="1"/>
            </p:cNvSpPr>
            <p:nvPr/>
          </p:nvSpPr>
          <p:spPr bwMode="auto">
            <a:xfrm>
              <a:off x="1444" y="1108"/>
              <a:ext cx="2200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5386" name="Group 26"/>
            <p:cNvGrpSpPr>
              <a:grpSpLocks/>
            </p:cNvGrpSpPr>
            <p:nvPr/>
          </p:nvGrpSpPr>
          <p:grpSpPr bwMode="auto">
            <a:xfrm>
              <a:off x="2020" y="916"/>
              <a:ext cx="1144" cy="568"/>
              <a:chOff x="2020" y="916"/>
              <a:chExt cx="1144" cy="568"/>
            </a:xfrm>
          </p:grpSpPr>
          <p:sp>
            <p:nvSpPr>
              <p:cNvPr id="15376" name="Oval 16" descr="Dark horizontal"/>
              <p:cNvSpPr>
                <a:spLocks noChangeArrowheads="1"/>
              </p:cNvSpPr>
              <p:nvPr/>
            </p:nvSpPr>
            <p:spPr bwMode="auto">
              <a:xfrm>
                <a:off x="2020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77" name="Oval 17" descr="Dark horizontal"/>
              <p:cNvSpPr>
                <a:spLocks noChangeArrowheads="1"/>
              </p:cNvSpPr>
              <p:nvPr/>
            </p:nvSpPr>
            <p:spPr bwMode="auto">
              <a:xfrm>
                <a:off x="2020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78" name="Oval 18" descr="Dark horizontal"/>
              <p:cNvSpPr>
                <a:spLocks noChangeArrowheads="1"/>
              </p:cNvSpPr>
              <p:nvPr/>
            </p:nvSpPr>
            <p:spPr bwMode="auto">
              <a:xfrm>
                <a:off x="2932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79" name="Oval 19" descr="Dark horizontal"/>
              <p:cNvSpPr>
                <a:spLocks noChangeArrowheads="1"/>
              </p:cNvSpPr>
              <p:nvPr/>
            </p:nvSpPr>
            <p:spPr bwMode="auto">
              <a:xfrm>
                <a:off x="2932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5385" name="Group 25"/>
              <p:cNvGrpSpPr>
                <a:grpSpLocks/>
              </p:cNvGrpSpPr>
              <p:nvPr/>
            </p:nvGrpSpPr>
            <p:grpSpPr bwMode="auto">
              <a:xfrm>
                <a:off x="2160" y="916"/>
                <a:ext cx="913" cy="568"/>
                <a:chOff x="2160" y="916"/>
                <a:chExt cx="913" cy="568"/>
              </a:xfrm>
            </p:grpSpPr>
            <p:grpSp>
              <p:nvGrpSpPr>
                <p:cNvPr id="15383" name="Group 23"/>
                <p:cNvGrpSpPr>
                  <a:grpSpLocks/>
                </p:cNvGrpSpPr>
                <p:nvPr/>
              </p:nvGrpSpPr>
              <p:grpSpPr bwMode="auto">
                <a:xfrm>
                  <a:off x="2160" y="916"/>
                  <a:ext cx="913" cy="568"/>
                  <a:chOff x="2160" y="916"/>
                  <a:chExt cx="913" cy="568"/>
                </a:xfrm>
              </p:grpSpPr>
              <p:sp>
                <p:nvSpPr>
                  <p:cNvPr id="15380" name="Rectangle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916"/>
                    <a:ext cx="904" cy="56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29804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29804"/>
                          <a:invGamma/>
                        </a:srgbClr>
                      </a:gs>
                    </a:gsLst>
                    <a:lin ang="540000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5381" name="Freeform 21"/>
                  <p:cNvSpPr>
                    <a:spLocks/>
                  </p:cNvSpPr>
                  <p:nvPr/>
                </p:nvSpPr>
                <p:spPr bwMode="auto">
                  <a:xfrm>
                    <a:off x="2160" y="1056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5382" name="Freeform 22"/>
                  <p:cNvSpPr>
                    <a:spLocks/>
                  </p:cNvSpPr>
                  <p:nvPr/>
                </p:nvSpPr>
                <p:spPr bwMode="auto">
                  <a:xfrm>
                    <a:off x="2160" y="1344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5384" name="Freeform 24"/>
                <p:cNvSpPr>
                  <a:spLocks/>
                </p:cNvSpPr>
                <p:nvPr/>
              </p:nvSpPr>
              <p:spPr bwMode="auto">
                <a:xfrm>
                  <a:off x="2160" y="1200"/>
                  <a:ext cx="913" cy="1"/>
                </a:xfrm>
                <a:custGeom>
                  <a:avLst/>
                  <a:gdLst>
                    <a:gd name="T0" fmla="*/ 0 w 913"/>
                    <a:gd name="T1" fmla="*/ 0 h 1"/>
                    <a:gd name="T2" fmla="*/ 912 w 91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913" h="1">
                      <a:moveTo>
                        <a:pt x="0" y="0"/>
                      </a:moveTo>
                      <a:lnTo>
                        <a:pt x="9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15394" name="Group 34"/>
            <p:cNvGrpSpPr>
              <a:grpSpLocks/>
            </p:cNvGrpSpPr>
            <p:nvPr/>
          </p:nvGrpSpPr>
          <p:grpSpPr bwMode="auto">
            <a:xfrm>
              <a:off x="3072" y="1060"/>
              <a:ext cx="433" cy="280"/>
              <a:chOff x="3072" y="1060"/>
              <a:chExt cx="433" cy="280"/>
            </a:xfrm>
          </p:grpSpPr>
          <p:grpSp>
            <p:nvGrpSpPr>
              <p:cNvPr id="15392" name="Group 32"/>
              <p:cNvGrpSpPr>
                <a:grpSpLocks/>
              </p:cNvGrpSpPr>
              <p:nvPr/>
            </p:nvGrpSpPr>
            <p:grpSpPr bwMode="auto">
              <a:xfrm>
                <a:off x="3072" y="1060"/>
                <a:ext cx="433" cy="280"/>
                <a:chOff x="3072" y="1060"/>
                <a:chExt cx="433" cy="280"/>
              </a:xfrm>
            </p:grpSpPr>
            <p:sp>
              <p:nvSpPr>
                <p:cNvPr id="15387" name="Rectangle 27"/>
                <p:cNvSpPr>
                  <a:spLocks noChangeArrowheads="1"/>
                </p:cNvSpPr>
                <p:nvPr/>
              </p:nvSpPr>
              <p:spPr bwMode="auto">
                <a:xfrm>
                  <a:off x="3076" y="1060"/>
                  <a:ext cx="424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54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5388" name="Freeform 28"/>
                <p:cNvSpPr>
                  <a:spLocks/>
                </p:cNvSpPr>
                <p:nvPr/>
              </p:nvSpPr>
              <p:spPr bwMode="auto">
                <a:xfrm>
                  <a:off x="3072" y="1104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5389" name="Freeform 29"/>
                <p:cNvSpPr>
                  <a:spLocks/>
                </p:cNvSpPr>
                <p:nvPr/>
              </p:nvSpPr>
              <p:spPr bwMode="auto">
                <a:xfrm>
                  <a:off x="3072" y="1152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5390" name="Freeform 30"/>
                <p:cNvSpPr>
                  <a:spLocks/>
                </p:cNvSpPr>
                <p:nvPr/>
              </p:nvSpPr>
              <p:spPr bwMode="auto">
                <a:xfrm>
                  <a:off x="3072" y="1248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5391" name="Freeform 31"/>
                <p:cNvSpPr>
                  <a:spLocks/>
                </p:cNvSpPr>
                <p:nvPr/>
              </p:nvSpPr>
              <p:spPr bwMode="auto">
                <a:xfrm>
                  <a:off x="3072" y="1296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5393" name="Freeform 33"/>
              <p:cNvSpPr>
                <a:spLocks/>
              </p:cNvSpPr>
              <p:nvPr/>
            </p:nvSpPr>
            <p:spPr bwMode="auto">
              <a:xfrm>
                <a:off x="3072" y="1200"/>
                <a:ext cx="433" cy="1"/>
              </a:xfrm>
              <a:custGeom>
                <a:avLst/>
                <a:gdLst>
                  <a:gd name="T0" fmla="*/ 0 w 433"/>
                  <a:gd name="T1" fmla="*/ 0 h 1"/>
                  <a:gd name="T2" fmla="*/ 432 w 43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433" h="1">
                    <a:moveTo>
                      <a:pt x="0" y="0"/>
                    </a:moveTo>
                    <a:lnTo>
                      <a:pt x="43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5396" name="Rectangle 36" descr="Wide upward diagonal"/>
          <p:cNvSpPr>
            <a:spLocks noChangeArrowheads="1"/>
          </p:cNvSpPr>
          <p:nvPr/>
        </p:nvSpPr>
        <p:spPr bwMode="auto">
          <a:xfrm>
            <a:off x="5645150" y="2063750"/>
            <a:ext cx="63500" cy="5207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5399" name="Group 39"/>
          <p:cNvGrpSpPr>
            <a:grpSpLocks/>
          </p:cNvGrpSpPr>
          <p:nvPr/>
        </p:nvGrpSpPr>
        <p:grpSpPr bwMode="auto">
          <a:xfrm>
            <a:off x="844550" y="1606550"/>
            <a:ext cx="901700" cy="596900"/>
            <a:chOff x="532" y="1012"/>
            <a:chExt cx="568" cy="376"/>
          </a:xfrm>
        </p:grpSpPr>
        <p:sp>
          <p:nvSpPr>
            <p:cNvPr id="15397" name="Rectangle 37" descr="Wide upward diagonal"/>
            <p:cNvSpPr>
              <a:spLocks noChangeArrowheads="1"/>
            </p:cNvSpPr>
            <p:nvPr/>
          </p:nvSpPr>
          <p:spPr bwMode="auto">
            <a:xfrm>
              <a:off x="532" y="1012"/>
              <a:ext cx="568" cy="37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98" name="Rectangle 38"/>
            <p:cNvSpPr>
              <a:spLocks noChangeArrowheads="1"/>
            </p:cNvSpPr>
            <p:nvPr/>
          </p:nvSpPr>
          <p:spPr bwMode="auto">
            <a:xfrm>
              <a:off x="580" y="1060"/>
              <a:ext cx="520" cy="280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402" name="Group 42"/>
          <p:cNvGrpSpPr>
            <a:grpSpLocks/>
          </p:cNvGrpSpPr>
          <p:nvPr/>
        </p:nvGrpSpPr>
        <p:grpSpPr bwMode="auto">
          <a:xfrm>
            <a:off x="6858000" y="1676400"/>
            <a:ext cx="527050" cy="458788"/>
            <a:chOff x="4320" y="1056"/>
            <a:chExt cx="332" cy="289"/>
          </a:xfrm>
        </p:grpSpPr>
        <p:sp>
          <p:nvSpPr>
            <p:cNvPr id="15400" name="Freeform 40"/>
            <p:cNvSpPr>
              <a:spLocks/>
            </p:cNvSpPr>
            <p:nvPr/>
          </p:nvSpPr>
          <p:spPr bwMode="auto">
            <a:xfrm>
              <a:off x="4320" y="1056"/>
              <a:ext cx="241" cy="289"/>
            </a:xfrm>
            <a:custGeom>
              <a:avLst/>
              <a:gdLst>
                <a:gd name="T0" fmla="*/ 0 w 241"/>
                <a:gd name="T1" fmla="*/ 48 h 289"/>
                <a:gd name="T2" fmla="*/ 0 w 241"/>
                <a:gd name="T3" fmla="*/ 240 h 289"/>
                <a:gd name="T4" fmla="*/ 48 w 241"/>
                <a:gd name="T5" fmla="*/ 288 h 289"/>
                <a:gd name="T6" fmla="*/ 240 w 241"/>
                <a:gd name="T7" fmla="*/ 288 h 289"/>
                <a:gd name="T8" fmla="*/ 240 w 241"/>
                <a:gd name="T9" fmla="*/ 0 h 289"/>
                <a:gd name="T10" fmla="*/ 48 w 241"/>
                <a:gd name="T11" fmla="*/ 0 h 289"/>
                <a:gd name="T12" fmla="*/ 0 w 241"/>
                <a:gd name="T13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289">
                  <a:moveTo>
                    <a:pt x="0" y="48"/>
                  </a:moveTo>
                  <a:lnTo>
                    <a:pt x="0" y="240"/>
                  </a:lnTo>
                  <a:lnTo>
                    <a:pt x="48" y="288"/>
                  </a:lnTo>
                  <a:lnTo>
                    <a:pt x="240" y="288"/>
                  </a:lnTo>
                  <a:lnTo>
                    <a:pt x="240" y="0"/>
                  </a:lnTo>
                  <a:lnTo>
                    <a:pt x="48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01" name="Rectangle 41"/>
            <p:cNvSpPr>
              <a:spLocks noChangeArrowheads="1"/>
            </p:cNvSpPr>
            <p:nvPr/>
          </p:nvSpPr>
          <p:spPr bwMode="auto">
            <a:xfrm>
              <a:off x="4564" y="1156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5403" name="Freeform 43"/>
          <p:cNvSpPr>
            <a:spLocks/>
          </p:cNvSpPr>
          <p:nvPr/>
        </p:nvSpPr>
        <p:spPr bwMode="auto">
          <a:xfrm>
            <a:off x="7239000" y="1752600"/>
            <a:ext cx="382588" cy="230188"/>
          </a:xfrm>
          <a:custGeom>
            <a:avLst/>
            <a:gdLst>
              <a:gd name="T0" fmla="*/ 0 w 241"/>
              <a:gd name="T1" fmla="*/ 144 h 145"/>
              <a:gd name="T2" fmla="*/ 48 w 241"/>
              <a:gd name="T3" fmla="*/ 0 h 145"/>
              <a:gd name="T4" fmla="*/ 96 w 241"/>
              <a:gd name="T5" fmla="*/ 144 h 145"/>
              <a:gd name="T6" fmla="*/ 144 w 241"/>
              <a:gd name="T7" fmla="*/ 0 h 145"/>
              <a:gd name="T8" fmla="*/ 192 w 241"/>
              <a:gd name="T9" fmla="*/ 144 h 145"/>
              <a:gd name="T10" fmla="*/ 240 w 241"/>
              <a:gd name="T11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145">
                <a:moveTo>
                  <a:pt x="0" y="144"/>
                </a:moveTo>
                <a:lnTo>
                  <a:pt x="48" y="0"/>
                </a:lnTo>
                <a:lnTo>
                  <a:pt x="96" y="144"/>
                </a:lnTo>
                <a:lnTo>
                  <a:pt x="144" y="0"/>
                </a:lnTo>
                <a:lnTo>
                  <a:pt x="192" y="144"/>
                </a:lnTo>
                <a:lnTo>
                  <a:pt x="24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04" name="Rectangle 44"/>
          <p:cNvSpPr>
            <a:spLocks noChangeArrowheads="1"/>
          </p:cNvSpPr>
          <p:nvPr/>
        </p:nvSpPr>
        <p:spPr bwMode="auto">
          <a:xfrm>
            <a:off x="2444750" y="1225550"/>
            <a:ext cx="292100" cy="1358900"/>
          </a:xfrm>
          <a:prstGeom prst="rect">
            <a:avLst/>
          </a:prstGeom>
          <a:gradFill rotWithShape="0">
            <a:gsLst>
              <a:gs pos="0">
                <a:srgbClr val="FC0128">
                  <a:gamma/>
                  <a:shade val="80000"/>
                  <a:invGamma/>
                </a:srgbClr>
              </a:gs>
              <a:gs pos="5000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5" name="Rectangle 45" descr="Wide upward diagonal"/>
          <p:cNvSpPr>
            <a:spLocks noChangeArrowheads="1"/>
          </p:cNvSpPr>
          <p:nvPr/>
        </p:nvSpPr>
        <p:spPr bwMode="auto">
          <a:xfrm>
            <a:off x="2292350" y="1073150"/>
            <a:ext cx="139700" cy="673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6" name="Rectangle 46" descr="Wide upward diagonal"/>
          <p:cNvSpPr>
            <a:spLocks noChangeArrowheads="1"/>
          </p:cNvSpPr>
          <p:nvPr/>
        </p:nvSpPr>
        <p:spPr bwMode="auto">
          <a:xfrm>
            <a:off x="2292350" y="20637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7" name="Rectangle 47" descr="Wide upward diagonal"/>
          <p:cNvSpPr>
            <a:spLocks noChangeArrowheads="1"/>
          </p:cNvSpPr>
          <p:nvPr/>
        </p:nvSpPr>
        <p:spPr bwMode="auto">
          <a:xfrm>
            <a:off x="2292350" y="25209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8" name="Rectangle 48"/>
          <p:cNvSpPr>
            <a:spLocks noChangeArrowheads="1"/>
          </p:cNvSpPr>
          <p:nvPr/>
        </p:nvSpPr>
        <p:spPr bwMode="auto">
          <a:xfrm>
            <a:off x="1905000" y="2209800"/>
            <a:ext cx="381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9" name="Freeform 49"/>
          <p:cNvSpPr>
            <a:spLocks/>
          </p:cNvSpPr>
          <p:nvPr/>
        </p:nvSpPr>
        <p:spPr bwMode="auto">
          <a:xfrm>
            <a:off x="1905000" y="2209800"/>
            <a:ext cx="382588" cy="458788"/>
          </a:xfrm>
          <a:custGeom>
            <a:avLst/>
            <a:gdLst>
              <a:gd name="T0" fmla="*/ 240 w 241"/>
              <a:gd name="T1" fmla="*/ 96 h 289"/>
              <a:gd name="T2" fmla="*/ 240 w 241"/>
              <a:gd name="T3" fmla="*/ 0 h 289"/>
              <a:gd name="T4" fmla="*/ 0 w 241"/>
              <a:gd name="T5" fmla="*/ 0 h 289"/>
              <a:gd name="T6" fmla="*/ 0 w 241"/>
              <a:gd name="T7" fmla="*/ 288 h 289"/>
              <a:gd name="T8" fmla="*/ 240 w 241"/>
              <a:gd name="T9" fmla="*/ 288 h 289"/>
              <a:gd name="T10" fmla="*/ 240 w 241"/>
              <a:gd name="T11" fmla="*/ 192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289">
                <a:moveTo>
                  <a:pt x="240" y="96"/>
                </a:moveTo>
                <a:lnTo>
                  <a:pt x="240" y="0"/>
                </a:lnTo>
                <a:lnTo>
                  <a:pt x="0" y="0"/>
                </a:lnTo>
                <a:lnTo>
                  <a:pt x="0" y="288"/>
                </a:lnTo>
                <a:lnTo>
                  <a:pt x="240" y="288"/>
                </a:lnTo>
                <a:lnTo>
                  <a:pt x="24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10" name="Oval 50"/>
          <p:cNvSpPr>
            <a:spLocks noChangeArrowheads="1"/>
          </p:cNvSpPr>
          <p:nvPr/>
        </p:nvSpPr>
        <p:spPr bwMode="auto">
          <a:xfrm>
            <a:off x="1987550" y="2368550"/>
            <a:ext cx="139700" cy="1397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11" name="Freeform 51"/>
          <p:cNvSpPr>
            <a:spLocks/>
          </p:cNvSpPr>
          <p:nvPr/>
        </p:nvSpPr>
        <p:spPr bwMode="auto">
          <a:xfrm>
            <a:off x="1905000" y="2362200"/>
            <a:ext cx="77788" cy="153988"/>
          </a:xfrm>
          <a:custGeom>
            <a:avLst/>
            <a:gdLst>
              <a:gd name="T0" fmla="*/ 48 w 49"/>
              <a:gd name="T1" fmla="*/ 96 h 97"/>
              <a:gd name="T2" fmla="*/ 48 w 49"/>
              <a:gd name="T3" fmla="*/ 0 h 97"/>
              <a:gd name="T4" fmla="*/ 32 w 49"/>
              <a:gd name="T5" fmla="*/ 96 h 97"/>
              <a:gd name="T6" fmla="*/ 16 w 49"/>
              <a:gd name="T7" fmla="*/ 0 h 97"/>
              <a:gd name="T8" fmla="*/ 0 w 49"/>
              <a:gd name="T9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7">
                <a:moveTo>
                  <a:pt x="48" y="96"/>
                </a:moveTo>
                <a:lnTo>
                  <a:pt x="48" y="0"/>
                </a:lnTo>
                <a:lnTo>
                  <a:pt x="32" y="96"/>
                </a:lnTo>
                <a:lnTo>
                  <a:pt x="16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12" name="Rectangle 52"/>
          <p:cNvSpPr>
            <a:spLocks noChangeArrowheads="1"/>
          </p:cNvSpPr>
          <p:nvPr/>
        </p:nvSpPr>
        <p:spPr bwMode="auto">
          <a:xfrm>
            <a:off x="5187950" y="1377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13" name="Rectangle 53"/>
          <p:cNvSpPr>
            <a:spLocks noChangeArrowheads="1"/>
          </p:cNvSpPr>
          <p:nvPr/>
        </p:nvSpPr>
        <p:spPr bwMode="auto">
          <a:xfrm>
            <a:off x="5187950" y="2139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14" name="Rectangle 54"/>
          <p:cNvSpPr>
            <a:spLocks noChangeArrowheads="1"/>
          </p:cNvSpPr>
          <p:nvPr/>
        </p:nvSpPr>
        <p:spPr bwMode="auto">
          <a:xfrm>
            <a:off x="5111750" y="14541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15" name="Rectangle 55"/>
          <p:cNvSpPr>
            <a:spLocks noChangeArrowheads="1"/>
          </p:cNvSpPr>
          <p:nvPr/>
        </p:nvSpPr>
        <p:spPr bwMode="auto">
          <a:xfrm>
            <a:off x="5111750" y="22923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16" name="Oval 56" descr="Wide upward diagonal"/>
          <p:cNvSpPr>
            <a:spLocks noChangeArrowheads="1"/>
          </p:cNvSpPr>
          <p:nvPr/>
        </p:nvSpPr>
        <p:spPr bwMode="auto">
          <a:xfrm>
            <a:off x="1536700" y="3365500"/>
            <a:ext cx="1498600" cy="1422400"/>
          </a:xfrm>
          <a:prstGeom prst="ellipse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17" name="Oval 57"/>
          <p:cNvSpPr>
            <a:spLocks noChangeArrowheads="1"/>
          </p:cNvSpPr>
          <p:nvPr/>
        </p:nvSpPr>
        <p:spPr bwMode="auto">
          <a:xfrm>
            <a:off x="1689100" y="3365500"/>
            <a:ext cx="1346200" cy="13462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5420" name="Group 60"/>
          <p:cNvGrpSpPr>
            <a:grpSpLocks/>
          </p:cNvGrpSpPr>
          <p:nvPr/>
        </p:nvGrpSpPr>
        <p:grpSpPr bwMode="auto">
          <a:xfrm>
            <a:off x="1066800" y="3968750"/>
            <a:ext cx="685800" cy="215900"/>
            <a:chOff x="672" y="2500"/>
            <a:chExt cx="432" cy="136"/>
          </a:xfrm>
        </p:grpSpPr>
        <p:sp>
          <p:nvSpPr>
            <p:cNvPr id="15418" name="Rectangle 58" descr="Wide upward diagonal"/>
            <p:cNvSpPr>
              <a:spLocks noChangeArrowheads="1"/>
            </p:cNvSpPr>
            <p:nvPr/>
          </p:nvSpPr>
          <p:spPr bwMode="auto">
            <a:xfrm>
              <a:off x="676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19" name="Rectangle 59"/>
            <p:cNvSpPr>
              <a:spLocks noChangeArrowheads="1"/>
            </p:cNvSpPr>
            <p:nvPr/>
          </p:nvSpPr>
          <p:spPr bwMode="auto">
            <a:xfrm>
              <a:off x="6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423" name="Group 63"/>
          <p:cNvGrpSpPr>
            <a:grpSpLocks/>
          </p:cNvGrpSpPr>
          <p:nvPr/>
        </p:nvGrpSpPr>
        <p:grpSpPr bwMode="auto">
          <a:xfrm>
            <a:off x="2971800" y="3968750"/>
            <a:ext cx="685800" cy="215900"/>
            <a:chOff x="1872" y="2500"/>
            <a:chExt cx="432" cy="136"/>
          </a:xfrm>
        </p:grpSpPr>
        <p:sp>
          <p:nvSpPr>
            <p:cNvPr id="15421" name="Rectangle 61" descr="Wide upward diagonal"/>
            <p:cNvSpPr>
              <a:spLocks noChangeArrowheads="1"/>
            </p:cNvSpPr>
            <p:nvPr/>
          </p:nvSpPr>
          <p:spPr bwMode="auto">
            <a:xfrm>
              <a:off x="1924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22" name="Rectangle 62"/>
            <p:cNvSpPr>
              <a:spLocks noChangeArrowheads="1"/>
            </p:cNvSpPr>
            <p:nvPr/>
          </p:nvSpPr>
          <p:spPr bwMode="auto">
            <a:xfrm>
              <a:off x="18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435" name="Group 75"/>
          <p:cNvGrpSpPr>
            <a:grpSpLocks/>
          </p:cNvGrpSpPr>
          <p:nvPr/>
        </p:nvGrpSpPr>
        <p:grpSpPr bwMode="auto">
          <a:xfrm>
            <a:off x="1763713" y="3405188"/>
            <a:ext cx="1231900" cy="1231900"/>
            <a:chOff x="1111" y="2145"/>
            <a:chExt cx="776" cy="776"/>
          </a:xfrm>
        </p:grpSpPr>
        <p:grpSp>
          <p:nvGrpSpPr>
            <p:cNvPr id="15429" name="Group 69"/>
            <p:cNvGrpSpPr>
              <a:grpSpLocks/>
            </p:cNvGrpSpPr>
            <p:nvPr/>
          </p:nvGrpSpPr>
          <p:grpSpPr bwMode="auto">
            <a:xfrm>
              <a:off x="1169" y="2203"/>
              <a:ext cx="704" cy="704"/>
              <a:chOff x="1169" y="2203"/>
              <a:chExt cx="704" cy="704"/>
            </a:xfrm>
          </p:grpSpPr>
          <p:sp>
            <p:nvSpPr>
              <p:cNvPr id="15424" name="Oval 64"/>
              <p:cNvSpPr>
                <a:spLocks noChangeArrowheads="1"/>
              </p:cNvSpPr>
              <p:nvPr/>
            </p:nvSpPr>
            <p:spPr bwMode="auto">
              <a:xfrm rot="3840000">
                <a:off x="1169" y="2203"/>
                <a:ext cx="704" cy="704"/>
              </a:xfrm>
              <a:prstGeom prst="ellipse">
                <a:avLst/>
              </a:prstGeom>
              <a:solidFill>
                <a:schemeClr val="hlink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425" name="Rectangle 65"/>
              <p:cNvSpPr>
                <a:spLocks noChangeArrowheads="1"/>
              </p:cNvSpPr>
              <p:nvPr/>
            </p:nvSpPr>
            <p:spPr bwMode="auto">
              <a:xfrm rot="3840000">
                <a:off x="1317" y="2253"/>
                <a:ext cx="176" cy="128"/>
              </a:xfrm>
              <a:prstGeom prst="rect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426" name="Rectangle 66"/>
              <p:cNvSpPr>
                <a:spLocks noChangeArrowheads="1"/>
              </p:cNvSpPr>
              <p:nvPr/>
            </p:nvSpPr>
            <p:spPr bwMode="auto">
              <a:xfrm rot="3840000">
                <a:off x="1548" y="2728"/>
                <a:ext cx="176" cy="128"/>
              </a:xfrm>
              <a:prstGeom prst="rect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427" name="Rectangle 67"/>
              <p:cNvSpPr>
                <a:spLocks noChangeArrowheads="1"/>
              </p:cNvSpPr>
              <p:nvPr/>
            </p:nvSpPr>
            <p:spPr bwMode="auto">
              <a:xfrm rot="3840000">
                <a:off x="1694" y="2352"/>
                <a:ext cx="128" cy="176"/>
              </a:xfrm>
              <a:prstGeom prst="rect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428" name="Rectangle 68"/>
              <p:cNvSpPr>
                <a:spLocks noChangeArrowheads="1"/>
              </p:cNvSpPr>
              <p:nvPr/>
            </p:nvSpPr>
            <p:spPr bwMode="auto">
              <a:xfrm rot="3840000">
                <a:off x="1219" y="2583"/>
                <a:ext cx="128" cy="176"/>
              </a:xfrm>
              <a:prstGeom prst="rect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5430" name="Oval 70"/>
            <p:cNvSpPr>
              <a:spLocks noChangeArrowheads="1"/>
            </p:cNvSpPr>
            <p:nvPr/>
          </p:nvSpPr>
          <p:spPr bwMode="auto">
            <a:xfrm rot="3840000">
              <a:off x="1759" y="2344"/>
              <a:ext cx="128" cy="128"/>
            </a:xfrm>
            <a:prstGeom prst="ellipse">
              <a:avLst/>
            </a:prstGeom>
            <a:solidFill>
              <a:schemeClr val="fol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31" name="Oval 71"/>
            <p:cNvSpPr>
              <a:spLocks noChangeArrowheads="1"/>
            </p:cNvSpPr>
            <p:nvPr/>
          </p:nvSpPr>
          <p:spPr bwMode="auto">
            <a:xfrm rot="3840000">
              <a:off x="1111" y="2660"/>
              <a:ext cx="128" cy="128"/>
            </a:xfrm>
            <a:prstGeom prst="ellipse">
              <a:avLst/>
            </a:prstGeom>
            <a:solidFill>
              <a:schemeClr val="fol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32" name="Oval 72"/>
            <p:cNvSpPr>
              <a:spLocks noChangeArrowheads="1"/>
            </p:cNvSpPr>
            <p:nvPr/>
          </p:nvSpPr>
          <p:spPr bwMode="auto">
            <a:xfrm rot="3840000">
              <a:off x="1288" y="2145"/>
              <a:ext cx="128" cy="128"/>
            </a:xfrm>
            <a:prstGeom prst="ellipse">
              <a:avLst/>
            </a:prstGeom>
            <a:solidFill>
              <a:schemeClr val="fol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33" name="Oval 73"/>
            <p:cNvSpPr>
              <a:spLocks noChangeArrowheads="1"/>
            </p:cNvSpPr>
            <p:nvPr/>
          </p:nvSpPr>
          <p:spPr bwMode="auto">
            <a:xfrm rot="3840000">
              <a:off x="1604" y="2793"/>
              <a:ext cx="128" cy="128"/>
            </a:xfrm>
            <a:prstGeom prst="ellipse">
              <a:avLst/>
            </a:prstGeom>
            <a:solidFill>
              <a:schemeClr val="fol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34" name="Oval 74"/>
            <p:cNvSpPr>
              <a:spLocks noChangeArrowheads="1"/>
            </p:cNvSpPr>
            <p:nvPr/>
          </p:nvSpPr>
          <p:spPr bwMode="auto">
            <a:xfrm rot="3840000">
              <a:off x="1453" y="2487"/>
              <a:ext cx="136" cy="136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440" name="Group 80"/>
          <p:cNvGrpSpPr>
            <a:grpSpLocks/>
          </p:cNvGrpSpPr>
          <p:nvPr/>
        </p:nvGrpSpPr>
        <p:grpSpPr bwMode="auto">
          <a:xfrm>
            <a:off x="6483350" y="1052513"/>
            <a:ext cx="673100" cy="1825625"/>
            <a:chOff x="4084" y="663"/>
            <a:chExt cx="424" cy="1150"/>
          </a:xfrm>
        </p:grpSpPr>
        <p:sp>
          <p:nvSpPr>
            <p:cNvPr id="15436" name="Rectangle 76"/>
            <p:cNvSpPr>
              <a:spLocks noChangeArrowheads="1"/>
            </p:cNvSpPr>
            <p:nvPr/>
          </p:nvSpPr>
          <p:spPr bwMode="auto">
            <a:xfrm>
              <a:off x="4084" y="724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37" name="Rectangle 77"/>
            <p:cNvSpPr>
              <a:spLocks noChangeArrowheads="1"/>
            </p:cNvSpPr>
            <p:nvPr/>
          </p:nvSpPr>
          <p:spPr bwMode="auto">
            <a:xfrm>
              <a:off x="4084" y="1588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38" name="Rectangle 78"/>
            <p:cNvSpPr>
              <a:spLocks noChangeArrowheads="1"/>
            </p:cNvSpPr>
            <p:nvPr/>
          </p:nvSpPr>
          <p:spPr bwMode="auto">
            <a:xfrm>
              <a:off x="4263" y="663"/>
              <a:ext cx="22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+</a:t>
              </a:r>
            </a:p>
          </p:txBody>
        </p:sp>
        <p:sp>
          <p:nvSpPr>
            <p:cNvPr id="15439" name="Rectangle 79"/>
            <p:cNvSpPr>
              <a:spLocks noChangeArrowheads="1"/>
            </p:cNvSpPr>
            <p:nvPr/>
          </p:nvSpPr>
          <p:spPr bwMode="auto">
            <a:xfrm>
              <a:off x="4311" y="1527"/>
              <a:ext cx="17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-</a:t>
              </a:r>
            </a:p>
          </p:txBody>
        </p:sp>
      </p:grpSp>
      <p:sp>
        <p:nvSpPr>
          <p:cNvPr id="15442" name="Rectangle 82"/>
          <p:cNvSpPr>
            <a:spLocks noChangeArrowheads="1"/>
          </p:cNvSpPr>
          <p:nvPr/>
        </p:nvSpPr>
        <p:spPr bwMode="auto">
          <a:xfrm>
            <a:off x="595313" y="2957513"/>
            <a:ext cx="180975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>
              <a:solidFill>
                <a:srgbClr val="FAFD00"/>
              </a:solidFill>
            </a:endParaRPr>
          </a:p>
          <a:p>
            <a:pPr eaLnBrk="1" hangingPunct="1"/>
            <a:endParaRPr lang="en-US" altLang="en-US" b="1">
              <a:solidFill>
                <a:srgbClr val="FAFD00"/>
              </a:solidFill>
            </a:endParaRPr>
          </a:p>
        </p:txBody>
      </p:sp>
      <p:sp>
        <p:nvSpPr>
          <p:cNvPr id="15443" name="Rectangle 83"/>
          <p:cNvSpPr>
            <a:spLocks noChangeArrowheads="1"/>
          </p:cNvSpPr>
          <p:nvPr/>
        </p:nvSpPr>
        <p:spPr bwMode="auto">
          <a:xfrm>
            <a:off x="3032125" y="4479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44" name="AutoShape 84"/>
          <p:cNvSpPr>
            <a:spLocks noChangeArrowheads="1"/>
          </p:cNvSpPr>
          <p:nvPr/>
        </p:nvSpPr>
        <p:spPr bwMode="auto">
          <a:xfrm>
            <a:off x="387350" y="1758950"/>
            <a:ext cx="1587500" cy="292100"/>
          </a:xfrm>
          <a:prstGeom prst="rightArrow">
            <a:avLst>
              <a:gd name="adj1" fmla="val 50000"/>
              <a:gd name="adj2" fmla="val 27176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45" name="AutoShape 85"/>
          <p:cNvSpPr>
            <a:spLocks noChangeArrowheads="1"/>
          </p:cNvSpPr>
          <p:nvPr/>
        </p:nvSpPr>
        <p:spPr bwMode="auto">
          <a:xfrm>
            <a:off x="82550" y="3968750"/>
            <a:ext cx="1054100" cy="215900"/>
          </a:xfrm>
          <a:prstGeom prst="rightArrow">
            <a:avLst>
              <a:gd name="adj1" fmla="val 50000"/>
              <a:gd name="adj2" fmla="val 244140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46" name="AutoShape 86"/>
          <p:cNvSpPr>
            <a:spLocks noChangeArrowheads="1"/>
          </p:cNvSpPr>
          <p:nvPr/>
        </p:nvSpPr>
        <p:spPr bwMode="auto">
          <a:xfrm>
            <a:off x="3663950" y="3968750"/>
            <a:ext cx="977900" cy="215900"/>
          </a:xfrm>
          <a:prstGeom prst="rightArrow">
            <a:avLst>
              <a:gd name="adj1" fmla="val 50000"/>
              <a:gd name="adj2" fmla="val 226492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47" name="Freeform 87"/>
          <p:cNvSpPr>
            <a:spLocks/>
          </p:cNvSpPr>
          <p:nvPr/>
        </p:nvSpPr>
        <p:spPr bwMode="auto">
          <a:xfrm>
            <a:off x="7924800" y="1447800"/>
            <a:ext cx="915988" cy="1068388"/>
          </a:xfrm>
          <a:custGeom>
            <a:avLst/>
            <a:gdLst>
              <a:gd name="T0" fmla="*/ 48 w 577"/>
              <a:gd name="T1" fmla="*/ 0 h 673"/>
              <a:gd name="T2" fmla="*/ 480 w 577"/>
              <a:gd name="T3" fmla="*/ 672 h 673"/>
              <a:gd name="T4" fmla="*/ 240 w 577"/>
              <a:gd name="T5" fmla="*/ 288 h 673"/>
              <a:gd name="T6" fmla="*/ 576 w 577"/>
              <a:gd name="T7" fmla="*/ 48 h 673"/>
              <a:gd name="T8" fmla="*/ 0 w 577"/>
              <a:gd name="T9" fmla="*/ 432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7" h="673">
                <a:moveTo>
                  <a:pt x="48" y="0"/>
                </a:moveTo>
                <a:lnTo>
                  <a:pt x="480" y="672"/>
                </a:lnTo>
                <a:lnTo>
                  <a:pt x="240" y="288"/>
                </a:lnTo>
                <a:lnTo>
                  <a:pt x="576" y="48"/>
                </a:lnTo>
                <a:lnTo>
                  <a:pt x="0" y="432"/>
                </a:lnTo>
              </a:path>
            </a:pathLst>
          </a:custGeom>
          <a:noFill/>
          <a:ln w="50800" cap="rnd" cmpd="sng">
            <a:solidFill>
              <a:srgbClr val="FC0128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48" name="AutoShape 88"/>
          <p:cNvSpPr>
            <a:spLocks noChangeArrowheads="1"/>
          </p:cNvSpPr>
          <p:nvPr/>
        </p:nvSpPr>
        <p:spPr bwMode="auto">
          <a:xfrm flipH="1">
            <a:off x="2292350" y="2368550"/>
            <a:ext cx="1054100" cy="139700"/>
          </a:xfrm>
          <a:prstGeom prst="rightArrow">
            <a:avLst>
              <a:gd name="adj1" fmla="val 50000"/>
              <a:gd name="adj2" fmla="val 377308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49" name="Rectangle 89"/>
          <p:cNvSpPr>
            <a:spLocks noChangeArrowheads="1"/>
          </p:cNvSpPr>
          <p:nvPr/>
        </p:nvSpPr>
        <p:spPr bwMode="auto">
          <a:xfrm>
            <a:off x="2286000" y="1295400"/>
            <a:ext cx="152400" cy="152400"/>
          </a:xfrm>
          <a:prstGeom prst="rect">
            <a:avLst/>
          </a:prstGeom>
          <a:solidFill>
            <a:srgbClr val="FAFD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50" name="AutoShape 90"/>
          <p:cNvSpPr>
            <a:spLocks noChangeArrowheads="1"/>
          </p:cNvSpPr>
          <p:nvPr/>
        </p:nvSpPr>
        <p:spPr bwMode="auto">
          <a:xfrm>
            <a:off x="1987550" y="1225550"/>
            <a:ext cx="292100" cy="292100"/>
          </a:xfrm>
          <a:prstGeom prst="rightArrow">
            <a:avLst>
              <a:gd name="adj1" fmla="val 50000"/>
              <a:gd name="adj2" fmla="val 50005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51" name="Rectangle 91"/>
          <p:cNvSpPr>
            <a:spLocks noChangeArrowheads="1"/>
          </p:cNvSpPr>
          <p:nvPr/>
        </p:nvSpPr>
        <p:spPr bwMode="auto">
          <a:xfrm>
            <a:off x="4862513" y="3871913"/>
            <a:ext cx="2798844" cy="175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Please note, if there is a </a:t>
            </a:r>
          </a:p>
          <a:p>
            <a:r>
              <a:rPr lang="en-US" altLang="en-US" sz="1800" dirty="0"/>
              <a:t>restriction in the system, a </a:t>
            </a:r>
          </a:p>
          <a:p>
            <a:r>
              <a:rPr lang="en-US" altLang="en-US" sz="1800" dirty="0"/>
              <a:t>safety valve at the suction</a:t>
            </a:r>
          </a:p>
          <a:p>
            <a:r>
              <a:rPr lang="en-US" altLang="en-US" sz="1800" dirty="0"/>
              <a:t>end </a:t>
            </a:r>
            <a:r>
              <a:rPr lang="en-US" altLang="en-US" sz="1800" dirty="0" smtClean="0"/>
              <a:t>of </a:t>
            </a:r>
            <a:r>
              <a:rPr lang="en-US" altLang="en-US" sz="1800" dirty="0"/>
              <a:t>the pump will open,</a:t>
            </a:r>
          </a:p>
          <a:p>
            <a:r>
              <a:rPr lang="en-US" altLang="en-US" sz="1800" dirty="0"/>
              <a:t>thus causing a pressure drop</a:t>
            </a:r>
          </a:p>
          <a:p>
            <a:r>
              <a:rPr lang="en-US" altLang="en-US" sz="1800" dirty="0"/>
              <a:t>in the pump.</a:t>
            </a:r>
          </a:p>
        </p:txBody>
      </p:sp>
      <p:sp>
        <p:nvSpPr>
          <p:cNvPr id="15452" name="Freeform 92"/>
          <p:cNvSpPr>
            <a:spLocks/>
          </p:cNvSpPr>
          <p:nvPr/>
        </p:nvSpPr>
        <p:spPr bwMode="auto">
          <a:xfrm>
            <a:off x="304800" y="2514600"/>
            <a:ext cx="1754188" cy="2897188"/>
          </a:xfrm>
          <a:custGeom>
            <a:avLst/>
            <a:gdLst>
              <a:gd name="T0" fmla="*/ 1104 w 1105"/>
              <a:gd name="T1" fmla="*/ 0 h 1825"/>
              <a:gd name="T2" fmla="*/ 0 w 1105"/>
              <a:gd name="T3" fmla="*/ 576 h 1825"/>
              <a:gd name="T4" fmla="*/ 0 w 1105"/>
              <a:gd name="T5" fmla="*/ 1824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105" h="1825">
                <a:moveTo>
                  <a:pt x="1104" y="0"/>
                </a:moveTo>
                <a:lnTo>
                  <a:pt x="0" y="576"/>
                </a:lnTo>
                <a:lnTo>
                  <a:pt x="0" y="1824"/>
                </a:lnTo>
              </a:path>
            </a:pathLst>
          </a:custGeom>
          <a:noFill/>
          <a:ln w="12700" cap="rnd" cmpd="sng">
            <a:solidFill>
              <a:srgbClr val="00FF00"/>
            </a:solidFill>
            <a:prstDash val="solid"/>
            <a:round/>
            <a:headEnd type="triangl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53" name="Rectangle 93"/>
          <p:cNvSpPr>
            <a:spLocks noChangeArrowheads="1"/>
          </p:cNvSpPr>
          <p:nvPr/>
        </p:nvSpPr>
        <p:spPr bwMode="auto">
          <a:xfrm>
            <a:off x="164887" y="5314950"/>
            <a:ext cx="3162726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Safety valve has opened</a:t>
            </a:r>
          </a:p>
        </p:txBody>
      </p:sp>
      <p:sp>
        <p:nvSpPr>
          <p:cNvPr id="15454" name="Rectangle 94"/>
          <p:cNvSpPr>
            <a:spLocks noChangeArrowheads="1"/>
          </p:cNvSpPr>
          <p:nvPr/>
        </p:nvSpPr>
        <p:spPr bwMode="auto">
          <a:xfrm>
            <a:off x="7605713" y="2271713"/>
            <a:ext cx="1530869" cy="8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System</a:t>
            </a:r>
          </a:p>
          <a:p>
            <a:r>
              <a:rPr lang="en-US" altLang="en-US" dirty="0"/>
              <a:t>Restriction</a:t>
            </a:r>
          </a:p>
        </p:txBody>
      </p:sp>
      <p:sp>
        <p:nvSpPr>
          <p:cNvPr id="15455" name="Freeform 95"/>
          <p:cNvSpPr>
            <a:spLocks/>
          </p:cNvSpPr>
          <p:nvPr/>
        </p:nvSpPr>
        <p:spPr bwMode="auto">
          <a:xfrm>
            <a:off x="2438400" y="22860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56" name="Freeform 96"/>
          <p:cNvSpPr>
            <a:spLocks/>
          </p:cNvSpPr>
          <p:nvPr/>
        </p:nvSpPr>
        <p:spPr bwMode="auto">
          <a:xfrm>
            <a:off x="3429000" y="2286000"/>
            <a:ext cx="1449388" cy="1588"/>
          </a:xfrm>
          <a:custGeom>
            <a:avLst/>
            <a:gdLst>
              <a:gd name="T0" fmla="*/ 0 w 913"/>
              <a:gd name="T1" fmla="*/ 0 h 1"/>
              <a:gd name="T2" fmla="*/ 912 w 91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3" h="1">
                <a:moveTo>
                  <a:pt x="0" y="0"/>
                </a:move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96" name="Group 12"/>
          <p:cNvGrpSpPr>
            <a:grpSpLocks/>
          </p:cNvGrpSpPr>
          <p:nvPr/>
        </p:nvGrpSpPr>
        <p:grpSpPr bwMode="auto">
          <a:xfrm>
            <a:off x="1530350" y="920750"/>
            <a:ext cx="6159500" cy="2120900"/>
            <a:chOff x="964" y="580"/>
            <a:chExt cx="3880" cy="1336"/>
          </a:xfrm>
        </p:grpSpPr>
        <p:grpSp>
          <p:nvGrpSpPr>
            <p:cNvPr id="16390" name="Group 6"/>
            <p:cNvGrpSpPr>
              <a:grpSpLocks/>
            </p:cNvGrpSpPr>
            <p:nvPr/>
          </p:nvGrpSpPr>
          <p:grpSpPr bwMode="auto">
            <a:xfrm>
              <a:off x="964" y="580"/>
              <a:ext cx="3112" cy="1336"/>
              <a:chOff x="964" y="580"/>
              <a:chExt cx="3112" cy="1336"/>
            </a:xfrm>
          </p:grpSpPr>
          <p:grpSp>
            <p:nvGrpSpPr>
              <p:cNvPr id="16388" name="Group 4"/>
              <p:cNvGrpSpPr>
                <a:grpSpLocks/>
              </p:cNvGrpSpPr>
              <p:nvPr/>
            </p:nvGrpSpPr>
            <p:grpSpPr bwMode="auto">
              <a:xfrm>
                <a:off x="964" y="580"/>
                <a:ext cx="3112" cy="1336"/>
                <a:chOff x="964" y="580"/>
                <a:chExt cx="3112" cy="1336"/>
              </a:xfrm>
            </p:grpSpPr>
            <p:sp>
              <p:nvSpPr>
                <p:cNvPr id="16386" name="Rectangle 2" descr="Wide upward diagonal"/>
                <p:cNvSpPr>
                  <a:spLocks noChangeArrowheads="1"/>
                </p:cNvSpPr>
                <p:nvPr/>
              </p:nvSpPr>
              <p:spPr bwMode="auto">
                <a:xfrm>
                  <a:off x="964" y="580"/>
                  <a:ext cx="3112" cy="1336"/>
                </a:xfrm>
                <a:prstGeom prst="rect">
                  <a:avLst/>
                </a:prstGeom>
                <a:pattFill prst="wdUpDiag">
                  <a:fgClr>
                    <a:schemeClr val="bg2"/>
                  </a:fgClr>
                  <a:bgClr>
                    <a:schemeClr val="tx2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6387" name="Rectangle 3"/>
                <p:cNvSpPr>
                  <a:spLocks noChangeArrowheads="1"/>
                </p:cNvSpPr>
                <p:nvPr/>
              </p:nvSpPr>
              <p:spPr bwMode="auto">
                <a:xfrm>
                  <a:off x="1108" y="676"/>
                  <a:ext cx="2872" cy="1096"/>
                </a:xfrm>
                <a:prstGeom prst="rect">
                  <a:avLst/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6389" name="Rectangle 5" descr="Wide upward diagonal"/>
              <p:cNvSpPr>
                <a:spLocks noChangeArrowheads="1"/>
              </p:cNvSpPr>
              <p:nvPr/>
            </p:nvSpPr>
            <p:spPr bwMode="auto">
              <a:xfrm>
                <a:off x="3556" y="676"/>
                <a:ext cx="40" cy="424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6393" name="Group 9"/>
            <p:cNvGrpSpPr>
              <a:grpSpLocks/>
            </p:cNvGrpSpPr>
            <p:nvPr/>
          </p:nvGrpSpPr>
          <p:grpSpPr bwMode="auto">
            <a:xfrm>
              <a:off x="3984" y="1012"/>
              <a:ext cx="860" cy="376"/>
              <a:chOff x="3984" y="1012"/>
              <a:chExt cx="860" cy="376"/>
            </a:xfrm>
          </p:grpSpPr>
          <p:sp>
            <p:nvSpPr>
              <p:cNvPr id="16391" name="Rectangle 7" descr="Wide upward diagonal"/>
              <p:cNvSpPr>
                <a:spLocks noChangeArrowheads="1"/>
              </p:cNvSpPr>
              <p:nvPr/>
            </p:nvSpPr>
            <p:spPr bwMode="auto">
              <a:xfrm>
                <a:off x="3984" y="1012"/>
                <a:ext cx="860" cy="376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392" name="Rectangle 8"/>
              <p:cNvSpPr>
                <a:spLocks noChangeArrowheads="1"/>
              </p:cNvSpPr>
              <p:nvPr/>
            </p:nvSpPr>
            <p:spPr bwMode="auto">
              <a:xfrm>
                <a:off x="3988" y="1060"/>
                <a:ext cx="808" cy="280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6394" name="Freeform 10" descr="Wide upward diagonal"/>
            <p:cNvSpPr>
              <a:spLocks/>
            </p:cNvSpPr>
            <p:nvPr/>
          </p:nvSpPr>
          <p:spPr bwMode="auto">
            <a:xfrm>
              <a:off x="3984" y="1056"/>
              <a:ext cx="385" cy="49"/>
            </a:xfrm>
            <a:custGeom>
              <a:avLst/>
              <a:gdLst>
                <a:gd name="T0" fmla="*/ 0 w 385"/>
                <a:gd name="T1" fmla="*/ 0 h 49"/>
                <a:gd name="T2" fmla="*/ 0 w 385"/>
                <a:gd name="T3" fmla="*/ 48 h 49"/>
                <a:gd name="T4" fmla="*/ 336 w 385"/>
                <a:gd name="T5" fmla="*/ 48 h 49"/>
                <a:gd name="T6" fmla="*/ 384 w 385"/>
                <a:gd name="T7" fmla="*/ 0 h 49"/>
                <a:gd name="T8" fmla="*/ 0 w 385"/>
                <a:gd name="T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0"/>
                  </a:moveTo>
                  <a:lnTo>
                    <a:pt x="0" y="48"/>
                  </a:lnTo>
                  <a:lnTo>
                    <a:pt x="336" y="48"/>
                  </a:lnTo>
                  <a:lnTo>
                    <a:pt x="384" y="0"/>
                  </a:lnTo>
                  <a:lnTo>
                    <a:pt x="0" y="0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395" name="Freeform 11" descr="Wide upward diagonal"/>
            <p:cNvSpPr>
              <a:spLocks/>
            </p:cNvSpPr>
            <p:nvPr/>
          </p:nvSpPr>
          <p:spPr bwMode="auto">
            <a:xfrm>
              <a:off x="3984" y="1296"/>
              <a:ext cx="385" cy="49"/>
            </a:xfrm>
            <a:custGeom>
              <a:avLst/>
              <a:gdLst>
                <a:gd name="T0" fmla="*/ 0 w 385"/>
                <a:gd name="T1" fmla="*/ 48 h 49"/>
                <a:gd name="T2" fmla="*/ 0 w 385"/>
                <a:gd name="T3" fmla="*/ 0 h 49"/>
                <a:gd name="T4" fmla="*/ 336 w 385"/>
                <a:gd name="T5" fmla="*/ 0 h 49"/>
                <a:gd name="T6" fmla="*/ 384 w 385"/>
                <a:gd name="T7" fmla="*/ 48 h 49"/>
                <a:gd name="T8" fmla="*/ 0 w 385"/>
                <a:gd name="T9" fmla="*/ 4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48"/>
                  </a:moveTo>
                  <a:lnTo>
                    <a:pt x="0" y="0"/>
                  </a:lnTo>
                  <a:lnTo>
                    <a:pt x="336" y="0"/>
                  </a:lnTo>
                  <a:lnTo>
                    <a:pt x="384" y="48"/>
                  </a:lnTo>
                  <a:lnTo>
                    <a:pt x="0" y="48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397" name="Rectangle 13"/>
          <p:cNvSpPr>
            <a:spLocks noChangeArrowheads="1"/>
          </p:cNvSpPr>
          <p:nvPr/>
        </p:nvSpPr>
        <p:spPr bwMode="auto">
          <a:xfrm>
            <a:off x="3435350" y="1073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8" name="Rectangle 14"/>
          <p:cNvSpPr>
            <a:spLocks noChangeArrowheads="1"/>
          </p:cNvSpPr>
          <p:nvPr/>
        </p:nvSpPr>
        <p:spPr bwMode="auto">
          <a:xfrm>
            <a:off x="3435350" y="2597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419" name="Group 35"/>
          <p:cNvGrpSpPr>
            <a:grpSpLocks/>
          </p:cNvGrpSpPr>
          <p:nvPr/>
        </p:nvGrpSpPr>
        <p:grpSpPr bwMode="auto">
          <a:xfrm>
            <a:off x="2292350" y="1454150"/>
            <a:ext cx="3492500" cy="901700"/>
            <a:chOff x="1444" y="916"/>
            <a:chExt cx="2200" cy="568"/>
          </a:xfrm>
        </p:grpSpPr>
        <p:sp>
          <p:nvSpPr>
            <p:cNvPr id="16399" name="Rectangle 15"/>
            <p:cNvSpPr>
              <a:spLocks noChangeArrowheads="1"/>
            </p:cNvSpPr>
            <p:nvPr/>
          </p:nvSpPr>
          <p:spPr bwMode="auto">
            <a:xfrm>
              <a:off x="1444" y="1108"/>
              <a:ext cx="2200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6410" name="Group 26"/>
            <p:cNvGrpSpPr>
              <a:grpSpLocks/>
            </p:cNvGrpSpPr>
            <p:nvPr/>
          </p:nvGrpSpPr>
          <p:grpSpPr bwMode="auto">
            <a:xfrm>
              <a:off x="2020" y="916"/>
              <a:ext cx="1144" cy="568"/>
              <a:chOff x="2020" y="916"/>
              <a:chExt cx="1144" cy="568"/>
            </a:xfrm>
          </p:grpSpPr>
          <p:sp>
            <p:nvSpPr>
              <p:cNvPr id="16400" name="Oval 16" descr="Dark horizontal"/>
              <p:cNvSpPr>
                <a:spLocks noChangeArrowheads="1"/>
              </p:cNvSpPr>
              <p:nvPr/>
            </p:nvSpPr>
            <p:spPr bwMode="auto">
              <a:xfrm>
                <a:off x="2020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401" name="Oval 17" descr="Dark horizontal"/>
              <p:cNvSpPr>
                <a:spLocks noChangeArrowheads="1"/>
              </p:cNvSpPr>
              <p:nvPr/>
            </p:nvSpPr>
            <p:spPr bwMode="auto">
              <a:xfrm>
                <a:off x="2020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402" name="Oval 18" descr="Dark horizontal"/>
              <p:cNvSpPr>
                <a:spLocks noChangeArrowheads="1"/>
              </p:cNvSpPr>
              <p:nvPr/>
            </p:nvSpPr>
            <p:spPr bwMode="auto">
              <a:xfrm>
                <a:off x="2932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403" name="Oval 19" descr="Dark horizontal"/>
              <p:cNvSpPr>
                <a:spLocks noChangeArrowheads="1"/>
              </p:cNvSpPr>
              <p:nvPr/>
            </p:nvSpPr>
            <p:spPr bwMode="auto">
              <a:xfrm>
                <a:off x="2932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6409" name="Group 25"/>
              <p:cNvGrpSpPr>
                <a:grpSpLocks/>
              </p:cNvGrpSpPr>
              <p:nvPr/>
            </p:nvGrpSpPr>
            <p:grpSpPr bwMode="auto">
              <a:xfrm>
                <a:off x="2160" y="916"/>
                <a:ext cx="913" cy="568"/>
                <a:chOff x="2160" y="916"/>
                <a:chExt cx="913" cy="568"/>
              </a:xfrm>
            </p:grpSpPr>
            <p:grpSp>
              <p:nvGrpSpPr>
                <p:cNvPr id="16407" name="Group 23"/>
                <p:cNvGrpSpPr>
                  <a:grpSpLocks/>
                </p:cNvGrpSpPr>
                <p:nvPr/>
              </p:nvGrpSpPr>
              <p:grpSpPr bwMode="auto">
                <a:xfrm>
                  <a:off x="2160" y="916"/>
                  <a:ext cx="913" cy="568"/>
                  <a:chOff x="2160" y="916"/>
                  <a:chExt cx="913" cy="568"/>
                </a:xfrm>
              </p:grpSpPr>
              <p:sp>
                <p:nvSpPr>
                  <p:cNvPr id="16404" name="Rectangle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916"/>
                    <a:ext cx="904" cy="56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29804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29804"/>
                          <a:invGamma/>
                        </a:srgbClr>
                      </a:gs>
                    </a:gsLst>
                    <a:lin ang="540000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05" name="Freeform 21"/>
                  <p:cNvSpPr>
                    <a:spLocks/>
                  </p:cNvSpPr>
                  <p:nvPr/>
                </p:nvSpPr>
                <p:spPr bwMode="auto">
                  <a:xfrm>
                    <a:off x="2160" y="1056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6406" name="Freeform 22"/>
                  <p:cNvSpPr>
                    <a:spLocks/>
                  </p:cNvSpPr>
                  <p:nvPr/>
                </p:nvSpPr>
                <p:spPr bwMode="auto">
                  <a:xfrm>
                    <a:off x="2160" y="1344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6408" name="Freeform 24"/>
                <p:cNvSpPr>
                  <a:spLocks/>
                </p:cNvSpPr>
                <p:nvPr/>
              </p:nvSpPr>
              <p:spPr bwMode="auto">
                <a:xfrm>
                  <a:off x="2160" y="1200"/>
                  <a:ext cx="913" cy="1"/>
                </a:xfrm>
                <a:custGeom>
                  <a:avLst/>
                  <a:gdLst>
                    <a:gd name="T0" fmla="*/ 0 w 913"/>
                    <a:gd name="T1" fmla="*/ 0 h 1"/>
                    <a:gd name="T2" fmla="*/ 912 w 91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913" h="1">
                      <a:moveTo>
                        <a:pt x="0" y="0"/>
                      </a:moveTo>
                      <a:lnTo>
                        <a:pt x="9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16418" name="Group 34"/>
            <p:cNvGrpSpPr>
              <a:grpSpLocks/>
            </p:cNvGrpSpPr>
            <p:nvPr/>
          </p:nvGrpSpPr>
          <p:grpSpPr bwMode="auto">
            <a:xfrm>
              <a:off x="3072" y="1060"/>
              <a:ext cx="433" cy="280"/>
              <a:chOff x="3072" y="1060"/>
              <a:chExt cx="433" cy="280"/>
            </a:xfrm>
          </p:grpSpPr>
          <p:grpSp>
            <p:nvGrpSpPr>
              <p:cNvPr id="16416" name="Group 32"/>
              <p:cNvGrpSpPr>
                <a:grpSpLocks/>
              </p:cNvGrpSpPr>
              <p:nvPr/>
            </p:nvGrpSpPr>
            <p:grpSpPr bwMode="auto">
              <a:xfrm>
                <a:off x="3072" y="1060"/>
                <a:ext cx="433" cy="280"/>
                <a:chOff x="3072" y="1060"/>
                <a:chExt cx="433" cy="280"/>
              </a:xfrm>
            </p:grpSpPr>
            <p:sp>
              <p:nvSpPr>
                <p:cNvPr id="16411" name="Rectangle 27"/>
                <p:cNvSpPr>
                  <a:spLocks noChangeArrowheads="1"/>
                </p:cNvSpPr>
                <p:nvPr/>
              </p:nvSpPr>
              <p:spPr bwMode="auto">
                <a:xfrm>
                  <a:off x="3076" y="1060"/>
                  <a:ext cx="424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54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6412" name="Freeform 28"/>
                <p:cNvSpPr>
                  <a:spLocks/>
                </p:cNvSpPr>
                <p:nvPr/>
              </p:nvSpPr>
              <p:spPr bwMode="auto">
                <a:xfrm>
                  <a:off x="3072" y="1104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6413" name="Freeform 29"/>
                <p:cNvSpPr>
                  <a:spLocks/>
                </p:cNvSpPr>
                <p:nvPr/>
              </p:nvSpPr>
              <p:spPr bwMode="auto">
                <a:xfrm>
                  <a:off x="3072" y="1152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6414" name="Freeform 30"/>
                <p:cNvSpPr>
                  <a:spLocks/>
                </p:cNvSpPr>
                <p:nvPr/>
              </p:nvSpPr>
              <p:spPr bwMode="auto">
                <a:xfrm>
                  <a:off x="3072" y="1248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6415" name="Freeform 31"/>
                <p:cNvSpPr>
                  <a:spLocks/>
                </p:cNvSpPr>
                <p:nvPr/>
              </p:nvSpPr>
              <p:spPr bwMode="auto">
                <a:xfrm>
                  <a:off x="3072" y="1296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6417" name="Freeform 33"/>
              <p:cNvSpPr>
                <a:spLocks/>
              </p:cNvSpPr>
              <p:nvPr/>
            </p:nvSpPr>
            <p:spPr bwMode="auto">
              <a:xfrm>
                <a:off x="3072" y="1200"/>
                <a:ext cx="433" cy="1"/>
              </a:xfrm>
              <a:custGeom>
                <a:avLst/>
                <a:gdLst>
                  <a:gd name="T0" fmla="*/ 0 w 433"/>
                  <a:gd name="T1" fmla="*/ 0 h 1"/>
                  <a:gd name="T2" fmla="*/ 432 w 43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433" h="1">
                    <a:moveTo>
                      <a:pt x="0" y="0"/>
                    </a:moveTo>
                    <a:lnTo>
                      <a:pt x="43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6420" name="Rectangle 36" descr="Wide upward diagonal"/>
          <p:cNvSpPr>
            <a:spLocks noChangeArrowheads="1"/>
          </p:cNvSpPr>
          <p:nvPr/>
        </p:nvSpPr>
        <p:spPr bwMode="auto">
          <a:xfrm>
            <a:off x="5645150" y="2063750"/>
            <a:ext cx="63500" cy="5207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423" name="Group 39"/>
          <p:cNvGrpSpPr>
            <a:grpSpLocks/>
          </p:cNvGrpSpPr>
          <p:nvPr/>
        </p:nvGrpSpPr>
        <p:grpSpPr bwMode="auto">
          <a:xfrm>
            <a:off x="844550" y="1606550"/>
            <a:ext cx="901700" cy="596900"/>
            <a:chOff x="532" y="1012"/>
            <a:chExt cx="568" cy="376"/>
          </a:xfrm>
        </p:grpSpPr>
        <p:sp>
          <p:nvSpPr>
            <p:cNvPr id="16421" name="Rectangle 37" descr="Wide upward diagonal"/>
            <p:cNvSpPr>
              <a:spLocks noChangeArrowheads="1"/>
            </p:cNvSpPr>
            <p:nvPr/>
          </p:nvSpPr>
          <p:spPr bwMode="auto">
            <a:xfrm>
              <a:off x="532" y="1012"/>
              <a:ext cx="568" cy="37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22" name="Rectangle 38"/>
            <p:cNvSpPr>
              <a:spLocks noChangeArrowheads="1"/>
            </p:cNvSpPr>
            <p:nvPr/>
          </p:nvSpPr>
          <p:spPr bwMode="auto">
            <a:xfrm>
              <a:off x="580" y="1060"/>
              <a:ext cx="520" cy="280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6426" name="Group 42"/>
          <p:cNvGrpSpPr>
            <a:grpSpLocks/>
          </p:cNvGrpSpPr>
          <p:nvPr/>
        </p:nvGrpSpPr>
        <p:grpSpPr bwMode="auto">
          <a:xfrm>
            <a:off x="6858000" y="1676400"/>
            <a:ext cx="527050" cy="458788"/>
            <a:chOff x="4320" y="1056"/>
            <a:chExt cx="332" cy="289"/>
          </a:xfrm>
        </p:grpSpPr>
        <p:sp>
          <p:nvSpPr>
            <p:cNvPr id="16424" name="Freeform 40"/>
            <p:cNvSpPr>
              <a:spLocks/>
            </p:cNvSpPr>
            <p:nvPr/>
          </p:nvSpPr>
          <p:spPr bwMode="auto">
            <a:xfrm>
              <a:off x="4320" y="1056"/>
              <a:ext cx="241" cy="289"/>
            </a:xfrm>
            <a:custGeom>
              <a:avLst/>
              <a:gdLst>
                <a:gd name="T0" fmla="*/ 0 w 241"/>
                <a:gd name="T1" fmla="*/ 48 h 289"/>
                <a:gd name="T2" fmla="*/ 0 w 241"/>
                <a:gd name="T3" fmla="*/ 240 h 289"/>
                <a:gd name="T4" fmla="*/ 48 w 241"/>
                <a:gd name="T5" fmla="*/ 288 h 289"/>
                <a:gd name="T6" fmla="*/ 240 w 241"/>
                <a:gd name="T7" fmla="*/ 288 h 289"/>
                <a:gd name="T8" fmla="*/ 240 w 241"/>
                <a:gd name="T9" fmla="*/ 0 h 289"/>
                <a:gd name="T10" fmla="*/ 48 w 241"/>
                <a:gd name="T11" fmla="*/ 0 h 289"/>
                <a:gd name="T12" fmla="*/ 0 w 241"/>
                <a:gd name="T13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289">
                  <a:moveTo>
                    <a:pt x="0" y="48"/>
                  </a:moveTo>
                  <a:lnTo>
                    <a:pt x="0" y="240"/>
                  </a:lnTo>
                  <a:lnTo>
                    <a:pt x="48" y="288"/>
                  </a:lnTo>
                  <a:lnTo>
                    <a:pt x="240" y="288"/>
                  </a:lnTo>
                  <a:lnTo>
                    <a:pt x="240" y="0"/>
                  </a:lnTo>
                  <a:lnTo>
                    <a:pt x="48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25" name="Rectangle 41"/>
            <p:cNvSpPr>
              <a:spLocks noChangeArrowheads="1"/>
            </p:cNvSpPr>
            <p:nvPr/>
          </p:nvSpPr>
          <p:spPr bwMode="auto">
            <a:xfrm>
              <a:off x="4564" y="1156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6427" name="Freeform 43"/>
          <p:cNvSpPr>
            <a:spLocks/>
          </p:cNvSpPr>
          <p:nvPr/>
        </p:nvSpPr>
        <p:spPr bwMode="auto">
          <a:xfrm>
            <a:off x="7239000" y="1752600"/>
            <a:ext cx="382588" cy="306388"/>
          </a:xfrm>
          <a:custGeom>
            <a:avLst/>
            <a:gdLst>
              <a:gd name="T0" fmla="*/ 0 w 241"/>
              <a:gd name="T1" fmla="*/ 192 h 193"/>
              <a:gd name="T2" fmla="*/ 48 w 241"/>
              <a:gd name="T3" fmla="*/ 0 h 193"/>
              <a:gd name="T4" fmla="*/ 96 w 241"/>
              <a:gd name="T5" fmla="*/ 192 h 193"/>
              <a:gd name="T6" fmla="*/ 144 w 241"/>
              <a:gd name="T7" fmla="*/ 0 h 193"/>
              <a:gd name="T8" fmla="*/ 192 w 241"/>
              <a:gd name="T9" fmla="*/ 192 h 193"/>
              <a:gd name="T10" fmla="*/ 240 w 241"/>
              <a:gd name="T11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193">
                <a:moveTo>
                  <a:pt x="0" y="192"/>
                </a:moveTo>
                <a:lnTo>
                  <a:pt x="48" y="0"/>
                </a:lnTo>
                <a:lnTo>
                  <a:pt x="96" y="192"/>
                </a:lnTo>
                <a:lnTo>
                  <a:pt x="144" y="0"/>
                </a:lnTo>
                <a:lnTo>
                  <a:pt x="192" y="192"/>
                </a:lnTo>
                <a:lnTo>
                  <a:pt x="24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28" name="Rectangle 44"/>
          <p:cNvSpPr>
            <a:spLocks noChangeArrowheads="1"/>
          </p:cNvSpPr>
          <p:nvPr/>
        </p:nvSpPr>
        <p:spPr bwMode="auto">
          <a:xfrm>
            <a:off x="2444750" y="1225550"/>
            <a:ext cx="292100" cy="1358900"/>
          </a:xfrm>
          <a:prstGeom prst="rect">
            <a:avLst/>
          </a:prstGeom>
          <a:gradFill rotWithShape="0">
            <a:gsLst>
              <a:gs pos="0">
                <a:srgbClr val="FC0128">
                  <a:gamma/>
                  <a:shade val="80000"/>
                  <a:invGamma/>
                </a:srgbClr>
              </a:gs>
              <a:gs pos="5000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29" name="Rectangle 45" descr="Wide upward diagonal"/>
          <p:cNvSpPr>
            <a:spLocks noChangeArrowheads="1"/>
          </p:cNvSpPr>
          <p:nvPr/>
        </p:nvSpPr>
        <p:spPr bwMode="auto">
          <a:xfrm>
            <a:off x="2292350" y="1073150"/>
            <a:ext cx="139700" cy="673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0" name="Rectangle 46" descr="Wide upward diagonal"/>
          <p:cNvSpPr>
            <a:spLocks noChangeArrowheads="1"/>
          </p:cNvSpPr>
          <p:nvPr/>
        </p:nvSpPr>
        <p:spPr bwMode="auto">
          <a:xfrm>
            <a:off x="2292350" y="20637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1" name="Rectangle 47" descr="Wide upward diagonal"/>
          <p:cNvSpPr>
            <a:spLocks noChangeArrowheads="1"/>
          </p:cNvSpPr>
          <p:nvPr/>
        </p:nvSpPr>
        <p:spPr bwMode="auto">
          <a:xfrm>
            <a:off x="2292350" y="25209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2" name="Rectangle 48"/>
          <p:cNvSpPr>
            <a:spLocks noChangeArrowheads="1"/>
          </p:cNvSpPr>
          <p:nvPr/>
        </p:nvSpPr>
        <p:spPr bwMode="auto">
          <a:xfrm>
            <a:off x="1905000" y="2209800"/>
            <a:ext cx="381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3" name="Freeform 49"/>
          <p:cNvSpPr>
            <a:spLocks/>
          </p:cNvSpPr>
          <p:nvPr/>
        </p:nvSpPr>
        <p:spPr bwMode="auto">
          <a:xfrm>
            <a:off x="1905000" y="2209800"/>
            <a:ext cx="382588" cy="458788"/>
          </a:xfrm>
          <a:custGeom>
            <a:avLst/>
            <a:gdLst>
              <a:gd name="T0" fmla="*/ 240 w 241"/>
              <a:gd name="T1" fmla="*/ 96 h 289"/>
              <a:gd name="T2" fmla="*/ 240 w 241"/>
              <a:gd name="T3" fmla="*/ 0 h 289"/>
              <a:gd name="T4" fmla="*/ 0 w 241"/>
              <a:gd name="T5" fmla="*/ 0 h 289"/>
              <a:gd name="T6" fmla="*/ 0 w 241"/>
              <a:gd name="T7" fmla="*/ 288 h 289"/>
              <a:gd name="T8" fmla="*/ 240 w 241"/>
              <a:gd name="T9" fmla="*/ 288 h 289"/>
              <a:gd name="T10" fmla="*/ 240 w 241"/>
              <a:gd name="T11" fmla="*/ 192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289">
                <a:moveTo>
                  <a:pt x="240" y="96"/>
                </a:moveTo>
                <a:lnTo>
                  <a:pt x="240" y="0"/>
                </a:lnTo>
                <a:lnTo>
                  <a:pt x="0" y="0"/>
                </a:lnTo>
                <a:lnTo>
                  <a:pt x="0" y="288"/>
                </a:lnTo>
                <a:lnTo>
                  <a:pt x="240" y="288"/>
                </a:lnTo>
                <a:lnTo>
                  <a:pt x="24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34" name="Oval 50"/>
          <p:cNvSpPr>
            <a:spLocks noChangeArrowheads="1"/>
          </p:cNvSpPr>
          <p:nvPr/>
        </p:nvSpPr>
        <p:spPr bwMode="auto">
          <a:xfrm>
            <a:off x="2139950" y="2368550"/>
            <a:ext cx="139700" cy="1397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5" name="Freeform 51"/>
          <p:cNvSpPr>
            <a:spLocks/>
          </p:cNvSpPr>
          <p:nvPr/>
        </p:nvSpPr>
        <p:spPr bwMode="auto">
          <a:xfrm>
            <a:off x="1905000" y="2362200"/>
            <a:ext cx="230188" cy="153988"/>
          </a:xfrm>
          <a:custGeom>
            <a:avLst/>
            <a:gdLst>
              <a:gd name="T0" fmla="*/ 144 w 145"/>
              <a:gd name="T1" fmla="*/ 96 h 97"/>
              <a:gd name="T2" fmla="*/ 144 w 145"/>
              <a:gd name="T3" fmla="*/ 0 h 97"/>
              <a:gd name="T4" fmla="*/ 96 w 145"/>
              <a:gd name="T5" fmla="*/ 96 h 97"/>
              <a:gd name="T6" fmla="*/ 48 w 145"/>
              <a:gd name="T7" fmla="*/ 0 h 97"/>
              <a:gd name="T8" fmla="*/ 0 w 145"/>
              <a:gd name="T9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97">
                <a:moveTo>
                  <a:pt x="144" y="96"/>
                </a:moveTo>
                <a:lnTo>
                  <a:pt x="144" y="0"/>
                </a:lnTo>
                <a:lnTo>
                  <a:pt x="96" y="96"/>
                </a:lnTo>
                <a:lnTo>
                  <a:pt x="48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36" name="Rectangle 52"/>
          <p:cNvSpPr>
            <a:spLocks noChangeArrowheads="1"/>
          </p:cNvSpPr>
          <p:nvPr/>
        </p:nvSpPr>
        <p:spPr bwMode="auto">
          <a:xfrm>
            <a:off x="5187950" y="1377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7" name="Rectangle 53"/>
          <p:cNvSpPr>
            <a:spLocks noChangeArrowheads="1"/>
          </p:cNvSpPr>
          <p:nvPr/>
        </p:nvSpPr>
        <p:spPr bwMode="auto">
          <a:xfrm>
            <a:off x="5187950" y="2139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8" name="Rectangle 54"/>
          <p:cNvSpPr>
            <a:spLocks noChangeArrowheads="1"/>
          </p:cNvSpPr>
          <p:nvPr/>
        </p:nvSpPr>
        <p:spPr bwMode="auto">
          <a:xfrm>
            <a:off x="5111750" y="14541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9" name="Rectangle 55"/>
          <p:cNvSpPr>
            <a:spLocks noChangeArrowheads="1"/>
          </p:cNvSpPr>
          <p:nvPr/>
        </p:nvSpPr>
        <p:spPr bwMode="auto">
          <a:xfrm>
            <a:off x="5111750" y="22923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40" name="Oval 56" descr="Wide upward diagonal"/>
          <p:cNvSpPr>
            <a:spLocks noChangeArrowheads="1"/>
          </p:cNvSpPr>
          <p:nvPr/>
        </p:nvSpPr>
        <p:spPr bwMode="auto">
          <a:xfrm>
            <a:off x="1536700" y="3365500"/>
            <a:ext cx="1498600" cy="1422400"/>
          </a:xfrm>
          <a:prstGeom prst="ellipse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41" name="Oval 57"/>
          <p:cNvSpPr>
            <a:spLocks noChangeArrowheads="1"/>
          </p:cNvSpPr>
          <p:nvPr/>
        </p:nvSpPr>
        <p:spPr bwMode="auto">
          <a:xfrm>
            <a:off x="1689100" y="3365500"/>
            <a:ext cx="1346200" cy="13462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447" name="Group 63"/>
          <p:cNvGrpSpPr>
            <a:grpSpLocks/>
          </p:cNvGrpSpPr>
          <p:nvPr/>
        </p:nvGrpSpPr>
        <p:grpSpPr bwMode="auto">
          <a:xfrm>
            <a:off x="1841500" y="3441700"/>
            <a:ext cx="1117600" cy="1117600"/>
            <a:chOff x="1160" y="2168"/>
            <a:chExt cx="704" cy="704"/>
          </a:xfrm>
        </p:grpSpPr>
        <p:sp>
          <p:nvSpPr>
            <p:cNvPr id="16442" name="Oval 58"/>
            <p:cNvSpPr>
              <a:spLocks noChangeArrowheads="1"/>
            </p:cNvSpPr>
            <p:nvPr/>
          </p:nvSpPr>
          <p:spPr bwMode="auto">
            <a:xfrm>
              <a:off x="1160" y="2168"/>
              <a:ext cx="704" cy="704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43" name="Rectangle 59"/>
            <p:cNvSpPr>
              <a:spLocks noChangeArrowheads="1"/>
            </p:cNvSpPr>
            <p:nvPr/>
          </p:nvSpPr>
          <p:spPr bwMode="auto">
            <a:xfrm>
              <a:off x="1160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44" name="Rectangle 60"/>
            <p:cNvSpPr>
              <a:spLocks noChangeArrowheads="1"/>
            </p:cNvSpPr>
            <p:nvPr/>
          </p:nvSpPr>
          <p:spPr bwMode="auto">
            <a:xfrm>
              <a:off x="1688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45" name="Rectangle 61"/>
            <p:cNvSpPr>
              <a:spLocks noChangeArrowheads="1"/>
            </p:cNvSpPr>
            <p:nvPr/>
          </p:nvSpPr>
          <p:spPr bwMode="auto">
            <a:xfrm>
              <a:off x="1448" y="2168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46" name="Rectangle 62"/>
            <p:cNvSpPr>
              <a:spLocks noChangeArrowheads="1"/>
            </p:cNvSpPr>
            <p:nvPr/>
          </p:nvSpPr>
          <p:spPr bwMode="auto">
            <a:xfrm>
              <a:off x="1448" y="2696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6448" name="Oval 64"/>
          <p:cNvSpPr>
            <a:spLocks noChangeArrowheads="1"/>
          </p:cNvSpPr>
          <p:nvPr/>
        </p:nvSpPr>
        <p:spPr bwMode="auto">
          <a:xfrm>
            <a:off x="2298700" y="3365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49" name="Oval 65"/>
          <p:cNvSpPr>
            <a:spLocks noChangeArrowheads="1"/>
          </p:cNvSpPr>
          <p:nvPr/>
        </p:nvSpPr>
        <p:spPr bwMode="auto">
          <a:xfrm>
            <a:off x="2298700" y="4508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452" name="Group 68"/>
          <p:cNvGrpSpPr>
            <a:grpSpLocks/>
          </p:cNvGrpSpPr>
          <p:nvPr/>
        </p:nvGrpSpPr>
        <p:grpSpPr bwMode="auto">
          <a:xfrm>
            <a:off x="1066800" y="3968750"/>
            <a:ext cx="685800" cy="215900"/>
            <a:chOff x="672" y="2500"/>
            <a:chExt cx="432" cy="136"/>
          </a:xfrm>
        </p:grpSpPr>
        <p:sp>
          <p:nvSpPr>
            <p:cNvPr id="16450" name="Rectangle 66" descr="Wide upward diagonal"/>
            <p:cNvSpPr>
              <a:spLocks noChangeArrowheads="1"/>
            </p:cNvSpPr>
            <p:nvPr/>
          </p:nvSpPr>
          <p:spPr bwMode="auto">
            <a:xfrm>
              <a:off x="676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51" name="Rectangle 67"/>
            <p:cNvSpPr>
              <a:spLocks noChangeArrowheads="1"/>
            </p:cNvSpPr>
            <p:nvPr/>
          </p:nvSpPr>
          <p:spPr bwMode="auto">
            <a:xfrm>
              <a:off x="6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6453" name="Oval 69"/>
          <p:cNvSpPr>
            <a:spLocks noChangeArrowheads="1"/>
          </p:cNvSpPr>
          <p:nvPr/>
        </p:nvSpPr>
        <p:spPr bwMode="auto">
          <a:xfrm>
            <a:off x="1689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456" name="Group 72"/>
          <p:cNvGrpSpPr>
            <a:grpSpLocks/>
          </p:cNvGrpSpPr>
          <p:nvPr/>
        </p:nvGrpSpPr>
        <p:grpSpPr bwMode="auto">
          <a:xfrm>
            <a:off x="2971800" y="3968750"/>
            <a:ext cx="685800" cy="215900"/>
            <a:chOff x="1872" y="2500"/>
            <a:chExt cx="432" cy="136"/>
          </a:xfrm>
        </p:grpSpPr>
        <p:sp>
          <p:nvSpPr>
            <p:cNvPr id="16454" name="Rectangle 70" descr="Wide upward diagonal"/>
            <p:cNvSpPr>
              <a:spLocks noChangeArrowheads="1"/>
            </p:cNvSpPr>
            <p:nvPr/>
          </p:nvSpPr>
          <p:spPr bwMode="auto">
            <a:xfrm>
              <a:off x="1924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55" name="Rectangle 71"/>
            <p:cNvSpPr>
              <a:spLocks noChangeArrowheads="1"/>
            </p:cNvSpPr>
            <p:nvPr/>
          </p:nvSpPr>
          <p:spPr bwMode="auto">
            <a:xfrm>
              <a:off x="18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6457" name="Oval 73"/>
          <p:cNvSpPr>
            <a:spLocks noChangeArrowheads="1"/>
          </p:cNvSpPr>
          <p:nvPr/>
        </p:nvSpPr>
        <p:spPr bwMode="auto">
          <a:xfrm>
            <a:off x="2832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58" name="Oval 74"/>
          <p:cNvSpPr>
            <a:spLocks noChangeArrowheads="1"/>
          </p:cNvSpPr>
          <p:nvPr/>
        </p:nvSpPr>
        <p:spPr bwMode="auto">
          <a:xfrm>
            <a:off x="2292350" y="3892550"/>
            <a:ext cx="2159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463" name="Group 79"/>
          <p:cNvGrpSpPr>
            <a:grpSpLocks/>
          </p:cNvGrpSpPr>
          <p:nvPr/>
        </p:nvGrpSpPr>
        <p:grpSpPr bwMode="auto">
          <a:xfrm>
            <a:off x="6483350" y="1052513"/>
            <a:ext cx="673100" cy="1825625"/>
            <a:chOff x="4084" y="663"/>
            <a:chExt cx="424" cy="1150"/>
          </a:xfrm>
        </p:grpSpPr>
        <p:sp>
          <p:nvSpPr>
            <p:cNvPr id="16459" name="Rectangle 75"/>
            <p:cNvSpPr>
              <a:spLocks noChangeArrowheads="1"/>
            </p:cNvSpPr>
            <p:nvPr/>
          </p:nvSpPr>
          <p:spPr bwMode="auto">
            <a:xfrm>
              <a:off x="4084" y="724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60" name="Rectangle 76"/>
            <p:cNvSpPr>
              <a:spLocks noChangeArrowheads="1"/>
            </p:cNvSpPr>
            <p:nvPr/>
          </p:nvSpPr>
          <p:spPr bwMode="auto">
            <a:xfrm>
              <a:off x="4084" y="1588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61" name="Rectangle 77"/>
            <p:cNvSpPr>
              <a:spLocks noChangeArrowheads="1"/>
            </p:cNvSpPr>
            <p:nvPr/>
          </p:nvSpPr>
          <p:spPr bwMode="auto">
            <a:xfrm>
              <a:off x="4263" y="663"/>
              <a:ext cx="22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+</a:t>
              </a:r>
            </a:p>
          </p:txBody>
        </p:sp>
        <p:sp>
          <p:nvSpPr>
            <p:cNvPr id="16462" name="Rectangle 78"/>
            <p:cNvSpPr>
              <a:spLocks noChangeArrowheads="1"/>
            </p:cNvSpPr>
            <p:nvPr/>
          </p:nvSpPr>
          <p:spPr bwMode="auto">
            <a:xfrm>
              <a:off x="4311" y="1527"/>
              <a:ext cx="17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-</a:t>
              </a:r>
            </a:p>
          </p:txBody>
        </p:sp>
      </p:grpSp>
      <p:sp>
        <p:nvSpPr>
          <p:cNvPr id="16465" name="Rectangle 81"/>
          <p:cNvSpPr>
            <a:spLocks noChangeArrowheads="1"/>
          </p:cNvSpPr>
          <p:nvPr/>
        </p:nvSpPr>
        <p:spPr bwMode="auto">
          <a:xfrm>
            <a:off x="595313" y="2957513"/>
            <a:ext cx="180975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>
              <a:solidFill>
                <a:srgbClr val="FAFD00"/>
              </a:solidFill>
            </a:endParaRPr>
          </a:p>
          <a:p>
            <a:pPr eaLnBrk="1" hangingPunct="1"/>
            <a:endParaRPr lang="en-US" altLang="en-US" b="1">
              <a:solidFill>
                <a:srgbClr val="FAFD00"/>
              </a:solidFill>
            </a:endParaRPr>
          </a:p>
        </p:txBody>
      </p:sp>
      <p:sp>
        <p:nvSpPr>
          <p:cNvPr id="16466" name="Rectangle 82"/>
          <p:cNvSpPr>
            <a:spLocks noChangeArrowheads="1"/>
          </p:cNvSpPr>
          <p:nvPr/>
        </p:nvSpPr>
        <p:spPr bwMode="auto">
          <a:xfrm>
            <a:off x="3032125" y="4479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67" name="Rectangle 83"/>
          <p:cNvSpPr>
            <a:spLocks noChangeArrowheads="1"/>
          </p:cNvSpPr>
          <p:nvPr/>
        </p:nvSpPr>
        <p:spPr bwMode="auto">
          <a:xfrm>
            <a:off x="2286000" y="1295400"/>
            <a:ext cx="152400" cy="152400"/>
          </a:xfrm>
          <a:prstGeom prst="rect">
            <a:avLst/>
          </a:prstGeom>
          <a:solidFill>
            <a:srgbClr val="FAFD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68" name="Rectangle 84"/>
          <p:cNvSpPr>
            <a:spLocks noChangeArrowheads="1"/>
          </p:cNvSpPr>
          <p:nvPr/>
        </p:nvSpPr>
        <p:spPr bwMode="auto">
          <a:xfrm>
            <a:off x="4100513" y="3871913"/>
            <a:ext cx="4253601" cy="1197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Pump has now been </a:t>
            </a:r>
            <a:r>
              <a:rPr lang="en-US" altLang="en-US" dirty="0" smtClean="0"/>
              <a:t>switched off</a:t>
            </a: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dirty="0" smtClean="0">
                <a:solidFill>
                  <a:srgbClr val="FF0000"/>
                </a:solidFill>
              </a:rPr>
              <a:t>Please note health and safety</a:t>
            </a:r>
            <a:endParaRPr lang="en-US" alt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FFFFF"/>
          </a:fgClr>
          <a:bgClr>
            <a:srgbClr val="FFFFFF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7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18434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35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36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8438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8444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18439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0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1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2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3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449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18445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6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7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8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454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18450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1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2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3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458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18455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6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7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462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18459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60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61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8463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4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65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6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8471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18467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68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69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70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8472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73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74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18481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18479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18475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6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7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8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8480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488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18486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18482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3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4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5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8487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495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18493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18489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0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1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2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8494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502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18500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18496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7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8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9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8501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506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18503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504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505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8507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508" name="Rectangle 76"/>
          <p:cNvSpPr>
            <a:spLocks noChangeArrowheads="1"/>
          </p:cNvSpPr>
          <p:nvPr/>
        </p:nvSpPr>
        <p:spPr bwMode="auto">
          <a:xfrm>
            <a:off x="3262313" y="61913"/>
            <a:ext cx="3346110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PRESSURE TEST</a:t>
            </a:r>
          </a:p>
        </p:txBody>
      </p:sp>
      <p:sp>
        <p:nvSpPr>
          <p:cNvPr id="18509" name="Rectangle 77"/>
          <p:cNvSpPr>
            <a:spLocks noChangeArrowheads="1"/>
          </p:cNvSpPr>
          <p:nvPr/>
        </p:nvSpPr>
        <p:spPr bwMode="auto">
          <a:xfrm>
            <a:off x="61913" y="4397375"/>
            <a:ext cx="5780430" cy="2028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1. Disconnect the fuel </a:t>
            </a:r>
            <a:r>
              <a:rPr lang="en-US" altLang="en-US" sz="1800" dirty="0" smtClean="0"/>
              <a:t>supply </a:t>
            </a:r>
            <a:r>
              <a:rPr lang="en-US" altLang="en-US" sz="1800" dirty="0"/>
              <a:t>to the fuel rail.</a:t>
            </a:r>
          </a:p>
          <a:p>
            <a:r>
              <a:rPr lang="en-US" altLang="en-US" sz="1800" dirty="0"/>
              <a:t>2. Connect pressure gauge to high pressure </a:t>
            </a:r>
            <a:r>
              <a:rPr lang="en-US" altLang="en-US" sz="1800" dirty="0" smtClean="0"/>
              <a:t>fuel </a:t>
            </a:r>
            <a:r>
              <a:rPr lang="en-US" altLang="en-US" sz="1800" dirty="0"/>
              <a:t>line.</a:t>
            </a:r>
          </a:p>
          <a:p>
            <a:r>
              <a:rPr lang="en-US" altLang="en-US" sz="1800" dirty="0"/>
              <a:t>3. Start the engine and note the reading in bar.</a:t>
            </a:r>
          </a:p>
          <a:p>
            <a:r>
              <a:rPr lang="en-US" altLang="en-US" sz="1800" dirty="0"/>
              <a:t>	2 to 3 bar multi-point injection systems</a:t>
            </a:r>
          </a:p>
          <a:p>
            <a:r>
              <a:rPr lang="en-US" altLang="en-US" sz="1800" dirty="0"/>
              <a:t>	1 to 1.5 bar single point injection systems</a:t>
            </a:r>
          </a:p>
          <a:p>
            <a:r>
              <a:rPr lang="en-US" altLang="en-US" sz="1800" dirty="0"/>
              <a:t>4. Disconnect the vacuum pipe to the </a:t>
            </a:r>
            <a:r>
              <a:rPr lang="en-US" altLang="en-US" sz="1800" dirty="0" smtClean="0"/>
              <a:t>pressure regulator </a:t>
            </a:r>
            <a:r>
              <a:rPr lang="en-US" altLang="en-US" sz="1800" dirty="0"/>
              <a:t>and </a:t>
            </a:r>
            <a:endParaRPr lang="en-US" altLang="en-US" sz="1800" dirty="0" smtClean="0"/>
          </a:p>
          <a:p>
            <a:r>
              <a:rPr lang="en-US" altLang="en-US" sz="1800" dirty="0"/>
              <a:t> </a:t>
            </a:r>
            <a:r>
              <a:rPr lang="en-US" altLang="en-US" sz="1800" dirty="0" smtClean="0"/>
              <a:t>   record </a:t>
            </a:r>
            <a:r>
              <a:rPr lang="en-US" altLang="en-US" sz="1800" dirty="0"/>
              <a:t>the </a:t>
            </a:r>
            <a:r>
              <a:rPr lang="en-US" altLang="en-US" sz="1800" dirty="0" smtClean="0"/>
              <a:t>reading in </a:t>
            </a:r>
            <a:r>
              <a:rPr lang="en-US" altLang="en-US" sz="1800" dirty="0"/>
              <a:t>bar.  </a:t>
            </a:r>
          </a:p>
        </p:txBody>
      </p:sp>
      <p:sp>
        <p:nvSpPr>
          <p:cNvPr id="18510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33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22530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31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32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2534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2540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22535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36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37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38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39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45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22541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2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3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4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50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22546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7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8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9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54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22551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52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53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58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22555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56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57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2559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60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61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62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2567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22563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64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65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66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2568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69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70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2577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22575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22571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72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73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74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2576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84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22582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22578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79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80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81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2583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91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22589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22585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86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87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88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2590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98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22596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22592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93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94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95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2597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602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22599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600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601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2603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604" name="Rectangle 76"/>
          <p:cNvSpPr>
            <a:spLocks noChangeArrowheads="1"/>
          </p:cNvSpPr>
          <p:nvPr/>
        </p:nvSpPr>
        <p:spPr bwMode="auto">
          <a:xfrm>
            <a:off x="3262313" y="61913"/>
            <a:ext cx="320395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VIBRATION DAMPER</a:t>
            </a:r>
          </a:p>
        </p:txBody>
      </p:sp>
      <p:sp>
        <p:nvSpPr>
          <p:cNvPr id="22605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606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2610" name="Group 82"/>
          <p:cNvGrpSpPr>
            <a:grpSpLocks/>
          </p:cNvGrpSpPr>
          <p:nvPr/>
        </p:nvGrpSpPr>
        <p:grpSpPr bwMode="auto">
          <a:xfrm>
            <a:off x="6902450" y="577850"/>
            <a:ext cx="1054100" cy="673100"/>
            <a:chOff x="4348" y="364"/>
            <a:chExt cx="664" cy="424"/>
          </a:xfrm>
        </p:grpSpPr>
        <p:sp>
          <p:nvSpPr>
            <p:cNvPr id="22607" name="Rectangle 79"/>
            <p:cNvSpPr>
              <a:spLocks noChangeArrowheads="1"/>
            </p:cNvSpPr>
            <p:nvPr/>
          </p:nvSpPr>
          <p:spPr bwMode="auto">
            <a:xfrm>
              <a:off x="4531" y="364"/>
              <a:ext cx="359" cy="42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608" name="Rectangle 80"/>
            <p:cNvSpPr>
              <a:spLocks noChangeArrowheads="1"/>
            </p:cNvSpPr>
            <p:nvPr/>
          </p:nvSpPr>
          <p:spPr bwMode="auto">
            <a:xfrm>
              <a:off x="4348" y="508"/>
              <a:ext cx="175" cy="13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609" name="Rectangle 81"/>
            <p:cNvSpPr>
              <a:spLocks noChangeArrowheads="1"/>
            </p:cNvSpPr>
            <p:nvPr/>
          </p:nvSpPr>
          <p:spPr bwMode="auto">
            <a:xfrm>
              <a:off x="4898" y="508"/>
              <a:ext cx="114" cy="13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2611" name="Rectangle 83"/>
          <p:cNvSpPr>
            <a:spLocks noChangeArrowheads="1"/>
          </p:cNvSpPr>
          <p:nvPr/>
        </p:nvSpPr>
        <p:spPr bwMode="auto">
          <a:xfrm>
            <a:off x="7397750" y="539750"/>
            <a:ext cx="139700" cy="7493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612" name="Rectangle 84"/>
          <p:cNvSpPr>
            <a:spLocks noChangeArrowheads="1"/>
          </p:cNvSpPr>
          <p:nvPr/>
        </p:nvSpPr>
        <p:spPr bwMode="auto">
          <a:xfrm>
            <a:off x="6883400" y="330200"/>
            <a:ext cx="1320800" cy="10922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3557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23555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556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2749550" y="3587750"/>
            <a:ext cx="30353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59" name="Rectangle 7"/>
          <p:cNvSpPr>
            <a:spLocks noChangeArrowheads="1"/>
          </p:cNvSpPr>
          <p:nvPr/>
        </p:nvSpPr>
        <p:spPr bwMode="auto">
          <a:xfrm>
            <a:off x="4044950" y="1225550"/>
            <a:ext cx="520700" cy="977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60" name="Freeform 8"/>
          <p:cNvSpPr>
            <a:spLocks/>
          </p:cNvSpPr>
          <p:nvPr/>
        </p:nvSpPr>
        <p:spPr bwMode="auto">
          <a:xfrm>
            <a:off x="4038600" y="12192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1" name="Freeform 9"/>
          <p:cNvSpPr>
            <a:spLocks/>
          </p:cNvSpPr>
          <p:nvPr/>
        </p:nvSpPr>
        <p:spPr bwMode="auto">
          <a:xfrm>
            <a:off x="4038600" y="13716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2" name="Freeform 10"/>
          <p:cNvSpPr>
            <a:spLocks/>
          </p:cNvSpPr>
          <p:nvPr/>
        </p:nvSpPr>
        <p:spPr bwMode="auto">
          <a:xfrm>
            <a:off x="4038600" y="15240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3" name="Freeform 11"/>
          <p:cNvSpPr>
            <a:spLocks/>
          </p:cNvSpPr>
          <p:nvPr/>
        </p:nvSpPr>
        <p:spPr bwMode="auto">
          <a:xfrm>
            <a:off x="4038600" y="16764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4" name="Freeform 12"/>
          <p:cNvSpPr>
            <a:spLocks/>
          </p:cNvSpPr>
          <p:nvPr/>
        </p:nvSpPr>
        <p:spPr bwMode="auto">
          <a:xfrm>
            <a:off x="4038600" y="18288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5" name="Freeform 13"/>
          <p:cNvSpPr>
            <a:spLocks/>
          </p:cNvSpPr>
          <p:nvPr/>
        </p:nvSpPr>
        <p:spPr bwMode="auto">
          <a:xfrm>
            <a:off x="4038600" y="19812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6" name="Freeform 14"/>
          <p:cNvSpPr>
            <a:spLocks/>
          </p:cNvSpPr>
          <p:nvPr/>
        </p:nvSpPr>
        <p:spPr bwMode="auto">
          <a:xfrm>
            <a:off x="4191000" y="2133600"/>
            <a:ext cx="382588" cy="77788"/>
          </a:xfrm>
          <a:custGeom>
            <a:avLst/>
            <a:gdLst>
              <a:gd name="T0" fmla="*/ 0 w 241"/>
              <a:gd name="T1" fmla="*/ 48 h 49"/>
              <a:gd name="T2" fmla="*/ 240 w 241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49">
                <a:moveTo>
                  <a:pt x="0" y="48"/>
                </a:moveTo>
                <a:lnTo>
                  <a:pt x="24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7" name="Freeform 15"/>
          <p:cNvSpPr>
            <a:spLocks/>
          </p:cNvSpPr>
          <p:nvPr/>
        </p:nvSpPr>
        <p:spPr bwMode="auto">
          <a:xfrm>
            <a:off x="4038600" y="12954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8" name="Freeform 16"/>
          <p:cNvSpPr>
            <a:spLocks/>
          </p:cNvSpPr>
          <p:nvPr/>
        </p:nvSpPr>
        <p:spPr bwMode="auto">
          <a:xfrm>
            <a:off x="4038600" y="14478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9" name="Freeform 17"/>
          <p:cNvSpPr>
            <a:spLocks/>
          </p:cNvSpPr>
          <p:nvPr/>
        </p:nvSpPr>
        <p:spPr bwMode="auto">
          <a:xfrm>
            <a:off x="4038600" y="16002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0" name="Freeform 18"/>
          <p:cNvSpPr>
            <a:spLocks/>
          </p:cNvSpPr>
          <p:nvPr/>
        </p:nvSpPr>
        <p:spPr bwMode="auto">
          <a:xfrm>
            <a:off x="4038600" y="17526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1" name="Freeform 19"/>
          <p:cNvSpPr>
            <a:spLocks/>
          </p:cNvSpPr>
          <p:nvPr/>
        </p:nvSpPr>
        <p:spPr bwMode="auto">
          <a:xfrm>
            <a:off x="1905000" y="2362200"/>
            <a:ext cx="4802188" cy="1220788"/>
          </a:xfrm>
          <a:custGeom>
            <a:avLst/>
            <a:gdLst>
              <a:gd name="T0" fmla="*/ 0 w 3025"/>
              <a:gd name="T1" fmla="*/ 240 h 769"/>
              <a:gd name="T2" fmla="*/ 0 w 3025"/>
              <a:gd name="T3" fmla="*/ 432 h 769"/>
              <a:gd name="T4" fmla="*/ 816 w 3025"/>
              <a:gd name="T5" fmla="*/ 432 h 769"/>
              <a:gd name="T6" fmla="*/ 816 w 3025"/>
              <a:gd name="T7" fmla="*/ 624 h 769"/>
              <a:gd name="T8" fmla="*/ 720 w 3025"/>
              <a:gd name="T9" fmla="*/ 768 h 769"/>
              <a:gd name="T10" fmla="*/ 1152 w 3025"/>
              <a:gd name="T11" fmla="*/ 768 h 769"/>
              <a:gd name="T12" fmla="*/ 1152 w 3025"/>
              <a:gd name="T13" fmla="*/ 720 h 769"/>
              <a:gd name="T14" fmla="*/ 1920 w 3025"/>
              <a:gd name="T15" fmla="*/ 720 h 769"/>
              <a:gd name="T16" fmla="*/ 1920 w 3025"/>
              <a:gd name="T17" fmla="*/ 768 h 769"/>
              <a:gd name="T18" fmla="*/ 2304 w 3025"/>
              <a:gd name="T19" fmla="*/ 768 h 769"/>
              <a:gd name="T20" fmla="*/ 2208 w 3025"/>
              <a:gd name="T21" fmla="*/ 672 h 769"/>
              <a:gd name="T22" fmla="*/ 2208 w 3025"/>
              <a:gd name="T23" fmla="*/ 432 h 769"/>
              <a:gd name="T24" fmla="*/ 3024 w 3025"/>
              <a:gd name="T25" fmla="*/ 432 h 769"/>
              <a:gd name="T26" fmla="*/ 3024 w 3025"/>
              <a:gd name="T27" fmla="*/ 240 h 769"/>
              <a:gd name="T28" fmla="*/ 2208 w 3025"/>
              <a:gd name="T29" fmla="*/ 240 h 769"/>
              <a:gd name="T30" fmla="*/ 2208 w 3025"/>
              <a:gd name="T31" fmla="*/ 48 h 769"/>
              <a:gd name="T32" fmla="*/ 2160 w 3025"/>
              <a:gd name="T33" fmla="*/ 0 h 769"/>
              <a:gd name="T34" fmla="*/ 864 w 3025"/>
              <a:gd name="T35" fmla="*/ 0 h 769"/>
              <a:gd name="T36" fmla="*/ 816 w 3025"/>
              <a:gd name="T37" fmla="*/ 48 h 769"/>
              <a:gd name="T38" fmla="*/ 816 w 3025"/>
              <a:gd name="T39" fmla="*/ 240 h 769"/>
              <a:gd name="T40" fmla="*/ 0 w 3025"/>
              <a:gd name="T41" fmla="*/ 24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3025" h="769">
                <a:moveTo>
                  <a:pt x="0" y="240"/>
                </a:moveTo>
                <a:lnTo>
                  <a:pt x="0" y="432"/>
                </a:lnTo>
                <a:lnTo>
                  <a:pt x="816" y="432"/>
                </a:lnTo>
                <a:lnTo>
                  <a:pt x="816" y="624"/>
                </a:lnTo>
                <a:lnTo>
                  <a:pt x="720" y="768"/>
                </a:lnTo>
                <a:lnTo>
                  <a:pt x="1152" y="768"/>
                </a:lnTo>
                <a:lnTo>
                  <a:pt x="1152" y="720"/>
                </a:lnTo>
                <a:lnTo>
                  <a:pt x="1920" y="720"/>
                </a:lnTo>
                <a:lnTo>
                  <a:pt x="1920" y="768"/>
                </a:lnTo>
                <a:lnTo>
                  <a:pt x="2304" y="768"/>
                </a:lnTo>
                <a:lnTo>
                  <a:pt x="2208" y="672"/>
                </a:lnTo>
                <a:lnTo>
                  <a:pt x="2208" y="432"/>
                </a:lnTo>
                <a:lnTo>
                  <a:pt x="3024" y="432"/>
                </a:lnTo>
                <a:lnTo>
                  <a:pt x="3024" y="240"/>
                </a:lnTo>
                <a:lnTo>
                  <a:pt x="2208" y="240"/>
                </a:lnTo>
                <a:lnTo>
                  <a:pt x="2208" y="48"/>
                </a:lnTo>
                <a:lnTo>
                  <a:pt x="2160" y="0"/>
                </a:lnTo>
                <a:lnTo>
                  <a:pt x="864" y="0"/>
                </a:lnTo>
                <a:lnTo>
                  <a:pt x="816" y="48"/>
                </a:lnTo>
                <a:lnTo>
                  <a:pt x="816" y="240"/>
                </a:lnTo>
                <a:lnTo>
                  <a:pt x="0" y="24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2" name="Freeform 20"/>
          <p:cNvSpPr>
            <a:spLocks/>
          </p:cNvSpPr>
          <p:nvPr/>
        </p:nvSpPr>
        <p:spPr bwMode="auto">
          <a:xfrm>
            <a:off x="4038600" y="19050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3" name="Freeform 21"/>
          <p:cNvSpPr>
            <a:spLocks/>
          </p:cNvSpPr>
          <p:nvPr/>
        </p:nvSpPr>
        <p:spPr bwMode="auto">
          <a:xfrm>
            <a:off x="4038600" y="20574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4" name="Rectangle 22"/>
          <p:cNvSpPr>
            <a:spLocks noChangeArrowheads="1"/>
          </p:cNvSpPr>
          <p:nvPr/>
        </p:nvSpPr>
        <p:spPr bwMode="auto">
          <a:xfrm>
            <a:off x="4197350" y="2216150"/>
            <a:ext cx="215900" cy="1397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3577" name="Group 25"/>
          <p:cNvGrpSpPr>
            <a:grpSpLocks/>
          </p:cNvGrpSpPr>
          <p:nvPr/>
        </p:nvGrpSpPr>
        <p:grpSpPr bwMode="auto">
          <a:xfrm>
            <a:off x="4044950" y="2368550"/>
            <a:ext cx="520700" cy="977900"/>
            <a:chOff x="2548" y="1492"/>
            <a:chExt cx="328" cy="616"/>
          </a:xfrm>
        </p:grpSpPr>
        <p:sp>
          <p:nvSpPr>
            <p:cNvPr id="23575" name="Rectangle 23"/>
            <p:cNvSpPr>
              <a:spLocks noChangeArrowheads="1"/>
            </p:cNvSpPr>
            <p:nvPr/>
          </p:nvSpPr>
          <p:spPr bwMode="auto">
            <a:xfrm>
              <a:off x="2548" y="1492"/>
              <a:ext cx="328" cy="5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76" name="AutoShape 24"/>
            <p:cNvSpPr>
              <a:spLocks noChangeArrowheads="1"/>
            </p:cNvSpPr>
            <p:nvPr/>
          </p:nvSpPr>
          <p:spPr bwMode="auto">
            <a:xfrm rot="-10800000" flipH="1" flipV="1">
              <a:off x="2548" y="2072"/>
              <a:ext cx="328" cy="36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3578" name="Freeform 26"/>
          <p:cNvSpPr>
            <a:spLocks/>
          </p:cNvSpPr>
          <p:nvPr/>
        </p:nvSpPr>
        <p:spPr bwMode="auto">
          <a:xfrm>
            <a:off x="3581400" y="35052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gradFill rotWithShape="0">
            <a:gsLst>
              <a:gs pos="0">
                <a:srgbClr val="00FF00">
                  <a:gamma/>
                  <a:shade val="29804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29804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9" name="Freeform 27"/>
          <p:cNvSpPr>
            <a:spLocks/>
          </p:cNvSpPr>
          <p:nvPr/>
        </p:nvSpPr>
        <p:spPr bwMode="auto">
          <a:xfrm>
            <a:off x="3581400" y="46482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gradFill rotWithShape="0">
            <a:gsLst>
              <a:gs pos="0">
                <a:srgbClr val="00FF00">
                  <a:gamma/>
                  <a:shade val="29804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29804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3584" name="Group 32"/>
          <p:cNvGrpSpPr>
            <a:grpSpLocks/>
          </p:cNvGrpSpPr>
          <p:nvPr/>
        </p:nvGrpSpPr>
        <p:grpSpPr bwMode="auto">
          <a:xfrm>
            <a:off x="4197350" y="4578350"/>
            <a:ext cx="292100" cy="596900"/>
            <a:chOff x="2644" y="2884"/>
            <a:chExt cx="184" cy="376"/>
          </a:xfrm>
        </p:grpSpPr>
        <p:sp>
          <p:nvSpPr>
            <p:cNvPr id="23580" name="Rectangle 28"/>
            <p:cNvSpPr>
              <a:spLocks noChangeArrowheads="1"/>
            </p:cNvSpPr>
            <p:nvPr/>
          </p:nvSpPr>
          <p:spPr bwMode="auto">
            <a:xfrm>
              <a:off x="2692" y="2939"/>
              <a:ext cx="88" cy="10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81" name="AutoShape 29"/>
            <p:cNvSpPr>
              <a:spLocks noChangeArrowheads="1"/>
            </p:cNvSpPr>
            <p:nvPr/>
          </p:nvSpPr>
          <p:spPr bwMode="auto">
            <a:xfrm flipV="1">
              <a:off x="2692" y="2884"/>
              <a:ext cx="88" cy="47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82" name="AutoShape 30"/>
            <p:cNvSpPr>
              <a:spLocks noChangeArrowheads="1"/>
            </p:cNvSpPr>
            <p:nvPr/>
          </p:nvSpPr>
          <p:spPr bwMode="auto">
            <a:xfrm flipV="1">
              <a:off x="2644" y="3049"/>
              <a:ext cx="184" cy="46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83" name="Rectangle 31"/>
            <p:cNvSpPr>
              <a:spLocks noChangeArrowheads="1"/>
            </p:cNvSpPr>
            <p:nvPr/>
          </p:nvSpPr>
          <p:spPr bwMode="auto">
            <a:xfrm>
              <a:off x="2644" y="3103"/>
              <a:ext cx="184" cy="157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3585" name="Freeform 33"/>
          <p:cNvSpPr>
            <a:spLocks/>
          </p:cNvSpPr>
          <p:nvPr/>
        </p:nvSpPr>
        <p:spPr bwMode="auto">
          <a:xfrm>
            <a:off x="4191000" y="5105400"/>
            <a:ext cx="306388" cy="77788"/>
          </a:xfrm>
          <a:custGeom>
            <a:avLst/>
            <a:gdLst>
              <a:gd name="T0" fmla="*/ 0 w 193"/>
              <a:gd name="T1" fmla="*/ 48 h 49"/>
              <a:gd name="T2" fmla="*/ 192 w 193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49">
                <a:moveTo>
                  <a:pt x="0" y="48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86" name="Freeform 34"/>
          <p:cNvSpPr>
            <a:spLocks/>
          </p:cNvSpPr>
          <p:nvPr/>
        </p:nvSpPr>
        <p:spPr bwMode="auto">
          <a:xfrm>
            <a:off x="4191000" y="5029200"/>
            <a:ext cx="306388" cy="77788"/>
          </a:xfrm>
          <a:custGeom>
            <a:avLst/>
            <a:gdLst>
              <a:gd name="T0" fmla="*/ 0 w 193"/>
              <a:gd name="T1" fmla="*/ 48 h 49"/>
              <a:gd name="T2" fmla="*/ 192 w 193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49">
                <a:moveTo>
                  <a:pt x="0" y="48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87" name="Freeform 35"/>
          <p:cNvSpPr>
            <a:spLocks/>
          </p:cNvSpPr>
          <p:nvPr/>
        </p:nvSpPr>
        <p:spPr bwMode="auto">
          <a:xfrm>
            <a:off x="4191000" y="4953000"/>
            <a:ext cx="306388" cy="77788"/>
          </a:xfrm>
          <a:custGeom>
            <a:avLst/>
            <a:gdLst>
              <a:gd name="T0" fmla="*/ 0 w 193"/>
              <a:gd name="T1" fmla="*/ 48 h 49"/>
              <a:gd name="T2" fmla="*/ 192 w 193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49">
                <a:moveTo>
                  <a:pt x="0" y="48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88" name="Rectangle 36" descr="50%"/>
          <p:cNvSpPr>
            <a:spLocks noChangeArrowheads="1"/>
          </p:cNvSpPr>
          <p:nvPr/>
        </p:nvSpPr>
        <p:spPr bwMode="auto">
          <a:xfrm>
            <a:off x="4044950" y="4959350"/>
            <a:ext cx="139700" cy="215900"/>
          </a:xfrm>
          <a:prstGeom prst="rect">
            <a:avLst/>
          </a:prstGeom>
          <a:pattFill prst="pct50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89" name="Rectangle 37" descr="50%"/>
          <p:cNvSpPr>
            <a:spLocks noChangeArrowheads="1"/>
          </p:cNvSpPr>
          <p:nvPr/>
        </p:nvSpPr>
        <p:spPr bwMode="auto">
          <a:xfrm>
            <a:off x="4502150" y="4959350"/>
            <a:ext cx="139700" cy="215900"/>
          </a:xfrm>
          <a:prstGeom prst="rect">
            <a:avLst/>
          </a:prstGeom>
          <a:pattFill prst="pct50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3592" name="Group 40"/>
          <p:cNvGrpSpPr>
            <a:grpSpLocks/>
          </p:cNvGrpSpPr>
          <p:nvPr/>
        </p:nvGrpSpPr>
        <p:grpSpPr bwMode="auto">
          <a:xfrm>
            <a:off x="4044950" y="5187950"/>
            <a:ext cx="596900" cy="139700"/>
            <a:chOff x="2548" y="3268"/>
            <a:chExt cx="376" cy="88"/>
          </a:xfrm>
        </p:grpSpPr>
        <p:sp>
          <p:nvSpPr>
            <p:cNvPr id="23590" name="Rectangle 38"/>
            <p:cNvSpPr>
              <a:spLocks noChangeArrowheads="1"/>
            </p:cNvSpPr>
            <p:nvPr/>
          </p:nvSpPr>
          <p:spPr bwMode="auto">
            <a:xfrm>
              <a:off x="2548" y="3268"/>
              <a:ext cx="37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91" name="Rectangle 39"/>
            <p:cNvSpPr>
              <a:spLocks noChangeArrowheads="1"/>
            </p:cNvSpPr>
            <p:nvPr/>
          </p:nvSpPr>
          <p:spPr bwMode="auto">
            <a:xfrm>
              <a:off x="2644" y="3268"/>
              <a:ext cx="184" cy="88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3596" name="Group 44"/>
          <p:cNvGrpSpPr>
            <a:grpSpLocks/>
          </p:cNvGrpSpPr>
          <p:nvPr/>
        </p:nvGrpSpPr>
        <p:grpSpPr bwMode="auto">
          <a:xfrm>
            <a:off x="4044950" y="5340350"/>
            <a:ext cx="596900" cy="444500"/>
            <a:chOff x="2548" y="3364"/>
            <a:chExt cx="376" cy="280"/>
          </a:xfrm>
        </p:grpSpPr>
        <p:sp>
          <p:nvSpPr>
            <p:cNvPr id="23593" name="Rectangle 41"/>
            <p:cNvSpPr>
              <a:spLocks noChangeArrowheads="1"/>
            </p:cNvSpPr>
            <p:nvPr/>
          </p:nvSpPr>
          <p:spPr bwMode="auto">
            <a:xfrm>
              <a:off x="2644" y="3364"/>
              <a:ext cx="184" cy="13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94" name="Rectangle 42"/>
            <p:cNvSpPr>
              <a:spLocks noChangeArrowheads="1"/>
            </p:cNvSpPr>
            <p:nvPr/>
          </p:nvSpPr>
          <p:spPr bwMode="auto">
            <a:xfrm>
              <a:off x="2692" y="3508"/>
              <a:ext cx="88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95" name="Rectangle 43"/>
            <p:cNvSpPr>
              <a:spLocks noChangeArrowheads="1"/>
            </p:cNvSpPr>
            <p:nvPr/>
          </p:nvSpPr>
          <p:spPr bwMode="auto">
            <a:xfrm>
              <a:off x="2548" y="3556"/>
              <a:ext cx="37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3597" name="Freeform 45"/>
          <p:cNvSpPr>
            <a:spLocks/>
          </p:cNvSpPr>
          <p:nvPr/>
        </p:nvSpPr>
        <p:spPr bwMode="auto">
          <a:xfrm>
            <a:off x="4191000" y="5334000"/>
            <a:ext cx="306388" cy="77788"/>
          </a:xfrm>
          <a:custGeom>
            <a:avLst/>
            <a:gdLst>
              <a:gd name="T0" fmla="*/ 0 w 193"/>
              <a:gd name="T1" fmla="*/ 48 h 49"/>
              <a:gd name="T2" fmla="*/ 192 w 193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49">
                <a:moveTo>
                  <a:pt x="0" y="48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98" name="Freeform 46"/>
          <p:cNvSpPr>
            <a:spLocks/>
          </p:cNvSpPr>
          <p:nvPr/>
        </p:nvSpPr>
        <p:spPr bwMode="auto">
          <a:xfrm>
            <a:off x="4191000" y="5410200"/>
            <a:ext cx="306388" cy="77788"/>
          </a:xfrm>
          <a:custGeom>
            <a:avLst/>
            <a:gdLst>
              <a:gd name="T0" fmla="*/ 0 w 193"/>
              <a:gd name="T1" fmla="*/ 48 h 49"/>
              <a:gd name="T2" fmla="*/ 192 w 193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49">
                <a:moveTo>
                  <a:pt x="0" y="48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99" name="Freeform 47"/>
          <p:cNvSpPr>
            <a:spLocks/>
          </p:cNvSpPr>
          <p:nvPr/>
        </p:nvSpPr>
        <p:spPr bwMode="auto">
          <a:xfrm>
            <a:off x="4191000" y="5486400"/>
            <a:ext cx="306388" cy="77788"/>
          </a:xfrm>
          <a:custGeom>
            <a:avLst/>
            <a:gdLst>
              <a:gd name="T0" fmla="*/ 0 w 193"/>
              <a:gd name="T1" fmla="*/ 48 h 49"/>
              <a:gd name="T2" fmla="*/ 192 w 193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49">
                <a:moveTo>
                  <a:pt x="0" y="48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00" name="Rectangle 48"/>
          <p:cNvSpPr>
            <a:spLocks noChangeArrowheads="1"/>
          </p:cNvSpPr>
          <p:nvPr/>
        </p:nvSpPr>
        <p:spPr bwMode="auto">
          <a:xfrm>
            <a:off x="4197350" y="5645150"/>
            <a:ext cx="2921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1" name="Oval 49"/>
          <p:cNvSpPr>
            <a:spLocks noChangeArrowheads="1"/>
          </p:cNvSpPr>
          <p:nvPr/>
        </p:nvSpPr>
        <p:spPr bwMode="auto">
          <a:xfrm>
            <a:off x="37401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2" name="Oval 50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3" name="Oval 51"/>
          <p:cNvSpPr>
            <a:spLocks noChangeArrowheads="1"/>
          </p:cNvSpPr>
          <p:nvPr/>
        </p:nvSpPr>
        <p:spPr bwMode="auto">
          <a:xfrm>
            <a:off x="3740150" y="4349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4" name="Oval 52"/>
          <p:cNvSpPr>
            <a:spLocks noChangeArrowheads="1"/>
          </p:cNvSpPr>
          <p:nvPr/>
        </p:nvSpPr>
        <p:spPr bwMode="auto">
          <a:xfrm>
            <a:off x="3740150" y="4578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5" name="Oval 53"/>
          <p:cNvSpPr>
            <a:spLocks noChangeArrowheads="1"/>
          </p:cNvSpPr>
          <p:nvPr/>
        </p:nvSpPr>
        <p:spPr bwMode="auto">
          <a:xfrm>
            <a:off x="48069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6" name="Rectangle 54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7" name="Oval 55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8" name="Oval 56"/>
          <p:cNvSpPr>
            <a:spLocks noChangeArrowheads="1"/>
          </p:cNvSpPr>
          <p:nvPr/>
        </p:nvSpPr>
        <p:spPr bwMode="auto">
          <a:xfrm>
            <a:off x="4806950" y="4349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9" name="Rectangle 57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10" name="Oval 58"/>
          <p:cNvSpPr>
            <a:spLocks noChangeArrowheads="1"/>
          </p:cNvSpPr>
          <p:nvPr/>
        </p:nvSpPr>
        <p:spPr bwMode="auto">
          <a:xfrm>
            <a:off x="4806950" y="4578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3613" name="Group 61"/>
          <p:cNvGrpSpPr>
            <a:grpSpLocks/>
          </p:cNvGrpSpPr>
          <p:nvPr/>
        </p:nvGrpSpPr>
        <p:grpSpPr bwMode="auto">
          <a:xfrm>
            <a:off x="5416550" y="2673350"/>
            <a:ext cx="1282700" cy="444500"/>
            <a:chOff x="3412" y="1684"/>
            <a:chExt cx="808" cy="280"/>
          </a:xfrm>
        </p:grpSpPr>
        <p:sp>
          <p:nvSpPr>
            <p:cNvPr id="23611" name="Rectangle 59" descr="Wide upward diagonal"/>
            <p:cNvSpPr>
              <a:spLocks noChangeArrowheads="1"/>
            </p:cNvSpPr>
            <p:nvPr/>
          </p:nvSpPr>
          <p:spPr bwMode="auto">
            <a:xfrm>
              <a:off x="3412" y="1684"/>
              <a:ext cx="808" cy="280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12" name="Rectangle 60"/>
            <p:cNvSpPr>
              <a:spLocks noChangeArrowheads="1"/>
            </p:cNvSpPr>
            <p:nvPr/>
          </p:nvSpPr>
          <p:spPr bwMode="auto">
            <a:xfrm>
              <a:off x="3412" y="1732"/>
              <a:ext cx="763" cy="184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3614" name="Freeform 62"/>
          <p:cNvSpPr>
            <a:spLocks/>
          </p:cNvSpPr>
          <p:nvPr/>
        </p:nvSpPr>
        <p:spPr bwMode="auto">
          <a:xfrm>
            <a:off x="1905000" y="2743200"/>
            <a:ext cx="1296988" cy="306388"/>
          </a:xfrm>
          <a:custGeom>
            <a:avLst/>
            <a:gdLst>
              <a:gd name="T0" fmla="*/ 816 w 817"/>
              <a:gd name="T1" fmla="*/ 0 h 193"/>
              <a:gd name="T2" fmla="*/ 0 w 817"/>
              <a:gd name="T3" fmla="*/ 0 h 193"/>
              <a:gd name="T4" fmla="*/ 0 w 817"/>
              <a:gd name="T5" fmla="*/ 192 h 193"/>
              <a:gd name="T6" fmla="*/ 816 w 817"/>
              <a:gd name="T7" fmla="*/ 192 h 193"/>
              <a:gd name="T8" fmla="*/ 816 w 817"/>
              <a:gd name="T9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17" h="193">
                <a:moveTo>
                  <a:pt x="816" y="0"/>
                </a:moveTo>
                <a:lnTo>
                  <a:pt x="0" y="0"/>
                </a:lnTo>
                <a:lnTo>
                  <a:pt x="0" y="192"/>
                </a:lnTo>
                <a:lnTo>
                  <a:pt x="816" y="192"/>
                </a:lnTo>
                <a:lnTo>
                  <a:pt x="816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15" name="Freeform 63"/>
          <p:cNvSpPr>
            <a:spLocks/>
          </p:cNvSpPr>
          <p:nvPr/>
        </p:nvSpPr>
        <p:spPr bwMode="auto">
          <a:xfrm>
            <a:off x="5410200" y="2743200"/>
            <a:ext cx="1296988" cy="306388"/>
          </a:xfrm>
          <a:custGeom>
            <a:avLst/>
            <a:gdLst>
              <a:gd name="T0" fmla="*/ 816 w 817"/>
              <a:gd name="T1" fmla="*/ 0 h 193"/>
              <a:gd name="T2" fmla="*/ 0 w 817"/>
              <a:gd name="T3" fmla="*/ 0 h 193"/>
              <a:gd name="T4" fmla="*/ 0 w 817"/>
              <a:gd name="T5" fmla="*/ 192 h 193"/>
              <a:gd name="T6" fmla="*/ 816 w 817"/>
              <a:gd name="T7" fmla="*/ 192 h 193"/>
              <a:gd name="T8" fmla="*/ 816 w 817"/>
              <a:gd name="T9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17" h="193">
                <a:moveTo>
                  <a:pt x="816" y="0"/>
                </a:moveTo>
                <a:lnTo>
                  <a:pt x="0" y="0"/>
                </a:lnTo>
                <a:lnTo>
                  <a:pt x="0" y="192"/>
                </a:lnTo>
                <a:lnTo>
                  <a:pt x="816" y="192"/>
                </a:lnTo>
                <a:lnTo>
                  <a:pt x="816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16" name="Rectangle 64"/>
          <p:cNvSpPr>
            <a:spLocks noChangeArrowheads="1"/>
          </p:cNvSpPr>
          <p:nvPr/>
        </p:nvSpPr>
        <p:spPr bwMode="auto">
          <a:xfrm>
            <a:off x="2805113" y="-14288"/>
            <a:ext cx="3369128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VIBRATION DAMPER</a:t>
            </a:r>
          </a:p>
        </p:txBody>
      </p:sp>
      <p:sp>
        <p:nvSpPr>
          <p:cNvPr id="23617" name="Rectangle 65"/>
          <p:cNvSpPr>
            <a:spLocks noChangeArrowheads="1"/>
          </p:cNvSpPr>
          <p:nvPr/>
        </p:nvSpPr>
        <p:spPr bwMode="auto">
          <a:xfrm>
            <a:off x="1890713" y="2119313"/>
            <a:ext cx="336632" cy="378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1</a:t>
            </a:r>
          </a:p>
          <a:p>
            <a:endParaRPr lang="en-US" altLang="en-US" b="1" dirty="0"/>
          </a:p>
          <a:p>
            <a:endParaRPr lang="en-US" altLang="en-US" b="1" dirty="0"/>
          </a:p>
          <a:p>
            <a:endParaRPr lang="en-US" altLang="en-US" b="1" dirty="0"/>
          </a:p>
          <a:p>
            <a:endParaRPr lang="en-US" altLang="en-US" b="1" dirty="0"/>
          </a:p>
          <a:p>
            <a:r>
              <a:rPr lang="en-US" altLang="en-US" b="1" dirty="0"/>
              <a:t>3</a:t>
            </a:r>
          </a:p>
          <a:p>
            <a:r>
              <a:rPr lang="en-US" altLang="en-US" b="1" dirty="0"/>
              <a:t>4</a:t>
            </a:r>
          </a:p>
          <a:p>
            <a:r>
              <a:rPr lang="en-US" altLang="en-US" b="1" dirty="0"/>
              <a:t>5</a:t>
            </a:r>
          </a:p>
          <a:p>
            <a:endParaRPr lang="en-US" altLang="en-US" b="1" dirty="0"/>
          </a:p>
          <a:p>
            <a:r>
              <a:rPr lang="en-US" altLang="en-US" b="1" dirty="0"/>
              <a:t>6</a:t>
            </a:r>
          </a:p>
        </p:txBody>
      </p:sp>
      <p:sp>
        <p:nvSpPr>
          <p:cNvPr id="23618" name="Rectangle 66"/>
          <p:cNvSpPr>
            <a:spLocks noChangeArrowheads="1"/>
          </p:cNvSpPr>
          <p:nvPr/>
        </p:nvSpPr>
        <p:spPr bwMode="auto">
          <a:xfrm>
            <a:off x="3643313" y="1433513"/>
            <a:ext cx="336632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2</a:t>
            </a:r>
          </a:p>
        </p:txBody>
      </p:sp>
      <p:sp>
        <p:nvSpPr>
          <p:cNvPr id="23619" name="AutoShape 67"/>
          <p:cNvSpPr>
            <a:spLocks noChangeArrowheads="1"/>
          </p:cNvSpPr>
          <p:nvPr/>
        </p:nvSpPr>
        <p:spPr bwMode="auto">
          <a:xfrm flipH="1">
            <a:off x="844550" y="2673350"/>
            <a:ext cx="1435100" cy="444500"/>
          </a:xfrm>
          <a:prstGeom prst="rightArrow">
            <a:avLst>
              <a:gd name="adj1" fmla="val 50000"/>
              <a:gd name="adj2" fmla="val 16144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20" name="AutoShape 68"/>
          <p:cNvSpPr>
            <a:spLocks noChangeArrowheads="1"/>
          </p:cNvSpPr>
          <p:nvPr/>
        </p:nvSpPr>
        <p:spPr bwMode="auto">
          <a:xfrm flipH="1">
            <a:off x="6635750" y="2673350"/>
            <a:ext cx="1435100" cy="444500"/>
          </a:xfrm>
          <a:prstGeom prst="rightArrow">
            <a:avLst>
              <a:gd name="adj1" fmla="val 50000"/>
              <a:gd name="adj2" fmla="val 16144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21" name="Rectangle 69"/>
          <p:cNvSpPr>
            <a:spLocks noChangeArrowheads="1"/>
          </p:cNvSpPr>
          <p:nvPr/>
        </p:nvSpPr>
        <p:spPr bwMode="auto">
          <a:xfrm>
            <a:off x="6081713" y="2119313"/>
            <a:ext cx="336632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1</a:t>
            </a:r>
          </a:p>
        </p:txBody>
      </p:sp>
      <p:sp>
        <p:nvSpPr>
          <p:cNvPr id="23622" name="Freeform 70"/>
          <p:cNvSpPr>
            <a:spLocks/>
          </p:cNvSpPr>
          <p:nvPr/>
        </p:nvSpPr>
        <p:spPr bwMode="auto">
          <a:xfrm>
            <a:off x="2133600" y="3657600"/>
            <a:ext cx="1220788" cy="534988"/>
          </a:xfrm>
          <a:custGeom>
            <a:avLst/>
            <a:gdLst>
              <a:gd name="T0" fmla="*/ 0 w 769"/>
              <a:gd name="T1" fmla="*/ 336 h 337"/>
              <a:gd name="T2" fmla="*/ 768 w 769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69" h="337">
                <a:moveTo>
                  <a:pt x="0" y="336"/>
                </a:moveTo>
                <a:lnTo>
                  <a:pt x="768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23" name="Freeform 71"/>
          <p:cNvSpPr>
            <a:spLocks/>
          </p:cNvSpPr>
          <p:nvPr/>
        </p:nvSpPr>
        <p:spPr bwMode="auto">
          <a:xfrm>
            <a:off x="2057400" y="4419600"/>
            <a:ext cx="1754188" cy="77788"/>
          </a:xfrm>
          <a:custGeom>
            <a:avLst/>
            <a:gdLst>
              <a:gd name="T0" fmla="*/ 0 w 1105"/>
              <a:gd name="T1" fmla="*/ 48 h 49"/>
              <a:gd name="T2" fmla="*/ 1104 w 1105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05" h="49">
                <a:moveTo>
                  <a:pt x="0" y="48"/>
                </a:moveTo>
                <a:lnTo>
                  <a:pt x="110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24" name="Freeform 72"/>
          <p:cNvSpPr>
            <a:spLocks/>
          </p:cNvSpPr>
          <p:nvPr/>
        </p:nvSpPr>
        <p:spPr bwMode="auto">
          <a:xfrm>
            <a:off x="2133600" y="4876800"/>
            <a:ext cx="992188" cy="77788"/>
          </a:xfrm>
          <a:custGeom>
            <a:avLst/>
            <a:gdLst>
              <a:gd name="T0" fmla="*/ 0 w 625"/>
              <a:gd name="T1" fmla="*/ 48 h 49"/>
              <a:gd name="T2" fmla="*/ 624 w 625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49">
                <a:moveTo>
                  <a:pt x="0" y="48"/>
                </a:moveTo>
                <a:lnTo>
                  <a:pt x="62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25" name="Freeform 73"/>
          <p:cNvSpPr>
            <a:spLocks/>
          </p:cNvSpPr>
          <p:nvPr/>
        </p:nvSpPr>
        <p:spPr bwMode="auto">
          <a:xfrm>
            <a:off x="2133600" y="5638800"/>
            <a:ext cx="2058988" cy="77788"/>
          </a:xfrm>
          <a:custGeom>
            <a:avLst/>
            <a:gdLst>
              <a:gd name="T0" fmla="*/ 0 w 1297"/>
              <a:gd name="T1" fmla="*/ 0 h 49"/>
              <a:gd name="T2" fmla="*/ 1296 w 1297"/>
              <a:gd name="T3" fmla="*/ 48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97" h="49">
                <a:moveTo>
                  <a:pt x="0" y="0"/>
                </a:moveTo>
                <a:lnTo>
                  <a:pt x="1296" y="48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27" name="Rectangle 75"/>
          <p:cNvSpPr>
            <a:spLocks noChangeArrowheads="1"/>
          </p:cNvSpPr>
          <p:nvPr/>
        </p:nvSpPr>
        <p:spPr bwMode="auto">
          <a:xfrm>
            <a:off x="1011315" y="365103"/>
            <a:ext cx="8191346" cy="9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Because of pressure variations </a:t>
            </a:r>
            <a:r>
              <a:rPr lang="en-US" altLang="en-US" sz="1800" dirty="0" smtClean="0"/>
              <a:t>in </a:t>
            </a:r>
            <a:r>
              <a:rPr lang="en-US" altLang="en-US" sz="1800" dirty="0"/>
              <a:t>the fuel system, a pulsation damper is fitted into </a:t>
            </a:r>
            <a:r>
              <a:rPr lang="en-US" altLang="en-US" sz="1800" dirty="0" smtClean="0"/>
              <a:t>the</a:t>
            </a:r>
            <a:endParaRPr lang="en-US" altLang="en-US" sz="1800" dirty="0"/>
          </a:p>
          <a:p>
            <a:r>
              <a:rPr lang="en-US" altLang="en-US" sz="1800" dirty="0"/>
              <a:t>fuel line between the fuel pump and the fuel filter.  This reduces noise resulting in</a:t>
            </a:r>
          </a:p>
          <a:p>
            <a:r>
              <a:rPr lang="en-US" altLang="en-US" sz="1800" dirty="0"/>
              <a:t>pressure variations created by </a:t>
            </a:r>
            <a:r>
              <a:rPr lang="en-US" altLang="en-US" sz="1800" dirty="0" smtClean="0"/>
              <a:t>the pump pulsations, </a:t>
            </a:r>
            <a:r>
              <a:rPr lang="en-US" altLang="en-US" sz="1800" dirty="0"/>
              <a:t>injectors and pressure regulator.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81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24578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79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0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582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4588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24583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4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5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6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7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593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24589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0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1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2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598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24594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5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6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7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602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24599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0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1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606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24603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4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5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607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08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09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10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4615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24611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2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3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4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616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17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18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4625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24623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24619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0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1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2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624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632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24630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24626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7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8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9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631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639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24637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24633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4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5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6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638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646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24644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24640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1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2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3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645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650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24647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48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49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651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52" name="Rectangle 76"/>
          <p:cNvSpPr>
            <a:spLocks noChangeArrowheads="1"/>
          </p:cNvSpPr>
          <p:nvPr/>
        </p:nvSpPr>
        <p:spPr bwMode="auto">
          <a:xfrm>
            <a:off x="3262313" y="61913"/>
            <a:ext cx="210833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FILTER</a:t>
            </a:r>
          </a:p>
        </p:txBody>
      </p:sp>
      <p:sp>
        <p:nvSpPr>
          <p:cNvPr id="24653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54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55" name="Rectangle 79"/>
          <p:cNvSpPr>
            <a:spLocks noChangeArrowheads="1"/>
          </p:cNvSpPr>
          <p:nvPr/>
        </p:nvSpPr>
        <p:spPr bwMode="auto">
          <a:xfrm>
            <a:off x="5283200" y="558800"/>
            <a:ext cx="1320800" cy="8636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Oval 2"/>
          <p:cNvSpPr>
            <a:spLocks noChangeArrowheads="1"/>
          </p:cNvSpPr>
          <p:nvPr/>
        </p:nvSpPr>
        <p:spPr bwMode="auto">
          <a:xfrm>
            <a:off x="996950" y="3206750"/>
            <a:ext cx="139700" cy="673100"/>
          </a:xfrm>
          <a:prstGeom prst="ellipse">
            <a:avLst/>
          </a:prstGeom>
          <a:gradFill rotWithShape="0">
            <a:gsLst>
              <a:gs pos="0">
                <a:srgbClr val="CECECE">
                  <a:gamma/>
                  <a:shade val="0"/>
                  <a:invGamma/>
                </a:srgbClr>
              </a:gs>
              <a:gs pos="50000">
                <a:srgbClr val="CECECE"/>
              </a:gs>
              <a:gs pos="100000">
                <a:srgbClr val="CECECE">
                  <a:gamma/>
                  <a:shade val="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Freeform 3"/>
          <p:cNvSpPr>
            <a:spLocks/>
          </p:cNvSpPr>
          <p:nvPr/>
        </p:nvSpPr>
        <p:spPr bwMode="auto">
          <a:xfrm>
            <a:off x="1600200" y="3200400"/>
            <a:ext cx="1588" cy="763588"/>
          </a:xfrm>
          <a:custGeom>
            <a:avLst/>
            <a:gdLst>
              <a:gd name="T0" fmla="*/ 0 w 1"/>
              <a:gd name="T1" fmla="*/ 0 h 481"/>
              <a:gd name="T2" fmla="*/ 0 w 1"/>
              <a:gd name="T3" fmla="*/ 48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0"/>
                </a:moveTo>
                <a:lnTo>
                  <a:pt x="0" y="480"/>
                </a:lnTo>
              </a:path>
            </a:pathLst>
          </a:custGeom>
          <a:gradFill rotWithShape="0">
            <a:gsLst>
              <a:gs pos="0">
                <a:srgbClr val="618FFD">
                  <a:gamma/>
                  <a:shade val="29804"/>
                  <a:invGamma/>
                </a:srgbClr>
              </a:gs>
              <a:gs pos="50000">
                <a:srgbClr val="618FFD"/>
              </a:gs>
              <a:gs pos="100000">
                <a:srgbClr val="618FFD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4" name="Freeform 4"/>
          <p:cNvSpPr>
            <a:spLocks/>
          </p:cNvSpPr>
          <p:nvPr/>
        </p:nvSpPr>
        <p:spPr bwMode="auto">
          <a:xfrm>
            <a:off x="1143000" y="2133600"/>
            <a:ext cx="7240588" cy="2897188"/>
          </a:xfrm>
          <a:custGeom>
            <a:avLst/>
            <a:gdLst>
              <a:gd name="T0" fmla="*/ 0 w 4561"/>
              <a:gd name="T1" fmla="*/ 1104 h 1825"/>
              <a:gd name="T2" fmla="*/ 0 w 4561"/>
              <a:gd name="T3" fmla="*/ 672 h 1825"/>
              <a:gd name="T4" fmla="*/ 288 w 4561"/>
              <a:gd name="T5" fmla="*/ 672 h 1825"/>
              <a:gd name="T6" fmla="*/ 288 w 4561"/>
              <a:gd name="T7" fmla="*/ 432 h 1825"/>
              <a:gd name="T8" fmla="*/ 1008 w 4561"/>
              <a:gd name="T9" fmla="*/ 0 h 1825"/>
              <a:gd name="T10" fmla="*/ 3504 w 4561"/>
              <a:gd name="T11" fmla="*/ 0 h 1825"/>
              <a:gd name="T12" fmla="*/ 4224 w 4561"/>
              <a:gd name="T13" fmla="*/ 480 h 1825"/>
              <a:gd name="T14" fmla="*/ 4224 w 4561"/>
              <a:gd name="T15" fmla="*/ 720 h 1825"/>
              <a:gd name="T16" fmla="*/ 4560 w 4561"/>
              <a:gd name="T17" fmla="*/ 720 h 1825"/>
              <a:gd name="T18" fmla="*/ 4560 w 4561"/>
              <a:gd name="T19" fmla="*/ 1152 h 1825"/>
              <a:gd name="T20" fmla="*/ 4224 w 4561"/>
              <a:gd name="T21" fmla="*/ 1152 h 1825"/>
              <a:gd name="T22" fmla="*/ 4224 w 4561"/>
              <a:gd name="T23" fmla="*/ 1440 h 1825"/>
              <a:gd name="T24" fmla="*/ 3504 w 4561"/>
              <a:gd name="T25" fmla="*/ 1824 h 1825"/>
              <a:gd name="T26" fmla="*/ 1008 w 4561"/>
              <a:gd name="T27" fmla="*/ 1824 h 1825"/>
              <a:gd name="T28" fmla="*/ 288 w 4561"/>
              <a:gd name="T29" fmla="*/ 1392 h 1825"/>
              <a:gd name="T30" fmla="*/ 288 w 4561"/>
              <a:gd name="T31" fmla="*/ 1104 h 1825"/>
              <a:gd name="T32" fmla="*/ 0 w 4561"/>
              <a:gd name="T33" fmla="*/ 1104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561" h="1825">
                <a:moveTo>
                  <a:pt x="0" y="1104"/>
                </a:moveTo>
                <a:lnTo>
                  <a:pt x="0" y="672"/>
                </a:lnTo>
                <a:lnTo>
                  <a:pt x="288" y="672"/>
                </a:lnTo>
                <a:lnTo>
                  <a:pt x="288" y="432"/>
                </a:lnTo>
                <a:lnTo>
                  <a:pt x="1008" y="0"/>
                </a:lnTo>
                <a:lnTo>
                  <a:pt x="3504" y="0"/>
                </a:lnTo>
                <a:lnTo>
                  <a:pt x="4224" y="480"/>
                </a:lnTo>
                <a:lnTo>
                  <a:pt x="4224" y="720"/>
                </a:lnTo>
                <a:lnTo>
                  <a:pt x="4560" y="720"/>
                </a:lnTo>
                <a:lnTo>
                  <a:pt x="4560" y="1152"/>
                </a:lnTo>
                <a:lnTo>
                  <a:pt x="4224" y="1152"/>
                </a:lnTo>
                <a:lnTo>
                  <a:pt x="4224" y="1440"/>
                </a:lnTo>
                <a:lnTo>
                  <a:pt x="3504" y="1824"/>
                </a:lnTo>
                <a:lnTo>
                  <a:pt x="1008" y="1824"/>
                </a:lnTo>
                <a:lnTo>
                  <a:pt x="288" y="1392"/>
                </a:lnTo>
                <a:lnTo>
                  <a:pt x="288" y="1104"/>
                </a:lnTo>
                <a:lnTo>
                  <a:pt x="0" y="1104"/>
                </a:lnTo>
              </a:path>
            </a:pathLst>
          </a:custGeom>
          <a:gradFill rotWithShape="0">
            <a:gsLst>
              <a:gs pos="0">
                <a:srgbClr val="CECECE">
                  <a:gamma/>
                  <a:shade val="0"/>
                  <a:invGamma/>
                </a:srgbClr>
              </a:gs>
              <a:gs pos="50000">
                <a:srgbClr val="CECECE"/>
              </a:gs>
              <a:gs pos="100000">
                <a:srgbClr val="CECECE">
                  <a:gamma/>
                  <a:shade val="0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1066800" y="3200400"/>
            <a:ext cx="457200" cy="685800"/>
          </a:xfrm>
          <a:prstGeom prst="rect">
            <a:avLst/>
          </a:prstGeom>
          <a:gradFill rotWithShape="0">
            <a:gsLst>
              <a:gs pos="0">
                <a:srgbClr val="CECECE">
                  <a:gamma/>
                  <a:shade val="0"/>
                  <a:invGamma/>
                </a:srgbClr>
              </a:gs>
              <a:gs pos="50000">
                <a:srgbClr val="CECECE"/>
              </a:gs>
              <a:gs pos="100000">
                <a:srgbClr val="CECECE">
                  <a:gamma/>
                  <a:shade val="0"/>
                  <a:invGamma/>
                </a:srgb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6" name="Oval 6"/>
          <p:cNvSpPr>
            <a:spLocks noChangeArrowheads="1"/>
          </p:cNvSpPr>
          <p:nvPr/>
        </p:nvSpPr>
        <p:spPr bwMode="auto">
          <a:xfrm>
            <a:off x="1447800" y="2819400"/>
            <a:ext cx="304800" cy="1524000"/>
          </a:xfrm>
          <a:prstGeom prst="ellipse">
            <a:avLst/>
          </a:prstGeom>
          <a:gradFill rotWithShape="0">
            <a:gsLst>
              <a:gs pos="0">
                <a:srgbClr val="CECECE">
                  <a:gamma/>
                  <a:shade val="89804"/>
                  <a:invGamma/>
                </a:srgbClr>
              </a:gs>
              <a:gs pos="50000">
                <a:srgbClr val="CECECE"/>
              </a:gs>
              <a:gs pos="100000">
                <a:srgbClr val="CECECE">
                  <a:gamma/>
                  <a:shade val="89804"/>
                  <a:invGamma/>
                </a:srgb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7" name="AutoShape 7"/>
          <p:cNvSpPr>
            <a:spLocks noChangeArrowheads="1"/>
          </p:cNvSpPr>
          <p:nvPr/>
        </p:nvSpPr>
        <p:spPr bwMode="auto">
          <a:xfrm>
            <a:off x="4197350" y="34353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gradFill rotWithShape="0">
            <a:gsLst>
              <a:gs pos="0">
                <a:srgbClr val="FFFFFF">
                  <a:gamma/>
                  <a:shade val="29804"/>
                  <a:invGamma/>
                </a:srgbClr>
              </a:gs>
              <a:gs pos="50000">
                <a:srgbClr val="FFFFFF"/>
              </a:gs>
              <a:gs pos="100000">
                <a:srgbClr val="FFFFFF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-3727450" y="25209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9" name="Rectangle 9"/>
          <p:cNvSpPr>
            <a:spLocks noChangeArrowheads="1"/>
          </p:cNvSpPr>
          <p:nvPr/>
        </p:nvSpPr>
        <p:spPr bwMode="auto">
          <a:xfrm>
            <a:off x="3490913" y="214313"/>
            <a:ext cx="203139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FILTER</a:t>
            </a:r>
          </a:p>
        </p:txBody>
      </p:sp>
      <p:sp>
        <p:nvSpPr>
          <p:cNvPr id="25610" name="Rectangle 10"/>
          <p:cNvSpPr>
            <a:spLocks noChangeArrowheads="1"/>
          </p:cNvSpPr>
          <p:nvPr/>
        </p:nvSpPr>
        <p:spPr bwMode="auto">
          <a:xfrm>
            <a:off x="1438381" y="784530"/>
            <a:ext cx="6295635" cy="9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The filter has an arrow on </a:t>
            </a:r>
            <a:r>
              <a:rPr lang="en-US" altLang="en-US" sz="1800" dirty="0" smtClean="0"/>
              <a:t>it’s </a:t>
            </a:r>
            <a:r>
              <a:rPr lang="en-US" altLang="en-US" sz="1800" dirty="0"/>
              <a:t>body, this indicates the way it is</a:t>
            </a:r>
          </a:p>
          <a:p>
            <a:r>
              <a:rPr lang="en-US" altLang="en-US" sz="1800" dirty="0"/>
              <a:t>fitted to the fuel system.  </a:t>
            </a:r>
            <a:r>
              <a:rPr lang="en-US" altLang="en-US" sz="1800" dirty="0" smtClean="0"/>
              <a:t>The </a:t>
            </a:r>
            <a:r>
              <a:rPr lang="en-US" altLang="en-US" sz="1800" dirty="0"/>
              <a:t>arrow shows direction of flow from</a:t>
            </a:r>
          </a:p>
          <a:p>
            <a:r>
              <a:rPr lang="en-US" altLang="en-US" sz="1800" dirty="0"/>
              <a:t>the fuel tank.</a:t>
            </a:r>
          </a:p>
        </p:txBody>
      </p:sp>
      <p:sp>
        <p:nvSpPr>
          <p:cNvPr id="25611" name="Freeform 11"/>
          <p:cNvSpPr>
            <a:spLocks/>
          </p:cNvSpPr>
          <p:nvPr/>
        </p:nvSpPr>
        <p:spPr bwMode="auto">
          <a:xfrm>
            <a:off x="7848600" y="2895600"/>
            <a:ext cx="1588" cy="1525588"/>
          </a:xfrm>
          <a:custGeom>
            <a:avLst/>
            <a:gdLst>
              <a:gd name="T0" fmla="*/ 0 w 1"/>
              <a:gd name="T1" fmla="*/ 0 h 961"/>
              <a:gd name="T2" fmla="*/ 0 w 1"/>
              <a:gd name="T3" fmla="*/ 960 h 96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961">
                <a:moveTo>
                  <a:pt x="0" y="0"/>
                </a:moveTo>
                <a:lnTo>
                  <a:pt x="0" y="96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5614" name="Group 14"/>
          <p:cNvGrpSpPr>
            <a:grpSpLocks/>
          </p:cNvGrpSpPr>
          <p:nvPr/>
        </p:nvGrpSpPr>
        <p:grpSpPr bwMode="auto">
          <a:xfrm>
            <a:off x="2514600" y="2141538"/>
            <a:ext cx="230188" cy="2889250"/>
            <a:chOff x="1584" y="1349"/>
            <a:chExt cx="145" cy="1820"/>
          </a:xfrm>
        </p:grpSpPr>
        <p:sp>
          <p:nvSpPr>
            <p:cNvPr id="25612" name="Arc 12"/>
            <p:cNvSpPr>
              <a:spLocks/>
            </p:cNvSpPr>
            <p:nvPr/>
          </p:nvSpPr>
          <p:spPr bwMode="auto">
            <a:xfrm>
              <a:off x="1589" y="1349"/>
              <a:ext cx="140" cy="908"/>
            </a:xfrm>
            <a:custGeom>
              <a:avLst/>
              <a:gdLst>
                <a:gd name="G0" fmla="+- 21600 0 0"/>
                <a:gd name="G1" fmla="+- 21599 0 0"/>
                <a:gd name="G2" fmla="+- 21600 0 0"/>
                <a:gd name="T0" fmla="*/ 0 w 21600"/>
                <a:gd name="T1" fmla="*/ 21599 h 21599"/>
                <a:gd name="T2" fmla="*/ 21446 w 21600"/>
                <a:gd name="T3" fmla="*/ 0 h 21599"/>
                <a:gd name="T4" fmla="*/ 21600 w 21600"/>
                <a:gd name="T5" fmla="*/ 21599 h 215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599" fill="none" extrusionOk="0">
                  <a:moveTo>
                    <a:pt x="0" y="21599"/>
                  </a:moveTo>
                  <a:cubicBezTo>
                    <a:pt x="0" y="9729"/>
                    <a:pt x="9577" y="84"/>
                    <a:pt x="21445" y="-1"/>
                  </a:cubicBezTo>
                </a:path>
                <a:path w="21600" h="21599" stroke="0" extrusionOk="0">
                  <a:moveTo>
                    <a:pt x="0" y="21599"/>
                  </a:moveTo>
                  <a:cubicBezTo>
                    <a:pt x="0" y="9729"/>
                    <a:pt x="9577" y="84"/>
                    <a:pt x="21445" y="-1"/>
                  </a:cubicBezTo>
                  <a:lnTo>
                    <a:pt x="21600" y="21599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13" name="Arc 13"/>
            <p:cNvSpPr>
              <a:spLocks/>
            </p:cNvSpPr>
            <p:nvPr/>
          </p:nvSpPr>
          <p:spPr bwMode="auto">
            <a:xfrm rot="10800000">
              <a:off x="1584" y="2261"/>
              <a:ext cx="141" cy="908"/>
            </a:xfrm>
            <a:custGeom>
              <a:avLst/>
              <a:gdLst>
                <a:gd name="G0" fmla="+- 154 0 0"/>
                <a:gd name="G1" fmla="+- 21600 0 0"/>
                <a:gd name="G2" fmla="+- 21600 0 0"/>
                <a:gd name="T0" fmla="*/ 0 w 21754"/>
                <a:gd name="T1" fmla="*/ 1 h 21600"/>
                <a:gd name="T2" fmla="*/ 21754 w 21754"/>
                <a:gd name="T3" fmla="*/ 21600 h 21600"/>
                <a:gd name="T4" fmla="*/ 154 w 21754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754" h="21600" fill="none" extrusionOk="0">
                  <a:moveTo>
                    <a:pt x="-1" y="0"/>
                  </a:moveTo>
                  <a:cubicBezTo>
                    <a:pt x="51" y="0"/>
                    <a:pt x="102" y="0"/>
                    <a:pt x="154" y="0"/>
                  </a:cubicBezTo>
                  <a:cubicBezTo>
                    <a:pt x="12083" y="0"/>
                    <a:pt x="21754" y="9670"/>
                    <a:pt x="21754" y="21600"/>
                  </a:cubicBezTo>
                </a:path>
                <a:path w="21754" h="21600" stroke="0" extrusionOk="0">
                  <a:moveTo>
                    <a:pt x="-1" y="0"/>
                  </a:moveTo>
                  <a:cubicBezTo>
                    <a:pt x="51" y="0"/>
                    <a:pt x="102" y="0"/>
                    <a:pt x="154" y="0"/>
                  </a:cubicBezTo>
                  <a:cubicBezTo>
                    <a:pt x="12083" y="0"/>
                    <a:pt x="21754" y="9670"/>
                    <a:pt x="21754" y="21600"/>
                  </a:cubicBezTo>
                  <a:lnTo>
                    <a:pt x="154" y="21600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5617" name="Group 17"/>
          <p:cNvGrpSpPr>
            <a:grpSpLocks/>
          </p:cNvGrpSpPr>
          <p:nvPr/>
        </p:nvGrpSpPr>
        <p:grpSpPr bwMode="auto">
          <a:xfrm>
            <a:off x="6477000" y="2141538"/>
            <a:ext cx="230188" cy="2889250"/>
            <a:chOff x="4080" y="1349"/>
            <a:chExt cx="145" cy="1820"/>
          </a:xfrm>
        </p:grpSpPr>
        <p:sp>
          <p:nvSpPr>
            <p:cNvPr id="25615" name="Arc 15"/>
            <p:cNvSpPr>
              <a:spLocks/>
            </p:cNvSpPr>
            <p:nvPr/>
          </p:nvSpPr>
          <p:spPr bwMode="auto">
            <a:xfrm>
              <a:off x="4085" y="1349"/>
              <a:ext cx="140" cy="908"/>
            </a:xfrm>
            <a:custGeom>
              <a:avLst/>
              <a:gdLst>
                <a:gd name="G0" fmla="+- 21600 0 0"/>
                <a:gd name="G1" fmla="+- 21599 0 0"/>
                <a:gd name="G2" fmla="+- 21600 0 0"/>
                <a:gd name="T0" fmla="*/ 0 w 21600"/>
                <a:gd name="T1" fmla="*/ 21599 h 21599"/>
                <a:gd name="T2" fmla="*/ 21446 w 21600"/>
                <a:gd name="T3" fmla="*/ 0 h 21599"/>
                <a:gd name="T4" fmla="*/ 21600 w 21600"/>
                <a:gd name="T5" fmla="*/ 21599 h 215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599" fill="none" extrusionOk="0">
                  <a:moveTo>
                    <a:pt x="0" y="21599"/>
                  </a:moveTo>
                  <a:cubicBezTo>
                    <a:pt x="0" y="9729"/>
                    <a:pt x="9577" y="84"/>
                    <a:pt x="21445" y="-1"/>
                  </a:cubicBezTo>
                </a:path>
                <a:path w="21600" h="21599" stroke="0" extrusionOk="0">
                  <a:moveTo>
                    <a:pt x="0" y="21599"/>
                  </a:moveTo>
                  <a:cubicBezTo>
                    <a:pt x="0" y="9729"/>
                    <a:pt x="9577" y="84"/>
                    <a:pt x="21445" y="-1"/>
                  </a:cubicBezTo>
                  <a:lnTo>
                    <a:pt x="21600" y="21599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16" name="Arc 16"/>
            <p:cNvSpPr>
              <a:spLocks/>
            </p:cNvSpPr>
            <p:nvPr/>
          </p:nvSpPr>
          <p:spPr bwMode="auto">
            <a:xfrm rot="10800000">
              <a:off x="4080" y="2261"/>
              <a:ext cx="141" cy="908"/>
            </a:xfrm>
            <a:custGeom>
              <a:avLst/>
              <a:gdLst>
                <a:gd name="G0" fmla="+- 154 0 0"/>
                <a:gd name="G1" fmla="+- 21600 0 0"/>
                <a:gd name="G2" fmla="+- 21600 0 0"/>
                <a:gd name="T0" fmla="*/ 0 w 21754"/>
                <a:gd name="T1" fmla="*/ 1 h 21600"/>
                <a:gd name="T2" fmla="*/ 21754 w 21754"/>
                <a:gd name="T3" fmla="*/ 21600 h 21600"/>
                <a:gd name="T4" fmla="*/ 154 w 21754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754" h="21600" fill="none" extrusionOk="0">
                  <a:moveTo>
                    <a:pt x="-1" y="0"/>
                  </a:moveTo>
                  <a:cubicBezTo>
                    <a:pt x="51" y="0"/>
                    <a:pt x="102" y="0"/>
                    <a:pt x="154" y="0"/>
                  </a:cubicBezTo>
                  <a:cubicBezTo>
                    <a:pt x="12083" y="0"/>
                    <a:pt x="21754" y="9670"/>
                    <a:pt x="21754" y="21600"/>
                  </a:cubicBezTo>
                </a:path>
                <a:path w="21754" h="21600" stroke="0" extrusionOk="0">
                  <a:moveTo>
                    <a:pt x="-1" y="0"/>
                  </a:moveTo>
                  <a:cubicBezTo>
                    <a:pt x="51" y="0"/>
                    <a:pt x="102" y="0"/>
                    <a:pt x="154" y="0"/>
                  </a:cubicBezTo>
                  <a:cubicBezTo>
                    <a:pt x="12083" y="0"/>
                    <a:pt x="21754" y="9670"/>
                    <a:pt x="21754" y="21600"/>
                  </a:cubicBezTo>
                  <a:lnTo>
                    <a:pt x="154" y="21600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5618" name="Oval 18"/>
          <p:cNvSpPr>
            <a:spLocks noChangeArrowheads="1"/>
          </p:cNvSpPr>
          <p:nvPr/>
        </p:nvSpPr>
        <p:spPr bwMode="auto">
          <a:xfrm>
            <a:off x="7702550" y="2901950"/>
            <a:ext cx="292100" cy="15113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9" name="Freeform 19"/>
          <p:cNvSpPr>
            <a:spLocks/>
          </p:cNvSpPr>
          <p:nvPr/>
        </p:nvSpPr>
        <p:spPr bwMode="auto">
          <a:xfrm>
            <a:off x="7848600" y="3276600"/>
            <a:ext cx="534988" cy="687388"/>
          </a:xfrm>
          <a:custGeom>
            <a:avLst/>
            <a:gdLst>
              <a:gd name="T0" fmla="*/ 0 w 337"/>
              <a:gd name="T1" fmla="*/ 0 h 433"/>
              <a:gd name="T2" fmla="*/ 0 w 337"/>
              <a:gd name="T3" fmla="*/ 432 h 433"/>
              <a:gd name="T4" fmla="*/ 336 w 337"/>
              <a:gd name="T5" fmla="*/ 432 h 433"/>
              <a:gd name="T6" fmla="*/ 336 w 337"/>
              <a:gd name="T7" fmla="*/ 0 h 433"/>
              <a:gd name="T8" fmla="*/ 0 w 337"/>
              <a:gd name="T9" fmla="*/ 0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7" h="433">
                <a:moveTo>
                  <a:pt x="0" y="0"/>
                </a:moveTo>
                <a:lnTo>
                  <a:pt x="0" y="432"/>
                </a:lnTo>
                <a:lnTo>
                  <a:pt x="336" y="432"/>
                </a:lnTo>
                <a:lnTo>
                  <a:pt x="336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CECECE">
                  <a:gamma/>
                  <a:shade val="0"/>
                  <a:invGamma/>
                </a:srgbClr>
              </a:gs>
              <a:gs pos="50000">
                <a:srgbClr val="CECECE"/>
              </a:gs>
              <a:gs pos="100000">
                <a:srgbClr val="CECECE">
                  <a:gamma/>
                  <a:shade val="0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20" name="Freeform 20"/>
          <p:cNvSpPr>
            <a:spLocks/>
          </p:cNvSpPr>
          <p:nvPr/>
        </p:nvSpPr>
        <p:spPr bwMode="auto">
          <a:xfrm>
            <a:off x="1066800" y="3886200"/>
            <a:ext cx="382588" cy="1588"/>
          </a:xfrm>
          <a:custGeom>
            <a:avLst/>
            <a:gdLst>
              <a:gd name="T0" fmla="*/ 240 w 241"/>
              <a:gd name="T1" fmla="*/ 0 h 1"/>
              <a:gd name="T2" fmla="*/ 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240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5623" name="Group 23"/>
          <p:cNvGrpSpPr>
            <a:grpSpLocks/>
          </p:cNvGrpSpPr>
          <p:nvPr/>
        </p:nvGrpSpPr>
        <p:grpSpPr bwMode="auto">
          <a:xfrm>
            <a:off x="1446213" y="2827338"/>
            <a:ext cx="155575" cy="1517650"/>
            <a:chOff x="911" y="1781"/>
            <a:chExt cx="98" cy="956"/>
          </a:xfrm>
        </p:grpSpPr>
        <p:sp>
          <p:nvSpPr>
            <p:cNvPr id="25621" name="Arc 21"/>
            <p:cNvSpPr>
              <a:spLocks/>
            </p:cNvSpPr>
            <p:nvPr/>
          </p:nvSpPr>
          <p:spPr bwMode="auto">
            <a:xfrm>
              <a:off x="917" y="1781"/>
              <a:ext cx="92" cy="476"/>
            </a:xfrm>
            <a:custGeom>
              <a:avLst/>
              <a:gdLst>
                <a:gd name="G0" fmla="+- 21600 0 0"/>
                <a:gd name="G1" fmla="+- 21599 0 0"/>
                <a:gd name="G2" fmla="+- 21600 0 0"/>
                <a:gd name="T0" fmla="*/ 0 w 21600"/>
                <a:gd name="T1" fmla="*/ 21599 h 21599"/>
                <a:gd name="T2" fmla="*/ 21365 w 21600"/>
                <a:gd name="T3" fmla="*/ 0 h 21599"/>
                <a:gd name="T4" fmla="*/ 21600 w 21600"/>
                <a:gd name="T5" fmla="*/ 21599 h 215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599" fill="none" extrusionOk="0">
                  <a:moveTo>
                    <a:pt x="0" y="21599"/>
                  </a:moveTo>
                  <a:cubicBezTo>
                    <a:pt x="0" y="9761"/>
                    <a:pt x="9528" y="129"/>
                    <a:pt x="21365" y="0"/>
                  </a:cubicBezTo>
                </a:path>
                <a:path w="21600" h="21599" stroke="0" extrusionOk="0">
                  <a:moveTo>
                    <a:pt x="0" y="21599"/>
                  </a:moveTo>
                  <a:cubicBezTo>
                    <a:pt x="0" y="9761"/>
                    <a:pt x="9528" y="129"/>
                    <a:pt x="21365" y="0"/>
                  </a:cubicBezTo>
                  <a:lnTo>
                    <a:pt x="21600" y="21599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22" name="Arc 22"/>
            <p:cNvSpPr>
              <a:spLocks/>
            </p:cNvSpPr>
            <p:nvPr/>
          </p:nvSpPr>
          <p:spPr bwMode="auto">
            <a:xfrm rot="10800000">
              <a:off x="911" y="2261"/>
              <a:ext cx="93" cy="476"/>
            </a:xfrm>
            <a:custGeom>
              <a:avLst/>
              <a:gdLst>
                <a:gd name="G0" fmla="+- 235 0 0"/>
                <a:gd name="G1" fmla="+- 21600 0 0"/>
                <a:gd name="G2" fmla="+- 21600 0 0"/>
                <a:gd name="T0" fmla="*/ 0 w 21835"/>
                <a:gd name="T1" fmla="*/ 1 h 21600"/>
                <a:gd name="T2" fmla="*/ 21835 w 21835"/>
                <a:gd name="T3" fmla="*/ 21600 h 21600"/>
                <a:gd name="T4" fmla="*/ 235 w 21835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835" h="21600" fill="none" extrusionOk="0">
                  <a:moveTo>
                    <a:pt x="0" y="1"/>
                  </a:moveTo>
                  <a:cubicBezTo>
                    <a:pt x="78" y="0"/>
                    <a:pt x="156" y="0"/>
                    <a:pt x="235" y="0"/>
                  </a:cubicBezTo>
                  <a:cubicBezTo>
                    <a:pt x="12164" y="0"/>
                    <a:pt x="21835" y="9670"/>
                    <a:pt x="21835" y="21600"/>
                  </a:cubicBezTo>
                </a:path>
                <a:path w="21835" h="21600" stroke="0" extrusionOk="0">
                  <a:moveTo>
                    <a:pt x="0" y="1"/>
                  </a:moveTo>
                  <a:cubicBezTo>
                    <a:pt x="78" y="0"/>
                    <a:pt x="156" y="0"/>
                    <a:pt x="235" y="0"/>
                  </a:cubicBezTo>
                  <a:cubicBezTo>
                    <a:pt x="12164" y="0"/>
                    <a:pt x="21835" y="9670"/>
                    <a:pt x="21835" y="21600"/>
                  </a:cubicBezTo>
                  <a:lnTo>
                    <a:pt x="235" y="21600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5624" name="Oval 24"/>
          <p:cNvSpPr>
            <a:spLocks noChangeArrowheads="1"/>
          </p:cNvSpPr>
          <p:nvPr/>
        </p:nvSpPr>
        <p:spPr bwMode="auto">
          <a:xfrm>
            <a:off x="7772400" y="3276600"/>
            <a:ext cx="152400" cy="685800"/>
          </a:xfrm>
          <a:prstGeom prst="ellipse">
            <a:avLst/>
          </a:prstGeom>
          <a:gradFill rotWithShape="0">
            <a:gsLst>
              <a:gs pos="0">
                <a:srgbClr val="CECECE">
                  <a:gamma/>
                  <a:shade val="0"/>
                  <a:invGamma/>
                </a:srgbClr>
              </a:gs>
              <a:gs pos="50000">
                <a:srgbClr val="CECECE"/>
              </a:gs>
              <a:gs pos="100000">
                <a:srgbClr val="CECECE">
                  <a:gamma/>
                  <a:shade val="0"/>
                  <a:invGamma/>
                </a:srgb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25" name="Oval 25"/>
          <p:cNvSpPr>
            <a:spLocks noChangeArrowheads="1"/>
          </p:cNvSpPr>
          <p:nvPr/>
        </p:nvSpPr>
        <p:spPr bwMode="auto">
          <a:xfrm>
            <a:off x="8312150" y="3282950"/>
            <a:ext cx="139700" cy="6731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26" name="Freeform 26"/>
          <p:cNvSpPr>
            <a:spLocks/>
          </p:cNvSpPr>
          <p:nvPr/>
        </p:nvSpPr>
        <p:spPr bwMode="auto">
          <a:xfrm>
            <a:off x="1066800" y="3200400"/>
            <a:ext cx="382588" cy="1588"/>
          </a:xfrm>
          <a:custGeom>
            <a:avLst/>
            <a:gdLst>
              <a:gd name="T0" fmla="*/ 240 w 241"/>
              <a:gd name="T1" fmla="*/ 0 h 1"/>
              <a:gd name="T2" fmla="*/ 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240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Freeform 2" descr="Wide upward diagonal"/>
          <p:cNvSpPr>
            <a:spLocks/>
          </p:cNvSpPr>
          <p:nvPr/>
        </p:nvSpPr>
        <p:spPr bwMode="auto">
          <a:xfrm>
            <a:off x="1600200" y="2133600"/>
            <a:ext cx="6249988" cy="2897188"/>
          </a:xfrm>
          <a:custGeom>
            <a:avLst/>
            <a:gdLst>
              <a:gd name="T0" fmla="*/ 0 w 3937"/>
              <a:gd name="T1" fmla="*/ 1395 h 1825"/>
              <a:gd name="T2" fmla="*/ 0 w 3937"/>
              <a:gd name="T3" fmla="*/ 429 h 1825"/>
              <a:gd name="T4" fmla="*/ 716 w 3937"/>
              <a:gd name="T5" fmla="*/ 0 h 1825"/>
              <a:gd name="T6" fmla="*/ 3220 w 3937"/>
              <a:gd name="T7" fmla="*/ 0 h 1825"/>
              <a:gd name="T8" fmla="*/ 3936 w 3937"/>
              <a:gd name="T9" fmla="*/ 483 h 1825"/>
              <a:gd name="T10" fmla="*/ 3936 w 3937"/>
              <a:gd name="T11" fmla="*/ 1395 h 1825"/>
              <a:gd name="T12" fmla="*/ 3220 w 3937"/>
              <a:gd name="T13" fmla="*/ 1824 h 1825"/>
              <a:gd name="T14" fmla="*/ 716 w 3937"/>
              <a:gd name="T15" fmla="*/ 1824 h 1825"/>
              <a:gd name="T16" fmla="*/ 0 w 3937"/>
              <a:gd name="T17" fmla="*/ 1395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937" h="1825">
                <a:moveTo>
                  <a:pt x="0" y="1395"/>
                </a:moveTo>
                <a:lnTo>
                  <a:pt x="0" y="429"/>
                </a:lnTo>
                <a:lnTo>
                  <a:pt x="716" y="0"/>
                </a:lnTo>
                <a:lnTo>
                  <a:pt x="3220" y="0"/>
                </a:lnTo>
                <a:lnTo>
                  <a:pt x="3936" y="483"/>
                </a:lnTo>
                <a:lnTo>
                  <a:pt x="3936" y="1395"/>
                </a:lnTo>
                <a:lnTo>
                  <a:pt x="3220" y="1824"/>
                </a:lnTo>
                <a:lnTo>
                  <a:pt x="716" y="1824"/>
                </a:lnTo>
                <a:lnTo>
                  <a:pt x="0" y="1395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27" name="Freeform 3"/>
          <p:cNvSpPr>
            <a:spLocks/>
          </p:cNvSpPr>
          <p:nvPr/>
        </p:nvSpPr>
        <p:spPr bwMode="auto">
          <a:xfrm>
            <a:off x="1828800" y="2286000"/>
            <a:ext cx="5868988" cy="2592388"/>
          </a:xfrm>
          <a:custGeom>
            <a:avLst/>
            <a:gdLst>
              <a:gd name="T0" fmla="*/ 0 w 3697"/>
              <a:gd name="T1" fmla="*/ 1248 h 1633"/>
              <a:gd name="T2" fmla="*/ 0 w 3697"/>
              <a:gd name="T3" fmla="*/ 384 h 1633"/>
              <a:gd name="T4" fmla="*/ 672 w 3697"/>
              <a:gd name="T5" fmla="*/ 0 h 1633"/>
              <a:gd name="T6" fmla="*/ 3024 w 3697"/>
              <a:gd name="T7" fmla="*/ 0 h 1633"/>
              <a:gd name="T8" fmla="*/ 3696 w 3697"/>
              <a:gd name="T9" fmla="*/ 432 h 1633"/>
              <a:gd name="T10" fmla="*/ 3696 w 3697"/>
              <a:gd name="T11" fmla="*/ 1248 h 1633"/>
              <a:gd name="T12" fmla="*/ 3024 w 3697"/>
              <a:gd name="T13" fmla="*/ 1632 h 1633"/>
              <a:gd name="T14" fmla="*/ 672 w 3697"/>
              <a:gd name="T15" fmla="*/ 1632 h 1633"/>
              <a:gd name="T16" fmla="*/ 0 w 3697"/>
              <a:gd name="T17" fmla="*/ 1248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697" h="1633">
                <a:moveTo>
                  <a:pt x="0" y="1248"/>
                </a:moveTo>
                <a:lnTo>
                  <a:pt x="0" y="384"/>
                </a:lnTo>
                <a:lnTo>
                  <a:pt x="672" y="0"/>
                </a:lnTo>
                <a:lnTo>
                  <a:pt x="3024" y="0"/>
                </a:lnTo>
                <a:lnTo>
                  <a:pt x="3696" y="432"/>
                </a:lnTo>
                <a:lnTo>
                  <a:pt x="3696" y="1248"/>
                </a:lnTo>
                <a:lnTo>
                  <a:pt x="3024" y="1632"/>
                </a:lnTo>
                <a:lnTo>
                  <a:pt x="672" y="1632"/>
                </a:lnTo>
                <a:lnTo>
                  <a:pt x="0" y="1248"/>
                </a:lnTo>
              </a:path>
            </a:pathLst>
          </a:custGeom>
          <a:solidFill>
            <a:schemeClr val="hlink"/>
          </a:solidFill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28" name="Oval 4"/>
          <p:cNvSpPr>
            <a:spLocks noChangeArrowheads="1"/>
          </p:cNvSpPr>
          <p:nvPr/>
        </p:nvSpPr>
        <p:spPr bwMode="auto">
          <a:xfrm>
            <a:off x="2901950" y="2901950"/>
            <a:ext cx="749300" cy="1206500"/>
          </a:xfrm>
          <a:prstGeom prst="ellipse">
            <a:avLst/>
          </a:prstGeom>
          <a:solidFill>
            <a:srgbClr val="00FF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29" name="Rectangle 5" descr="Narrow horizontal"/>
          <p:cNvSpPr>
            <a:spLocks noChangeArrowheads="1"/>
          </p:cNvSpPr>
          <p:nvPr/>
        </p:nvSpPr>
        <p:spPr bwMode="auto">
          <a:xfrm>
            <a:off x="3454400" y="3835400"/>
            <a:ext cx="2692400" cy="1016000"/>
          </a:xfrm>
          <a:prstGeom prst="rect">
            <a:avLst/>
          </a:prstGeom>
          <a:pattFill prst="narHorz">
            <a:fgClr>
              <a:srgbClr val="FAFD00"/>
            </a:fgClr>
            <a:bgClr>
              <a:schemeClr val="bg2"/>
            </a:bgClr>
          </a:pattFill>
          <a:ln w="508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0" name="Rectangle 6" descr="Narrow horizontal"/>
          <p:cNvSpPr>
            <a:spLocks noChangeArrowheads="1"/>
          </p:cNvSpPr>
          <p:nvPr/>
        </p:nvSpPr>
        <p:spPr bwMode="auto">
          <a:xfrm>
            <a:off x="3454400" y="2311400"/>
            <a:ext cx="2692400" cy="1016000"/>
          </a:xfrm>
          <a:prstGeom prst="rect">
            <a:avLst/>
          </a:prstGeom>
          <a:pattFill prst="narHorz">
            <a:fgClr>
              <a:srgbClr val="FAFD00"/>
            </a:fgClr>
            <a:bgClr>
              <a:schemeClr val="bg2"/>
            </a:bgClr>
          </a:pattFill>
          <a:ln w="508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1" name="Freeform 7"/>
          <p:cNvSpPr>
            <a:spLocks/>
          </p:cNvSpPr>
          <p:nvPr/>
        </p:nvSpPr>
        <p:spPr bwMode="auto">
          <a:xfrm>
            <a:off x="6172200" y="2286000"/>
            <a:ext cx="1588" cy="2592388"/>
          </a:xfrm>
          <a:custGeom>
            <a:avLst/>
            <a:gdLst>
              <a:gd name="T0" fmla="*/ 0 w 1"/>
              <a:gd name="T1" fmla="*/ 0 h 1633"/>
              <a:gd name="T2" fmla="*/ 0 w 1"/>
              <a:gd name="T3" fmla="*/ 1632 h 163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633">
                <a:moveTo>
                  <a:pt x="0" y="0"/>
                </a:moveTo>
                <a:lnTo>
                  <a:pt x="0" y="163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2" name="Rectangle 8" descr="Dark horizontal"/>
          <p:cNvSpPr>
            <a:spLocks noChangeArrowheads="1"/>
          </p:cNvSpPr>
          <p:nvPr/>
        </p:nvSpPr>
        <p:spPr bwMode="auto">
          <a:xfrm>
            <a:off x="6330950" y="2292350"/>
            <a:ext cx="215900" cy="2578100"/>
          </a:xfrm>
          <a:prstGeom prst="rect">
            <a:avLst/>
          </a:prstGeom>
          <a:pattFill prst="dkHorz">
            <a:fgClr>
              <a:schemeClr val="hlink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3206750" y="2901950"/>
            <a:ext cx="215900" cy="12065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4" name="Rectangle 10"/>
          <p:cNvSpPr>
            <a:spLocks noChangeArrowheads="1"/>
          </p:cNvSpPr>
          <p:nvPr/>
        </p:nvSpPr>
        <p:spPr bwMode="auto">
          <a:xfrm>
            <a:off x="3435350" y="3359150"/>
            <a:ext cx="368300" cy="4445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6637" name="Group 13"/>
          <p:cNvGrpSpPr>
            <a:grpSpLocks/>
          </p:cNvGrpSpPr>
          <p:nvPr/>
        </p:nvGrpSpPr>
        <p:grpSpPr bwMode="auto">
          <a:xfrm>
            <a:off x="1168400" y="3225800"/>
            <a:ext cx="635000" cy="635000"/>
            <a:chOff x="736" y="2032"/>
            <a:chExt cx="400" cy="400"/>
          </a:xfrm>
        </p:grpSpPr>
        <p:sp>
          <p:nvSpPr>
            <p:cNvPr id="26635" name="Rectangle 11" descr="Wide upward diagonal"/>
            <p:cNvSpPr>
              <a:spLocks noChangeArrowheads="1"/>
            </p:cNvSpPr>
            <p:nvPr/>
          </p:nvSpPr>
          <p:spPr bwMode="auto">
            <a:xfrm>
              <a:off x="736" y="2032"/>
              <a:ext cx="400" cy="400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508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636" name="Rectangle 12"/>
            <p:cNvSpPr>
              <a:spLocks noChangeArrowheads="1"/>
            </p:cNvSpPr>
            <p:nvPr/>
          </p:nvSpPr>
          <p:spPr bwMode="auto">
            <a:xfrm>
              <a:off x="736" y="2128"/>
              <a:ext cx="400" cy="208"/>
            </a:xfrm>
            <a:prstGeom prst="rect">
              <a:avLst/>
            </a:prstGeom>
            <a:solidFill>
              <a:schemeClr val="hlink"/>
            </a:solidFill>
            <a:ln w="508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6640" name="Group 16"/>
          <p:cNvGrpSpPr>
            <a:grpSpLocks/>
          </p:cNvGrpSpPr>
          <p:nvPr/>
        </p:nvGrpSpPr>
        <p:grpSpPr bwMode="auto">
          <a:xfrm>
            <a:off x="7721600" y="3302000"/>
            <a:ext cx="635000" cy="635000"/>
            <a:chOff x="4864" y="2080"/>
            <a:chExt cx="400" cy="400"/>
          </a:xfrm>
        </p:grpSpPr>
        <p:sp>
          <p:nvSpPr>
            <p:cNvPr id="26638" name="Rectangle 14" descr="Wide upward diagonal"/>
            <p:cNvSpPr>
              <a:spLocks noChangeArrowheads="1"/>
            </p:cNvSpPr>
            <p:nvPr/>
          </p:nvSpPr>
          <p:spPr bwMode="auto">
            <a:xfrm>
              <a:off x="4864" y="2080"/>
              <a:ext cx="400" cy="400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508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639" name="Rectangle 15"/>
            <p:cNvSpPr>
              <a:spLocks noChangeArrowheads="1"/>
            </p:cNvSpPr>
            <p:nvPr/>
          </p:nvSpPr>
          <p:spPr bwMode="auto">
            <a:xfrm>
              <a:off x="4864" y="2176"/>
              <a:ext cx="400" cy="208"/>
            </a:xfrm>
            <a:prstGeom prst="rect">
              <a:avLst/>
            </a:prstGeom>
            <a:solidFill>
              <a:schemeClr val="hlink"/>
            </a:solidFill>
            <a:ln w="508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6641" name="AutoShape 17"/>
          <p:cNvSpPr>
            <a:spLocks noChangeArrowheads="1"/>
          </p:cNvSpPr>
          <p:nvPr/>
        </p:nvSpPr>
        <p:spPr bwMode="auto">
          <a:xfrm>
            <a:off x="4197350" y="25971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2" name="AutoShape 18"/>
          <p:cNvSpPr>
            <a:spLocks noChangeArrowheads="1"/>
          </p:cNvSpPr>
          <p:nvPr/>
        </p:nvSpPr>
        <p:spPr bwMode="auto">
          <a:xfrm>
            <a:off x="4197350" y="41973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3" name="AutoShape 19"/>
          <p:cNvSpPr>
            <a:spLocks noChangeArrowheads="1"/>
          </p:cNvSpPr>
          <p:nvPr/>
        </p:nvSpPr>
        <p:spPr bwMode="auto">
          <a:xfrm>
            <a:off x="234950" y="33591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4" name="AutoShape 20"/>
          <p:cNvSpPr>
            <a:spLocks noChangeArrowheads="1"/>
          </p:cNvSpPr>
          <p:nvPr/>
        </p:nvSpPr>
        <p:spPr bwMode="auto">
          <a:xfrm>
            <a:off x="-3727450" y="25209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5" name="AutoShape 21"/>
          <p:cNvSpPr>
            <a:spLocks noChangeArrowheads="1"/>
          </p:cNvSpPr>
          <p:nvPr/>
        </p:nvSpPr>
        <p:spPr bwMode="auto">
          <a:xfrm>
            <a:off x="7778750" y="34353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6" name="Rectangle 22"/>
          <p:cNvSpPr>
            <a:spLocks noChangeArrowheads="1"/>
          </p:cNvSpPr>
          <p:nvPr/>
        </p:nvSpPr>
        <p:spPr bwMode="auto">
          <a:xfrm>
            <a:off x="3490913" y="214313"/>
            <a:ext cx="203139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FILTER</a:t>
            </a:r>
          </a:p>
        </p:txBody>
      </p:sp>
      <p:sp>
        <p:nvSpPr>
          <p:cNvPr id="26651" name="Rectangle 27"/>
          <p:cNvSpPr>
            <a:spLocks noChangeArrowheads="1"/>
          </p:cNvSpPr>
          <p:nvPr/>
        </p:nvSpPr>
        <p:spPr bwMode="auto">
          <a:xfrm>
            <a:off x="2273229" y="5316538"/>
            <a:ext cx="4466757" cy="1197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Paper cartridge with a </a:t>
            </a:r>
            <a:r>
              <a:rPr lang="en-US" altLang="en-US" sz="1800" dirty="0" smtClean="0"/>
              <a:t>separation </a:t>
            </a:r>
            <a:r>
              <a:rPr lang="en-US" altLang="en-US" sz="1800" dirty="0"/>
              <a:t>mesh of 8 to 10  Micron </a:t>
            </a:r>
            <a:r>
              <a:rPr lang="en-US" altLang="en-US" sz="1800" dirty="0" smtClean="0"/>
              <a:t>and a surface </a:t>
            </a:r>
            <a:r>
              <a:rPr lang="en-US" altLang="en-US" sz="1800" dirty="0"/>
              <a:t>area of 3000cm squared.</a:t>
            </a:r>
          </a:p>
          <a:p>
            <a:r>
              <a:rPr lang="en-US" altLang="en-US" sz="1800" dirty="0"/>
              <a:t>The direction of flow is shown by the arrows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53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27650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1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2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654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660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27655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6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7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8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9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665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27661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2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3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4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670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27666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7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8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9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674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27671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72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73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678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27675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76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77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679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80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81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82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687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27683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84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85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86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688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89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90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7697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27695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27691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92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93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94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696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704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27702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27698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99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00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01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703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711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27709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27705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06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07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08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710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718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27716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27712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13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14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15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717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722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27719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720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721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723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24" name="Rectangle 76"/>
          <p:cNvSpPr>
            <a:spLocks noChangeArrowheads="1"/>
          </p:cNvSpPr>
          <p:nvPr/>
        </p:nvSpPr>
        <p:spPr bwMode="auto">
          <a:xfrm>
            <a:off x="2555776" y="61913"/>
            <a:ext cx="514865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PRESSURE REGULATOR</a:t>
            </a:r>
          </a:p>
        </p:txBody>
      </p:sp>
      <p:sp>
        <p:nvSpPr>
          <p:cNvPr id="27725" name="Rectangle 77"/>
          <p:cNvSpPr>
            <a:spLocks noChangeArrowheads="1"/>
          </p:cNvSpPr>
          <p:nvPr/>
        </p:nvSpPr>
        <p:spPr bwMode="auto">
          <a:xfrm>
            <a:off x="61913" y="4397375"/>
            <a:ext cx="5895846" cy="175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The  fuel pressure regulator keeps the fuel pressure constant,</a:t>
            </a:r>
          </a:p>
          <a:p>
            <a:r>
              <a:rPr lang="en-US" altLang="en-US" sz="1800" dirty="0"/>
              <a:t>regardless of the delivery and </a:t>
            </a:r>
            <a:r>
              <a:rPr lang="en-US" altLang="en-US" sz="1800" dirty="0" smtClean="0"/>
              <a:t>volume </a:t>
            </a:r>
            <a:r>
              <a:rPr lang="en-US" altLang="en-US" sz="1800" dirty="0"/>
              <a:t>of fuel.</a:t>
            </a:r>
          </a:p>
          <a:p>
            <a:r>
              <a:rPr lang="en-US" altLang="en-US" sz="1800" dirty="0"/>
              <a:t>The excessive fuel will flow back to the tank via a return line,</a:t>
            </a:r>
          </a:p>
          <a:p>
            <a:r>
              <a:rPr lang="en-US" altLang="en-US" sz="1800" dirty="0"/>
              <a:t>so that </a:t>
            </a:r>
            <a:r>
              <a:rPr lang="en-US" altLang="en-US" sz="1800" dirty="0" smtClean="0"/>
              <a:t>it will </a:t>
            </a:r>
            <a:r>
              <a:rPr lang="en-US" altLang="en-US" sz="1800" dirty="0"/>
              <a:t>be cool and vapor lock free fuel for the injection</a:t>
            </a:r>
          </a:p>
          <a:p>
            <a:r>
              <a:rPr lang="en-US" altLang="en-US" sz="1800" dirty="0"/>
              <a:t>valves.</a:t>
            </a:r>
          </a:p>
          <a:p>
            <a:pPr eaLnBrk="1" hangingPunct="1"/>
            <a:endParaRPr lang="en-US" altLang="en-US" sz="1800" b="1" dirty="0">
              <a:solidFill>
                <a:srgbClr val="FAFD00"/>
              </a:solidFill>
            </a:endParaRPr>
          </a:p>
        </p:txBody>
      </p:sp>
      <p:sp>
        <p:nvSpPr>
          <p:cNvPr id="27726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27" name="Rectangle 79"/>
          <p:cNvSpPr>
            <a:spLocks noChangeArrowheads="1"/>
          </p:cNvSpPr>
          <p:nvPr/>
        </p:nvSpPr>
        <p:spPr bwMode="auto">
          <a:xfrm>
            <a:off x="5969000" y="2235200"/>
            <a:ext cx="1549400" cy="22352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8677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28675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76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8678" name="Rectangle 6"/>
          <p:cNvSpPr>
            <a:spLocks noChangeArrowheads="1"/>
          </p:cNvSpPr>
          <p:nvPr/>
        </p:nvSpPr>
        <p:spPr bwMode="auto">
          <a:xfrm>
            <a:off x="2749550" y="3587750"/>
            <a:ext cx="30353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Freeform 7"/>
          <p:cNvSpPr>
            <a:spLocks/>
          </p:cNvSpPr>
          <p:nvPr/>
        </p:nvSpPr>
        <p:spPr bwMode="auto">
          <a:xfrm>
            <a:off x="3581400" y="35052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80" name="Freeform 8"/>
          <p:cNvSpPr>
            <a:spLocks/>
          </p:cNvSpPr>
          <p:nvPr/>
        </p:nvSpPr>
        <p:spPr bwMode="auto">
          <a:xfrm>
            <a:off x="3581400" y="48006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81" name="Oval 9"/>
          <p:cNvSpPr>
            <a:spLocks noChangeArrowheads="1"/>
          </p:cNvSpPr>
          <p:nvPr/>
        </p:nvSpPr>
        <p:spPr bwMode="auto">
          <a:xfrm>
            <a:off x="37401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2" name="Oval 10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3" name="Oval 11"/>
          <p:cNvSpPr>
            <a:spLocks noChangeArrowheads="1"/>
          </p:cNvSpPr>
          <p:nvPr/>
        </p:nvSpPr>
        <p:spPr bwMode="auto">
          <a:xfrm>
            <a:off x="37401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4" name="Oval 12"/>
          <p:cNvSpPr>
            <a:spLocks noChangeArrowheads="1"/>
          </p:cNvSpPr>
          <p:nvPr/>
        </p:nvSpPr>
        <p:spPr bwMode="auto">
          <a:xfrm>
            <a:off x="37401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5" name="Oval 13"/>
          <p:cNvSpPr>
            <a:spLocks noChangeArrowheads="1"/>
          </p:cNvSpPr>
          <p:nvPr/>
        </p:nvSpPr>
        <p:spPr bwMode="auto">
          <a:xfrm>
            <a:off x="48069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6" name="Rectangle 14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7" name="Oval 15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8691" name="Group 19"/>
          <p:cNvGrpSpPr>
            <a:grpSpLocks/>
          </p:cNvGrpSpPr>
          <p:nvPr/>
        </p:nvGrpSpPr>
        <p:grpSpPr bwMode="auto">
          <a:xfrm>
            <a:off x="3816350" y="1225550"/>
            <a:ext cx="977900" cy="1587500"/>
            <a:chOff x="2404" y="772"/>
            <a:chExt cx="616" cy="1000"/>
          </a:xfrm>
        </p:grpSpPr>
        <p:sp>
          <p:nvSpPr>
            <p:cNvPr id="28688" name="Rectangle 16" descr="Wide upward diagonal"/>
            <p:cNvSpPr>
              <a:spLocks noChangeArrowheads="1"/>
            </p:cNvSpPr>
            <p:nvPr/>
          </p:nvSpPr>
          <p:spPr bwMode="auto">
            <a:xfrm>
              <a:off x="2548" y="1413"/>
              <a:ext cx="328" cy="359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9" name="AutoShape 17" descr="Wide upward diagonal"/>
            <p:cNvSpPr>
              <a:spLocks noChangeArrowheads="1"/>
            </p:cNvSpPr>
            <p:nvPr/>
          </p:nvSpPr>
          <p:spPr bwMode="auto">
            <a:xfrm rot="-10800000" flipH="1" flipV="1">
              <a:off x="2404" y="1315"/>
              <a:ext cx="616" cy="90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0" name="Rectangle 18" descr="Wide upward diagonal"/>
            <p:cNvSpPr>
              <a:spLocks noChangeArrowheads="1"/>
            </p:cNvSpPr>
            <p:nvPr/>
          </p:nvSpPr>
          <p:spPr bwMode="auto">
            <a:xfrm>
              <a:off x="2404" y="772"/>
              <a:ext cx="616" cy="535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8692" name="Oval 20"/>
          <p:cNvSpPr>
            <a:spLocks noChangeArrowheads="1"/>
          </p:cNvSpPr>
          <p:nvPr/>
        </p:nvSpPr>
        <p:spPr bwMode="auto">
          <a:xfrm>
            <a:off x="48069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93" name="Rectangle 21"/>
          <p:cNvSpPr>
            <a:spLocks noChangeArrowheads="1"/>
          </p:cNvSpPr>
          <p:nvPr/>
        </p:nvSpPr>
        <p:spPr bwMode="auto">
          <a:xfrm>
            <a:off x="4121150" y="1225550"/>
            <a:ext cx="368300" cy="1587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94" name="Rectangle 22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95" name="Oval 23"/>
          <p:cNvSpPr>
            <a:spLocks noChangeArrowheads="1"/>
          </p:cNvSpPr>
          <p:nvPr/>
        </p:nvSpPr>
        <p:spPr bwMode="auto">
          <a:xfrm>
            <a:off x="48069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96" name="Rectangle 24" descr="Wide upward diagonal"/>
          <p:cNvSpPr>
            <a:spLocks noChangeArrowheads="1"/>
          </p:cNvSpPr>
          <p:nvPr/>
        </p:nvSpPr>
        <p:spPr bwMode="auto">
          <a:xfrm>
            <a:off x="5416550" y="4502150"/>
            <a:ext cx="977900" cy="3683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97" name="Rectangle 25"/>
          <p:cNvSpPr>
            <a:spLocks noChangeArrowheads="1"/>
          </p:cNvSpPr>
          <p:nvPr/>
        </p:nvSpPr>
        <p:spPr bwMode="auto">
          <a:xfrm>
            <a:off x="5416550" y="4578350"/>
            <a:ext cx="9779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98" name="Freeform 26"/>
          <p:cNvSpPr>
            <a:spLocks/>
          </p:cNvSpPr>
          <p:nvPr/>
        </p:nvSpPr>
        <p:spPr bwMode="auto">
          <a:xfrm>
            <a:off x="3733800" y="3124200"/>
            <a:ext cx="1220788" cy="458788"/>
          </a:xfrm>
          <a:custGeom>
            <a:avLst/>
            <a:gdLst>
              <a:gd name="T0" fmla="*/ 0 w 769"/>
              <a:gd name="T1" fmla="*/ 288 h 289"/>
              <a:gd name="T2" fmla="*/ 0 w 769"/>
              <a:gd name="T3" fmla="*/ 0 h 289"/>
              <a:gd name="T4" fmla="*/ 240 w 769"/>
              <a:gd name="T5" fmla="*/ 0 h 289"/>
              <a:gd name="T6" fmla="*/ 336 w 769"/>
              <a:gd name="T7" fmla="*/ 96 h 289"/>
              <a:gd name="T8" fmla="*/ 336 w 769"/>
              <a:gd name="T9" fmla="*/ 192 h 289"/>
              <a:gd name="T10" fmla="*/ 432 w 769"/>
              <a:gd name="T11" fmla="*/ 192 h 289"/>
              <a:gd name="T12" fmla="*/ 432 w 769"/>
              <a:gd name="T13" fmla="*/ 96 h 289"/>
              <a:gd name="T14" fmla="*/ 528 w 769"/>
              <a:gd name="T15" fmla="*/ 0 h 289"/>
              <a:gd name="T16" fmla="*/ 768 w 769"/>
              <a:gd name="T17" fmla="*/ 0 h 289"/>
              <a:gd name="T18" fmla="*/ 768 w 769"/>
              <a:gd name="T19" fmla="*/ 288 h 289"/>
              <a:gd name="T20" fmla="*/ 0 w 769"/>
              <a:gd name="T21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69" h="289">
                <a:moveTo>
                  <a:pt x="0" y="288"/>
                </a:moveTo>
                <a:lnTo>
                  <a:pt x="0" y="0"/>
                </a:lnTo>
                <a:lnTo>
                  <a:pt x="240" y="0"/>
                </a:lnTo>
                <a:lnTo>
                  <a:pt x="336" y="96"/>
                </a:lnTo>
                <a:lnTo>
                  <a:pt x="336" y="192"/>
                </a:lnTo>
                <a:lnTo>
                  <a:pt x="432" y="192"/>
                </a:lnTo>
                <a:lnTo>
                  <a:pt x="432" y="96"/>
                </a:lnTo>
                <a:lnTo>
                  <a:pt x="528" y="0"/>
                </a:lnTo>
                <a:lnTo>
                  <a:pt x="768" y="0"/>
                </a:lnTo>
                <a:lnTo>
                  <a:pt x="768" y="288"/>
                </a:lnTo>
                <a:lnTo>
                  <a:pt x="0" y="28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99" name="Freeform 27"/>
          <p:cNvSpPr>
            <a:spLocks/>
          </p:cNvSpPr>
          <p:nvPr/>
        </p:nvSpPr>
        <p:spPr bwMode="auto">
          <a:xfrm>
            <a:off x="1905000" y="2362200"/>
            <a:ext cx="3659188" cy="1220788"/>
          </a:xfrm>
          <a:custGeom>
            <a:avLst/>
            <a:gdLst>
              <a:gd name="T0" fmla="*/ 816 w 2305"/>
              <a:gd name="T1" fmla="*/ 432 h 769"/>
              <a:gd name="T2" fmla="*/ 0 w 2305"/>
              <a:gd name="T3" fmla="*/ 432 h 769"/>
              <a:gd name="T4" fmla="*/ 0 w 2305"/>
              <a:gd name="T5" fmla="*/ 240 h 769"/>
              <a:gd name="T6" fmla="*/ 816 w 2305"/>
              <a:gd name="T7" fmla="*/ 240 h 769"/>
              <a:gd name="T8" fmla="*/ 816 w 2305"/>
              <a:gd name="T9" fmla="*/ 48 h 769"/>
              <a:gd name="T10" fmla="*/ 864 w 2305"/>
              <a:gd name="T11" fmla="*/ 0 h 769"/>
              <a:gd name="T12" fmla="*/ 1344 w 2305"/>
              <a:gd name="T13" fmla="*/ 0 h 769"/>
              <a:gd name="T14" fmla="*/ 1344 w 2305"/>
              <a:gd name="T15" fmla="*/ 288 h 769"/>
              <a:gd name="T16" fmla="*/ 1680 w 2305"/>
              <a:gd name="T17" fmla="*/ 288 h 769"/>
              <a:gd name="T18" fmla="*/ 1680 w 2305"/>
              <a:gd name="T19" fmla="*/ 0 h 769"/>
              <a:gd name="T20" fmla="*/ 2160 w 2305"/>
              <a:gd name="T21" fmla="*/ 0 h 769"/>
              <a:gd name="T22" fmla="*/ 2208 w 2305"/>
              <a:gd name="T23" fmla="*/ 48 h 769"/>
              <a:gd name="T24" fmla="*/ 2208 w 2305"/>
              <a:gd name="T25" fmla="*/ 672 h 769"/>
              <a:gd name="T26" fmla="*/ 2304 w 2305"/>
              <a:gd name="T27" fmla="*/ 768 h 769"/>
              <a:gd name="T28" fmla="*/ 1920 w 2305"/>
              <a:gd name="T29" fmla="*/ 768 h 769"/>
              <a:gd name="T30" fmla="*/ 1920 w 2305"/>
              <a:gd name="T31" fmla="*/ 480 h 769"/>
              <a:gd name="T32" fmla="*/ 1680 w 2305"/>
              <a:gd name="T33" fmla="*/ 480 h 769"/>
              <a:gd name="T34" fmla="*/ 1584 w 2305"/>
              <a:gd name="T35" fmla="*/ 576 h 769"/>
              <a:gd name="T36" fmla="*/ 1584 w 2305"/>
              <a:gd name="T37" fmla="*/ 672 h 769"/>
              <a:gd name="T38" fmla="*/ 1488 w 2305"/>
              <a:gd name="T39" fmla="*/ 672 h 769"/>
              <a:gd name="T40" fmla="*/ 1488 w 2305"/>
              <a:gd name="T41" fmla="*/ 576 h 769"/>
              <a:gd name="T42" fmla="*/ 1392 w 2305"/>
              <a:gd name="T43" fmla="*/ 480 h 769"/>
              <a:gd name="T44" fmla="*/ 1152 w 2305"/>
              <a:gd name="T45" fmla="*/ 480 h 769"/>
              <a:gd name="T46" fmla="*/ 1152 w 2305"/>
              <a:gd name="T47" fmla="*/ 768 h 769"/>
              <a:gd name="T48" fmla="*/ 720 w 2305"/>
              <a:gd name="T49" fmla="*/ 768 h 769"/>
              <a:gd name="T50" fmla="*/ 816 w 2305"/>
              <a:gd name="T51" fmla="*/ 672 h 769"/>
              <a:gd name="T52" fmla="*/ 816 w 2305"/>
              <a:gd name="T53" fmla="*/ 432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2305" h="769">
                <a:moveTo>
                  <a:pt x="816" y="432"/>
                </a:moveTo>
                <a:lnTo>
                  <a:pt x="0" y="432"/>
                </a:lnTo>
                <a:lnTo>
                  <a:pt x="0" y="240"/>
                </a:lnTo>
                <a:lnTo>
                  <a:pt x="816" y="240"/>
                </a:lnTo>
                <a:lnTo>
                  <a:pt x="816" y="48"/>
                </a:lnTo>
                <a:lnTo>
                  <a:pt x="864" y="0"/>
                </a:lnTo>
                <a:lnTo>
                  <a:pt x="1344" y="0"/>
                </a:lnTo>
                <a:lnTo>
                  <a:pt x="1344" y="288"/>
                </a:lnTo>
                <a:lnTo>
                  <a:pt x="1680" y="288"/>
                </a:lnTo>
                <a:lnTo>
                  <a:pt x="1680" y="0"/>
                </a:lnTo>
                <a:lnTo>
                  <a:pt x="2160" y="0"/>
                </a:lnTo>
                <a:lnTo>
                  <a:pt x="2208" y="48"/>
                </a:lnTo>
                <a:lnTo>
                  <a:pt x="2208" y="672"/>
                </a:lnTo>
                <a:lnTo>
                  <a:pt x="2304" y="768"/>
                </a:lnTo>
                <a:lnTo>
                  <a:pt x="1920" y="768"/>
                </a:lnTo>
                <a:lnTo>
                  <a:pt x="1920" y="480"/>
                </a:lnTo>
                <a:lnTo>
                  <a:pt x="1680" y="480"/>
                </a:lnTo>
                <a:lnTo>
                  <a:pt x="1584" y="576"/>
                </a:lnTo>
                <a:lnTo>
                  <a:pt x="1584" y="672"/>
                </a:lnTo>
                <a:lnTo>
                  <a:pt x="1488" y="672"/>
                </a:lnTo>
                <a:lnTo>
                  <a:pt x="1488" y="576"/>
                </a:lnTo>
                <a:lnTo>
                  <a:pt x="1392" y="480"/>
                </a:lnTo>
                <a:lnTo>
                  <a:pt x="1152" y="480"/>
                </a:lnTo>
                <a:lnTo>
                  <a:pt x="1152" y="768"/>
                </a:lnTo>
                <a:lnTo>
                  <a:pt x="720" y="768"/>
                </a:lnTo>
                <a:lnTo>
                  <a:pt x="816" y="672"/>
                </a:lnTo>
                <a:lnTo>
                  <a:pt x="816" y="432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00" name="Rectangle 28"/>
          <p:cNvSpPr>
            <a:spLocks noChangeArrowheads="1"/>
          </p:cNvSpPr>
          <p:nvPr/>
        </p:nvSpPr>
        <p:spPr bwMode="auto">
          <a:xfrm>
            <a:off x="4044950" y="2825750"/>
            <a:ext cx="5207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701" name="Oval 29"/>
          <p:cNvSpPr>
            <a:spLocks noChangeArrowheads="1"/>
          </p:cNvSpPr>
          <p:nvPr/>
        </p:nvSpPr>
        <p:spPr bwMode="auto">
          <a:xfrm>
            <a:off x="4197350" y="2978150"/>
            <a:ext cx="292100" cy="292100"/>
          </a:xfrm>
          <a:prstGeom prst="ellipse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100000">
                <a:srgbClr val="FAFD00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702" name="Rectangle 30"/>
          <p:cNvSpPr>
            <a:spLocks noChangeArrowheads="1"/>
          </p:cNvSpPr>
          <p:nvPr/>
        </p:nvSpPr>
        <p:spPr bwMode="auto">
          <a:xfrm>
            <a:off x="4557713" y="595313"/>
            <a:ext cx="166327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To fuel tank</a:t>
            </a:r>
          </a:p>
        </p:txBody>
      </p:sp>
      <p:sp>
        <p:nvSpPr>
          <p:cNvPr id="28703" name="Rectangle 31"/>
          <p:cNvSpPr>
            <a:spLocks noChangeArrowheads="1"/>
          </p:cNvSpPr>
          <p:nvPr/>
        </p:nvSpPr>
        <p:spPr bwMode="auto">
          <a:xfrm>
            <a:off x="138113" y="2119313"/>
            <a:ext cx="1566135" cy="3044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From fuel</a:t>
            </a:r>
          </a:p>
          <a:p>
            <a:r>
              <a:rPr lang="en-US" altLang="en-US" dirty="0"/>
              <a:t>rail</a:t>
            </a: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dirty="0" smtClean="0"/>
              <a:t>Diaphragm</a:t>
            </a:r>
            <a:endParaRPr lang="en-US" altLang="en-US" dirty="0"/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dirty="0"/>
              <a:t>Spring</a:t>
            </a:r>
          </a:p>
        </p:txBody>
      </p:sp>
      <p:sp>
        <p:nvSpPr>
          <p:cNvPr id="28704" name="Rectangle 32"/>
          <p:cNvSpPr>
            <a:spLocks noChangeArrowheads="1"/>
          </p:cNvSpPr>
          <p:nvPr/>
        </p:nvSpPr>
        <p:spPr bwMode="auto">
          <a:xfrm>
            <a:off x="6234113" y="2652713"/>
            <a:ext cx="90627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Valve</a:t>
            </a:r>
          </a:p>
        </p:txBody>
      </p:sp>
      <p:sp>
        <p:nvSpPr>
          <p:cNvPr id="28705" name="Rectangle 33"/>
          <p:cNvSpPr>
            <a:spLocks noChangeArrowheads="1"/>
          </p:cNvSpPr>
          <p:nvPr/>
        </p:nvSpPr>
        <p:spPr bwMode="auto">
          <a:xfrm>
            <a:off x="7072313" y="4481513"/>
            <a:ext cx="119058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Vacuum</a:t>
            </a:r>
          </a:p>
        </p:txBody>
      </p:sp>
      <p:sp>
        <p:nvSpPr>
          <p:cNvPr id="28706" name="Freeform 34"/>
          <p:cNvSpPr>
            <a:spLocks/>
          </p:cNvSpPr>
          <p:nvPr/>
        </p:nvSpPr>
        <p:spPr bwMode="auto">
          <a:xfrm>
            <a:off x="1600200" y="3657600"/>
            <a:ext cx="1906588" cy="534988"/>
          </a:xfrm>
          <a:custGeom>
            <a:avLst/>
            <a:gdLst>
              <a:gd name="T0" fmla="*/ 0 w 1201"/>
              <a:gd name="T1" fmla="*/ 336 h 337"/>
              <a:gd name="T2" fmla="*/ 1200 w 1201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01" h="337">
                <a:moveTo>
                  <a:pt x="0" y="336"/>
                </a:move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07" name="Freeform 35"/>
          <p:cNvSpPr>
            <a:spLocks/>
          </p:cNvSpPr>
          <p:nvPr/>
        </p:nvSpPr>
        <p:spPr bwMode="auto">
          <a:xfrm>
            <a:off x="838200" y="2667000"/>
            <a:ext cx="1144588" cy="230188"/>
          </a:xfrm>
          <a:custGeom>
            <a:avLst/>
            <a:gdLst>
              <a:gd name="T0" fmla="*/ 0 w 721"/>
              <a:gd name="T1" fmla="*/ 0 h 145"/>
              <a:gd name="T2" fmla="*/ 720 w 72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45">
                <a:moveTo>
                  <a:pt x="0" y="0"/>
                </a:moveTo>
                <a:lnTo>
                  <a:pt x="7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08" name="Freeform 36"/>
          <p:cNvSpPr>
            <a:spLocks/>
          </p:cNvSpPr>
          <p:nvPr/>
        </p:nvSpPr>
        <p:spPr bwMode="auto">
          <a:xfrm>
            <a:off x="4267200" y="685800"/>
            <a:ext cx="1588" cy="763588"/>
          </a:xfrm>
          <a:custGeom>
            <a:avLst/>
            <a:gdLst>
              <a:gd name="T0" fmla="*/ 0 w 1"/>
              <a:gd name="T1" fmla="*/ 480 h 481"/>
              <a:gd name="T2" fmla="*/ 0 w 1"/>
              <a:gd name="T3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48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09" name="Freeform 37"/>
          <p:cNvSpPr>
            <a:spLocks/>
          </p:cNvSpPr>
          <p:nvPr/>
        </p:nvSpPr>
        <p:spPr bwMode="auto">
          <a:xfrm>
            <a:off x="4495800" y="2895600"/>
            <a:ext cx="1754188" cy="1588"/>
          </a:xfrm>
          <a:custGeom>
            <a:avLst/>
            <a:gdLst>
              <a:gd name="T0" fmla="*/ 1104 w 1105"/>
              <a:gd name="T1" fmla="*/ 0 h 1"/>
              <a:gd name="T2" fmla="*/ 0 w 11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05" h="1">
                <a:moveTo>
                  <a:pt x="1104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10" name="Freeform 38"/>
          <p:cNvSpPr>
            <a:spLocks/>
          </p:cNvSpPr>
          <p:nvPr/>
        </p:nvSpPr>
        <p:spPr bwMode="auto">
          <a:xfrm>
            <a:off x="5943600" y="4724400"/>
            <a:ext cx="1144588" cy="1588"/>
          </a:xfrm>
          <a:custGeom>
            <a:avLst/>
            <a:gdLst>
              <a:gd name="T0" fmla="*/ 720 w 721"/>
              <a:gd name="T1" fmla="*/ 0 h 1"/>
              <a:gd name="T2" fmla="*/ 0 w 72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">
                <a:moveTo>
                  <a:pt x="720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11" name="Freeform 39"/>
          <p:cNvSpPr>
            <a:spLocks/>
          </p:cNvSpPr>
          <p:nvPr/>
        </p:nvSpPr>
        <p:spPr bwMode="auto">
          <a:xfrm>
            <a:off x="1143000" y="4495800"/>
            <a:ext cx="2592388" cy="458788"/>
          </a:xfrm>
          <a:custGeom>
            <a:avLst/>
            <a:gdLst>
              <a:gd name="T0" fmla="*/ 0 w 1633"/>
              <a:gd name="T1" fmla="*/ 288 h 289"/>
              <a:gd name="T2" fmla="*/ 1632 w 1633"/>
              <a:gd name="T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633" h="289">
                <a:moveTo>
                  <a:pt x="0" y="288"/>
                </a:moveTo>
                <a:lnTo>
                  <a:pt x="16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12" name="Rectangle 40"/>
          <p:cNvSpPr>
            <a:spLocks noChangeArrowheads="1"/>
          </p:cNvSpPr>
          <p:nvPr/>
        </p:nvSpPr>
        <p:spPr bwMode="auto">
          <a:xfrm>
            <a:off x="2500313" y="61913"/>
            <a:ext cx="4442114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PRESSURE REGULATOR</a:t>
            </a:r>
          </a:p>
        </p:txBody>
      </p:sp>
      <p:sp>
        <p:nvSpPr>
          <p:cNvPr id="28713" name="Rectangle 41"/>
          <p:cNvSpPr>
            <a:spLocks noChangeArrowheads="1"/>
          </p:cNvSpPr>
          <p:nvPr/>
        </p:nvSpPr>
        <p:spPr bwMode="auto">
          <a:xfrm>
            <a:off x="991476" y="783629"/>
            <a:ext cx="1796968" cy="4591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>
                <a:solidFill>
                  <a:schemeClr val="tx2"/>
                </a:solidFill>
              </a:rPr>
              <a:t>Rest position</a:t>
            </a:r>
          </a:p>
        </p:txBody>
      </p:sp>
      <p:sp>
        <p:nvSpPr>
          <p:cNvPr id="28714" name="Rectangle 42"/>
          <p:cNvSpPr>
            <a:spLocks noChangeArrowheads="1"/>
          </p:cNvSpPr>
          <p:nvPr/>
        </p:nvSpPr>
        <p:spPr bwMode="auto">
          <a:xfrm>
            <a:off x="2506255" y="5075657"/>
            <a:ext cx="4057683" cy="147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The spring will control the pressure </a:t>
            </a:r>
            <a:r>
              <a:rPr lang="en-US" altLang="en-US" sz="1800" dirty="0" smtClean="0"/>
              <a:t>of </a:t>
            </a:r>
            <a:r>
              <a:rPr lang="en-US" altLang="en-US" sz="1800" dirty="0"/>
              <a:t>the system, when </a:t>
            </a:r>
            <a:r>
              <a:rPr lang="en-US" altLang="en-US" sz="1800" dirty="0" smtClean="0"/>
              <a:t>the fuel </a:t>
            </a:r>
            <a:r>
              <a:rPr lang="en-US" altLang="en-US" sz="1800" dirty="0"/>
              <a:t>pressure increases </a:t>
            </a:r>
            <a:r>
              <a:rPr lang="en-US" altLang="en-US" sz="1800" dirty="0" smtClean="0"/>
              <a:t>it </a:t>
            </a:r>
            <a:r>
              <a:rPr lang="en-US" altLang="en-US" sz="1800" dirty="0"/>
              <a:t>will exert a downward force on the</a:t>
            </a:r>
          </a:p>
          <a:p>
            <a:r>
              <a:rPr lang="en-US" altLang="en-US" sz="1800" dirty="0" smtClean="0"/>
              <a:t>diaphragm, </a:t>
            </a:r>
            <a:r>
              <a:rPr lang="en-US" altLang="en-US" sz="1800" dirty="0"/>
              <a:t>thus opening the return valve to the tank. </a:t>
            </a:r>
            <a:endParaRPr lang="en-US" altLang="en-US" b="1" dirty="0">
              <a:solidFill>
                <a:srgbClr val="FAFD00"/>
              </a:solidFill>
            </a:endParaRPr>
          </a:p>
        </p:txBody>
      </p:sp>
      <p:pic>
        <p:nvPicPr>
          <p:cNvPr id="28715" name="Picture 43" descr="A:\MVC-033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609600"/>
            <a:ext cx="2590800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9701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29699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00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9702" name="Freeform 6"/>
          <p:cNvSpPr>
            <a:spLocks/>
          </p:cNvSpPr>
          <p:nvPr/>
        </p:nvSpPr>
        <p:spPr bwMode="auto">
          <a:xfrm>
            <a:off x="3581400" y="37338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3" name="Freeform 7"/>
          <p:cNvSpPr>
            <a:spLocks/>
          </p:cNvSpPr>
          <p:nvPr/>
        </p:nvSpPr>
        <p:spPr bwMode="auto">
          <a:xfrm>
            <a:off x="3581400" y="48006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4" name="Oval 8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5" name="Oval 9"/>
          <p:cNvSpPr>
            <a:spLocks noChangeArrowheads="1"/>
          </p:cNvSpPr>
          <p:nvPr/>
        </p:nvSpPr>
        <p:spPr bwMode="auto">
          <a:xfrm>
            <a:off x="3740150" y="4349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6" name="Oval 10"/>
          <p:cNvSpPr>
            <a:spLocks noChangeArrowheads="1"/>
          </p:cNvSpPr>
          <p:nvPr/>
        </p:nvSpPr>
        <p:spPr bwMode="auto">
          <a:xfrm>
            <a:off x="3740150" y="4578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7" name="Oval 11"/>
          <p:cNvSpPr>
            <a:spLocks noChangeArrowheads="1"/>
          </p:cNvSpPr>
          <p:nvPr/>
        </p:nvSpPr>
        <p:spPr bwMode="auto">
          <a:xfrm>
            <a:off x="37401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8" name="Oval 12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9" name="Rectangle 13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10" name="Oval 14"/>
          <p:cNvSpPr>
            <a:spLocks noChangeArrowheads="1"/>
          </p:cNvSpPr>
          <p:nvPr/>
        </p:nvSpPr>
        <p:spPr bwMode="auto">
          <a:xfrm>
            <a:off x="4806950" y="4349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9714" name="Group 18"/>
          <p:cNvGrpSpPr>
            <a:grpSpLocks/>
          </p:cNvGrpSpPr>
          <p:nvPr/>
        </p:nvGrpSpPr>
        <p:grpSpPr bwMode="auto">
          <a:xfrm>
            <a:off x="3816350" y="1225550"/>
            <a:ext cx="977900" cy="1587500"/>
            <a:chOff x="2404" y="772"/>
            <a:chExt cx="616" cy="1000"/>
          </a:xfrm>
        </p:grpSpPr>
        <p:sp>
          <p:nvSpPr>
            <p:cNvPr id="29711" name="Rectangle 15" descr="Wide upward diagonal"/>
            <p:cNvSpPr>
              <a:spLocks noChangeArrowheads="1"/>
            </p:cNvSpPr>
            <p:nvPr/>
          </p:nvSpPr>
          <p:spPr bwMode="auto">
            <a:xfrm>
              <a:off x="2548" y="1413"/>
              <a:ext cx="328" cy="359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12" name="AutoShape 16" descr="Wide upward diagonal"/>
            <p:cNvSpPr>
              <a:spLocks noChangeArrowheads="1"/>
            </p:cNvSpPr>
            <p:nvPr/>
          </p:nvSpPr>
          <p:spPr bwMode="auto">
            <a:xfrm rot="-10800000" flipH="1" flipV="1">
              <a:off x="2404" y="1315"/>
              <a:ext cx="616" cy="90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13" name="Rectangle 17" descr="Wide upward diagonal"/>
            <p:cNvSpPr>
              <a:spLocks noChangeArrowheads="1"/>
            </p:cNvSpPr>
            <p:nvPr/>
          </p:nvSpPr>
          <p:spPr bwMode="auto">
            <a:xfrm>
              <a:off x="2404" y="772"/>
              <a:ext cx="616" cy="535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9715" name="Oval 19"/>
          <p:cNvSpPr>
            <a:spLocks noChangeArrowheads="1"/>
          </p:cNvSpPr>
          <p:nvPr/>
        </p:nvSpPr>
        <p:spPr bwMode="auto">
          <a:xfrm>
            <a:off x="4806950" y="4578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16" name="Rectangle 20"/>
          <p:cNvSpPr>
            <a:spLocks noChangeArrowheads="1"/>
          </p:cNvSpPr>
          <p:nvPr/>
        </p:nvSpPr>
        <p:spPr bwMode="auto">
          <a:xfrm>
            <a:off x="4121150" y="1225550"/>
            <a:ext cx="368300" cy="1587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17" name="Rectangle 21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18" name="Oval 22"/>
          <p:cNvSpPr>
            <a:spLocks noChangeArrowheads="1"/>
          </p:cNvSpPr>
          <p:nvPr/>
        </p:nvSpPr>
        <p:spPr bwMode="auto">
          <a:xfrm>
            <a:off x="48069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19" name="Rectangle 23" descr="Wide upward diagonal"/>
          <p:cNvSpPr>
            <a:spLocks noChangeArrowheads="1"/>
          </p:cNvSpPr>
          <p:nvPr/>
        </p:nvSpPr>
        <p:spPr bwMode="auto">
          <a:xfrm>
            <a:off x="5416550" y="4502150"/>
            <a:ext cx="977900" cy="3683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20" name="Rectangle 24"/>
          <p:cNvSpPr>
            <a:spLocks noChangeArrowheads="1"/>
          </p:cNvSpPr>
          <p:nvPr/>
        </p:nvSpPr>
        <p:spPr bwMode="auto">
          <a:xfrm>
            <a:off x="5416550" y="4578350"/>
            <a:ext cx="9779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21" name="Rectangle 25"/>
          <p:cNvSpPr>
            <a:spLocks noChangeArrowheads="1"/>
          </p:cNvSpPr>
          <p:nvPr/>
        </p:nvSpPr>
        <p:spPr bwMode="auto">
          <a:xfrm>
            <a:off x="4557713" y="595313"/>
            <a:ext cx="166327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To</a:t>
            </a:r>
            <a:r>
              <a:rPr lang="en-US" altLang="en-US" dirty="0">
                <a:solidFill>
                  <a:srgbClr val="FAFD00"/>
                </a:solidFill>
              </a:rPr>
              <a:t> </a:t>
            </a:r>
            <a:r>
              <a:rPr lang="en-US" altLang="en-US" dirty="0"/>
              <a:t>fuel tank</a:t>
            </a:r>
          </a:p>
        </p:txBody>
      </p:sp>
      <p:sp>
        <p:nvSpPr>
          <p:cNvPr id="29722" name="Rectangle 26"/>
          <p:cNvSpPr>
            <a:spLocks noChangeArrowheads="1"/>
          </p:cNvSpPr>
          <p:nvPr/>
        </p:nvSpPr>
        <p:spPr bwMode="auto">
          <a:xfrm>
            <a:off x="138113" y="2119313"/>
            <a:ext cx="1566135" cy="3044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From fuel</a:t>
            </a:r>
          </a:p>
          <a:p>
            <a:r>
              <a:rPr lang="en-US" altLang="en-US" dirty="0"/>
              <a:t>rail</a:t>
            </a: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dirty="0" smtClean="0"/>
              <a:t>Diaphragm</a:t>
            </a:r>
            <a:endParaRPr lang="en-US" altLang="en-US" dirty="0"/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dirty="0"/>
              <a:t>Spring</a:t>
            </a:r>
          </a:p>
        </p:txBody>
      </p:sp>
      <p:sp>
        <p:nvSpPr>
          <p:cNvPr id="29723" name="Rectangle 27"/>
          <p:cNvSpPr>
            <a:spLocks noChangeArrowheads="1"/>
          </p:cNvSpPr>
          <p:nvPr/>
        </p:nvSpPr>
        <p:spPr bwMode="auto">
          <a:xfrm>
            <a:off x="6234113" y="2652713"/>
            <a:ext cx="90627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Valve</a:t>
            </a:r>
          </a:p>
        </p:txBody>
      </p:sp>
      <p:sp>
        <p:nvSpPr>
          <p:cNvPr id="29724" name="Rectangle 28"/>
          <p:cNvSpPr>
            <a:spLocks noChangeArrowheads="1"/>
          </p:cNvSpPr>
          <p:nvPr/>
        </p:nvSpPr>
        <p:spPr bwMode="auto">
          <a:xfrm>
            <a:off x="7072313" y="4481513"/>
            <a:ext cx="119058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Vacuum</a:t>
            </a:r>
          </a:p>
        </p:txBody>
      </p:sp>
      <p:sp>
        <p:nvSpPr>
          <p:cNvPr id="29725" name="Freeform 29"/>
          <p:cNvSpPr>
            <a:spLocks/>
          </p:cNvSpPr>
          <p:nvPr/>
        </p:nvSpPr>
        <p:spPr bwMode="auto">
          <a:xfrm>
            <a:off x="1447800" y="3733800"/>
            <a:ext cx="1906588" cy="534988"/>
          </a:xfrm>
          <a:custGeom>
            <a:avLst/>
            <a:gdLst>
              <a:gd name="T0" fmla="*/ 0 w 1201"/>
              <a:gd name="T1" fmla="*/ 336 h 337"/>
              <a:gd name="T2" fmla="*/ 1200 w 1201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01" h="337">
                <a:moveTo>
                  <a:pt x="0" y="336"/>
                </a:move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26" name="Freeform 30"/>
          <p:cNvSpPr>
            <a:spLocks/>
          </p:cNvSpPr>
          <p:nvPr/>
        </p:nvSpPr>
        <p:spPr bwMode="auto">
          <a:xfrm>
            <a:off x="4267200" y="685800"/>
            <a:ext cx="1588" cy="763588"/>
          </a:xfrm>
          <a:custGeom>
            <a:avLst/>
            <a:gdLst>
              <a:gd name="T0" fmla="*/ 0 w 1"/>
              <a:gd name="T1" fmla="*/ 480 h 481"/>
              <a:gd name="T2" fmla="*/ 0 w 1"/>
              <a:gd name="T3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48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27" name="Freeform 31"/>
          <p:cNvSpPr>
            <a:spLocks/>
          </p:cNvSpPr>
          <p:nvPr/>
        </p:nvSpPr>
        <p:spPr bwMode="auto">
          <a:xfrm>
            <a:off x="5943600" y="4724400"/>
            <a:ext cx="1144588" cy="1588"/>
          </a:xfrm>
          <a:custGeom>
            <a:avLst/>
            <a:gdLst>
              <a:gd name="T0" fmla="*/ 720 w 721"/>
              <a:gd name="T1" fmla="*/ 0 h 1"/>
              <a:gd name="T2" fmla="*/ 0 w 72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">
                <a:moveTo>
                  <a:pt x="720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28" name="Freeform 32"/>
          <p:cNvSpPr>
            <a:spLocks/>
          </p:cNvSpPr>
          <p:nvPr/>
        </p:nvSpPr>
        <p:spPr bwMode="auto">
          <a:xfrm>
            <a:off x="1143000" y="4495800"/>
            <a:ext cx="2592388" cy="458788"/>
          </a:xfrm>
          <a:custGeom>
            <a:avLst/>
            <a:gdLst>
              <a:gd name="T0" fmla="*/ 0 w 1633"/>
              <a:gd name="T1" fmla="*/ 288 h 289"/>
              <a:gd name="T2" fmla="*/ 1632 w 1633"/>
              <a:gd name="T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633" h="289">
                <a:moveTo>
                  <a:pt x="0" y="288"/>
                </a:moveTo>
                <a:lnTo>
                  <a:pt x="16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9733" name="Group 37"/>
          <p:cNvGrpSpPr>
            <a:grpSpLocks/>
          </p:cNvGrpSpPr>
          <p:nvPr/>
        </p:nvGrpSpPr>
        <p:grpSpPr bwMode="auto">
          <a:xfrm>
            <a:off x="2749550" y="3581400"/>
            <a:ext cx="3035300" cy="382588"/>
            <a:chOff x="1732" y="2256"/>
            <a:chExt cx="1912" cy="241"/>
          </a:xfrm>
        </p:grpSpPr>
        <p:sp>
          <p:nvSpPr>
            <p:cNvPr id="29729" name="Rectangle 33"/>
            <p:cNvSpPr>
              <a:spLocks noChangeArrowheads="1"/>
            </p:cNvSpPr>
            <p:nvPr/>
          </p:nvSpPr>
          <p:spPr bwMode="auto">
            <a:xfrm>
              <a:off x="1732" y="2260"/>
              <a:ext cx="280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30" name="Rectangle 34"/>
            <p:cNvSpPr>
              <a:spLocks noChangeArrowheads="1"/>
            </p:cNvSpPr>
            <p:nvPr/>
          </p:nvSpPr>
          <p:spPr bwMode="auto">
            <a:xfrm>
              <a:off x="3364" y="2260"/>
              <a:ext cx="280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31" name="Freeform 35"/>
            <p:cNvSpPr>
              <a:spLocks/>
            </p:cNvSpPr>
            <p:nvPr/>
          </p:nvSpPr>
          <p:spPr bwMode="auto">
            <a:xfrm>
              <a:off x="2016" y="2256"/>
              <a:ext cx="577" cy="241"/>
            </a:xfrm>
            <a:custGeom>
              <a:avLst/>
              <a:gdLst>
                <a:gd name="T0" fmla="*/ 0 w 577"/>
                <a:gd name="T1" fmla="*/ 0 h 241"/>
                <a:gd name="T2" fmla="*/ 336 w 577"/>
                <a:gd name="T3" fmla="*/ 144 h 241"/>
                <a:gd name="T4" fmla="*/ 576 w 577"/>
                <a:gd name="T5" fmla="*/ 144 h 241"/>
                <a:gd name="T6" fmla="*/ 576 w 577"/>
                <a:gd name="T7" fmla="*/ 240 h 241"/>
                <a:gd name="T8" fmla="*/ 336 w 577"/>
                <a:gd name="T9" fmla="*/ 240 h 241"/>
                <a:gd name="T10" fmla="*/ 0 w 577"/>
                <a:gd name="T11" fmla="*/ 96 h 241"/>
                <a:gd name="T12" fmla="*/ 0 w 577"/>
                <a:gd name="T1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7" h="241">
                  <a:moveTo>
                    <a:pt x="0" y="0"/>
                  </a:moveTo>
                  <a:lnTo>
                    <a:pt x="336" y="144"/>
                  </a:lnTo>
                  <a:lnTo>
                    <a:pt x="576" y="144"/>
                  </a:lnTo>
                  <a:lnTo>
                    <a:pt x="576" y="240"/>
                  </a:lnTo>
                  <a:lnTo>
                    <a:pt x="336" y="240"/>
                  </a:lnTo>
                  <a:lnTo>
                    <a:pt x="0" y="96"/>
                  </a:lnTo>
                  <a:lnTo>
                    <a:pt x="0" y="0"/>
                  </a:lnTo>
                </a:path>
              </a:pathLst>
            </a:custGeom>
            <a:solidFill>
              <a:schemeClr val="tx2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32" name="Freeform 36"/>
            <p:cNvSpPr>
              <a:spLocks/>
            </p:cNvSpPr>
            <p:nvPr/>
          </p:nvSpPr>
          <p:spPr bwMode="auto">
            <a:xfrm>
              <a:off x="2880" y="2256"/>
              <a:ext cx="481" cy="241"/>
            </a:xfrm>
            <a:custGeom>
              <a:avLst/>
              <a:gdLst>
                <a:gd name="T0" fmla="*/ 480 w 481"/>
                <a:gd name="T1" fmla="*/ 0 h 241"/>
                <a:gd name="T2" fmla="*/ 240 w 481"/>
                <a:gd name="T3" fmla="*/ 144 h 241"/>
                <a:gd name="T4" fmla="*/ 0 w 481"/>
                <a:gd name="T5" fmla="*/ 144 h 241"/>
                <a:gd name="T6" fmla="*/ 0 w 481"/>
                <a:gd name="T7" fmla="*/ 240 h 241"/>
                <a:gd name="T8" fmla="*/ 240 w 481"/>
                <a:gd name="T9" fmla="*/ 240 h 241"/>
                <a:gd name="T10" fmla="*/ 480 w 481"/>
                <a:gd name="T11" fmla="*/ 96 h 241"/>
                <a:gd name="T12" fmla="*/ 480 w 481"/>
                <a:gd name="T1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81" h="241">
                  <a:moveTo>
                    <a:pt x="480" y="0"/>
                  </a:moveTo>
                  <a:lnTo>
                    <a:pt x="240" y="144"/>
                  </a:lnTo>
                  <a:lnTo>
                    <a:pt x="0" y="144"/>
                  </a:lnTo>
                  <a:lnTo>
                    <a:pt x="0" y="240"/>
                  </a:lnTo>
                  <a:lnTo>
                    <a:pt x="240" y="240"/>
                  </a:lnTo>
                  <a:lnTo>
                    <a:pt x="480" y="96"/>
                  </a:lnTo>
                  <a:lnTo>
                    <a:pt x="480" y="0"/>
                  </a:lnTo>
                </a:path>
              </a:pathLst>
            </a:custGeom>
            <a:solidFill>
              <a:schemeClr val="tx2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9734" name="Freeform 38"/>
          <p:cNvSpPr>
            <a:spLocks/>
          </p:cNvSpPr>
          <p:nvPr/>
        </p:nvSpPr>
        <p:spPr bwMode="auto">
          <a:xfrm>
            <a:off x="1905000" y="2362200"/>
            <a:ext cx="3659188" cy="1449388"/>
          </a:xfrm>
          <a:custGeom>
            <a:avLst/>
            <a:gdLst>
              <a:gd name="T0" fmla="*/ 0 w 2305"/>
              <a:gd name="T1" fmla="*/ 432 h 913"/>
              <a:gd name="T2" fmla="*/ 0 w 2305"/>
              <a:gd name="T3" fmla="*/ 240 h 913"/>
              <a:gd name="T4" fmla="*/ 816 w 2305"/>
              <a:gd name="T5" fmla="*/ 240 h 913"/>
              <a:gd name="T6" fmla="*/ 816 w 2305"/>
              <a:gd name="T7" fmla="*/ 48 h 913"/>
              <a:gd name="T8" fmla="*/ 864 w 2305"/>
              <a:gd name="T9" fmla="*/ 0 h 913"/>
              <a:gd name="T10" fmla="*/ 1344 w 2305"/>
              <a:gd name="T11" fmla="*/ 0 h 913"/>
              <a:gd name="T12" fmla="*/ 1344 w 2305"/>
              <a:gd name="T13" fmla="*/ 288 h 913"/>
              <a:gd name="T14" fmla="*/ 1680 w 2305"/>
              <a:gd name="T15" fmla="*/ 288 h 913"/>
              <a:gd name="T16" fmla="*/ 1680 w 2305"/>
              <a:gd name="T17" fmla="*/ 0 h 913"/>
              <a:gd name="T18" fmla="*/ 2160 w 2305"/>
              <a:gd name="T19" fmla="*/ 0 h 913"/>
              <a:gd name="T20" fmla="*/ 2208 w 2305"/>
              <a:gd name="T21" fmla="*/ 48 h 913"/>
              <a:gd name="T22" fmla="*/ 2208 w 2305"/>
              <a:gd name="T23" fmla="*/ 624 h 913"/>
              <a:gd name="T24" fmla="*/ 2304 w 2305"/>
              <a:gd name="T25" fmla="*/ 768 h 913"/>
              <a:gd name="T26" fmla="*/ 2112 w 2305"/>
              <a:gd name="T27" fmla="*/ 768 h 913"/>
              <a:gd name="T28" fmla="*/ 2160 w 2305"/>
              <a:gd name="T29" fmla="*/ 768 h 913"/>
              <a:gd name="T30" fmla="*/ 1920 w 2305"/>
              <a:gd name="T31" fmla="*/ 912 h 913"/>
              <a:gd name="T32" fmla="*/ 1920 w 2305"/>
              <a:gd name="T33" fmla="*/ 864 h 913"/>
              <a:gd name="T34" fmla="*/ 1152 w 2305"/>
              <a:gd name="T35" fmla="*/ 864 h 913"/>
              <a:gd name="T36" fmla="*/ 1152 w 2305"/>
              <a:gd name="T37" fmla="*/ 912 h 913"/>
              <a:gd name="T38" fmla="*/ 816 w 2305"/>
              <a:gd name="T39" fmla="*/ 768 h 913"/>
              <a:gd name="T40" fmla="*/ 720 w 2305"/>
              <a:gd name="T41" fmla="*/ 768 h 913"/>
              <a:gd name="T42" fmla="*/ 816 w 2305"/>
              <a:gd name="T43" fmla="*/ 624 h 913"/>
              <a:gd name="T44" fmla="*/ 816 w 2305"/>
              <a:gd name="T45" fmla="*/ 432 h 913"/>
              <a:gd name="T46" fmla="*/ 0 w 2305"/>
              <a:gd name="T47" fmla="*/ 432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2305" h="913">
                <a:moveTo>
                  <a:pt x="0" y="432"/>
                </a:moveTo>
                <a:lnTo>
                  <a:pt x="0" y="240"/>
                </a:lnTo>
                <a:lnTo>
                  <a:pt x="816" y="240"/>
                </a:lnTo>
                <a:lnTo>
                  <a:pt x="816" y="48"/>
                </a:lnTo>
                <a:lnTo>
                  <a:pt x="864" y="0"/>
                </a:lnTo>
                <a:lnTo>
                  <a:pt x="1344" y="0"/>
                </a:lnTo>
                <a:lnTo>
                  <a:pt x="1344" y="288"/>
                </a:lnTo>
                <a:lnTo>
                  <a:pt x="1680" y="288"/>
                </a:lnTo>
                <a:lnTo>
                  <a:pt x="1680" y="0"/>
                </a:lnTo>
                <a:lnTo>
                  <a:pt x="2160" y="0"/>
                </a:lnTo>
                <a:lnTo>
                  <a:pt x="2208" y="48"/>
                </a:lnTo>
                <a:lnTo>
                  <a:pt x="2208" y="624"/>
                </a:lnTo>
                <a:lnTo>
                  <a:pt x="2304" y="768"/>
                </a:lnTo>
                <a:lnTo>
                  <a:pt x="2112" y="768"/>
                </a:lnTo>
                <a:lnTo>
                  <a:pt x="2160" y="768"/>
                </a:lnTo>
                <a:lnTo>
                  <a:pt x="1920" y="912"/>
                </a:lnTo>
                <a:lnTo>
                  <a:pt x="1920" y="864"/>
                </a:lnTo>
                <a:lnTo>
                  <a:pt x="1152" y="864"/>
                </a:lnTo>
                <a:lnTo>
                  <a:pt x="1152" y="912"/>
                </a:lnTo>
                <a:lnTo>
                  <a:pt x="816" y="768"/>
                </a:lnTo>
                <a:lnTo>
                  <a:pt x="720" y="768"/>
                </a:lnTo>
                <a:lnTo>
                  <a:pt x="816" y="624"/>
                </a:lnTo>
                <a:lnTo>
                  <a:pt x="816" y="432"/>
                </a:lnTo>
                <a:lnTo>
                  <a:pt x="0" y="432"/>
                </a:lnTo>
              </a:path>
            </a:pathLst>
          </a:custGeom>
          <a:solidFill>
            <a:srgbClr val="FC0128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35" name="Freeform 39"/>
          <p:cNvSpPr>
            <a:spLocks/>
          </p:cNvSpPr>
          <p:nvPr/>
        </p:nvSpPr>
        <p:spPr bwMode="auto">
          <a:xfrm>
            <a:off x="3733800" y="3352800"/>
            <a:ext cx="1220788" cy="458788"/>
          </a:xfrm>
          <a:custGeom>
            <a:avLst/>
            <a:gdLst>
              <a:gd name="T0" fmla="*/ 0 w 769"/>
              <a:gd name="T1" fmla="*/ 288 h 289"/>
              <a:gd name="T2" fmla="*/ 0 w 769"/>
              <a:gd name="T3" fmla="*/ 0 h 289"/>
              <a:gd name="T4" fmla="*/ 240 w 769"/>
              <a:gd name="T5" fmla="*/ 0 h 289"/>
              <a:gd name="T6" fmla="*/ 336 w 769"/>
              <a:gd name="T7" fmla="*/ 96 h 289"/>
              <a:gd name="T8" fmla="*/ 336 w 769"/>
              <a:gd name="T9" fmla="*/ 192 h 289"/>
              <a:gd name="T10" fmla="*/ 432 w 769"/>
              <a:gd name="T11" fmla="*/ 192 h 289"/>
              <a:gd name="T12" fmla="*/ 432 w 769"/>
              <a:gd name="T13" fmla="*/ 96 h 289"/>
              <a:gd name="T14" fmla="*/ 528 w 769"/>
              <a:gd name="T15" fmla="*/ 0 h 289"/>
              <a:gd name="T16" fmla="*/ 768 w 769"/>
              <a:gd name="T17" fmla="*/ 0 h 289"/>
              <a:gd name="T18" fmla="*/ 768 w 769"/>
              <a:gd name="T19" fmla="*/ 288 h 289"/>
              <a:gd name="T20" fmla="*/ 0 w 769"/>
              <a:gd name="T21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69" h="289">
                <a:moveTo>
                  <a:pt x="0" y="288"/>
                </a:moveTo>
                <a:lnTo>
                  <a:pt x="0" y="0"/>
                </a:lnTo>
                <a:lnTo>
                  <a:pt x="240" y="0"/>
                </a:lnTo>
                <a:lnTo>
                  <a:pt x="336" y="96"/>
                </a:lnTo>
                <a:lnTo>
                  <a:pt x="336" y="192"/>
                </a:lnTo>
                <a:lnTo>
                  <a:pt x="432" y="192"/>
                </a:lnTo>
                <a:lnTo>
                  <a:pt x="432" y="96"/>
                </a:lnTo>
                <a:lnTo>
                  <a:pt x="528" y="0"/>
                </a:lnTo>
                <a:lnTo>
                  <a:pt x="768" y="0"/>
                </a:lnTo>
                <a:lnTo>
                  <a:pt x="768" y="288"/>
                </a:lnTo>
                <a:lnTo>
                  <a:pt x="0" y="28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36" name="Rectangle 40"/>
          <p:cNvSpPr>
            <a:spLocks noChangeArrowheads="1"/>
          </p:cNvSpPr>
          <p:nvPr/>
        </p:nvSpPr>
        <p:spPr bwMode="auto">
          <a:xfrm>
            <a:off x="4044950" y="3054350"/>
            <a:ext cx="5207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37" name="Oval 41"/>
          <p:cNvSpPr>
            <a:spLocks noChangeArrowheads="1"/>
          </p:cNvSpPr>
          <p:nvPr/>
        </p:nvSpPr>
        <p:spPr bwMode="auto">
          <a:xfrm>
            <a:off x="4197350" y="3206750"/>
            <a:ext cx="292100" cy="292100"/>
          </a:xfrm>
          <a:prstGeom prst="ellipse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100000">
                <a:srgbClr val="FAFD00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38" name="Freeform 42"/>
          <p:cNvSpPr>
            <a:spLocks/>
          </p:cNvSpPr>
          <p:nvPr/>
        </p:nvSpPr>
        <p:spPr bwMode="auto">
          <a:xfrm>
            <a:off x="4419600" y="2895600"/>
            <a:ext cx="1830388" cy="230188"/>
          </a:xfrm>
          <a:custGeom>
            <a:avLst/>
            <a:gdLst>
              <a:gd name="T0" fmla="*/ 1152 w 1153"/>
              <a:gd name="T1" fmla="*/ 0 h 145"/>
              <a:gd name="T2" fmla="*/ 0 w 1153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53" h="145">
                <a:moveTo>
                  <a:pt x="1152" y="0"/>
                </a:move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39" name="Freeform 43"/>
          <p:cNvSpPr>
            <a:spLocks/>
          </p:cNvSpPr>
          <p:nvPr/>
        </p:nvSpPr>
        <p:spPr bwMode="auto">
          <a:xfrm>
            <a:off x="914400" y="2667000"/>
            <a:ext cx="1144588" cy="230188"/>
          </a:xfrm>
          <a:custGeom>
            <a:avLst/>
            <a:gdLst>
              <a:gd name="T0" fmla="*/ 0 w 721"/>
              <a:gd name="T1" fmla="*/ 0 h 145"/>
              <a:gd name="T2" fmla="*/ 720 w 72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45">
                <a:moveTo>
                  <a:pt x="0" y="0"/>
                </a:moveTo>
                <a:lnTo>
                  <a:pt x="7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40" name="Freeform 44"/>
          <p:cNvSpPr>
            <a:spLocks/>
          </p:cNvSpPr>
          <p:nvPr/>
        </p:nvSpPr>
        <p:spPr bwMode="auto">
          <a:xfrm>
            <a:off x="2590800" y="1905000"/>
            <a:ext cx="1677988" cy="992188"/>
          </a:xfrm>
          <a:custGeom>
            <a:avLst/>
            <a:gdLst>
              <a:gd name="T0" fmla="*/ 0 w 1057"/>
              <a:gd name="T1" fmla="*/ 624 h 625"/>
              <a:gd name="T2" fmla="*/ 1056 w 1057"/>
              <a:gd name="T3" fmla="*/ 624 h 625"/>
              <a:gd name="T4" fmla="*/ 1056 w 1057"/>
              <a:gd name="T5" fmla="*/ 0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057" h="625">
                <a:moveTo>
                  <a:pt x="0" y="624"/>
                </a:moveTo>
                <a:lnTo>
                  <a:pt x="1056" y="624"/>
                </a:lnTo>
                <a:lnTo>
                  <a:pt x="1056" y="0"/>
                </a:lnTo>
              </a:path>
            </a:pathLst>
          </a:custGeom>
          <a:noFill/>
          <a:ln w="25400" cap="rnd" cmpd="sng">
            <a:solidFill>
              <a:srgbClr val="00FF00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41" name="Rectangle 45"/>
          <p:cNvSpPr>
            <a:spLocks noChangeArrowheads="1"/>
          </p:cNvSpPr>
          <p:nvPr/>
        </p:nvSpPr>
        <p:spPr bwMode="auto">
          <a:xfrm>
            <a:off x="880700" y="245270"/>
            <a:ext cx="2908300" cy="14620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Regulator has opened due</a:t>
            </a:r>
          </a:p>
          <a:p>
            <a:r>
              <a:rPr lang="en-US" altLang="en-US" sz="1800" dirty="0"/>
              <a:t>to an increase in pressure.</a:t>
            </a:r>
          </a:p>
          <a:p>
            <a:r>
              <a:rPr lang="en-US" altLang="en-US" sz="1800" dirty="0"/>
              <a:t>The regulator will continue</a:t>
            </a:r>
          </a:p>
          <a:p>
            <a:r>
              <a:rPr lang="en-US" altLang="en-US" sz="1800" dirty="0"/>
              <a:t>to open and close, to </a:t>
            </a:r>
          </a:p>
          <a:p>
            <a:r>
              <a:rPr lang="en-US" altLang="en-US" sz="1800" dirty="0"/>
              <a:t>regulate system pressure </a:t>
            </a:r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1749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31747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48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2749550" y="3587750"/>
            <a:ext cx="30353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Freeform 7"/>
          <p:cNvSpPr>
            <a:spLocks/>
          </p:cNvSpPr>
          <p:nvPr/>
        </p:nvSpPr>
        <p:spPr bwMode="auto">
          <a:xfrm>
            <a:off x="3581400" y="35052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52" name="Freeform 8"/>
          <p:cNvSpPr>
            <a:spLocks/>
          </p:cNvSpPr>
          <p:nvPr/>
        </p:nvSpPr>
        <p:spPr bwMode="auto">
          <a:xfrm>
            <a:off x="3581400" y="48006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53" name="Oval 9"/>
          <p:cNvSpPr>
            <a:spLocks noChangeArrowheads="1"/>
          </p:cNvSpPr>
          <p:nvPr/>
        </p:nvSpPr>
        <p:spPr bwMode="auto">
          <a:xfrm>
            <a:off x="37401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4" name="Oval 10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5" name="Oval 11"/>
          <p:cNvSpPr>
            <a:spLocks noChangeArrowheads="1"/>
          </p:cNvSpPr>
          <p:nvPr/>
        </p:nvSpPr>
        <p:spPr bwMode="auto">
          <a:xfrm>
            <a:off x="37401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6" name="Oval 12"/>
          <p:cNvSpPr>
            <a:spLocks noChangeArrowheads="1"/>
          </p:cNvSpPr>
          <p:nvPr/>
        </p:nvSpPr>
        <p:spPr bwMode="auto">
          <a:xfrm>
            <a:off x="37401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7" name="Oval 13"/>
          <p:cNvSpPr>
            <a:spLocks noChangeArrowheads="1"/>
          </p:cNvSpPr>
          <p:nvPr/>
        </p:nvSpPr>
        <p:spPr bwMode="auto">
          <a:xfrm>
            <a:off x="48069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8" name="Rectangle 14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9" name="Oval 15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1763" name="Group 19"/>
          <p:cNvGrpSpPr>
            <a:grpSpLocks/>
          </p:cNvGrpSpPr>
          <p:nvPr/>
        </p:nvGrpSpPr>
        <p:grpSpPr bwMode="auto">
          <a:xfrm>
            <a:off x="3816350" y="1225550"/>
            <a:ext cx="977900" cy="1587500"/>
            <a:chOff x="2404" y="772"/>
            <a:chExt cx="616" cy="1000"/>
          </a:xfrm>
        </p:grpSpPr>
        <p:sp>
          <p:nvSpPr>
            <p:cNvPr id="31760" name="Rectangle 16" descr="Wide upward diagonal"/>
            <p:cNvSpPr>
              <a:spLocks noChangeArrowheads="1"/>
            </p:cNvSpPr>
            <p:nvPr/>
          </p:nvSpPr>
          <p:spPr bwMode="auto">
            <a:xfrm>
              <a:off x="2548" y="1413"/>
              <a:ext cx="328" cy="359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61" name="AutoShape 17" descr="Wide upward diagonal"/>
            <p:cNvSpPr>
              <a:spLocks noChangeArrowheads="1"/>
            </p:cNvSpPr>
            <p:nvPr/>
          </p:nvSpPr>
          <p:spPr bwMode="auto">
            <a:xfrm rot="-10800000" flipH="1" flipV="1">
              <a:off x="2404" y="1315"/>
              <a:ext cx="616" cy="90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62" name="Rectangle 18" descr="Wide upward diagonal"/>
            <p:cNvSpPr>
              <a:spLocks noChangeArrowheads="1"/>
            </p:cNvSpPr>
            <p:nvPr/>
          </p:nvSpPr>
          <p:spPr bwMode="auto">
            <a:xfrm>
              <a:off x="2404" y="772"/>
              <a:ext cx="616" cy="535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1764" name="Oval 20"/>
          <p:cNvSpPr>
            <a:spLocks noChangeArrowheads="1"/>
          </p:cNvSpPr>
          <p:nvPr/>
        </p:nvSpPr>
        <p:spPr bwMode="auto">
          <a:xfrm>
            <a:off x="48069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5" name="Rectangle 21"/>
          <p:cNvSpPr>
            <a:spLocks noChangeArrowheads="1"/>
          </p:cNvSpPr>
          <p:nvPr/>
        </p:nvSpPr>
        <p:spPr bwMode="auto">
          <a:xfrm>
            <a:off x="4121150" y="1225550"/>
            <a:ext cx="368300" cy="1587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6" name="Rectangle 22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7" name="Oval 23"/>
          <p:cNvSpPr>
            <a:spLocks noChangeArrowheads="1"/>
          </p:cNvSpPr>
          <p:nvPr/>
        </p:nvSpPr>
        <p:spPr bwMode="auto">
          <a:xfrm>
            <a:off x="48069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8" name="Rectangle 24" descr="Wide upward diagonal"/>
          <p:cNvSpPr>
            <a:spLocks noChangeArrowheads="1"/>
          </p:cNvSpPr>
          <p:nvPr/>
        </p:nvSpPr>
        <p:spPr bwMode="auto">
          <a:xfrm>
            <a:off x="5416550" y="4502150"/>
            <a:ext cx="977900" cy="3683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9" name="Rectangle 25"/>
          <p:cNvSpPr>
            <a:spLocks noChangeArrowheads="1"/>
          </p:cNvSpPr>
          <p:nvPr/>
        </p:nvSpPr>
        <p:spPr bwMode="auto">
          <a:xfrm>
            <a:off x="5416550" y="4578350"/>
            <a:ext cx="9779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0" name="Freeform 26"/>
          <p:cNvSpPr>
            <a:spLocks/>
          </p:cNvSpPr>
          <p:nvPr/>
        </p:nvSpPr>
        <p:spPr bwMode="auto">
          <a:xfrm>
            <a:off x="3733800" y="3124200"/>
            <a:ext cx="1220788" cy="458788"/>
          </a:xfrm>
          <a:custGeom>
            <a:avLst/>
            <a:gdLst>
              <a:gd name="T0" fmla="*/ 0 w 769"/>
              <a:gd name="T1" fmla="*/ 288 h 289"/>
              <a:gd name="T2" fmla="*/ 0 w 769"/>
              <a:gd name="T3" fmla="*/ 0 h 289"/>
              <a:gd name="T4" fmla="*/ 240 w 769"/>
              <a:gd name="T5" fmla="*/ 0 h 289"/>
              <a:gd name="T6" fmla="*/ 336 w 769"/>
              <a:gd name="T7" fmla="*/ 96 h 289"/>
              <a:gd name="T8" fmla="*/ 336 w 769"/>
              <a:gd name="T9" fmla="*/ 192 h 289"/>
              <a:gd name="T10" fmla="*/ 432 w 769"/>
              <a:gd name="T11" fmla="*/ 192 h 289"/>
              <a:gd name="T12" fmla="*/ 432 w 769"/>
              <a:gd name="T13" fmla="*/ 96 h 289"/>
              <a:gd name="T14" fmla="*/ 528 w 769"/>
              <a:gd name="T15" fmla="*/ 0 h 289"/>
              <a:gd name="T16" fmla="*/ 768 w 769"/>
              <a:gd name="T17" fmla="*/ 0 h 289"/>
              <a:gd name="T18" fmla="*/ 768 w 769"/>
              <a:gd name="T19" fmla="*/ 288 h 289"/>
              <a:gd name="T20" fmla="*/ 0 w 769"/>
              <a:gd name="T21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69" h="289">
                <a:moveTo>
                  <a:pt x="0" y="288"/>
                </a:moveTo>
                <a:lnTo>
                  <a:pt x="0" y="0"/>
                </a:lnTo>
                <a:lnTo>
                  <a:pt x="240" y="0"/>
                </a:lnTo>
                <a:lnTo>
                  <a:pt x="336" y="96"/>
                </a:lnTo>
                <a:lnTo>
                  <a:pt x="336" y="192"/>
                </a:lnTo>
                <a:lnTo>
                  <a:pt x="432" y="192"/>
                </a:lnTo>
                <a:lnTo>
                  <a:pt x="432" y="96"/>
                </a:lnTo>
                <a:lnTo>
                  <a:pt x="528" y="0"/>
                </a:lnTo>
                <a:lnTo>
                  <a:pt x="768" y="0"/>
                </a:lnTo>
                <a:lnTo>
                  <a:pt x="768" y="288"/>
                </a:lnTo>
                <a:lnTo>
                  <a:pt x="0" y="28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1" name="Freeform 27"/>
          <p:cNvSpPr>
            <a:spLocks/>
          </p:cNvSpPr>
          <p:nvPr/>
        </p:nvSpPr>
        <p:spPr bwMode="auto">
          <a:xfrm>
            <a:off x="1905000" y="2362200"/>
            <a:ext cx="3659188" cy="1220788"/>
          </a:xfrm>
          <a:custGeom>
            <a:avLst/>
            <a:gdLst>
              <a:gd name="T0" fmla="*/ 816 w 2305"/>
              <a:gd name="T1" fmla="*/ 432 h 769"/>
              <a:gd name="T2" fmla="*/ 0 w 2305"/>
              <a:gd name="T3" fmla="*/ 432 h 769"/>
              <a:gd name="T4" fmla="*/ 0 w 2305"/>
              <a:gd name="T5" fmla="*/ 240 h 769"/>
              <a:gd name="T6" fmla="*/ 816 w 2305"/>
              <a:gd name="T7" fmla="*/ 240 h 769"/>
              <a:gd name="T8" fmla="*/ 816 w 2305"/>
              <a:gd name="T9" fmla="*/ 48 h 769"/>
              <a:gd name="T10" fmla="*/ 864 w 2305"/>
              <a:gd name="T11" fmla="*/ 0 h 769"/>
              <a:gd name="T12" fmla="*/ 1344 w 2305"/>
              <a:gd name="T13" fmla="*/ 0 h 769"/>
              <a:gd name="T14" fmla="*/ 1344 w 2305"/>
              <a:gd name="T15" fmla="*/ 288 h 769"/>
              <a:gd name="T16" fmla="*/ 1680 w 2305"/>
              <a:gd name="T17" fmla="*/ 288 h 769"/>
              <a:gd name="T18" fmla="*/ 1680 w 2305"/>
              <a:gd name="T19" fmla="*/ 0 h 769"/>
              <a:gd name="T20" fmla="*/ 2160 w 2305"/>
              <a:gd name="T21" fmla="*/ 0 h 769"/>
              <a:gd name="T22" fmla="*/ 2208 w 2305"/>
              <a:gd name="T23" fmla="*/ 48 h 769"/>
              <a:gd name="T24" fmla="*/ 2208 w 2305"/>
              <a:gd name="T25" fmla="*/ 672 h 769"/>
              <a:gd name="T26" fmla="*/ 2304 w 2305"/>
              <a:gd name="T27" fmla="*/ 768 h 769"/>
              <a:gd name="T28" fmla="*/ 1920 w 2305"/>
              <a:gd name="T29" fmla="*/ 768 h 769"/>
              <a:gd name="T30" fmla="*/ 1920 w 2305"/>
              <a:gd name="T31" fmla="*/ 480 h 769"/>
              <a:gd name="T32" fmla="*/ 1680 w 2305"/>
              <a:gd name="T33" fmla="*/ 480 h 769"/>
              <a:gd name="T34" fmla="*/ 1584 w 2305"/>
              <a:gd name="T35" fmla="*/ 576 h 769"/>
              <a:gd name="T36" fmla="*/ 1584 w 2305"/>
              <a:gd name="T37" fmla="*/ 672 h 769"/>
              <a:gd name="T38" fmla="*/ 1488 w 2305"/>
              <a:gd name="T39" fmla="*/ 672 h 769"/>
              <a:gd name="T40" fmla="*/ 1488 w 2305"/>
              <a:gd name="T41" fmla="*/ 576 h 769"/>
              <a:gd name="T42" fmla="*/ 1392 w 2305"/>
              <a:gd name="T43" fmla="*/ 480 h 769"/>
              <a:gd name="T44" fmla="*/ 1152 w 2305"/>
              <a:gd name="T45" fmla="*/ 480 h 769"/>
              <a:gd name="T46" fmla="*/ 1152 w 2305"/>
              <a:gd name="T47" fmla="*/ 768 h 769"/>
              <a:gd name="T48" fmla="*/ 720 w 2305"/>
              <a:gd name="T49" fmla="*/ 768 h 769"/>
              <a:gd name="T50" fmla="*/ 816 w 2305"/>
              <a:gd name="T51" fmla="*/ 672 h 769"/>
              <a:gd name="T52" fmla="*/ 816 w 2305"/>
              <a:gd name="T53" fmla="*/ 432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2305" h="769">
                <a:moveTo>
                  <a:pt x="816" y="432"/>
                </a:moveTo>
                <a:lnTo>
                  <a:pt x="0" y="432"/>
                </a:lnTo>
                <a:lnTo>
                  <a:pt x="0" y="240"/>
                </a:lnTo>
                <a:lnTo>
                  <a:pt x="816" y="240"/>
                </a:lnTo>
                <a:lnTo>
                  <a:pt x="816" y="48"/>
                </a:lnTo>
                <a:lnTo>
                  <a:pt x="864" y="0"/>
                </a:lnTo>
                <a:lnTo>
                  <a:pt x="1344" y="0"/>
                </a:lnTo>
                <a:lnTo>
                  <a:pt x="1344" y="288"/>
                </a:lnTo>
                <a:lnTo>
                  <a:pt x="1680" y="288"/>
                </a:lnTo>
                <a:lnTo>
                  <a:pt x="1680" y="0"/>
                </a:lnTo>
                <a:lnTo>
                  <a:pt x="2160" y="0"/>
                </a:lnTo>
                <a:lnTo>
                  <a:pt x="2208" y="48"/>
                </a:lnTo>
                <a:lnTo>
                  <a:pt x="2208" y="672"/>
                </a:lnTo>
                <a:lnTo>
                  <a:pt x="2304" y="768"/>
                </a:lnTo>
                <a:lnTo>
                  <a:pt x="1920" y="768"/>
                </a:lnTo>
                <a:lnTo>
                  <a:pt x="1920" y="480"/>
                </a:lnTo>
                <a:lnTo>
                  <a:pt x="1680" y="480"/>
                </a:lnTo>
                <a:lnTo>
                  <a:pt x="1584" y="576"/>
                </a:lnTo>
                <a:lnTo>
                  <a:pt x="1584" y="672"/>
                </a:lnTo>
                <a:lnTo>
                  <a:pt x="1488" y="672"/>
                </a:lnTo>
                <a:lnTo>
                  <a:pt x="1488" y="576"/>
                </a:lnTo>
                <a:lnTo>
                  <a:pt x="1392" y="480"/>
                </a:lnTo>
                <a:lnTo>
                  <a:pt x="1152" y="480"/>
                </a:lnTo>
                <a:lnTo>
                  <a:pt x="1152" y="768"/>
                </a:lnTo>
                <a:lnTo>
                  <a:pt x="720" y="768"/>
                </a:lnTo>
                <a:lnTo>
                  <a:pt x="816" y="672"/>
                </a:lnTo>
                <a:lnTo>
                  <a:pt x="816" y="432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2" name="Rectangle 28"/>
          <p:cNvSpPr>
            <a:spLocks noChangeArrowheads="1"/>
          </p:cNvSpPr>
          <p:nvPr/>
        </p:nvSpPr>
        <p:spPr bwMode="auto">
          <a:xfrm>
            <a:off x="4044950" y="2825750"/>
            <a:ext cx="5207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3" name="Oval 29"/>
          <p:cNvSpPr>
            <a:spLocks noChangeArrowheads="1"/>
          </p:cNvSpPr>
          <p:nvPr/>
        </p:nvSpPr>
        <p:spPr bwMode="auto">
          <a:xfrm>
            <a:off x="4197350" y="2978150"/>
            <a:ext cx="292100" cy="292100"/>
          </a:xfrm>
          <a:prstGeom prst="ellipse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100000">
                <a:srgbClr val="FAFD00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4" name="Rectangle 30"/>
          <p:cNvSpPr>
            <a:spLocks noChangeArrowheads="1"/>
          </p:cNvSpPr>
          <p:nvPr/>
        </p:nvSpPr>
        <p:spPr bwMode="auto">
          <a:xfrm>
            <a:off x="3567113" y="290513"/>
            <a:ext cx="166327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To fuel tank</a:t>
            </a:r>
          </a:p>
        </p:txBody>
      </p:sp>
      <p:sp>
        <p:nvSpPr>
          <p:cNvPr id="31775" name="Rectangle 31"/>
          <p:cNvSpPr>
            <a:spLocks noChangeArrowheads="1"/>
          </p:cNvSpPr>
          <p:nvPr/>
        </p:nvSpPr>
        <p:spPr bwMode="auto">
          <a:xfrm>
            <a:off x="86195" y="2012558"/>
            <a:ext cx="1566135" cy="3044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From fuel</a:t>
            </a:r>
          </a:p>
          <a:p>
            <a:r>
              <a:rPr lang="en-US" altLang="en-US" dirty="0"/>
              <a:t>rail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r>
              <a:rPr lang="en-US" altLang="en-US" dirty="0" smtClean="0"/>
              <a:t>Diaphragm</a:t>
            </a:r>
            <a:endParaRPr lang="en-US" altLang="en-US" dirty="0"/>
          </a:p>
          <a:p>
            <a:endParaRPr lang="en-US" altLang="en-US" dirty="0"/>
          </a:p>
          <a:p>
            <a:r>
              <a:rPr lang="en-US" altLang="en-US" dirty="0"/>
              <a:t>Spring</a:t>
            </a:r>
          </a:p>
        </p:txBody>
      </p:sp>
      <p:sp>
        <p:nvSpPr>
          <p:cNvPr id="31776" name="Rectangle 32"/>
          <p:cNvSpPr>
            <a:spLocks noChangeArrowheads="1"/>
          </p:cNvSpPr>
          <p:nvPr/>
        </p:nvSpPr>
        <p:spPr bwMode="auto">
          <a:xfrm>
            <a:off x="6234113" y="2652713"/>
            <a:ext cx="90627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Valve</a:t>
            </a:r>
          </a:p>
        </p:txBody>
      </p:sp>
      <p:sp>
        <p:nvSpPr>
          <p:cNvPr id="31777" name="Rectangle 33"/>
          <p:cNvSpPr>
            <a:spLocks noChangeArrowheads="1"/>
          </p:cNvSpPr>
          <p:nvPr/>
        </p:nvSpPr>
        <p:spPr bwMode="auto">
          <a:xfrm>
            <a:off x="7072313" y="4481513"/>
            <a:ext cx="119058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Vacuum</a:t>
            </a:r>
          </a:p>
        </p:txBody>
      </p:sp>
      <p:sp>
        <p:nvSpPr>
          <p:cNvPr id="31778" name="Freeform 34"/>
          <p:cNvSpPr>
            <a:spLocks/>
          </p:cNvSpPr>
          <p:nvPr/>
        </p:nvSpPr>
        <p:spPr bwMode="auto">
          <a:xfrm>
            <a:off x="1600200" y="3657600"/>
            <a:ext cx="1906588" cy="534988"/>
          </a:xfrm>
          <a:custGeom>
            <a:avLst/>
            <a:gdLst>
              <a:gd name="T0" fmla="*/ 0 w 1201"/>
              <a:gd name="T1" fmla="*/ 336 h 337"/>
              <a:gd name="T2" fmla="*/ 1200 w 1201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01" h="337">
                <a:moveTo>
                  <a:pt x="0" y="336"/>
                </a:move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9" name="Freeform 35"/>
          <p:cNvSpPr>
            <a:spLocks/>
          </p:cNvSpPr>
          <p:nvPr/>
        </p:nvSpPr>
        <p:spPr bwMode="auto">
          <a:xfrm>
            <a:off x="838200" y="2667000"/>
            <a:ext cx="1144588" cy="230188"/>
          </a:xfrm>
          <a:custGeom>
            <a:avLst/>
            <a:gdLst>
              <a:gd name="T0" fmla="*/ 0 w 721"/>
              <a:gd name="T1" fmla="*/ 0 h 145"/>
              <a:gd name="T2" fmla="*/ 720 w 72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45">
                <a:moveTo>
                  <a:pt x="0" y="0"/>
                </a:moveTo>
                <a:lnTo>
                  <a:pt x="7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80" name="Freeform 36"/>
          <p:cNvSpPr>
            <a:spLocks/>
          </p:cNvSpPr>
          <p:nvPr/>
        </p:nvSpPr>
        <p:spPr bwMode="auto">
          <a:xfrm>
            <a:off x="4267200" y="685800"/>
            <a:ext cx="1588" cy="763588"/>
          </a:xfrm>
          <a:custGeom>
            <a:avLst/>
            <a:gdLst>
              <a:gd name="T0" fmla="*/ 0 w 1"/>
              <a:gd name="T1" fmla="*/ 480 h 481"/>
              <a:gd name="T2" fmla="*/ 0 w 1"/>
              <a:gd name="T3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48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81" name="Freeform 37"/>
          <p:cNvSpPr>
            <a:spLocks/>
          </p:cNvSpPr>
          <p:nvPr/>
        </p:nvSpPr>
        <p:spPr bwMode="auto">
          <a:xfrm>
            <a:off x="4495800" y="2895600"/>
            <a:ext cx="1754188" cy="1588"/>
          </a:xfrm>
          <a:custGeom>
            <a:avLst/>
            <a:gdLst>
              <a:gd name="T0" fmla="*/ 1104 w 1105"/>
              <a:gd name="T1" fmla="*/ 0 h 1"/>
              <a:gd name="T2" fmla="*/ 0 w 11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05" h="1">
                <a:moveTo>
                  <a:pt x="1104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82" name="Freeform 38"/>
          <p:cNvSpPr>
            <a:spLocks/>
          </p:cNvSpPr>
          <p:nvPr/>
        </p:nvSpPr>
        <p:spPr bwMode="auto">
          <a:xfrm>
            <a:off x="5943600" y="4724400"/>
            <a:ext cx="1144588" cy="1588"/>
          </a:xfrm>
          <a:custGeom>
            <a:avLst/>
            <a:gdLst>
              <a:gd name="T0" fmla="*/ 720 w 721"/>
              <a:gd name="T1" fmla="*/ 0 h 1"/>
              <a:gd name="T2" fmla="*/ 0 w 72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">
                <a:moveTo>
                  <a:pt x="720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83" name="Freeform 39"/>
          <p:cNvSpPr>
            <a:spLocks/>
          </p:cNvSpPr>
          <p:nvPr/>
        </p:nvSpPr>
        <p:spPr bwMode="auto">
          <a:xfrm>
            <a:off x="1143000" y="4495800"/>
            <a:ext cx="2592388" cy="458788"/>
          </a:xfrm>
          <a:custGeom>
            <a:avLst/>
            <a:gdLst>
              <a:gd name="T0" fmla="*/ 0 w 1633"/>
              <a:gd name="T1" fmla="*/ 288 h 289"/>
              <a:gd name="T2" fmla="*/ 1632 w 1633"/>
              <a:gd name="T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633" h="289">
                <a:moveTo>
                  <a:pt x="0" y="288"/>
                </a:moveTo>
                <a:lnTo>
                  <a:pt x="16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84" name="Rectangle 40"/>
          <p:cNvSpPr>
            <a:spLocks noChangeArrowheads="1"/>
          </p:cNvSpPr>
          <p:nvPr/>
        </p:nvSpPr>
        <p:spPr bwMode="auto">
          <a:xfrm>
            <a:off x="61913" y="61913"/>
            <a:ext cx="3010441" cy="82843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Purpose of the vacuum</a:t>
            </a:r>
          </a:p>
          <a:p>
            <a:r>
              <a:rPr lang="en-US" altLang="en-US" dirty="0"/>
              <a:t>connection</a:t>
            </a:r>
          </a:p>
        </p:txBody>
      </p:sp>
      <p:sp>
        <p:nvSpPr>
          <p:cNvPr id="31785" name="Rectangle 41"/>
          <p:cNvSpPr>
            <a:spLocks noChangeArrowheads="1"/>
          </p:cNvSpPr>
          <p:nvPr/>
        </p:nvSpPr>
        <p:spPr bwMode="auto">
          <a:xfrm>
            <a:off x="5207000" y="4292600"/>
            <a:ext cx="3302000" cy="7112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86" name="Rectangle 42"/>
          <p:cNvSpPr>
            <a:spLocks noChangeArrowheads="1"/>
          </p:cNvSpPr>
          <p:nvPr/>
        </p:nvSpPr>
        <p:spPr bwMode="auto">
          <a:xfrm>
            <a:off x="395536" y="5113179"/>
            <a:ext cx="8352927" cy="175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The spring chamber of  the pressure regulator is connected with the Plenum chamber </a:t>
            </a:r>
            <a:r>
              <a:rPr lang="en-US" altLang="en-US" sz="1800" dirty="0" smtClean="0"/>
              <a:t>by way </a:t>
            </a:r>
            <a:r>
              <a:rPr lang="en-US" altLang="en-US" sz="1800" dirty="0"/>
              <a:t>of a hose.  In this manner the fuel pressure 2.5 +  or - 0.2 bar will be influenced to </a:t>
            </a:r>
            <a:r>
              <a:rPr lang="en-US" altLang="en-US" sz="1800" dirty="0" smtClean="0"/>
              <a:t>a degree </a:t>
            </a:r>
            <a:r>
              <a:rPr lang="en-US" altLang="en-US" sz="1800" dirty="0"/>
              <a:t>depending on the intake manifold depression.</a:t>
            </a:r>
          </a:p>
          <a:p>
            <a:r>
              <a:rPr lang="en-US" altLang="en-US" sz="1800" dirty="0"/>
              <a:t>The difference between </a:t>
            </a:r>
            <a:r>
              <a:rPr lang="en-US" altLang="en-US" sz="1800" dirty="0" smtClean="0"/>
              <a:t>injection </a:t>
            </a:r>
            <a:r>
              <a:rPr lang="en-US" altLang="en-US" sz="1800" dirty="0"/>
              <a:t>pressure and intake pressure will </a:t>
            </a:r>
            <a:r>
              <a:rPr lang="en-US" altLang="en-US" sz="1800" dirty="0" smtClean="0"/>
              <a:t>always </a:t>
            </a:r>
            <a:r>
              <a:rPr lang="en-US" altLang="en-US" sz="1800" dirty="0"/>
              <a:t>remain </a:t>
            </a:r>
            <a:r>
              <a:rPr lang="en-US" altLang="en-US" sz="1800" dirty="0" smtClean="0"/>
              <a:t>constant and </a:t>
            </a:r>
            <a:r>
              <a:rPr lang="en-US" altLang="en-US" sz="1800" dirty="0"/>
              <a:t>the volume </a:t>
            </a:r>
            <a:r>
              <a:rPr lang="en-US" altLang="en-US" sz="1800" dirty="0" smtClean="0"/>
              <a:t>of </a:t>
            </a:r>
            <a:r>
              <a:rPr lang="en-US" altLang="en-US" sz="1800" dirty="0"/>
              <a:t>fuel injected </a:t>
            </a:r>
            <a:r>
              <a:rPr lang="en-US" altLang="en-US" sz="1800" dirty="0" smtClean="0"/>
              <a:t>from </a:t>
            </a:r>
            <a:r>
              <a:rPr lang="en-US" altLang="en-US" sz="1800" dirty="0"/>
              <a:t>the </a:t>
            </a:r>
            <a:r>
              <a:rPr lang="en-US" altLang="en-US" sz="1800" dirty="0" smtClean="0"/>
              <a:t>injection </a:t>
            </a:r>
            <a:r>
              <a:rPr lang="en-US" altLang="en-US" sz="1800" dirty="0"/>
              <a:t>valves will only depend on opening </a:t>
            </a:r>
            <a:r>
              <a:rPr lang="en-US" altLang="en-US" sz="1800" dirty="0" smtClean="0"/>
              <a:t>period</a:t>
            </a:r>
            <a:r>
              <a:rPr lang="en-US" altLang="en-US" sz="1800" dirty="0"/>
              <a:t>.      </a:t>
            </a:r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2773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32771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rgbClr val="00FF00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72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rgbClr val="00FF00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2774" name="Freeform 6"/>
          <p:cNvSpPr>
            <a:spLocks/>
          </p:cNvSpPr>
          <p:nvPr/>
        </p:nvSpPr>
        <p:spPr bwMode="auto">
          <a:xfrm>
            <a:off x="3581400" y="37338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5" name="Freeform 7"/>
          <p:cNvSpPr>
            <a:spLocks/>
          </p:cNvSpPr>
          <p:nvPr/>
        </p:nvSpPr>
        <p:spPr bwMode="auto">
          <a:xfrm>
            <a:off x="3581400" y="48006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6" name="Oval 8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77" name="Oval 9"/>
          <p:cNvSpPr>
            <a:spLocks noChangeArrowheads="1"/>
          </p:cNvSpPr>
          <p:nvPr/>
        </p:nvSpPr>
        <p:spPr bwMode="auto">
          <a:xfrm>
            <a:off x="3740150" y="4349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78" name="Oval 10"/>
          <p:cNvSpPr>
            <a:spLocks noChangeArrowheads="1"/>
          </p:cNvSpPr>
          <p:nvPr/>
        </p:nvSpPr>
        <p:spPr bwMode="auto">
          <a:xfrm>
            <a:off x="3740150" y="4578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79" name="Oval 11"/>
          <p:cNvSpPr>
            <a:spLocks noChangeArrowheads="1"/>
          </p:cNvSpPr>
          <p:nvPr/>
        </p:nvSpPr>
        <p:spPr bwMode="auto">
          <a:xfrm>
            <a:off x="37401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80" name="Oval 12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81" name="Rectangle 13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82" name="Oval 14"/>
          <p:cNvSpPr>
            <a:spLocks noChangeArrowheads="1"/>
          </p:cNvSpPr>
          <p:nvPr/>
        </p:nvSpPr>
        <p:spPr bwMode="auto">
          <a:xfrm>
            <a:off x="4806950" y="4349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2786" name="Group 18"/>
          <p:cNvGrpSpPr>
            <a:grpSpLocks/>
          </p:cNvGrpSpPr>
          <p:nvPr/>
        </p:nvGrpSpPr>
        <p:grpSpPr bwMode="auto">
          <a:xfrm>
            <a:off x="3816350" y="1225550"/>
            <a:ext cx="977900" cy="1587500"/>
            <a:chOff x="2404" y="772"/>
            <a:chExt cx="616" cy="1000"/>
          </a:xfrm>
        </p:grpSpPr>
        <p:sp>
          <p:nvSpPr>
            <p:cNvPr id="32783" name="Rectangle 15" descr="Wide upward diagonal"/>
            <p:cNvSpPr>
              <a:spLocks noChangeArrowheads="1"/>
            </p:cNvSpPr>
            <p:nvPr/>
          </p:nvSpPr>
          <p:spPr bwMode="auto">
            <a:xfrm>
              <a:off x="2548" y="1413"/>
              <a:ext cx="328" cy="359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784" name="AutoShape 16" descr="Wide upward diagonal"/>
            <p:cNvSpPr>
              <a:spLocks noChangeArrowheads="1"/>
            </p:cNvSpPr>
            <p:nvPr/>
          </p:nvSpPr>
          <p:spPr bwMode="auto">
            <a:xfrm rot="-10800000" flipH="1" flipV="1">
              <a:off x="2404" y="1315"/>
              <a:ext cx="616" cy="90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785" name="Rectangle 17" descr="Wide upward diagonal"/>
            <p:cNvSpPr>
              <a:spLocks noChangeArrowheads="1"/>
            </p:cNvSpPr>
            <p:nvPr/>
          </p:nvSpPr>
          <p:spPr bwMode="auto">
            <a:xfrm>
              <a:off x="2404" y="772"/>
              <a:ext cx="616" cy="535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2787" name="Oval 19"/>
          <p:cNvSpPr>
            <a:spLocks noChangeArrowheads="1"/>
          </p:cNvSpPr>
          <p:nvPr/>
        </p:nvSpPr>
        <p:spPr bwMode="auto">
          <a:xfrm>
            <a:off x="4806950" y="4578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88" name="Rectangle 20"/>
          <p:cNvSpPr>
            <a:spLocks noChangeArrowheads="1"/>
          </p:cNvSpPr>
          <p:nvPr/>
        </p:nvSpPr>
        <p:spPr bwMode="auto">
          <a:xfrm>
            <a:off x="4121150" y="1225550"/>
            <a:ext cx="368300" cy="1587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89" name="Rectangle 21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90" name="Oval 22"/>
          <p:cNvSpPr>
            <a:spLocks noChangeArrowheads="1"/>
          </p:cNvSpPr>
          <p:nvPr/>
        </p:nvSpPr>
        <p:spPr bwMode="auto">
          <a:xfrm>
            <a:off x="48069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91" name="Rectangle 23" descr="Wide upward diagonal"/>
          <p:cNvSpPr>
            <a:spLocks noChangeArrowheads="1"/>
          </p:cNvSpPr>
          <p:nvPr/>
        </p:nvSpPr>
        <p:spPr bwMode="auto">
          <a:xfrm>
            <a:off x="5416550" y="4502150"/>
            <a:ext cx="977900" cy="3683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92" name="Rectangle 24"/>
          <p:cNvSpPr>
            <a:spLocks noChangeArrowheads="1"/>
          </p:cNvSpPr>
          <p:nvPr/>
        </p:nvSpPr>
        <p:spPr bwMode="auto">
          <a:xfrm>
            <a:off x="5416550" y="4578350"/>
            <a:ext cx="977900" cy="2159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93" name="Rectangle 25"/>
          <p:cNvSpPr>
            <a:spLocks noChangeArrowheads="1"/>
          </p:cNvSpPr>
          <p:nvPr/>
        </p:nvSpPr>
        <p:spPr bwMode="auto">
          <a:xfrm>
            <a:off x="4557713" y="595313"/>
            <a:ext cx="166327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To fuel tank</a:t>
            </a:r>
          </a:p>
        </p:txBody>
      </p:sp>
      <p:sp>
        <p:nvSpPr>
          <p:cNvPr id="32794" name="Rectangle 26"/>
          <p:cNvSpPr>
            <a:spLocks noChangeArrowheads="1"/>
          </p:cNvSpPr>
          <p:nvPr/>
        </p:nvSpPr>
        <p:spPr bwMode="auto">
          <a:xfrm>
            <a:off x="138113" y="2119313"/>
            <a:ext cx="1566135" cy="3044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From fuel</a:t>
            </a:r>
          </a:p>
          <a:p>
            <a:r>
              <a:rPr lang="en-US" altLang="en-US" dirty="0"/>
              <a:t>rail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r>
              <a:rPr lang="en-US" altLang="en-US" dirty="0" smtClean="0"/>
              <a:t>Diaphragm</a:t>
            </a:r>
            <a:endParaRPr lang="en-US" altLang="en-US" dirty="0"/>
          </a:p>
          <a:p>
            <a:endParaRPr lang="en-US" altLang="en-US" dirty="0"/>
          </a:p>
          <a:p>
            <a:r>
              <a:rPr lang="en-US" altLang="en-US" dirty="0"/>
              <a:t>Spring</a:t>
            </a:r>
          </a:p>
        </p:txBody>
      </p:sp>
      <p:sp>
        <p:nvSpPr>
          <p:cNvPr id="32795" name="Rectangle 27"/>
          <p:cNvSpPr>
            <a:spLocks noChangeArrowheads="1"/>
          </p:cNvSpPr>
          <p:nvPr/>
        </p:nvSpPr>
        <p:spPr bwMode="auto">
          <a:xfrm>
            <a:off x="6234113" y="2652713"/>
            <a:ext cx="88280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Valve</a:t>
            </a:r>
          </a:p>
        </p:txBody>
      </p:sp>
      <p:sp>
        <p:nvSpPr>
          <p:cNvPr id="32796" name="Rectangle 28"/>
          <p:cNvSpPr>
            <a:spLocks noChangeArrowheads="1"/>
          </p:cNvSpPr>
          <p:nvPr/>
        </p:nvSpPr>
        <p:spPr bwMode="auto">
          <a:xfrm>
            <a:off x="7072313" y="4481513"/>
            <a:ext cx="195444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>
                <a:solidFill>
                  <a:srgbClr val="FAFD00"/>
                </a:solidFill>
              </a:rPr>
              <a:t> </a:t>
            </a:r>
            <a:r>
              <a:rPr lang="en-US" altLang="en-US" dirty="0" smtClean="0"/>
              <a:t>High Vacuum</a:t>
            </a:r>
            <a:endParaRPr lang="en-US" altLang="en-US" dirty="0"/>
          </a:p>
        </p:txBody>
      </p:sp>
      <p:sp>
        <p:nvSpPr>
          <p:cNvPr id="32797" name="Freeform 29"/>
          <p:cNvSpPr>
            <a:spLocks/>
          </p:cNvSpPr>
          <p:nvPr/>
        </p:nvSpPr>
        <p:spPr bwMode="auto">
          <a:xfrm>
            <a:off x="1447800" y="3733800"/>
            <a:ext cx="1906588" cy="534988"/>
          </a:xfrm>
          <a:custGeom>
            <a:avLst/>
            <a:gdLst>
              <a:gd name="T0" fmla="*/ 0 w 1201"/>
              <a:gd name="T1" fmla="*/ 336 h 337"/>
              <a:gd name="T2" fmla="*/ 1200 w 1201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01" h="337">
                <a:moveTo>
                  <a:pt x="0" y="336"/>
                </a:move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98" name="Freeform 30"/>
          <p:cNvSpPr>
            <a:spLocks/>
          </p:cNvSpPr>
          <p:nvPr/>
        </p:nvSpPr>
        <p:spPr bwMode="auto">
          <a:xfrm>
            <a:off x="4267200" y="685800"/>
            <a:ext cx="1588" cy="763588"/>
          </a:xfrm>
          <a:custGeom>
            <a:avLst/>
            <a:gdLst>
              <a:gd name="T0" fmla="*/ 0 w 1"/>
              <a:gd name="T1" fmla="*/ 480 h 481"/>
              <a:gd name="T2" fmla="*/ 0 w 1"/>
              <a:gd name="T3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48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99" name="Freeform 31"/>
          <p:cNvSpPr>
            <a:spLocks/>
          </p:cNvSpPr>
          <p:nvPr/>
        </p:nvSpPr>
        <p:spPr bwMode="auto">
          <a:xfrm>
            <a:off x="1143000" y="4495800"/>
            <a:ext cx="2592388" cy="458788"/>
          </a:xfrm>
          <a:custGeom>
            <a:avLst/>
            <a:gdLst>
              <a:gd name="T0" fmla="*/ 0 w 1633"/>
              <a:gd name="T1" fmla="*/ 288 h 289"/>
              <a:gd name="T2" fmla="*/ 1632 w 1633"/>
              <a:gd name="T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633" h="289">
                <a:moveTo>
                  <a:pt x="0" y="288"/>
                </a:moveTo>
                <a:lnTo>
                  <a:pt x="163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2804" name="Group 36"/>
          <p:cNvGrpSpPr>
            <a:grpSpLocks/>
          </p:cNvGrpSpPr>
          <p:nvPr/>
        </p:nvGrpSpPr>
        <p:grpSpPr bwMode="auto">
          <a:xfrm>
            <a:off x="2749550" y="3581400"/>
            <a:ext cx="3035300" cy="382588"/>
            <a:chOff x="1732" y="2256"/>
            <a:chExt cx="1912" cy="241"/>
          </a:xfrm>
        </p:grpSpPr>
        <p:sp>
          <p:nvSpPr>
            <p:cNvPr id="32800" name="Rectangle 32"/>
            <p:cNvSpPr>
              <a:spLocks noChangeArrowheads="1"/>
            </p:cNvSpPr>
            <p:nvPr/>
          </p:nvSpPr>
          <p:spPr bwMode="auto">
            <a:xfrm>
              <a:off x="1732" y="2260"/>
              <a:ext cx="280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801" name="Rectangle 33"/>
            <p:cNvSpPr>
              <a:spLocks noChangeArrowheads="1"/>
            </p:cNvSpPr>
            <p:nvPr/>
          </p:nvSpPr>
          <p:spPr bwMode="auto">
            <a:xfrm>
              <a:off x="3364" y="2260"/>
              <a:ext cx="280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802" name="Freeform 34"/>
            <p:cNvSpPr>
              <a:spLocks/>
            </p:cNvSpPr>
            <p:nvPr/>
          </p:nvSpPr>
          <p:spPr bwMode="auto">
            <a:xfrm>
              <a:off x="2016" y="2256"/>
              <a:ext cx="577" cy="241"/>
            </a:xfrm>
            <a:custGeom>
              <a:avLst/>
              <a:gdLst>
                <a:gd name="T0" fmla="*/ 0 w 577"/>
                <a:gd name="T1" fmla="*/ 0 h 241"/>
                <a:gd name="T2" fmla="*/ 336 w 577"/>
                <a:gd name="T3" fmla="*/ 144 h 241"/>
                <a:gd name="T4" fmla="*/ 576 w 577"/>
                <a:gd name="T5" fmla="*/ 144 h 241"/>
                <a:gd name="T6" fmla="*/ 576 w 577"/>
                <a:gd name="T7" fmla="*/ 240 h 241"/>
                <a:gd name="T8" fmla="*/ 336 w 577"/>
                <a:gd name="T9" fmla="*/ 240 h 241"/>
                <a:gd name="T10" fmla="*/ 0 w 577"/>
                <a:gd name="T11" fmla="*/ 96 h 241"/>
                <a:gd name="T12" fmla="*/ 0 w 577"/>
                <a:gd name="T1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7" h="241">
                  <a:moveTo>
                    <a:pt x="0" y="0"/>
                  </a:moveTo>
                  <a:lnTo>
                    <a:pt x="336" y="144"/>
                  </a:lnTo>
                  <a:lnTo>
                    <a:pt x="576" y="144"/>
                  </a:lnTo>
                  <a:lnTo>
                    <a:pt x="576" y="240"/>
                  </a:lnTo>
                  <a:lnTo>
                    <a:pt x="336" y="240"/>
                  </a:lnTo>
                  <a:lnTo>
                    <a:pt x="0" y="96"/>
                  </a:lnTo>
                  <a:lnTo>
                    <a:pt x="0" y="0"/>
                  </a:lnTo>
                </a:path>
              </a:pathLst>
            </a:custGeom>
            <a:solidFill>
              <a:schemeClr val="tx2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803" name="Freeform 35"/>
            <p:cNvSpPr>
              <a:spLocks/>
            </p:cNvSpPr>
            <p:nvPr/>
          </p:nvSpPr>
          <p:spPr bwMode="auto">
            <a:xfrm>
              <a:off x="2880" y="2256"/>
              <a:ext cx="481" cy="241"/>
            </a:xfrm>
            <a:custGeom>
              <a:avLst/>
              <a:gdLst>
                <a:gd name="T0" fmla="*/ 480 w 481"/>
                <a:gd name="T1" fmla="*/ 0 h 241"/>
                <a:gd name="T2" fmla="*/ 240 w 481"/>
                <a:gd name="T3" fmla="*/ 144 h 241"/>
                <a:gd name="T4" fmla="*/ 0 w 481"/>
                <a:gd name="T5" fmla="*/ 144 h 241"/>
                <a:gd name="T6" fmla="*/ 0 w 481"/>
                <a:gd name="T7" fmla="*/ 240 h 241"/>
                <a:gd name="T8" fmla="*/ 240 w 481"/>
                <a:gd name="T9" fmla="*/ 240 h 241"/>
                <a:gd name="T10" fmla="*/ 480 w 481"/>
                <a:gd name="T11" fmla="*/ 96 h 241"/>
                <a:gd name="T12" fmla="*/ 480 w 481"/>
                <a:gd name="T1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81" h="241">
                  <a:moveTo>
                    <a:pt x="480" y="0"/>
                  </a:moveTo>
                  <a:lnTo>
                    <a:pt x="240" y="144"/>
                  </a:lnTo>
                  <a:lnTo>
                    <a:pt x="0" y="144"/>
                  </a:lnTo>
                  <a:lnTo>
                    <a:pt x="0" y="240"/>
                  </a:lnTo>
                  <a:lnTo>
                    <a:pt x="240" y="240"/>
                  </a:lnTo>
                  <a:lnTo>
                    <a:pt x="480" y="96"/>
                  </a:lnTo>
                  <a:lnTo>
                    <a:pt x="480" y="0"/>
                  </a:lnTo>
                </a:path>
              </a:pathLst>
            </a:custGeom>
            <a:solidFill>
              <a:schemeClr val="tx2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2805" name="Freeform 37"/>
          <p:cNvSpPr>
            <a:spLocks/>
          </p:cNvSpPr>
          <p:nvPr/>
        </p:nvSpPr>
        <p:spPr bwMode="auto">
          <a:xfrm>
            <a:off x="1905000" y="2362200"/>
            <a:ext cx="3659188" cy="1449388"/>
          </a:xfrm>
          <a:custGeom>
            <a:avLst/>
            <a:gdLst>
              <a:gd name="T0" fmla="*/ 0 w 2305"/>
              <a:gd name="T1" fmla="*/ 432 h 913"/>
              <a:gd name="T2" fmla="*/ 0 w 2305"/>
              <a:gd name="T3" fmla="*/ 240 h 913"/>
              <a:gd name="T4" fmla="*/ 816 w 2305"/>
              <a:gd name="T5" fmla="*/ 240 h 913"/>
              <a:gd name="T6" fmla="*/ 816 w 2305"/>
              <a:gd name="T7" fmla="*/ 48 h 913"/>
              <a:gd name="T8" fmla="*/ 864 w 2305"/>
              <a:gd name="T9" fmla="*/ 0 h 913"/>
              <a:gd name="T10" fmla="*/ 1344 w 2305"/>
              <a:gd name="T11" fmla="*/ 0 h 913"/>
              <a:gd name="T12" fmla="*/ 1344 w 2305"/>
              <a:gd name="T13" fmla="*/ 288 h 913"/>
              <a:gd name="T14" fmla="*/ 1680 w 2305"/>
              <a:gd name="T15" fmla="*/ 288 h 913"/>
              <a:gd name="T16" fmla="*/ 1680 w 2305"/>
              <a:gd name="T17" fmla="*/ 0 h 913"/>
              <a:gd name="T18" fmla="*/ 2160 w 2305"/>
              <a:gd name="T19" fmla="*/ 0 h 913"/>
              <a:gd name="T20" fmla="*/ 2208 w 2305"/>
              <a:gd name="T21" fmla="*/ 48 h 913"/>
              <a:gd name="T22" fmla="*/ 2208 w 2305"/>
              <a:gd name="T23" fmla="*/ 624 h 913"/>
              <a:gd name="T24" fmla="*/ 2304 w 2305"/>
              <a:gd name="T25" fmla="*/ 768 h 913"/>
              <a:gd name="T26" fmla="*/ 2112 w 2305"/>
              <a:gd name="T27" fmla="*/ 768 h 913"/>
              <a:gd name="T28" fmla="*/ 2160 w 2305"/>
              <a:gd name="T29" fmla="*/ 768 h 913"/>
              <a:gd name="T30" fmla="*/ 1920 w 2305"/>
              <a:gd name="T31" fmla="*/ 912 h 913"/>
              <a:gd name="T32" fmla="*/ 1920 w 2305"/>
              <a:gd name="T33" fmla="*/ 864 h 913"/>
              <a:gd name="T34" fmla="*/ 1152 w 2305"/>
              <a:gd name="T35" fmla="*/ 864 h 913"/>
              <a:gd name="T36" fmla="*/ 1152 w 2305"/>
              <a:gd name="T37" fmla="*/ 912 h 913"/>
              <a:gd name="T38" fmla="*/ 816 w 2305"/>
              <a:gd name="T39" fmla="*/ 768 h 913"/>
              <a:gd name="T40" fmla="*/ 720 w 2305"/>
              <a:gd name="T41" fmla="*/ 768 h 913"/>
              <a:gd name="T42" fmla="*/ 816 w 2305"/>
              <a:gd name="T43" fmla="*/ 624 h 913"/>
              <a:gd name="T44" fmla="*/ 816 w 2305"/>
              <a:gd name="T45" fmla="*/ 432 h 913"/>
              <a:gd name="T46" fmla="*/ 0 w 2305"/>
              <a:gd name="T47" fmla="*/ 432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2305" h="913">
                <a:moveTo>
                  <a:pt x="0" y="432"/>
                </a:moveTo>
                <a:lnTo>
                  <a:pt x="0" y="240"/>
                </a:lnTo>
                <a:lnTo>
                  <a:pt x="816" y="240"/>
                </a:lnTo>
                <a:lnTo>
                  <a:pt x="816" y="48"/>
                </a:lnTo>
                <a:lnTo>
                  <a:pt x="864" y="0"/>
                </a:lnTo>
                <a:lnTo>
                  <a:pt x="1344" y="0"/>
                </a:lnTo>
                <a:lnTo>
                  <a:pt x="1344" y="288"/>
                </a:lnTo>
                <a:lnTo>
                  <a:pt x="1680" y="288"/>
                </a:lnTo>
                <a:lnTo>
                  <a:pt x="1680" y="0"/>
                </a:lnTo>
                <a:lnTo>
                  <a:pt x="2160" y="0"/>
                </a:lnTo>
                <a:lnTo>
                  <a:pt x="2208" y="48"/>
                </a:lnTo>
                <a:lnTo>
                  <a:pt x="2208" y="624"/>
                </a:lnTo>
                <a:lnTo>
                  <a:pt x="2304" y="768"/>
                </a:lnTo>
                <a:lnTo>
                  <a:pt x="2112" y="768"/>
                </a:lnTo>
                <a:lnTo>
                  <a:pt x="2160" y="768"/>
                </a:lnTo>
                <a:lnTo>
                  <a:pt x="1920" y="912"/>
                </a:lnTo>
                <a:lnTo>
                  <a:pt x="1920" y="864"/>
                </a:lnTo>
                <a:lnTo>
                  <a:pt x="1152" y="864"/>
                </a:lnTo>
                <a:lnTo>
                  <a:pt x="1152" y="912"/>
                </a:lnTo>
                <a:lnTo>
                  <a:pt x="816" y="768"/>
                </a:lnTo>
                <a:lnTo>
                  <a:pt x="720" y="768"/>
                </a:lnTo>
                <a:lnTo>
                  <a:pt x="816" y="624"/>
                </a:lnTo>
                <a:lnTo>
                  <a:pt x="816" y="432"/>
                </a:lnTo>
                <a:lnTo>
                  <a:pt x="0" y="432"/>
                </a:lnTo>
              </a:path>
            </a:pathLst>
          </a:custGeom>
          <a:solidFill>
            <a:srgbClr val="FC0128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806" name="Freeform 38"/>
          <p:cNvSpPr>
            <a:spLocks/>
          </p:cNvSpPr>
          <p:nvPr/>
        </p:nvSpPr>
        <p:spPr bwMode="auto">
          <a:xfrm>
            <a:off x="3733800" y="3352800"/>
            <a:ext cx="1220788" cy="458788"/>
          </a:xfrm>
          <a:custGeom>
            <a:avLst/>
            <a:gdLst>
              <a:gd name="T0" fmla="*/ 0 w 769"/>
              <a:gd name="T1" fmla="*/ 288 h 289"/>
              <a:gd name="T2" fmla="*/ 0 w 769"/>
              <a:gd name="T3" fmla="*/ 0 h 289"/>
              <a:gd name="T4" fmla="*/ 240 w 769"/>
              <a:gd name="T5" fmla="*/ 0 h 289"/>
              <a:gd name="T6" fmla="*/ 336 w 769"/>
              <a:gd name="T7" fmla="*/ 96 h 289"/>
              <a:gd name="T8" fmla="*/ 336 w 769"/>
              <a:gd name="T9" fmla="*/ 192 h 289"/>
              <a:gd name="T10" fmla="*/ 432 w 769"/>
              <a:gd name="T11" fmla="*/ 192 h 289"/>
              <a:gd name="T12" fmla="*/ 432 w 769"/>
              <a:gd name="T13" fmla="*/ 96 h 289"/>
              <a:gd name="T14" fmla="*/ 528 w 769"/>
              <a:gd name="T15" fmla="*/ 0 h 289"/>
              <a:gd name="T16" fmla="*/ 768 w 769"/>
              <a:gd name="T17" fmla="*/ 0 h 289"/>
              <a:gd name="T18" fmla="*/ 768 w 769"/>
              <a:gd name="T19" fmla="*/ 288 h 289"/>
              <a:gd name="T20" fmla="*/ 0 w 769"/>
              <a:gd name="T21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69" h="289">
                <a:moveTo>
                  <a:pt x="0" y="288"/>
                </a:moveTo>
                <a:lnTo>
                  <a:pt x="0" y="0"/>
                </a:lnTo>
                <a:lnTo>
                  <a:pt x="240" y="0"/>
                </a:lnTo>
                <a:lnTo>
                  <a:pt x="336" y="96"/>
                </a:lnTo>
                <a:lnTo>
                  <a:pt x="336" y="192"/>
                </a:lnTo>
                <a:lnTo>
                  <a:pt x="432" y="192"/>
                </a:lnTo>
                <a:lnTo>
                  <a:pt x="432" y="96"/>
                </a:lnTo>
                <a:lnTo>
                  <a:pt x="528" y="0"/>
                </a:lnTo>
                <a:lnTo>
                  <a:pt x="768" y="0"/>
                </a:lnTo>
                <a:lnTo>
                  <a:pt x="768" y="288"/>
                </a:lnTo>
                <a:lnTo>
                  <a:pt x="0" y="28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807" name="Rectangle 39"/>
          <p:cNvSpPr>
            <a:spLocks noChangeArrowheads="1"/>
          </p:cNvSpPr>
          <p:nvPr/>
        </p:nvSpPr>
        <p:spPr bwMode="auto">
          <a:xfrm>
            <a:off x="4044950" y="3054350"/>
            <a:ext cx="5207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08" name="Oval 40"/>
          <p:cNvSpPr>
            <a:spLocks noChangeArrowheads="1"/>
          </p:cNvSpPr>
          <p:nvPr/>
        </p:nvSpPr>
        <p:spPr bwMode="auto">
          <a:xfrm>
            <a:off x="4197350" y="3206750"/>
            <a:ext cx="292100" cy="292100"/>
          </a:xfrm>
          <a:prstGeom prst="ellipse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100000">
                <a:srgbClr val="FAFD00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09" name="Freeform 41"/>
          <p:cNvSpPr>
            <a:spLocks/>
          </p:cNvSpPr>
          <p:nvPr/>
        </p:nvSpPr>
        <p:spPr bwMode="auto">
          <a:xfrm>
            <a:off x="4419600" y="2895600"/>
            <a:ext cx="1830388" cy="230188"/>
          </a:xfrm>
          <a:custGeom>
            <a:avLst/>
            <a:gdLst>
              <a:gd name="T0" fmla="*/ 1152 w 1153"/>
              <a:gd name="T1" fmla="*/ 0 h 145"/>
              <a:gd name="T2" fmla="*/ 0 w 1153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53" h="145">
                <a:moveTo>
                  <a:pt x="1152" y="0"/>
                </a:move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810" name="Freeform 42"/>
          <p:cNvSpPr>
            <a:spLocks/>
          </p:cNvSpPr>
          <p:nvPr/>
        </p:nvSpPr>
        <p:spPr bwMode="auto">
          <a:xfrm>
            <a:off x="914400" y="2667000"/>
            <a:ext cx="1144588" cy="230188"/>
          </a:xfrm>
          <a:custGeom>
            <a:avLst/>
            <a:gdLst>
              <a:gd name="T0" fmla="*/ 0 w 721"/>
              <a:gd name="T1" fmla="*/ 0 h 145"/>
              <a:gd name="T2" fmla="*/ 720 w 72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45">
                <a:moveTo>
                  <a:pt x="0" y="0"/>
                </a:moveTo>
                <a:lnTo>
                  <a:pt x="720" y="14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811" name="Freeform 43"/>
          <p:cNvSpPr>
            <a:spLocks/>
          </p:cNvSpPr>
          <p:nvPr/>
        </p:nvSpPr>
        <p:spPr bwMode="auto">
          <a:xfrm>
            <a:off x="2590800" y="1905000"/>
            <a:ext cx="1677988" cy="992188"/>
          </a:xfrm>
          <a:custGeom>
            <a:avLst/>
            <a:gdLst>
              <a:gd name="T0" fmla="*/ 0 w 1057"/>
              <a:gd name="T1" fmla="*/ 624 h 625"/>
              <a:gd name="T2" fmla="*/ 1056 w 1057"/>
              <a:gd name="T3" fmla="*/ 624 h 625"/>
              <a:gd name="T4" fmla="*/ 1056 w 1057"/>
              <a:gd name="T5" fmla="*/ 0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057" h="625">
                <a:moveTo>
                  <a:pt x="0" y="624"/>
                </a:moveTo>
                <a:lnTo>
                  <a:pt x="1056" y="624"/>
                </a:lnTo>
                <a:lnTo>
                  <a:pt x="1056" y="0"/>
                </a:lnTo>
              </a:path>
            </a:pathLst>
          </a:custGeom>
          <a:noFill/>
          <a:ln w="25400" cap="rnd" cmpd="sng">
            <a:solidFill>
              <a:srgbClr val="00FF00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812" name="Rectangle 44"/>
          <p:cNvSpPr>
            <a:spLocks noChangeArrowheads="1"/>
          </p:cNvSpPr>
          <p:nvPr/>
        </p:nvSpPr>
        <p:spPr bwMode="auto">
          <a:xfrm>
            <a:off x="138113" y="61913"/>
            <a:ext cx="2908300" cy="91281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/>
              <a:t>The engine is at idle producing a high manifold depression. </a:t>
            </a:r>
          </a:p>
        </p:txBody>
      </p:sp>
      <p:sp>
        <p:nvSpPr>
          <p:cNvPr id="32813" name="Rectangle 45" descr="Wide upward diagonal"/>
          <p:cNvSpPr>
            <a:spLocks noChangeArrowheads="1"/>
          </p:cNvSpPr>
          <p:nvPr/>
        </p:nvSpPr>
        <p:spPr bwMode="auto">
          <a:xfrm>
            <a:off x="3282950" y="5645150"/>
            <a:ext cx="2120900" cy="139700"/>
          </a:xfrm>
          <a:prstGeom prst="rect">
            <a:avLst/>
          </a:prstGeom>
          <a:pattFill prst="wdUpDiag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14" name="Rectangle 46" descr="Wide upward diagonal"/>
          <p:cNvSpPr>
            <a:spLocks noChangeArrowheads="1"/>
          </p:cNvSpPr>
          <p:nvPr/>
        </p:nvSpPr>
        <p:spPr bwMode="auto">
          <a:xfrm>
            <a:off x="3282950" y="6559550"/>
            <a:ext cx="2120900" cy="139700"/>
          </a:xfrm>
          <a:prstGeom prst="rect">
            <a:avLst/>
          </a:prstGeom>
          <a:pattFill prst="wdUpDiag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15" name="Rectangle 47"/>
          <p:cNvSpPr>
            <a:spLocks noChangeArrowheads="1"/>
          </p:cNvSpPr>
          <p:nvPr/>
        </p:nvSpPr>
        <p:spPr bwMode="auto">
          <a:xfrm rot="2100000">
            <a:off x="4273550" y="5797550"/>
            <a:ext cx="139700" cy="7493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16" name="Oval 48"/>
          <p:cNvSpPr>
            <a:spLocks noChangeArrowheads="1"/>
          </p:cNvSpPr>
          <p:nvPr/>
        </p:nvSpPr>
        <p:spPr bwMode="auto">
          <a:xfrm>
            <a:off x="4273550" y="6102350"/>
            <a:ext cx="1397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17" name="AutoShape 49"/>
          <p:cNvSpPr>
            <a:spLocks noChangeArrowheads="1"/>
          </p:cNvSpPr>
          <p:nvPr/>
        </p:nvSpPr>
        <p:spPr bwMode="auto">
          <a:xfrm>
            <a:off x="1835150" y="6026150"/>
            <a:ext cx="1435100" cy="292100"/>
          </a:xfrm>
          <a:prstGeom prst="rightArrow">
            <a:avLst>
              <a:gd name="adj1" fmla="val 50000"/>
              <a:gd name="adj2" fmla="val 245675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18" name="Rectangle 50"/>
          <p:cNvSpPr>
            <a:spLocks noChangeArrowheads="1"/>
          </p:cNvSpPr>
          <p:nvPr/>
        </p:nvSpPr>
        <p:spPr bwMode="auto">
          <a:xfrm>
            <a:off x="290513" y="5921375"/>
            <a:ext cx="1905651" cy="643766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AIR SUPPLY</a:t>
            </a:r>
          </a:p>
          <a:p>
            <a:r>
              <a:rPr lang="en-US" altLang="en-US" sz="1800" dirty="0"/>
              <a:t>TO THE ENGINE</a:t>
            </a:r>
          </a:p>
        </p:txBody>
      </p:sp>
      <p:sp>
        <p:nvSpPr>
          <p:cNvPr id="32819" name="Rectangle 51"/>
          <p:cNvSpPr>
            <a:spLocks noChangeArrowheads="1"/>
          </p:cNvSpPr>
          <p:nvPr/>
        </p:nvSpPr>
        <p:spPr bwMode="auto">
          <a:xfrm>
            <a:off x="4862513" y="6073775"/>
            <a:ext cx="29686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MANIFOLD DEPRESSION</a:t>
            </a:r>
          </a:p>
        </p:txBody>
      </p:sp>
      <p:sp>
        <p:nvSpPr>
          <p:cNvPr id="32820" name="Freeform 52"/>
          <p:cNvSpPr>
            <a:spLocks/>
          </p:cNvSpPr>
          <p:nvPr/>
        </p:nvSpPr>
        <p:spPr bwMode="auto">
          <a:xfrm>
            <a:off x="5029200" y="4724400"/>
            <a:ext cx="1754188" cy="1220788"/>
          </a:xfrm>
          <a:custGeom>
            <a:avLst/>
            <a:gdLst>
              <a:gd name="T0" fmla="*/ 816 w 1105"/>
              <a:gd name="T1" fmla="*/ 0 h 769"/>
              <a:gd name="T2" fmla="*/ 1104 w 1105"/>
              <a:gd name="T3" fmla="*/ 0 h 769"/>
              <a:gd name="T4" fmla="*/ 1104 w 1105"/>
              <a:gd name="T5" fmla="*/ 384 h 769"/>
              <a:gd name="T6" fmla="*/ 0 w 1105"/>
              <a:gd name="T7" fmla="*/ 384 h 769"/>
              <a:gd name="T8" fmla="*/ 0 w 1105"/>
              <a:gd name="T9" fmla="*/ 768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05" h="769">
                <a:moveTo>
                  <a:pt x="816" y="0"/>
                </a:moveTo>
                <a:lnTo>
                  <a:pt x="1104" y="0"/>
                </a:lnTo>
                <a:lnTo>
                  <a:pt x="1104" y="384"/>
                </a:lnTo>
                <a:lnTo>
                  <a:pt x="0" y="384"/>
                </a:lnTo>
                <a:lnTo>
                  <a:pt x="0" y="768"/>
                </a:lnTo>
              </a:path>
            </a:pathLst>
          </a:custGeom>
          <a:noFill/>
          <a:ln w="76200" cap="rnd" cmpd="sng">
            <a:solidFill>
              <a:srgbClr val="00FF00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3797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33795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796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3798" name="Rectangle 6"/>
          <p:cNvSpPr>
            <a:spLocks noChangeArrowheads="1"/>
          </p:cNvSpPr>
          <p:nvPr/>
        </p:nvSpPr>
        <p:spPr bwMode="auto">
          <a:xfrm>
            <a:off x="2749550" y="3587750"/>
            <a:ext cx="30353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Freeform 7"/>
          <p:cNvSpPr>
            <a:spLocks/>
          </p:cNvSpPr>
          <p:nvPr/>
        </p:nvSpPr>
        <p:spPr bwMode="auto">
          <a:xfrm>
            <a:off x="3581400" y="35052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0" name="Freeform 8"/>
          <p:cNvSpPr>
            <a:spLocks/>
          </p:cNvSpPr>
          <p:nvPr/>
        </p:nvSpPr>
        <p:spPr bwMode="auto">
          <a:xfrm>
            <a:off x="3581400" y="48006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1" name="Oval 9"/>
          <p:cNvSpPr>
            <a:spLocks noChangeArrowheads="1"/>
          </p:cNvSpPr>
          <p:nvPr/>
        </p:nvSpPr>
        <p:spPr bwMode="auto">
          <a:xfrm>
            <a:off x="37401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2" name="Oval 10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3" name="Oval 11"/>
          <p:cNvSpPr>
            <a:spLocks noChangeArrowheads="1"/>
          </p:cNvSpPr>
          <p:nvPr/>
        </p:nvSpPr>
        <p:spPr bwMode="auto">
          <a:xfrm>
            <a:off x="37401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4" name="Oval 12"/>
          <p:cNvSpPr>
            <a:spLocks noChangeArrowheads="1"/>
          </p:cNvSpPr>
          <p:nvPr/>
        </p:nvSpPr>
        <p:spPr bwMode="auto">
          <a:xfrm>
            <a:off x="37401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5" name="Oval 13"/>
          <p:cNvSpPr>
            <a:spLocks noChangeArrowheads="1"/>
          </p:cNvSpPr>
          <p:nvPr/>
        </p:nvSpPr>
        <p:spPr bwMode="auto">
          <a:xfrm>
            <a:off x="48069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6" name="Rectangle 14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7" name="Oval 15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3811" name="Group 19"/>
          <p:cNvGrpSpPr>
            <a:grpSpLocks/>
          </p:cNvGrpSpPr>
          <p:nvPr/>
        </p:nvGrpSpPr>
        <p:grpSpPr bwMode="auto">
          <a:xfrm>
            <a:off x="3816350" y="1225550"/>
            <a:ext cx="977900" cy="1587500"/>
            <a:chOff x="2404" y="772"/>
            <a:chExt cx="616" cy="1000"/>
          </a:xfrm>
        </p:grpSpPr>
        <p:sp>
          <p:nvSpPr>
            <p:cNvPr id="33808" name="Rectangle 16" descr="Wide upward diagonal"/>
            <p:cNvSpPr>
              <a:spLocks noChangeArrowheads="1"/>
            </p:cNvSpPr>
            <p:nvPr/>
          </p:nvSpPr>
          <p:spPr bwMode="auto">
            <a:xfrm>
              <a:off x="2548" y="1413"/>
              <a:ext cx="328" cy="359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09" name="AutoShape 17" descr="Wide upward diagonal"/>
            <p:cNvSpPr>
              <a:spLocks noChangeArrowheads="1"/>
            </p:cNvSpPr>
            <p:nvPr/>
          </p:nvSpPr>
          <p:spPr bwMode="auto">
            <a:xfrm rot="-10800000" flipH="1" flipV="1">
              <a:off x="2404" y="1315"/>
              <a:ext cx="616" cy="90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10" name="Rectangle 18" descr="Wide upward diagonal"/>
            <p:cNvSpPr>
              <a:spLocks noChangeArrowheads="1"/>
            </p:cNvSpPr>
            <p:nvPr/>
          </p:nvSpPr>
          <p:spPr bwMode="auto">
            <a:xfrm>
              <a:off x="2404" y="772"/>
              <a:ext cx="616" cy="535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3812" name="Oval 20"/>
          <p:cNvSpPr>
            <a:spLocks noChangeArrowheads="1"/>
          </p:cNvSpPr>
          <p:nvPr/>
        </p:nvSpPr>
        <p:spPr bwMode="auto">
          <a:xfrm>
            <a:off x="48069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3" name="Rectangle 21"/>
          <p:cNvSpPr>
            <a:spLocks noChangeArrowheads="1"/>
          </p:cNvSpPr>
          <p:nvPr/>
        </p:nvSpPr>
        <p:spPr bwMode="auto">
          <a:xfrm>
            <a:off x="4121150" y="1225550"/>
            <a:ext cx="368300" cy="1587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4" name="Rectangle 22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5" name="Oval 23"/>
          <p:cNvSpPr>
            <a:spLocks noChangeArrowheads="1"/>
          </p:cNvSpPr>
          <p:nvPr/>
        </p:nvSpPr>
        <p:spPr bwMode="auto">
          <a:xfrm>
            <a:off x="48069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6" name="Rectangle 24" descr="Wide upward diagonal"/>
          <p:cNvSpPr>
            <a:spLocks noChangeArrowheads="1"/>
          </p:cNvSpPr>
          <p:nvPr/>
        </p:nvSpPr>
        <p:spPr bwMode="auto">
          <a:xfrm>
            <a:off x="5416550" y="4502150"/>
            <a:ext cx="977900" cy="3683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7" name="Rectangle 25"/>
          <p:cNvSpPr>
            <a:spLocks noChangeArrowheads="1"/>
          </p:cNvSpPr>
          <p:nvPr/>
        </p:nvSpPr>
        <p:spPr bwMode="auto">
          <a:xfrm>
            <a:off x="5416550" y="4578350"/>
            <a:ext cx="9779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8" name="Freeform 26"/>
          <p:cNvSpPr>
            <a:spLocks/>
          </p:cNvSpPr>
          <p:nvPr/>
        </p:nvSpPr>
        <p:spPr bwMode="auto">
          <a:xfrm>
            <a:off x="3733800" y="3124200"/>
            <a:ext cx="1220788" cy="458788"/>
          </a:xfrm>
          <a:custGeom>
            <a:avLst/>
            <a:gdLst>
              <a:gd name="T0" fmla="*/ 0 w 769"/>
              <a:gd name="T1" fmla="*/ 288 h 289"/>
              <a:gd name="T2" fmla="*/ 0 w 769"/>
              <a:gd name="T3" fmla="*/ 0 h 289"/>
              <a:gd name="T4" fmla="*/ 240 w 769"/>
              <a:gd name="T5" fmla="*/ 0 h 289"/>
              <a:gd name="T6" fmla="*/ 336 w 769"/>
              <a:gd name="T7" fmla="*/ 96 h 289"/>
              <a:gd name="T8" fmla="*/ 336 w 769"/>
              <a:gd name="T9" fmla="*/ 192 h 289"/>
              <a:gd name="T10" fmla="*/ 432 w 769"/>
              <a:gd name="T11" fmla="*/ 192 h 289"/>
              <a:gd name="T12" fmla="*/ 432 w 769"/>
              <a:gd name="T13" fmla="*/ 96 h 289"/>
              <a:gd name="T14" fmla="*/ 528 w 769"/>
              <a:gd name="T15" fmla="*/ 0 h 289"/>
              <a:gd name="T16" fmla="*/ 768 w 769"/>
              <a:gd name="T17" fmla="*/ 0 h 289"/>
              <a:gd name="T18" fmla="*/ 768 w 769"/>
              <a:gd name="T19" fmla="*/ 288 h 289"/>
              <a:gd name="T20" fmla="*/ 0 w 769"/>
              <a:gd name="T21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69" h="289">
                <a:moveTo>
                  <a:pt x="0" y="288"/>
                </a:moveTo>
                <a:lnTo>
                  <a:pt x="0" y="0"/>
                </a:lnTo>
                <a:lnTo>
                  <a:pt x="240" y="0"/>
                </a:lnTo>
                <a:lnTo>
                  <a:pt x="336" y="96"/>
                </a:lnTo>
                <a:lnTo>
                  <a:pt x="336" y="192"/>
                </a:lnTo>
                <a:lnTo>
                  <a:pt x="432" y="192"/>
                </a:lnTo>
                <a:lnTo>
                  <a:pt x="432" y="96"/>
                </a:lnTo>
                <a:lnTo>
                  <a:pt x="528" y="0"/>
                </a:lnTo>
                <a:lnTo>
                  <a:pt x="768" y="0"/>
                </a:lnTo>
                <a:lnTo>
                  <a:pt x="768" y="288"/>
                </a:lnTo>
                <a:lnTo>
                  <a:pt x="0" y="28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9" name="Freeform 27"/>
          <p:cNvSpPr>
            <a:spLocks/>
          </p:cNvSpPr>
          <p:nvPr/>
        </p:nvSpPr>
        <p:spPr bwMode="auto">
          <a:xfrm>
            <a:off x="1905000" y="2362200"/>
            <a:ext cx="3659188" cy="1220788"/>
          </a:xfrm>
          <a:custGeom>
            <a:avLst/>
            <a:gdLst>
              <a:gd name="T0" fmla="*/ 816 w 2305"/>
              <a:gd name="T1" fmla="*/ 432 h 769"/>
              <a:gd name="T2" fmla="*/ 0 w 2305"/>
              <a:gd name="T3" fmla="*/ 432 h 769"/>
              <a:gd name="T4" fmla="*/ 0 w 2305"/>
              <a:gd name="T5" fmla="*/ 240 h 769"/>
              <a:gd name="T6" fmla="*/ 816 w 2305"/>
              <a:gd name="T7" fmla="*/ 240 h 769"/>
              <a:gd name="T8" fmla="*/ 816 w 2305"/>
              <a:gd name="T9" fmla="*/ 48 h 769"/>
              <a:gd name="T10" fmla="*/ 864 w 2305"/>
              <a:gd name="T11" fmla="*/ 0 h 769"/>
              <a:gd name="T12" fmla="*/ 1344 w 2305"/>
              <a:gd name="T13" fmla="*/ 0 h 769"/>
              <a:gd name="T14" fmla="*/ 1344 w 2305"/>
              <a:gd name="T15" fmla="*/ 288 h 769"/>
              <a:gd name="T16" fmla="*/ 1680 w 2305"/>
              <a:gd name="T17" fmla="*/ 288 h 769"/>
              <a:gd name="T18" fmla="*/ 1680 w 2305"/>
              <a:gd name="T19" fmla="*/ 0 h 769"/>
              <a:gd name="T20" fmla="*/ 2160 w 2305"/>
              <a:gd name="T21" fmla="*/ 0 h 769"/>
              <a:gd name="T22" fmla="*/ 2208 w 2305"/>
              <a:gd name="T23" fmla="*/ 48 h 769"/>
              <a:gd name="T24" fmla="*/ 2208 w 2305"/>
              <a:gd name="T25" fmla="*/ 672 h 769"/>
              <a:gd name="T26" fmla="*/ 2304 w 2305"/>
              <a:gd name="T27" fmla="*/ 768 h 769"/>
              <a:gd name="T28" fmla="*/ 1920 w 2305"/>
              <a:gd name="T29" fmla="*/ 768 h 769"/>
              <a:gd name="T30" fmla="*/ 1920 w 2305"/>
              <a:gd name="T31" fmla="*/ 480 h 769"/>
              <a:gd name="T32" fmla="*/ 1680 w 2305"/>
              <a:gd name="T33" fmla="*/ 480 h 769"/>
              <a:gd name="T34" fmla="*/ 1584 w 2305"/>
              <a:gd name="T35" fmla="*/ 576 h 769"/>
              <a:gd name="T36" fmla="*/ 1584 w 2305"/>
              <a:gd name="T37" fmla="*/ 672 h 769"/>
              <a:gd name="T38" fmla="*/ 1488 w 2305"/>
              <a:gd name="T39" fmla="*/ 672 h 769"/>
              <a:gd name="T40" fmla="*/ 1488 w 2305"/>
              <a:gd name="T41" fmla="*/ 576 h 769"/>
              <a:gd name="T42" fmla="*/ 1392 w 2305"/>
              <a:gd name="T43" fmla="*/ 480 h 769"/>
              <a:gd name="T44" fmla="*/ 1152 w 2305"/>
              <a:gd name="T45" fmla="*/ 480 h 769"/>
              <a:gd name="T46" fmla="*/ 1152 w 2305"/>
              <a:gd name="T47" fmla="*/ 768 h 769"/>
              <a:gd name="T48" fmla="*/ 720 w 2305"/>
              <a:gd name="T49" fmla="*/ 768 h 769"/>
              <a:gd name="T50" fmla="*/ 816 w 2305"/>
              <a:gd name="T51" fmla="*/ 672 h 769"/>
              <a:gd name="T52" fmla="*/ 816 w 2305"/>
              <a:gd name="T53" fmla="*/ 432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2305" h="769">
                <a:moveTo>
                  <a:pt x="816" y="432"/>
                </a:moveTo>
                <a:lnTo>
                  <a:pt x="0" y="432"/>
                </a:lnTo>
                <a:lnTo>
                  <a:pt x="0" y="240"/>
                </a:lnTo>
                <a:lnTo>
                  <a:pt x="816" y="240"/>
                </a:lnTo>
                <a:lnTo>
                  <a:pt x="816" y="48"/>
                </a:lnTo>
                <a:lnTo>
                  <a:pt x="864" y="0"/>
                </a:lnTo>
                <a:lnTo>
                  <a:pt x="1344" y="0"/>
                </a:lnTo>
                <a:lnTo>
                  <a:pt x="1344" y="288"/>
                </a:lnTo>
                <a:lnTo>
                  <a:pt x="1680" y="288"/>
                </a:lnTo>
                <a:lnTo>
                  <a:pt x="1680" y="0"/>
                </a:lnTo>
                <a:lnTo>
                  <a:pt x="2160" y="0"/>
                </a:lnTo>
                <a:lnTo>
                  <a:pt x="2208" y="48"/>
                </a:lnTo>
                <a:lnTo>
                  <a:pt x="2208" y="672"/>
                </a:lnTo>
                <a:lnTo>
                  <a:pt x="2304" y="768"/>
                </a:lnTo>
                <a:lnTo>
                  <a:pt x="1920" y="768"/>
                </a:lnTo>
                <a:lnTo>
                  <a:pt x="1920" y="480"/>
                </a:lnTo>
                <a:lnTo>
                  <a:pt x="1680" y="480"/>
                </a:lnTo>
                <a:lnTo>
                  <a:pt x="1584" y="576"/>
                </a:lnTo>
                <a:lnTo>
                  <a:pt x="1584" y="672"/>
                </a:lnTo>
                <a:lnTo>
                  <a:pt x="1488" y="672"/>
                </a:lnTo>
                <a:lnTo>
                  <a:pt x="1488" y="576"/>
                </a:lnTo>
                <a:lnTo>
                  <a:pt x="1392" y="480"/>
                </a:lnTo>
                <a:lnTo>
                  <a:pt x="1152" y="480"/>
                </a:lnTo>
                <a:lnTo>
                  <a:pt x="1152" y="768"/>
                </a:lnTo>
                <a:lnTo>
                  <a:pt x="720" y="768"/>
                </a:lnTo>
                <a:lnTo>
                  <a:pt x="816" y="672"/>
                </a:lnTo>
                <a:lnTo>
                  <a:pt x="816" y="432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0" name="Rectangle 28"/>
          <p:cNvSpPr>
            <a:spLocks noChangeArrowheads="1"/>
          </p:cNvSpPr>
          <p:nvPr/>
        </p:nvSpPr>
        <p:spPr bwMode="auto">
          <a:xfrm>
            <a:off x="4044950" y="2825750"/>
            <a:ext cx="5207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21" name="Oval 29"/>
          <p:cNvSpPr>
            <a:spLocks noChangeArrowheads="1"/>
          </p:cNvSpPr>
          <p:nvPr/>
        </p:nvSpPr>
        <p:spPr bwMode="auto">
          <a:xfrm>
            <a:off x="4197350" y="2978150"/>
            <a:ext cx="292100" cy="292100"/>
          </a:xfrm>
          <a:prstGeom prst="ellipse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100000">
                <a:srgbClr val="FAFD00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22" name="Rectangle 30"/>
          <p:cNvSpPr>
            <a:spLocks noChangeArrowheads="1"/>
          </p:cNvSpPr>
          <p:nvPr/>
        </p:nvSpPr>
        <p:spPr bwMode="auto">
          <a:xfrm>
            <a:off x="3567113" y="290513"/>
            <a:ext cx="166327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To fuel tank</a:t>
            </a:r>
          </a:p>
        </p:txBody>
      </p:sp>
      <p:sp>
        <p:nvSpPr>
          <p:cNvPr id="33823" name="Rectangle 31"/>
          <p:cNvSpPr>
            <a:spLocks noChangeArrowheads="1"/>
          </p:cNvSpPr>
          <p:nvPr/>
        </p:nvSpPr>
        <p:spPr bwMode="auto">
          <a:xfrm>
            <a:off x="138113" y="2119313"/>
            <a:ext cx="1566135" cy="3044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From fuel</a:t>
            </a:r>
          </a:p>
          <a:p>
            <a:r>
              <a:rPr lang="en-US" altLang="en-US" dirty="0"/>
              <a:t>rail</a:t>
            </a: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dirty="0" smtClean="0"/>
              <a:t>Diaphragm</a:t>
            </a:r>
            <a:endParaRPr lang="en-US" altLang="en-US" dirty="0"/>
          </a:p>
          <a:p>
            <a:endParaRPr lang="en-US" altLang="en-US" dirty="0"/>
          </a:p>
          <a:p>
            <a:r>
              <a:rPr lang="en-US" altLang="en-US" dirty="0"/>
              <a:t>Spring</a:t>
            </a:r>
          </a:p>
        </p:txBody>
      </p:sp>
      <p:sp>
        <p:nvSpPr>
          <p:cNvPr id="33824" name="Rectangle 32"/>
          <p:cNvSpPr>
            <a:spLocks noChangeArrowheads="1"/>
          </p:cNvSpPr>
          <p:nvPr/>
        </p:nvSpPr>
        <p:spPr bwMode="auto">
          <a:xfrm>
            <a:off x="6234113" y="2652713"/>
            <a:ext cx="88280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Valve</a:t>
            </a:r>
          </a:p>
        </p:txBody>
      </p:sp>
      <p:sp>
        <p:nvSpPr>
          <p:cNvPr id="33825" name="Rectangle 33"/>
          <p:cNvSpPr>
            <a:spLocks noChangeArrowheads="1"/>
          </p:cNvSpPr>
          <p:nvPr/>
        </p:nvSpPr>
        <p:spPr bwMode="auto">
          <a:xfrm>
            <a:off x="6783388" y="4227200"/>
            <a:ext cx="182620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 smtClean="0"/>
              <a:t>Low Vacuum</a:t>
            </a:r>
            <a:endParaRPr lang="en-US" altLang="en-US" dirty="0"/>
          </a:p>
        </p:txBody>
      </p:sp>
      <p:sp>
        <p:nvSpPr>
          <p:cNvPr id="33826" name="Freeform 34"/>
          <p:cNvSpPr>
            <a:spLocks/>
          </p:cNvSpPr>
          <p:nvPr/>
        </p:nvSpPr>
        <p:spPr bwMode="auto">
          <a:xfrm>
            <a:off x="1600200" y="3657600"/>
            <a:ext cx="1906588" cy="534988"/>
          </a:xfrm>
          <a:custGeom>
            <a:avLst/>
            <a:gdLst>
              <a:gd name="T0" fmla="*/ 0 w 1201"/>
              <a:gd name="T1" fmla="*/ 336 h 337"/>
              <a:gd name="T2" fmla="*/ 1200 w 1201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01" h="337">
                <a:moveTo>
                  <a:pt x="0" y="336"/>
                </a:move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7" name="Freeform 35"/>
          <p:cNvSpPr>
            <a:spLocks/>
          </p:cNvSpPr>
          <p:nvPr/>
        </p:nvSpPr>
        <p:spPr bwMode="auto">
          <a:xfrm>
            <a:off x="838200" y="2667000"/>
            <a:ext cx="1144588" cy="230188"/>
          </a:xfrm>
          <a:custGeom>
            <a:avLst/>
            <a:gdLst>
              <a:gd name="T0" fmla="*/ 0 w 721"/>
              <a:gd name="T1" fmla="*/ 0 h 145"/>
              <a:gd name="T2" fmla="*/ 720 w 72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45">
                <a:moveTo>
                  <a:pt x="0" y="0"/>
                </a:moveTo>
                <a:lnTo>
                  <a:pt x="7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8" name="Freeform 36"/>
          <p:cNvSpPr>
            <a:spLocks/>
          </p:cNvSpPr>
          <p:nvPr/>
        </p:nvSpPr>
        <p:spPr bwMode="auto">
          <a:xfrm>
            <a:off x="4267200" y="685800"/>
            <a:ext cx="1588" cy="763588"/>
          </a:xfrm>
          <a:custGeom>
            <a:avLst/>
            <a:gdLst>
              <a:gd name="T0" fmla="*/ 0 w 1"/>
              <a:gd name="T1" fmla="*/ 480 h 481"/>
              <a:gd name="T2" fmla="*/ 0 w 1"/>
              <a:gd name="T3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48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9" name="Freeform 37"/>
          <p:cNvSpPr>
            <a:spLocks/>
          </p:cNvSpPr>
          <p:nvPr/>
        </p:nvSpPr>
        <p:spPr bwMode="auto">
          <a:xfrm>
            <a:off x="4495800" y="2895600"/>
            <a:ext cx="1754188" cy="1588"/>
          </a:xfrm>
          <a:custGeom>
            <a:avLst/>
            <a:gdLst>
              <a:gd name="T0" fmla="*/ 1104 w 1105"/>
              <a:gd name="T1" fmla="*/ 0 h 1"/>
              <a:gd name="T2" fmla="*/ 0 w 11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05" h="1">
                <a:moveTo>
                  <a:pt x="1104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30" name="Freeform 38"/>
          <p:cNvSpPr>
            <a:spLocks/>
          </p:cNvSpPr>
          <p:nvPr/>
        </p:nvSpPr>
        <p:spPr bwMode="auto">
          <a:xfrm>
            <a:off x="1143000" y="4495800"/>
            <a:ext cx="2592388" cy="458788"/>
          </a:xfrm>
          <a:custGeom>
            <a:avLst/>
            <a:gdLst>
              <a:gd name="T0" fmla="*/ 0 w 1633"/>
              <a:gd name="T1" fmla="*/ 288 h 289"/>
              <a:gd name="T2" fmla="*/ 1632 w 1633"/>
              <a:gd name="T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633" h="289">
                <a:moveTo>
                  <a:pt x="0" y="288"/>
                </a:moveTo>
                <a:lnTo>
                  <a:pt x="16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31" name="Rectangle 39"/>
          <p:cNvSpPr>
            <a:spLocks noChangeArrowheads="1"/>
          </p:cNvSpPr>
          <p:nvPr/>
        </p:nvSpPr>
        <p:spPr bwMode="auto">
          <a:xfrm>
            <a:off x="214313" y="206375"/>
            <a:ext cx="2155825" cy="118745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/>
              <a:t>Throttle has been</a:t>
            </a:r>
          </a:p>
          <a:p>
            <a:r>
              <a:rPr lang="en-US" altLang="en-US" sz="1800" b="1"/>
              <a:t>openend and the</a:t>
            </a:r>
          </a:p>
          <a:p>
            <a:r>
              <a:rPr lang="en-US" altLang="en-US" sz="1800" b="1"/>
              <a:t>manifold depression</a:t>
            </a:r>
          </a:p>
          <a:p>
            <a:r>
              <a:rPr lang="en-US" altLang="en-US" sz="1800" b="1"/>
              <a:t>has reduced</a:t>
            </a:r>
          </a:p>
        </p:txBody>
      </p:sp>
      <p:sp>
        <p:nvSpPr>
          <p:cNvPr id="33832" name="Rectangle 40" descr="Wide upward diagonal"/>
          <p:cNvSpPr>
            <a:spLocks noChangeArrowheads="1"/>
          </p:cNvSpPr>
          <p:nvPr/>
        </p:nvSpPr>
        <p:spPr bwMode="auto">
          <a:xfrm>
            <a:off x="3130550" y="5645150"/>
            <a:ext cx="2197100" cy="139700"/>
          </a:xfrm>
          <a:prstGeom prst="rect">
            <a:avLst/>
          </a:prstGeom>
          <a:pattFill prst="wdUpDiag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33" name="Rectangle 41" descr="Wide upward diagonal"/>
          <p:cNvSpPr>
            <a:spLocks noChangeArrowheads="1"/>
          </p:cNvSpPr>
          <p:nvPr/>
        </p:nvSpPr>
        <p:spPr bwMode="auto">
          <a:xfrm>
            <a:off x="3130550" y="6559550"/>
            <a:ext cx="2197100" cy="139700"/>
          </a:xfrm>
          <a:prstGeom prst="rect">
            <a:avLst/>
          </a:prstGeom>
          <a:pattFill prst="wdUpDiag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3836" name="Group 44"/>
          <p:cNvGrpSpPr>
            <a:grpSpLocks/>
          </p:cNvGrpSpPr>
          <p:nvPr/>
        </p:nvGrpSpPr>
        <p:grpSpPr bwMode="auto">
          <a:xfrm>
            <a:off x="3854450" y="6140450"/>
            <a:ext cx="825500" cy="139700"/>
            <a:chOff x="2428" y="3868"/>
            <a:chExt cx="520" cy="88"/>
          </a:xfrm>
        </p:grpSpPr>
        <p:sp>
          <p:nvSpPr>
            <p:cNvPr id="33834" name="Rectangle 42"/>
            <p:cNvSpPr>
              <a:spLocks noChangeArrowheads="1"/>
            </p:cNvSpPr>
            <p:nvPr/>
          </p:nvSpPr>
          <p:spPr bwMode="auto">
            <a:xfrm rot="4620000">
              <a:off x="2644" y="3652"/>
              <a:ext cx="88" cy="520"/>
            </a:xfrm>
            <a:prstGeom prst="rect">
              <a:avLst/>
            </a:prstGeom>
            <a:solidFill>
              <a:srgbClr val="FC0128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35" name="Oval 43"/>
            <p:cNvSpPr>
              <a:spLocks noChangeArrowheads="1"/>
            </p:cNvSpPr>
            <p:nvPr/>
          </p:nvSpPr>
          <p:spPr bwMode="auto">
            <a:xfrm>
              <a:off x="2644" y="3892"/>
              <a:ext cx="88" cy="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3837" name="Freeform 45"/>
          <p:cNvSpPr>
            <a:spLocks/>
          </p:cNvSpPr>
          <p:nvPr/>
        </p:nvSpPr>
        <p:spPr bwMode="auto">
          <a:xfrm>
            <a:off x="5105400" y="4724400"/>
            <a:ext cx="1677988" cy="1068388"/>
          </a:xfrm>
          <a:custGeom>
            <a:avLst/>
            <a:gdLst>
              <a:gd name="T0" fmla="*/ 768 w 1057"/>
              <a:gd name="T1" fmla="*/ 0 h 673"/>
              <a:gd name="T2" fmla="*/ 1056 w 1057"/>
              <a:gd name="T3" fmla="*/ 0 h 673"/>
              <a:gd name="T4" fmla="*/ 1056 w 1057"/>
              <a:gd name="T5" fmla="*/ 336 h 673"/>
              <a:gd name="T6" fmla="*/ 0 w 1057"/>
              <a:gd name="T7" fmla="*/ 336 h 673"/>
              <a:gd name="T8" fmla="*/ 0 w 1057"/>
              <a:gd name="T9" fmla="*/ 672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57" h="673">
                <a:moveTo>
                  <a:pt x="768" y="0"/>
                </a:moveTo>
                <a:lnTo>
                  <a:pt x="1056" y="0"/>
                </a:lnTo>
                <a:lnTo>
                  <a:pt x="1056" y="336"/>
                </a:lnTo>
                <a:lnTo>
                  <a:pt x="0" y="336"/>
                </a:lnTo>
                <a:lnTo>
                  <a:pt x="0" y="672"/>
                </a:lnTo>
              </a:path>
            </a:pathLst>
          </a:custGeom>
          <a:noFill/>
          <a:ln w="76200" cap="rnd" cmpd="sng">
            <a:solidFill>
              <a:schemeClr val="folHlink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869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36866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67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68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876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36871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2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3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4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5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881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36877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8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9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0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886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36882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3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4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5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890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36887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8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9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894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36891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92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93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895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96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97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98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903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36899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00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01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02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904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05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06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6913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36911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36907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08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09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10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6912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920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36918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36914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15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16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17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6919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927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36925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36921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22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23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24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6926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934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36932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36928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29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30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31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6933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938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36935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36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37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939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40" name="Rectangle 76"/>
          <p:cNvSpPr>
            <a:spLocks noChangeArrowheads="1"/>
          </p:cNvSpPr>
          <p:nvPr/>
        </p:nvSpPr>
        <p:spPr bwMode="auto">
          <a:xfrm>
            <a:off x="3262313" y="61913"/>
            <a:ext cx="254300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INJECTOR</a:t>
            </a:r>
          </a:p>
        </p:txBody>
      </p:sp>
      <p:sp>
        <p:nvSpPr>
          <p:cNvPr id="36941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42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43" name="Rectangle 79"/>
          <p:cNvSpPr>
            <a:spLocks noChangeArrowheads="1"/>
          </p:cNvSpPr>
          <p:nvPr/>
        </p:nvSpPr>
        <p:spPr bwMode="auto">
          <a:xfrm>
            <a:off x="2540000" y="3606800"/>
            <a:ext cx="2463800" cy="10922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 descr="Light upward diagonal"/>
          <p:cNvSpPr>
            <a:spLocks noChangeArrowheads="1"/>
          </p:cNvSpPr>
          <p:nvPr/>
        </p:nvSpPr>
        <p:spPr bwMode="auto">
          <a:xfrm>
            <a:off x="6178550" y="2749550"/>
            <a:ext cx="1358900" cy="1206500"/>
          </a:xfrm>
          <a:prstGeom prst="diamond">
            <a:avLst/>
          </a:prstGeom>
          <a:pattFill prst="ltUp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Freeform 3" descr="Light upward diagonal"/>
          <p:cNvSpPr>
            <a:spLocks/>
          </p:cNvSpPr>
          <p:nvPr/>
        </p:nvSpPr>
        <p:spPr bwMode="auto">
          <a:xfrm>
            <a:off x="1752600" y="3124200"/>
            <a:ext cx="6783388" cy="1830388"/>
          </a:xfrm>
          <a:custGeom>
            <a:avLst/>
            <a:gdLst>
              <a:gd name="T0" fmla="*/ 0 w 4273"/>
              <a:gd name="T1" fmla="*/ 1008 h 1153"/>
              <a:gd name="T2" fmla="*/ 0 w 4273"/>
              <a:gd name="T3" fmla="*/ 144 h 1153"/>
              <a:gd name="T4" fmla="*/ 1056 w 4273"/>
              <a:gd name="T5" fmla="*/ 144 h 1153"/>
              <a:gd name="T6" fmla="*/ 1152 w 4273"/>
              <a:gd name="T7" fmla="*/ 0 h 1153"/>
              <a:gd name="T8" fmla="*/ 1872 w 4273"/>
              <a:gd name="T9" fmla="*/ 0 h 1153"/>
              <a:gd name="T10" fmla="*/ 1872 w 4273"/>
              <a:gd name="T11" fmla="*/ 144 h 1153"/>
              <a:gd name="T12" fmla="*/ 2352 w 4273"/>
              <a:gd name="T13" fmla="*/ 144 h 1153"/>
              <a:gd name="T14" fmla="*/ 2352 w 4273"/>
              <a:gd name="T15" fmla="*/ 0 h 1153"/>
              <a:gd name="T16" fmla="*/ 3024 w 4273"/>
              <a:gd name="T17" fmla="*/ 0 h 1153"/>
              <a:gd name="T18" fmla="*/ 3024 w 4273"/>
              <a:gd name="T19" fmla="*/ 336 h 1153"/>
              <a:gd name="T20" fmla="*/ 4272 w 4273"/>
              <a:gd name="T21" fmla="*/ 336 h 1153"/>
              <a:gd name="T22" fmla="*/ 4272 w 4273"/>
              <a:gd name="T23" fmla="*/ 816 h 1153"/>
              <a:gd name="T24" fmla="*/ 3024 w 4273"/>
              <a:gd name="T25" fmla="*/ 816 h 1153"/>
              <a:gd name="T26" fmla="*/ 3024 w 4273"/>
              <a:gd name="T27" fmla="*/ 1152 h 1153"/>
              <a:gd name="T28" fmla="*/ 2352 w 4273"/>
              <a:gd name="T29" fmla="*/ 1152 h 1153"/>
              <a:gd name="T30" fmla="*/ 2352 w 4273"/>
              <a:gd name="T31" fmla="*/ 1008 h 1153"/>
              <a:gd name="T32" fmla="*/ 1872 w 4273"/>
              <a:gd name="T33" fmla="*/ 1008 h 1153"/>
              <a:gd name="T34" fmla="*/ 1872 w 4273"/>
              <a:gd name="T35" fmla="*/ 1152 h 1153"/>
              <a:gd name="T36" fmla="*/ 1152 w 4273"/>
              <a:gd name="T37" fmla="*/ 1152 h 1153"/>
              <a:gd name="T38" fmla="*/ 1056 w 4273"/>
              <a:gd name="T39" fmla="*/ 1008 h 1153"/>
              <a:gd name="T40" fmla="*/ 0 w 4273"/>
              <a:gd name="T41" fmla="*/ 1008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4273" h="1153">
                <a:moveTo>
                  <a:pt x="0" y="1008"/>
                </a:moveTo>
                <a:lnTo>
                  <a:pt x="0" y="144"/>
                </a:lnTo>
                <a:lnTo>
                  <a:pt x="1056" y="144"/>
                </a:lnTo>
                <a:lnTo>
                  <a:pt x="1152" y="0"/>
                </a:lnTo>
                <a:lnTo>
                  <a:pt x="1872" y="0"/>
                </a:lnTo>
                <a:lnTo>
                  <a:pt x="1872" y="144"/>
                </a:lnTo>
                <a:lnTo>
                  <a:pt x="2352" y="144"/>
                </a:lnTo>
                <a:lnTo>
                  <a:pt x="2352" y="0"/>
                </a:lnTo>
                <a:lnTo>
                  <a:pt x="3024" y="0"/>
                </a:lnTo>
                <a:lnTo>
                  <a:pt x="3024" y="336"/>
                </a:lnTo>
                <a:lnTo>
                  <a:pt x="4272" y="336"/>
                </a:lnTo>
                <a:lnTo>
                  <a:pt x="4272" y="816"/>
                </a:lnTo>
                <a:lnTo>
                  <a:pt x="3024" y="816"/>
                </a:lnTo>
                <a:lnTo>
                  <a:pt x="3024" y="1152"/>
                </a:lnTo>
                <a:lnTo>
                  <a:pt x="2352" y="1152"/>
                </a:lnTo>
                <a:lnTo>
                  <a:pt x="2352" y="1008"/>
                </a:lnTo>
                <a:lnTo>
                  <a:pt x="1872" y="1008"/>
                </a:lnTo>
                <a:lnTo>
                  <a:pt x="1872" y="1152"/>
                </a:lnTo>
                <a:lnTo>
                  <a:pt x="1152" y="1152"/>
                </a:lnTo>
                <a:lnTo>
                  <a:pt x="1056" y="1008"/>
                </a:lnTo>
                <a:lnTo>
                  <a:pt x="0" y="1008"/>
                </a:lnTo>
              </a:path>
            </a:pathLst>
          </a:custGeom>
          <a:pattFill prst="ltUpDiag">
            <a:fgClr>
              <a:schemeClr val="tx2"/>
            </a:fgClr>
            <a:bgClr>
              <a:schemeClr val="hlink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2" name="Rectangle 4" descr="Light upward diagonal"/>
          <p:cNvSpPr>
            <a:spLocks noChangeArrowheads="1"/>
          </p:cNvSpPr>
          <p:nvPr/>
        </p:nvSpPr>
        <p:spPr bwMode="auto">
          <a:xfrm>
            <a:off x="615950" y="3663950"/>
            <a:ext cx="2273300" cy="749300"/>
          </a:xfrm>
          <a:prstGeom prst="rect">
            <a:avLst/>
          </a:prstGeom>
          <a:pattFill prst="ltUpDiag">
            <a:fgClr>
              <a:srgbClr val="9234DB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3" name="Freeform 5"/>
          <p:cNvSpPr>
            <a:spLocks/>
          </p:cNvSpPr>
          <p:nvPr/>
        </p:nvSpPr>
        <p:spPr bwMode="auto">
          <a:xfrm>
            <a:off x="2895600" y="3505200"/>
            <a:ext cx="3430588" cy="1068388"/>
          </a:xfrm>
          <a:custGeom>
            <a:avLst/>
            <a:gdLst>
              <a:gd name="T0" fmla="*/ 0 w 2161"/>
              <a:gd name="T1" fmla="*/ 240 h 673"/>
              <a:gd name="T2" fmla="*/ 336 w 2161"/>
              <a:gd name="T3" fmla="*/ 240 h 673"/>
              <a:gd name="T4" fmla="*/ 336 w 2161"/>
              <a:gd name="T5" fmla="*/ 0 h 673"/>
              <a:gd name="T6" fmla="*/ 2160 w 2161"/>
              <a:gd name="T7" fmla="*/ 0 h 673"/>
              <a:gd name="T8" fmla="*/ 2160 w 2161"/>
              <a:gd name="T9" fmla="*/ 672 h 673"/>
              <a:gd name="T10" fmla="*/ 336 w 2161"/>
              <a:gd name="T11" fmla="*/ 672 h 673"/>
              <a:gd name="T12" fmla="*/ 336 w 2161"/>
              <a:gd name="T13" fmla="*/ 432 h 673"/>
              <a:gd name="T14" fmla="*/ 0 w 2161"/>
              <a:gd name="T15" fmla="*/ 432 h 673"/>
              <a:gd name="T16" fmla="*/ 0 w 2161"/>
              <a:gd name="T17" fmla="*/ 240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161" h="673">
                <a:moveTo>
                  <a:pt x="0" y="240"/>
                </a:moveTo>
                <a:lnTo>
                  <a:pt x="336" y="240"/>
                </a:lnTo>
                <a:lnTo>
                  <a:pt x="336" y="0"/>
                </a:lnTo>
                <a:lnTo>
                  <a:pt x="2160" y="0"/>
                </a:lnTo>
                <a:lnTo>
                  <a:pt x="2160" y="672"/>
                </a:lnTo>
                <a:lnTo>
                  <a:pt x="336" y="672"/>
                </a:lnTo>
                <a:lnTo>
                  <a:pt x="336" y="432"/>
                </a:lnTo>
                <a:lnTo>
                  <a:pt x="0" y="432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4" name="Freeform 6"/>
          <p:cNvSpPr>
            <a:spLocks/>
          </p:cNvSpPr>
          <p:nvPr/>
        </p:nvSpPr>
        <p:spPr bwMode="auto">
          <a:xfrm>
            <a:off x="6553200" y="3733800"/>
            <a:ext cx="1982788" cy="611188"/>
          </a:xfrm>
          <a:custGeom>
            <a:avLst/>
            <a:gdLst>
              <a:gd name="T0" fmla="*/ 0 w 1249"/>
              <a:gd name="T1" fmla="*/ 96 h 385"/>
              <a:gd name="T2" fmla="*/ 336 w 1249"/>
              <a:gd name="T3" fmla="*/ 96 h 385"/>
              <a:gd name="T4" fmla="*/ 480 w 1249"/>
              <a:gd name="T5" fmla="*/ 0 h 385"/>
              <a:gd name="T6" fmla="*/ 1248 w 1249"/>
              <a:gd name="T7" fmla="*/ 0 h 385"/>
              <a:gd name="T8" fmla="*/ 1248 w 1249"/>
              <a:gd name="T9" fmla="*/ 384 h 385"/>
              <a:gd name="T10" fmla="*/ 432 w 1249"/>
              <a:gd name="T11" fmla="*/ 384 h 385"/>
              <a:gd name="T12" fmla="*/ 336 w 1249"/>
              <a:gd name="T13" fmla="*/ 288 h 385"/>
              <a:gd name="T14" fmla="*/ 0 w 1249"/>
              <a:gd name="T15" fmla="*/ 288 h 385"/>
              <a:gd name="T16" fmla="*/ 0 w 1249"/>
              <a:gd name="T17" fmla="*/ 96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49" h="385">
                <a:moveTo>
                  <a:pt x="0" y="96"/>
                </a:moveTo>
                <a:lnTo>
                  <a:pt x="336" y="96"/>
                </a:lnTo>
                <a:lnTo>
                  <a:pt x="480" y="0"/>
                </a:lnTo>
                <a:lnTo>
                  <a:pt x="1248" y="0"/>
                </a:lnTo>
                <a:lnTo>
                  <a:pt x="1248" y="384"/>
                </a:lnTo>
                <a:lnTo>
                  <a:pt x="432" y="384"/>
                </a:lnTo>
                <a:lnTo>
                  <a:pt x="336" y="288"/>
                </a:lnTo>
                <a:lnTo>
                  <a:pt x="0" y="288"/>
                </a:lnTo>
                <a:lnTo>
                  <a:pt x="0" y="96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5" name="Rectangle 7" descr="50%"/>
          <p:cNvSpPr>
            <a:spLocks noChangeArrowheads="1"/>
          </p:cNvSpPr>
          <p:nvPr/>
        </p:nvSpPr>
        <p:spPr bwMode="auto">
          <a:xfrm>
            <a:off x="4044950" y="3511550"/>
            <a:ext cx="1892300" cy="292100"/>
          </a:xfrm>
          <a:prstGeom prst="rect">
            <a:avLst/>
          </a:prstGeom>
          <a:pattFill prst="pct50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6" name="Rectangle 8" descr="50%"/>
          <p:cNvSpPr>
            <a:spLocks noChangeArrowheads="1"/>
          </p:cNvSpPr>
          <p:nvPr/>
        </p:nvSpPr>
        <p:spPr bwMode="auto">
          <a:xfrm>
            <a:off x="4044950" y="4273550"/>
            <a:ext cx="1892300" cy="292100"/>
          </a:xfrm>
          <a:prstGeom prst="rect">
            <a:avLst/>
          </a:prstGeom>
          <a:pattFill prst="pct50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7" name="Freeform 9"/>
          <p:cNvSpPr>
            <a:spLocks/>
          </p:cNvSpPr>
          <p:nvPr/>
        </p:nvSpPr>
        <p:spPr bwMode="auto">
          <a:xfrm>
            <a:off x="3505200" y="3505200"/>
            <a:ext cx="2820988" cy="382588"/>
          </a:xfrm>
          <a:custGeom>
            <a:avLst/>
            <a:gdLst>
              <a:gd name="T0" fmla="*/ 336 w 1777"/>
              <a:gd name="T1" fmla="*/ 192 h 241"/>
              <a:gd name="T2" fmla="*/ 336 w 1777"/>
              <a:gd name="T3" fmla="*/ 0 h 241"/>
              <a:gd name="T4" fmla="*/ 192 w 1777"/>
              <a:gd name="T5" fmla="*/ 0 h 241"/>
              <a:gd name="T6" fmla="*/ 192 w 1777"/>
              <a:gd name="T7" fmla="*/ 96 h 241"/>
              <a:gd name="T8" fmla="*/ 0 w 1777"/>
              <a:gd name="T9" fmla="*/ 96 h 241"/>
              <a:gd name="T10" fmla="*/ 0 w 1777"/>
              <a:gd name="T11" fmla="*/ 96 h 241"/>
              <a:gd name="T12" fmla="*/ 0 w 1777"/>
              <a:gd name="T13" fmla="*/ 144 h 241"/>
              <a:gd name="T14" fmla="*/ 192 w 1777"/>
              <a:gd name="T15" fmla="*/ 240 h 241"/>
              <a:gd name="T16" fmla="*/ 1584 w 1777"/>
              <a:gd name="T17" fmla="*/ 240 h 241"/>
              <a:gd name="T18" fmla="*/ 1584 w 1777"/>
              <a:gd name="T19" fmla="*/ 144 h 241"/>
              <a:gd name="T20" fmla="*/ 1776 w 1777"/>
              <a:gd name="T21" fmla="*/ 144 h 241"/>
              <a:gd name="T22" fmla="*/ 1776 w 1777"/>
              <a:gd name="T23" fmla="*/ 0 h 241"/>
              <a:gd name="T24" fmla="*/ 1536 w 1777"/>
              <a:gd name="T25" fmla="*/ 0 h 241"/>
              <a:gd name="T26" fmla="*/ 1536 w 1777"/>
              <a:gd name="T27" fmla="*/ 192 h 241"/>
              <a:gd name="T28" fmla="*/ 336 w 1777"/>
              <a:gd name="T29" fmla="*/ 192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192"/>
                </a:moveTo>
                <a:lnTo>
                  <a:pt x="336" y="0"/>
                </a:lnTo>
                <a:lnTo>
                  <a:pt x="192" y="0"/>
                </a:lnTo>
                <a:lnTo>
                  <a:pt x="192" y="96"/>
                </a:lnTo>
                <a:lnTo>
                  <a:pt x="0" y="96"/>
                </a:lnTo>
                <a:lnTo>
                  <a:pt x="0" y="96"/>
                </a:lnTo>
                <a:lnTo>
                  <a:pt x="0" y="144"/>
                </a:lnTo>
                <a:lnTo>
                  <a:pt x="192" y="240"/>
                </a:lnTo>
                <a:lnTo>
                  <a:pt x="1584" y="240"/>
                </a:lnTo>
                <a:lnTo>
                  <a:pt x="1584" y="144"/>
                </a:lnTo>
                <a:lnTo>
                  <a:pt x="1776" y="144"/>
                </a:lnTo>
                <a:lnTo>
                  <a:pt x="1776" y="0"/>
                </a:lnTo>
                <a:lnTo>
                  <a:pt x="1536" y="0"/>
                </a:lnTo>
                <a:lnTo>
                  <a:pt x="1536" y="192"/>
                </a:lnTo>
                <a:lnTo>
                  <a:pt x="336" y="192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8" name="Freeform 10"/>
          <p:cNvSpPr>
            <a:spLocks/>
          </p:cNvSpPr>
          <p:nvPr/>
        </p:nvSpPr>
        <p:spPr bwMode="auto">
          <a:xfrm>
            <a:off x="3505200" y="4191000"/>
            <a:ext cx="2820988" cy="382588"/>
          </a:xfrm>
          <a:custGeom>
            <a:avLst/>
            <a:gdLst>
              <a:gd name="T0" fmla="*/ 336 w 1777"/>
              <a:gd name="T1" fmla="*/ 48 h 241"/>
              <a:gd name="T2" fmla="*/ 336 w 1777"/>
              <a:gd name="T3" fmla="*/ 240 h 241"/>
              <a:gd name="T4" fmla="*/ 192 w 1777"/>
              <a:gd name="T5" fmla="*/ 240 h 241"/>
              <a:gd name="T6" fmla="*/ 192 w 1777"/>
              <a:gd name="T7" fmla="*/ 144 h 241"/>
              <a:gd name="T8" fmla="*/ 0 w 1777"/>
              <a:gd name="T9" fmla="*/ 144 h 241"/>
              <a:gd name="T10" fmla="*/ 0 w 1777"/>
              <a:gd name="T11" fmla="*/ 144 h 241"/>
              <a:gd name="T12" fmla="*/ 0 w 1777"/>
              <a:gd name="T13" fmla="*/ 96 h 241"/>
              <a:gd name="T14" fmla="*/ 192 w 1777"/>
              <a:gd name="T15" fmla="*/ 0 h 241"/>
              <a:gd name="T16" fmla="*/ 1584 w 1777"/>
              <a:gd name="T17" fmla="*/ 0 h 241"/>
              <a:gd name="T18" fmla="*/ 1584 w 1777"/>
              <a:gd name="T19" fmla="*/ 96 h 241"/>
              <a:gd name="T20" fmla="*/ 1776 w 1777"/>
              <a:gd name="T21" fmla="*/ 96 h 241"/>
              <a:gd name="T22" fmla="*/ 1776 w 1777"/>
              <a:gd name="T23" fmla="*/ 240 h 241"/>
              <a:gd name="T24" fmla="*/ 1536 w 1777"/>
              <a:gd name="T25" fmla="*/ 240 h 241"/>
              <a:gd name="T26" fmla="*/ 1536 w 1777"/>
              <a:gd name="T27" fmla="*/ 48 h 241"/>
              <a:gd name="T28" fmla="*/ 336 w 1777"/>
              <a:gd name="T29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48"/>
                </a:moveTo>
                <a:lnTo>
                  <a:pt x="336" y="240"/>
                </a:lnTo>
                <a:lnTo>
                  <a:pt x="192" y="240"/>
                </a:lnTo>
                <a:lnTo>
                  <a:pt x="192" y="144"/>
                </a:lnTo>
                <a:lnTo>
                  <a:pt x="0" y="144"/>
                </a:lnTo>
                <a:lnTo>
                  <a:pt x="0" y="144"/>
                </a:lnTo>
                <a:lnTo>
                  <a:pt x="0" y="96"/>
                </a:lnTo>
                <a:lnTo>
                  <a:pt x="192" y="0"/>
                </a:lnTo>
                <a:lnTo>
                  <a:pt x="1584" y="0"/>
                </a:lnTo>
                <a:lnTo>
                  <a:pt x="1584" y="96"/>
                </a:lnTo>
                <a:lnTo>
                  <a:pt x="1776" y="96"/>
                </a:lnTo>
                <a:lnTo>
                  <a:pt x="1776" y="240"/>
                </a:lnTo>
                <a:lnTo>
                  <a:pt x="1536" y="240"/>
                </a:lnTo>
                <a:lnTo>
                  <a:pt x="1536" y="48"/>
                </a:lnTo>
                <a:lnTo>
                  <a:pt x="336" y="48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9" name="Rectangle 11" descr="Light downward diagonal"/>
          <p:cNvSpPr>
            <a:spLocks noChangeArrowheads="1"/>
          </p:cNvSpPr>
          <p:nvPr/>
        </p:nvSpPr>
        <p:spPr bwMode="auto">
          <a:xfrm>
            <a:off x="4273550" y="3892550"/>
            <a:ext cx="2044700" cy="292100"/>
          </a:xfrm>
          <a:prstGeom prst="rect">
            <a:avLst/>
          </a:prstGeom>
          <a:pattFill prst="ltDn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0" name="Freeform 12"/>
          <p:cNvSpPr>
            <a:spLocks/>
          </p:cNvSpPr>
          <p:nvPr/>
        </p:nvSpPr>
        <p:spPr bwMode="auto">
          <a:xfrm>
            <a:off x="5334000" y="4038600"/>
            <a:ext cx="992188" cy="1588"/>
          </a:xfrm>
          <a:custGeom>
            <a:avLst/>
            <a:gdLst>
              <a:gd name="T0" fmla="*/ 0 w 625"/>
              <a:gd name="T1" fmla="*/ 0 h 1"/>
              <a:gd name="T2" fmla="*/ 624 w 6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1">
                <a:moveTo>
                  <a:pt x="0" y="0"/>
                </a:moveTo>
                <a:lnTo>
                  <a:pt x="624" y="0"/>
                </a:lnTo>
              </a:path>
            </a:pathLst>
          </a:custGeom>
          <a:noFill/>
          <a:ln w="1016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1" name="Rectangle 13"/>
          <p:cNvSpPr>
            <a:spLocks noChangeArrowheads="1"/>
          </p:cNvSpPr>
          <p:nvPr/>
        </p:nvSpPr>
        <p:spPr bwMode="auto">
          <a:xfrm>
            <a:off x="4273550" y="3968750"/>
            <a:ext cx="1054100" cy="139700"/>
          </a:xfrm>
          <a:prstGeom prst="rect">
            <a:avLst/>
          </a:prstGeom>
          <a:solidFill>
            <a:srgbClr val="D9319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2" name="AutoShape 14"/>
          <p:cNvSpPr>
            <a:spLocks noChangeArrowheads="1"/>
          </p:cNvSpPr>
          <p:nvPr/>
        </p:nvSpPr>
        <p:spPr bwMode="auto">
          <a:xfrm>
            <a:off x="6330950" y="2978150"/>
            <a:ext cx="215900" cy="2120900"/>
          </a:xfrm>
          <a:prstGeom prst="octagon">
            <a:avLst>
              <a:gd name="adj" fmla="val 29282"/>
            </a:avLst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3" name="Rectangle 15" descr="Light downward diagonal"/>
          <p:cNvSpPr>
            <a:spLocks noChangeArrowheads="1"/>
          </p:cNvSpPr>
          <p:nvPr/>
        </p:nvSpPr>
        <p:spPr bwMode="auto">
          <a:xfrm>
            <a:off x="3054350" y="3968750"/>
            <a:ext cx="901700" cy="139700"/>
          </a:xfrm>
          <a:prstGeom prst="rect">
            <a:avLst/>
          </a:prstGeom>
          <a:pattFill prst="ltDn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4" name="Freeform 16"/>
          <p:cNvSpPr>
            <a:spLocks/>
          </p:cNvSpPr>
          <p:nvPr/>
        </p:nvSpPr>
        <p:spPr bwMode="auto">
          <a:xfrm>
            <a:off x="3429000" y="4038600"/>
            <a:ext cx="534988" cy="1588"/>
          </a:xfrm>
          <a:custGeom>
            <a:avLst/>
            <a:gdLst>
              <a:gd name="T0" fmla="*/ 336 w 337"/>
              <a:gd name="T1" fmla="*/ 0 h 1"/>
              <a:gd name="T2" fmla="*/ 0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336" y="0"/>
                </a:moveTo>
                <a:lnTo>
                  <a:pt x="0" y="0"/>
                </a:lnTo>
              </a:path>
            </a:pathLst>
          </a:custGeom>
          <a:noFill/>
          <a:ln w="762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5" name="Freeform 17"/>
          <p:cNvSpPr>
            <a:spLocks/>
          </p:cNvSpPr>
          <p:nvPr/>
        </p:nvSpPr>
        <p:spPr bwMode="auto">
          <a:xfrm>
            <a:off x="3048000" y="4038600"/>
            <a:ext cx="382588" cy="1588"/>
          </a:xfrm>
          <a:custGeom>
            <a:avLst/>
            <a:gdLst>
              <a:gd name="T0" fmla="*/ 0 w 241"/>
              <a:gd name="T1" fmla="*/ 0 h 1"/>
              <a:gd name="T2" fmla="*/ 24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0" y="0"/>
                </a:moveTo>
                <a:lnTo>
                  <a:pt x="240" y="0"/>
                </a:lnTo>
              </a:path>
            </a:pathLst>
          </a:custGeom>
          <a:noFill/>
          <a:ln w="762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6" name="Freeform 18"/>
          <p:cNvSpPr>
            <a:spLocks/>
          </p:cNvSpPr>
          <p:nvPr/>
        </p:nvSpPr>
        <p:spPr bwMode="auto">
          <a:xfrm>
            <a:off x="3962400" y="3962400"/>
            <a:ext cx="1373188" cy="153988"/>
          </a:xfrm>
          <a:custGeom>
            <a:avLst/>
            <a:gdLst>
              <a:gd name="T0" fmla="*/ 0 w 865"/>
              <a:gd name="T1" fmla="*/ 0 h 97"/>
              <a:gd name="T2" fmla="*/ 0 w 865"/>
              <a:gd name="T3" fmla="*/ 96 h 97"/>
              <a:gd name="T4" fmla="*/ 48 w 865"/>
              <a:gd name="T5" fmla="*/ 0 h 97"/>
              <a:gd name="T6" fmla="*/ 96 w 865"/>
              <a:gd name="T7" fmla="*/ 96 h 97"/>
              <a:gd name="T8" fmla="*/ 144 w 865"/>
              <a:gd name="T9" fmla="*/ 0 h 97"/>
              <a:gd name="T10" fmla="*/ 192 w 865"/>
              <a:gd name="T11" fmla="*/ 96 h 97"/>
              <a:gd name="T12" fmla="*/ 240 w 865"/>
              <a:gd name="T13" fmla="*/ 0 h 97"/>
              <a:gd name="T14" fmla="*/ 288 w 865"/>
              <a:gd name="T15" fmla="*/ 96 h 97"/>
              <a:gd name="T16" fmla="*/ 336 w 865"/>
              <a:gd name="T17" fmla="*/ 0 h 97"/>
              <a:gd name="T18" fmla="*/ 384 w 865"/>
              <a:gd name="T19" fmla="*/ 96 h 97"/>
              <a:gd name="T20" fmla="*/ 432 w 865"/>
              <a:gd name="T21" fmla="*/ 0 h 97"/>
              <a:gd name="T22" fmla="*/ 480 w 865"/>
              <a:gd name="T23" fmla="*/ 96 h 97"/>
              <a:gd name="T24" fmla="*/ 528 w 865"/>
              <a:gd name="T25" fmla="*/ 0 h 97"/>
              <a:gd name="T26" fmla="*/ 576 w 865"/>
              <a:gd name="T27" fmla="*/ 96 h 97"/>
              <a:gd name="T28" fmla="*/ 624 w 865"/>
              <a:gd name="T29" fmla="*/ 0 h 97"/>
              <a:gd name="T30" fmla="*/ 672 w 865"/>
              <a:gd name="T31" fmla="*/ 96 h 97"/>
              <a:gd name="T32" fmla="*/ 720 w 865"/>
              <a:gd name="T33" fmla="*/ 0 h 97"/>
              <a:gd name="T34" fmla="*/ 768 w 865"/>
              <a:gd name="T35" fmla="*/ 96 h 97"/>
              <a:gd name="T36" fmla="*/ 816 w 865"/>
              <a:gd name="T37" fmla="*/ 0 h 97"/>
              <a:gd name="T38" fmla="*/ 864 w 865"/>
              <a:gd name="T39" fmla="*/ 96 h 97"/>
              <a:gd name="T40" fmla="*/ 864 w 865"/>
              <a:gd name="T41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65" h="97">
                <a:moveTo>
                  <a:pt x="0" y="0"/>
                </a:moveTo>
                <a:lnTo>
                  <a:pt x="0" y="96"/>
                </a:lnTo>
                <a:lnTo>
                  <a:pt x="48" y="0"/>
                </a:lnTo>
                <a:lnTo>
                  <a:pt x="96" y="96"/>
                </a:lnTo>
                <a:lnTo>
                  <a:pt x="144" y="0"/>
                </a:lnTo>
                <a:lnTo>
                  <a:pt x="192" y="96"/>
                </a:lnTo>
                <a:lnTo>
                  <a:pt x="240" y="0"/>
                </a:lnTo>
                <a:lnTo>
                  <a:pt x="288" y="96"/>
                </a:lnTo>
                <a:lnTo>
                  <a:pt x="336" y="0"/>
                </a:lnTo>
                <a:lnTo>
                  <a:pt x="384" y="96"/>
                </a:lnTo>
                <a:lnTo>
                  <a:pt x="432" y="0"/>
                </a:lnTo>
                <a:lnTo>
                  <a:pt x="480" y="96"/>
                </a:lnTo>
                <a:lnTo>
                  <a:pt x="528" y="0"/>
                </a:lnTo>
                <a:lnTo>
                  <a:pt x="576" y="96"/>
                </a:lnTo>
                <a:lnTo>
                  <a:pt x="624" y="0"/>
                </a:lnTo>
                <a:lnTo>
                  <a:pt x="672" y="96"/>
                </a:lnTo>
                <a:lnTo>
                  <a:pt x="720" y="0"/>
                </a:lnTo>
                <a:lnTo>
                  <a:pt x="768" y="96"/>
                </a:lnTo>
                <a:lnTo>
                  <a:pt x="816" y="0"/>
                </a:lnTo>
                <a:lnTo>
                  <a:pt x="864" y="96"/>
                </a:lnTo>
                <a:lnTo>
                  <a:pt x="86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7" name="Freeform 19"/>
          <p:cNvSpPr>
            <a:spLocks/>
          </p:cNvSpPr>
          <p:nvPr/>
        </p:nvSpPr>
        <p:spPr bwMode="auto">
          <a:xfrm>
            <a:off x="609600" y="3733800"/>
            <a:ext cx="2287588" cy="611188"/>
          </a:xfrm>
          <a:custGeom>
            <a:avLst/>
            <a:gdLst>
              <a:gd name="T0" fmla="*/ 0 w 1441"/>
              <a:gd name="T1" fmla="*/ 240 h 385"/>
              <a:gd name="T2" fmla="*/ 0 w 1441"/>
              <a:gd name="T3" fmla="*/ 144 h 385"/>
              <a:gd name="T4" fmla="*/ 144 w 1441"/>
              <a:gd name="T5" fmla="*/ 144 h 385"/>
              <a:gd name="T6" fmla="*/ 192 w 1441"/>
              <a:gd name="T7" fmla="*/ 96 h 385"/>
              <a:gd name="T8" fmla="*/ 960 w 1441"/>
              <a:gd name="T9" fmla="*/ 96 h 385"/>
              <a:gd name="T10" fmla="*/ 960 w 1441"/>
              <a:gd name="T11" fmla="*/ 0 h 385"/>
              <a:gd name="T12" fmla="*/ 1440 w 1441"/>
              <a:gd name="T13" fmla="*/ 0 h 385"/>
              <a:gd name="T14" fmla="*/ 1440 w 1441"/>
              <a:gd name="T15" fmla="*/ 384 h 385"/>
              <a:gd name="T16" fmla="*/ 960 w 1441"/>
              <a:gd name="T17" fmla="*/ 384 h 385"/>
              <a:gd name="T18" fmla="*/ 960 w 1441"/>
              <a:gd name="T19" fmla="*/ 288 h 385"/>
              <a:gd name="T20" fmla="*/ 192 w 1441"/>
              <a:gd name="T21" fmla="*/ 288 h 385"/>
              <a:gd name="T22" fmla="*/ 144 w 1441"/>
              <a:gd name="T23" fmla="*/ 240 h 385"/>
              <a:gd name="T24" fmla="*/ 0 w 1441"/>
              <a:gd name="T25" fmla="*/ 240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441" h="385">
                <a:moveTo>
                  <a:pt x="0" y="240"/>
                </a:moveTo>
                <a:lnTo>
                  <a:pt x="0" y="144"/>
                </a:lnTo>
                <a:lnTo>
                  <a:pt x="144" y="144"/>
                </a:lnTo>
                <a:lnTo>
                  <a:pt x="192" y="96"/>
                </a:lnTo>
                <a:lnTo>
                  <a:pt x="960" y="96"/>
                </a:lnTo>
                <a:lnTo>
                  <a:pt x="960" y="0"/>
                </a:lnTo>
                <a:lnTo>
                  <a:pt x="1440" y="0"/>
                </a:lnTo>
                <a:lnTo>
                  <a:pt x="1440" y="384"/>
                </a:lnTo>
                <a:lnTo>
                  <a:pt x="960" y="384"/>
                </a:lnTo>
                <a:lnTo>
                  <a:pt x="960" y="288"/>
                </a:lnTo>
                <a:lnTo>
                  <a:pt x="192" y="288"/>
                </a:lnTo>
                <a:lnTo>
                  <a:pt x="144" y="240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8" name="Rectangle 20"/>
          <p:cNvSpPr>
            <a:spLocks noChangeArrowheads="1"/>
          </p:cNvSpPr>
          <p:nvPr/>
        </p:nvSpPr>
        <p:spPr bwMode="auto">
          <a:xfrm>
            <a:off x="2749550" y="3740150"/>
            <a:ext cx="139700" cy="5969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7915" name="Group 27"/>
          <p:cNvGrpSpPr>
            <a:grpSpLocks/>
          </p:cNvGrpSpPr>
          <p:nvPr/>
        </p:nvGrpSpPr>
        <p:grpSpPr bwMode="auto">
          <a:xfrm>
            <a:off x="533400" y="3816350"/>
            <a:ext cx="2508250" cy="444500"/>
            <a:chOff x="336" y="2404"/>
            <a:chExt cx="1580" cy="280"/>
          </a:xfrm>
        </p:grpSpPr>
        <p:sp>
          <p:nvSpPr>
            <p:cNvPr id="37909" name="Rectangle 21"/>
            <p:cNvSpPr>
              <a:spLocks noChangeArrowheads="1"/>
            </p:cNvSpPr>
            <p:nvPr/>
          </p:nvSpPr>
          <p:spPr bwMode="auto">
            <a:xfrm>
              <a:off x="532" y="2500"/>
              <a:ext cx="1384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10" name="Rectangle 22"/>
            <p:cNvSpPr>
              <a:spLocks noChangeArrowheads="1"/>
            </p:cNvSpPr>
            <p:nvPr/>
          </p:nvSpPr>
          <p:spPr bwMode="auto">
            <a:xfrm>
              <a:off x="772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11" name="Rectangle 23"/>
            <p:cNvSpPr>
              <a:spLocks noChangeArrowheads="1"/>
            </p:cNvSpPr>
            <p:nvPr/>
          </p:nvSpPr>
          <p:spPr bwMode="auto">
            <a:xfrm>
              <a:off x="1060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12" name="AutoShape 24"/>
            <p:cNvSpPr>
              <a:spLocks noChangeArrowheads="1"/>
            </p:cNvSpPr>
            <p:nvPr/>
          </p:nvSpPr>
          <p:spPr bwMode="auto">
            <a:xfrm>
              <a:off x="1588" y="2404"/>
              <a:ext cx="40" cy="280"/>
            </a:xfrm>
            <a:prstGeom prst="octagon">
              <a:avLst>
                <a:gd name="adj" fmla="val 29282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13" name="Freeform 25"/>
            <p:cNvSpPr>
              <a:spLocks/>
            </p:cNvSpPr>
            <p:nvPr/>
          </p:nvSpPr>
          <p:spPr bwMode="auto">
            <a:xfrm>
              <a:off x="336" y="2544"/>
              <a:ext cx="145" cy="1"/>
            </a:xfrm>
            <a:custGeom>
              <a:avLst/>
              <a:gdLst>
                <a:gd name="T0" fmla="*/ 0 w 145"/>
                <a:gd name="T1" fmla="*/ 0 h 1"/>
                <a:gd name="T2" fmla="*/ 144 w 145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5" h="1">
                  <a:moveTo>
                    <a:pt x="0" y="0"/>
                  </a:moveTo>
                  <a:lnTo>
                    <a:pt x="144" y="0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76200" cap="rnd" cmpd="sng">
              <a:solidFill>
                <a:srgbClr val="AD69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14" name="AutoShape 26"/>
            <p:cNvSpPr>
              <a:spLocks noChangeArrowheads="1"/>
            </p:cNvSpPr>
            <p:nvPr/>
          </p:nvSpPr>
          <p:spPr bwMode="auto">
            <a:xfrm rot="16200000">
              <a:off x="436" y="2500"/>
              <a:ext cx="136" cy="88"/>
            </a:xfrm>
            <a:prstGeom prst="triangle">
              <a:avLst>
                <a:gd name="adj" fmla="val 49995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7916" name="AutoShape 28"/>
          <p:cNvSpPr>
            <a:spLocks noChangeArrowheads="1"/>
          </p:cNvSpPr>
          <p:nvPr/>
        </p:nvSpPr>
        <p:spPr bwMode="auto">
          <a:xfrm>
            <a:off x="6635750" y="2901950"/>
            <a:ext cx="749300" cy="673100"/>
          </a:xfrm>
          <a:prstGeom prst="diamond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17" name="Freeform 29"/>
          <p:cNvSpPr>
            <a:spLocks/>
          </p:cNvSpPr>
          <p:nvPr/>
        </p:nvSpPr>
        <p:spPr bwMode="auto">
          <a:xfrm>
            <a:off x="6781800" y="3124200"/>
            <a:ext cx="306388" cy="306388"/>
          </a:xfrm>
          <a:custGeom>
            <a:avLst/>
            <a:gdLst>
              <a:gd name="T0" fmla="*/ 0 w 193"/>
              <a:gd name="T1" fmla="*/ 144 h 193"/>
              <a:gd name="T2" fmla="*/ 144 w 193"/>
              <a:gd name="T3" fmla="*/ 0 h 193"/>
              <a:gd name="T4" fmla="*/ 192 w 193"/>
              <a:gd name="T5" fmla="*/ 48 h 193"/>
              <a:gd name="T6" fmla="*/ 48 w 193"/>
              <a:gd name="T7" fmla="*/ 192 h 193"/>
              <a:gd name="T8" fmla="*/ 0 w 193"/>
              <a:gd name="T9" fmla="*/ 144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93" h="193">
                <a:moveTo>
                  <a:pt x="0" y="144"/>
                </a:moveTo>
                <a:lnTo>
                  <a:pt x="144" y="0"/>
                </a:lnTo>
                <a:lnTo>
                  <a:pt x="192" y="48"/>
                </a:lnTo>
                <a:lnTo>
                  <a:pt x="48" y="192"/>
                </a:lnTo>
                <a:lnTo>
                  <a:pt x="0" y="144"/>
                </a:lnTo>
              </a:path>
            </a:pathLst>
          </a:custGeom>
          <a:solidFill>
            <a:schemeClr val="tx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18" name="AutoShape 30" descr="Small checker board"/>
          <p:cNvSpPr>
            <a:spLocks noChangeArrowheads="1"/>
          </p:cNvSpPr>
          <p:nvPr/>
        </p:nvSpPr>
        <p:spPr bwMode="auto">
          <a:xfrm rot="16200000">
            <a:off x="7759700" y="3454400"/>
            <a:ext cx="368300" cy="1168400"/>
          </a:xfrm>
          <a:prstGeom prst="triangle">
            <a:avLst>
              <a:gd name="adj" fmla="val 49995"/>
            </a:avLst>
          </a:prstGeom>
          <a:pattFill prst="smCheck">
            <a:fgClr>
              <a:srgbClr val="FFFFFF"/>
            </a:fgClr>
            <a:bgClr>
              <a:srgbClr val="D9319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19" name="Rectangle 31"/>
          <p:cNvSpPr>
            <a:spLocks noChangeArrowheads="1"/>
          </p:cNvSpPr>
          <p:nvPr/>
        </p:nvSpPr>
        <p:spPr bwMode="auto">
          <a:xfrm>
            <a:off x="595313" y="1662113"/>
            <a:ext cx="787715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7     6                                  5        4           3                   2         1</a:t>
            </a:r>
          </a:p>
        </p:txBody>
      </p:sp>
      <p:sp>
        <p:nvSpPr>
          <p:cNvPr id="37920" name="Freeform 32"/>
          <p:cNvSpPr>
            <a:spLocks/>
          </p:cNvSpPr>
          <p:nvPr/>
        </p:nvSpPr>
        <p:spPr bwMode="auto">
          <a:xfrm>
            <a:off x="762000" y="1981200"/>
            <a:ext cx="1588" cy="1754188"/>
          </a:xfrm>
          <a:custGeom>
            <a:avLst/>
            <a:gdLst>
              <a:gd name="T0" fmla="*/ 0 w 1"/>
              <a:gd name="T1" fmla="*/ 0 h 1105"/>
              <a:gd name="T2" fmla="*/ 0 w 1"/>
              <a:gd name="T3" fmla="*/ 1104 h 110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105">
                <a:moveTo>
                  <a:pt x="0" y="0"/>
                </a:moveTo>
                <a:lnTo>
                  <a:pt x="0" y="110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1" name="Freeform 33"/>
          <p:cNvSpPr>
            <a:spLocks/>
          </p:cNvSpPr>
          <p:nvPr/>
        </p:nvSpPr>
        <p:spPr bwMode="auto">
          <a:xfrm>
            <a:off x="1295400" y="2057400"/>
            <a:ext cx="1588" cy="1982788"/>
          </a:xfrm>
          <a:custGeom>
            <a:avLst/>
            <a:gdLst>
              <a:gd name="T0" fmla="*/ 0 w 1"/>
              <a:gd name="T1" fmla="*/ 0 h 1249"/>
              <a:gd name="T2" fmla="*/ 0 w 1"/>
              <a:gd name="T3" fmla="*/ 1248 h 12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249">
                <a:moveTo>
                  <a:pt x="0" y="0"/>
                </a:moveTo>
                <a:lnTo>
                  <a:pt x="0" y="1248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2" name="Freeform 34"/>
          <p:cNvSpPr>
            <a:spLocks/>
          </p:cNvSpPr>
          <p:nvPr/>
        </p:nvSpPr>
        <p:spPr bwMode="auto">
          <a:xfrm>
            <a:off x="4038600" y="2057400"/>
            <a:ext cx="1588" cy="1982788"/>
          </a:xfrm>
          <a:custGeom>
            <a:avLst/>
            <a:gdLst>
              <a:gd name="T0" fmla="*/ 0 w 1"/>
              <a:gd name="T1" fmla="*/ 0 h 1249"/>
              <a:gd name="T2" fmla="*/ 0 w 1"/>
              <a:gd name="T3" fmla="*/ 1248 h 12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249">
                <a:moveTo>
                  <a:pt x="0" y="0"/>
                </a:moveTo>
                <a:lnTo>
                  <a:pt x="0" y="1248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3" name="Freeform 35"/>
          <p:cNvSpPr>
            <a:spLocks/>
          </p:cNvSpPr>
          <p:nvPr/>
        </p:nvSpPr>
        <p:spPr bwMode="auto">
          <a:xfrm>
            <a:off x="4800600" y="2057400"/>
            <a:ext cx="1588" cy="1601788"/>
          </a:xfrm>
          <a:custGeom>
            <a:avLst/>
            <a:gdLst>
              <a:gd name="T0" fmla="*/ 0 w 1"/>
              <a:gd name="T1" fmla="*/ 0 h 1009"/>
              <a:gd name="T2" fmla="*/ 0 w 1"/>
              <a:gd name="T3" fmla="*/ 1008 h 100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009">
                <a:moveTo>
                  <a:pt x="0" y="0"/>
                </a:moveTo>
                <a:lnTo>
                  <a:pt x="0" y="1008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4" name="Freeform 36"/>
          <p:cNvSpPr>
            <a:spLocks/>
          </p:cNvSpPr>
          <p:nvPr/>
        </p:nvSpPr>
        <p:spPr bwMode="auto">
          <a:xfrm>
            <a:off x="8229600" y="2133600"/>
            <a:ext cx="1588" cy="1906588"/>
          </a:xfrm>
          <a:custGeom>
            <a:avLst/>
            <a:gdLst>
              <a:gd name="T0" fmla="*/ 0 w 1"/>
              <a:gd name="T1" fmla="*/ 0 h 1201"/>
              <a:gd name="T2" fmla="*/ 0 w 1"/>
              <a:gd name="T3" fmla="*/ 1200 h 120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201">
                <a:moveTo>
                  <a:pt x="0" y="0"/>
                </a:moveTo>
                <a:lnTo>
                  <a:pt x="0" y="120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5" name="Freeform 37"/>
          <p:cNvSpPr>
            <a:spLocks/>
          </p:cNvSpPr>
          <p:nvPr/>
        </p:nvSpPr>
        <p:spPr bwMode="auto">
          <a:xfrm>
            <a:off x="5791200" y="2057400"/>
            <a:ext cx="1588" cy="1220788"/>
          </a:xfrm>
          <a:custGeom>
            <a:avLst/>
            <a:gdLst>
              <a:gd name="T0" fmla="*/ 0 w 1"/>
              <a:gd name="T1" fmla="*/ 0 h 769"/>
              <a:gd name="T2" fmla="*/ 0 w 1"/>
              <a:gd name="T3" fmla="*/ 768 h 76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769">
                <a:moveTo>
                  <a:pt x="0" y="0"/>
                </a:moveTo>
                <a:lnTo>
                  <a:pt x="0" y="768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6" name="Freeform 38"/>
          <p:cNvSpPr>
            <a:spLocks/>
          </p:cNvSpPr>
          <p:nvPr/>
        </p:nvSpPr>
        <p:spPr bwMode="auto">
          <a:xfrm>
            <a:off x="6934200" y="2057400"/>
            <a:ext cx="458788" cy="1220788"/>
          </a:xfrm>
          <a:custGeom>
            <a:avLst/>
            <a:gdLst>
              <a:gd name="T0" fmla="*/ 288 w 289"/>
              <a:gd name="T1" fmla="*/ 0 h 769"/>
              <a:gd name="T2" fmla="*/ 288 w 289"/>
              <a:gd name="T3" fmla="*/ 480 h 769"/>
              <a:gd name="T4" fmla="*/ 0 w 289"/>
              <a:gd name="T5" fmla="*/ 768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769">
                <a:moveTo>
                  <a:pt x="288" y="0"/>
                </a:moveTo>
                <a:lnTo>
                  <a:pt x="288" y="480"/>
                </a:lnTo>
                <a:lnTo>
                  <a:pt x="0" y="768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7" name="Rectangle 39"/>
          <p:cNvSpPr>
            <a:spLocks noChangeArrowheads="1"/>
          </p:cNvSpPr>
          <p:nvPr/>
        </p:nvSpPr>
        <p:spPr bwMode="auto">
          <a:xfrm>
            <a:off x="3262313" y="214313"/>
            <a:ext cx="246606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INJECTOR</a:t>
            </a:r>
          </a:p>
        </p:txBody>
      </p:sp>
      <p:sp>
        <p:nvSpPr>
          <p:cNvPr id="37928" name="Rectangle 40"/>
          <p:cNvSpPr>
            <a:spLocks noChangeArrowheads="1"/>
          </p:cNvSpPr>
          <p:nvPr/>
        </p:nvSpPr>
        <p:spPr bwMode="auto">
          <a:xfrm>
            <a:off x="61913" y="5159375"/>
            <a:ext cx="8524771" cy="1197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An </a:t>
            </a:r>
            <a:r>
              <a:rPr lang="en-US" altLang="en-US" sz="1800" dirty="0" smtClean="0"/>
              <a:t>electromagnetic injection </a:t>
            </a:r>
            <a:r>
              <a:rPr lang="en-US" altLang="en-US" sz="1800" dirty="0"/>
              <a:t>valve (or fuel injector) </a:t>
            </a:r>
            <a:r>
              <a:rPr lang="en-US" altLang="en-US" sz="1800" dirty="0" smtClean="0"/>
              <a:t>is </a:t>
            </a:r>
            <a:r>
              <a:rPr lang="en-US" altLang="en-US" sz="1800" dirty="0"/>
              <a:t>located in the intake port </a:t>
            </a:r>
          </a:p>
          <a:p>
            <a:r>
              <a:rPr lang="en-US" altLang="en-US" sz="1800" dirty="0"/>
              <a:t>immediately in front of  the intake valve of each cylinder.</a:t>
            </a:r>
          </a:p>
          <a:p>
            <a:r>
              <a:rPr lang="en-US" altLang="en-US" sz="1800" dirty="0"/>
              <a:t>These injection valves are connected parallel </a:t>
            </a:r>
            <a:r>
              <a:rPr lang="en-US" altLang="en-US" sz="1800" dirty="0" smtClean="0"/>
              <a:t>and </a:t>
            </a:r>
            <a:r>
              <a:rPr lang="en-US" altLang="en-US" sz="1800" dirty="0"/>
              <a:t>inject fuel simultaneously once for each</a:t>
            </a:r>
          </a:p>
          <a:p>
            <a:r>
              <a:rPr lang="en-US" altLang="en-US" sz="1800" dirty="0"/>
              <a:t>turn of the crankshaft.</a:t>
            </a: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 descr="Light upward diagonal"/>
          <p:cNvSpPr>
            <a:spLocks noChangeArrowheads="1"/>
          </p:cNvSpPr>
          <p:nvPr/>
        </p:nvSpPr>
        <p:spPr bwMode="auto">
          <a:xfrm>
            <a:off x="6178550" y="2749550"/>
            <a:ext cx="1358900" cy="1206500"/>
          </a:xfrm>
          <a:prstGeom prst="diamond">
            <a:avLst/>
          </a:prstGeom>
          <a:pattFill prst="ltUp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Freeform 3" descr="Light upward diagonal"/>
          <p:cNvSpPr>
            <a:spLocks/>
          </p:cNvSpPr>
          <p:nvPr/>
        </p:nvSpPr>
        <p:spPr bwMode="auto">
          <a:xfrm>
            <a:off x="1752600" y="3124200"/>
            <a:ext cx="6783388" cy="1830388"/>
          </a:xfrm>
          <a:custGeom>
            <a:avLst/>
            <a:gdLst>
              <a:gd name="T0" fmla="*/ 0 w 4273"/>
              <a:gd name="T1" fmla="*/ 1008 h 1153"/>
              <a:gd name="T2" fmla="*/ 0 w 4273"/>
              <a:gd name="T3" fmla="*/ 144 h 1153"/>
              <a:gd name="T4" fmla="*/ 1056 w 4273"/>
              <a:gd name="T5" fmla="*/ 144 h 1153"/>
              <a:gd name="T6" fmla="*/ 1152 w 4273"/>
              <a:gd name="T7" fmla="*/ 0 h 1153"/>
              <a:gd name="T8" fmla="*/ 1872 w 4273"/>
              <a:gd name="T9" fmla="*/ 0 h 1153"/>
              <a:gd name="T10" fmla="*/ 1872 w 4273"/>
              <a:gd name="T11" fmla="*/ 144 h 1153"/>
              <a:gd name="T12" fmla="*/ 2352 w 4273"/>
              <a:gd name="T13" fmla="*/ 144 h 1153"/>
              <a:gd name="T14" fmla="*/ 2352 w 4273"/>
              <a:gd name="T15" fmla="*/ 0 h 1153"/>
              <a:gd name="T16" fmla="*/ 3024 w 4273"/>
              <a:gd name="T17" fmla="*/ 0 h 1153"/>
              <a:gd name="T18" fmla="*/ 3024 w 4273"/>
              <a:gd name="T19" fmla="*/ 336 h 1153"/>
              <a:gd name="T20" fmla="*/ 4272 w 4273"/>
              <a:gd name="T21" fmla="*/ 336 h 1153"/>
              <a:gd name="T22" fmla="*/ 4272 w 4273"/>
              <a:gd name="T23" fmla="*/ 816 h 1153"/>
              <a:gd name="T24" fmla="*/ 3024 w 4273"/>
              <a:gd name="T25" fmla="*/ 816 h 1153"/>
              <a:gd name="T26" fmla="*/ 3024 w 4273"/>
              <a:gd name="T27" fmla="*/ 1152 h 1153"/>
              <a:gd name="T28" fmla="*/ 2352 w 4273"/>
              <a:gd name="T29" fmla="*/ 1152 h 1153"/>
              <a:gd name="T30" fmla="*/ 2352 w 4273"/>
              <a:gd name="T31" fmla="*/ 1008 h 1153"/>
              <a:gd name="T32" fmla="*/ 1872 w 4273"/>
              <a:gd name="T33" fmla="*/ 1008 h 1153"/>
              <a:gd name="T34" fmla="*/ 1872 w 4273"/>
              <a:gd name="T35" fmla="*/ 1152 h 1153"/>
              <a:gd name="T36" fmla="*/ 1152 w 4273"/>
              <a:gd name="T37" fmla="*/ 1152 h 1153"/>
              <a:gd name="T38" fmla="*/ 1056 w 4273"/>
              <a:gd name="T39" fmla="*/ 1008 h 1153"/>
              <a:gd name="T40" fmla="*/ 0 w 4273"/>
              <a:gd name="T41" fmla="*/ 1008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4273" h="1153">
                <a:moveTo>
                  <a:pt x="0" y="1008"/>
                </a:moveTo>
                <a:lnTo>
                  <a:pt x="0" y="144"/>
                </a:lnTo>
                <a:lnTo>
                  <a:pt x="1056" y="144"/>
                </a:lnTo>
                <a:lnTo>
                  <a:pt x="1152" y="0"/>
                </a:lnTo>
                <a:lnTo>
                  <a:pt x="1872" y="0"/>
                </a:lnTo>
                <a:lnTo>
                  <a:pt x="1872" y="144"/>
                </a:lnTo>
                <a:lnTo>
                  <a:pt x="2352" y="144"/>
                </a:lnTo>
                <a:lnTo>
                  <a:pt x="2352" y="0"/>
                </a:lnTo>
                <a:lnTo>
                  <a:pt x="3024" y="0"/>
                </a:lnTo>
                <a:lnTo>
                  <a:pt x="3024" y="336"/>
                </a:lnTo>
                <a:lnTo>
                  <a:pt x="4272" y="336"/>
                </a:lnTo>
                <a:lnTo>
                  <a:pt x="4272" y="816"/>
                </a:lnTo>
                <a:lnTo>
                  <a:pt x="3024" y="816"/>
                </a:lnTo>
                <a:lnTo>
                  <a:pt x="3024" y="1152"/>
                </a:lnTo>
                <a:lnTo>
                  <a:pt x="2352" y="1152"/>
                </a:lnTo>
                <a:lnTo>
                  <a:pt x="2352" y="1008"/>
                </a:lnTo>
                <a:lnTo>
                  <a:pt x="1872" y="1008"/>
                </a:lnTo>
                <a:lnTo>
                  <a:pt x="1872" y="1152"/>
                </a:lnTo>
                <a:lnTo>
                  <a:pt x="1152" y="1152"/>
                </a:lnTo>
                <a:lnTo>
                  <a:pt x="1056" y="1008"/>
                </a:lnTo>
                <a:lnTo>
                  <a:pt x="0" y="1008"/>
                </a:lnTo>
              </a:path>
            </a:pathLst>
          </a:custGeom>
          <a:pattFill prst="ltUpDiag">
            <a:fgClr>
              <a:schemeClr val="tx2"/>
            </a:fgClr>
            <a:bgClr>
              <a:schemeClr val="hlink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6" name="Rectangle 4" descr="Light upward diagonal"/>
          <p:cNvSpPr>
            <a:spLocks noChangeArrowheads="1"/>
          </p:cNvSpPr>
          <p:nvPr/>
        </p:nvSpPr>
        <p:spPr bwMode="auto">
          <a:xfrm>
            <a:off x="615950" y="3663950"/>
            <a:ext cx="2273300" cy="749300"/>
          </a:xfrm>
          <a:prstGeom prst="rect">
            <a:avLst/>
          </a:prstGeom>
          <a:pattFill prst="ltUpDiag">
            <a:fgClr>
              <a:srgbClr val="9234DB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17" name="Freeform 5"/>
          <p:cNvSpPr>
            <a:spLocks/>
          </p:cNvSpPr>
          <p:nvPr/>
        </p:nvSpPr>
        <p:spPr bwMode="auto">
          <a:xfrm>
            <a:off x="2895600" y="3505200"/>
            <a:ext cx="3430588" cy="1068388"/>
          </a:xfrm>
          <a:custGeom>
            <a:avLst/>
            <a:gdLst>
              <a:gd name="T0" fmla="*/ 0 w 2161"/>
              <a:gd name="T1" fmla="*/ 240 h 673"/>
              <a:gd name="T2" fmla="*/ 336 w 2161"/>
              <a:gd name="T3" fmla="*/ 240 h 673"/>
              <a:gd name="T4" fmla="*/ 336 w 2161"/>
              <a:gd name="T5" fmla="*/ 0 h 673"/>
              <a:gd name="T6" fmla="*/ 2160 w 2161"/>
              <a:gd name="T7" fmla="*/ 0 h 673"/>
              <a:gd name="T8" fmla="*/ 2160 w 2161"/>
              <a:gd name="T9" fmla="*/ 672 h 673"/>
              <a:gd name="T10" fmla="*/ 336 w 2161"/>
              <a:gd name="T11" fmla="*/ 672 h 673"/>
              <a:gd name="T12" fmla="*/ 336 w 2161"/>
              <a:gd name="T13" fmla="*/ 432 h 673"/>
              <a:gd name="T14" fmla="*/ 0 w 2161"/>
              <a:gd name="T15" fmla="*/ 432 h 673"/>
              <a:gd name="T16" fmla="*/ 0 w 2161"/>
              <a:gd name="T17" fmla="*/ 240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161" h="673">
                <a:moveTo>
                  <a:pt x="0" y="240"/>
                </a:moveTo>
                <a:lnTo>
                  <a:pt x="336" y="240"/>
                </a:lnTo>
                <a:lnTo>
                  <a:pt x="336" y="0"/>
                </a:lnTo>
                <a:lnTo>
                  <a:pt x="2160" y="0"/>
                </a:lnTo>
                <a:lnTo>
                  <a:pt x="2160" y="672"/>
                </a:lnTo>
                <a:lnTo>
                  <a:pt x="336" y="672"/>
                </a:lnTo>
                <a:lnTo>
                  <a:pt x="336" y="432"/>
                </a:lnTo>
                <a:lnTo>
                  <a:pt x="0" y="432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8" name="Freeform 6"/>
          <p:cNvSpPr>
            <a:spLocks/>
          </p:cNvSpPr>
          <p:nvPr/>
        </p:nvSpPr>
        <p:spPr bwMode="auto">
          <a:xfrm>
            <a:off x="6553200" y="3733800"/>
            <a:ext cx="1982788" cy="611188"/>
          </a:xfrm>
          <a:custGeom>
            <a:avLst/>
            <a:gdLst>
              <a:gd name="T0" fmla="*/ 0 w 1249"/>
              <a:gd name="T1" fmla="*/ 96 h 385"/>
              <a:gd name="T2" fmla="*/ 336 w 1249"/>
              <a:gd name="T3" fmla="*/ 96 h 385"/>
              <a:gd name="T4" fmla="*/ 480 w 1249"/>
              <a:gd name="T5" fmla="*/ 0 h 385"/>
              <a:gd name="T6" fmla="*/ 1248 w 1249"/>
              <a:gd name="T7" fmla="*/ 0 h 385"/>
              <a:gd name="T8" fmla="*/ 1248 w 1249"/>
              <a:gd name="T9" fmla="*/ 384 h 385"/>
              <a:gd name="T10" fmla="*/ 432 w 1249"/>
              <a:gd name="T11" fmla="*/ 384 h 385"/>
              <a:gd name="T12" fmla="*/ 336 w 1249"/>
              <a:gd name="T13" fmla="*/ 288 h 385"/>
              <a:gd name="T14" fmla="*/ 0 w 1249"/>
              <a:gd name="T15" fmla="*/ 288 h 385"/>
              <a:gd name="T16" fmla="*/ 0 w 1249"/>
              <a:gd name="T17" fmla="*/ 96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49" h="385">
                <a:moveTo>
                  <a:pt x="0" y="96"/>
                </a:moveTo>
                <a:lnTo>
                  <a:pt x="336" y="96"/>
                </a:lnTo>
                <a:lnTo>
                  <a:pt x="480" y="0"/>
                </a:lnTo>
                <a:lnTo>
                  <a:pt x="1248" y="0"/>
                </a:lnTo>
                <a:lnTo>
                  <a:pt x="1248" y="384"/>
                </a:lnTo>
                <a:lnTo>
                  <a:pt x="432" y="384"/>
                </a:lnTo>
                <a:lnTo>
                  <a:pt x="336" y="288"/>
                </a:lnTo>
                <a:lnTo>
                  <a:pt x="0" y="288"/>
                </a:lnTo>
                <a:lnTo>
                  <a:pt x="0" y="96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9" name="Rectangle 7" descr="50%"/>
          <p:cNvSpPr>
            <a:spLocks noChangeArrowheads="1"/>
          </p:cNvSpPr>
          <p:nvPr/>
        </p:nvSpPr>
        <p:spPr bwMode="auto">
          <a:xfrm>
            <a:off x="4044950" y="3511550"/>
            <a:ext cx="1892300" cy="292100"/>
          </a:xfrm>
          <a:prstGeom prst="rect">
            <a:avLst/>
          </a:prstGeom>
          <a:pattFill prst="pct50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0" name="Rectangle 8" descr="50%"/>
          <p:cNvSpPr>
            <a:spLocks noChangeArrowheads="1"/>
          </p:cNvSpPr>
          <p:nvPr/>
        </p:nvSpPr>
        <p:spPr bwMode="auto">
          <a:xfrm>
            <a:off x="4044950" y="4273550"/>
            <a:ext cx="1892300" cy="292100"/>
          </a:xfrm>
          <a:prstGeom prst="rect">
            <a:avLst/>
          </a:prstGeom>
          <a:pattFill prst="pct50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1" name="Freeform 9"/>
          <p:cNvSpPr>
            <a:spLocks/>
          </p:cNvSpPr>
          <p:nvPr/>
        </p:nvSpPr>
        <p:spPr bwMode="auto">
          <a:xfrm>
            <a:off x="3505200" y="3505200"/>
            <a:ext cx="2820988" cy="382588"/>
          </a:xfrm>
          <a:custGeom>
            <a:avLst/>
            <a:gdLst>
              <a:gd name="T0" fmla="*/ 336 w 1777"/>
              <a:gd name="T1" fmla="*/ 192 h 241"/>
              <a:gd name="T2" fmla="*/ 336 w 1777"/>
              <a:gd name="T3" fmla="*/ 0 h 241"/>
              <a:gd name="T4" fmla="*/ 192 w 1777"/>
              <a:gd name="T5" fmla="*/ 0 h 241"/>
              <a:gd name="T6" fmla="*/ 192 w 1777"/>
              <a:gd name="T7" fmla="*/ 96 h 241"/>
              <a:gd name="T8" fmla="*/ 0 w 1777"/>
              <a:gd name="T9" fmla="*/ 96 h 241"/>
              <a:gd name="T10" fmla="*/ 0 w 1777"/>
              <a:gd name="T11" fmla="*/ 96 h 241"/>
              <a:gd name="T12" fmla="*/ 0 w 1777"/>
              <a:gd name="T13" fmla="*/ 144 h 241"/>
              <a:gd name="T14" fmla="*/ 192 w 1777"/>
              <a:gd name="T15" fmla="*/ 240 h 241"/>
              <a:gd name="T16" fmla="*/ 1584 w 1777"/>
              <a:gd name="T17" fmla="*/ 240 h 241"/>
              <a:gd name="T18" fmla="*/ 1584 w 1777"/>
              <a:gd name="T19" fmla="*/ 144 h 241"/>
              <a:gd name="T20" fmla="*/ 1776 w 1777"/>
              <a:gd name="T21" fmla="*/ 144 h 241"/>
              <a:gd name="T22" fmla="*/ 1776 w 1777"/>
              <a:gd name="T23" fmla="*/ 0 h 241"/>
              <a:gd name="T24" fmla="*/ 1536 w 1777"/>
              <a:gd name="T25" fmla="*/ 0 h 241"/>
              <a:gd name="T26" fmla="*/ 1536 w 1777"/>
              <a:gd name="T27" fmla="*/ 192 h 241"/>
              <a:gd name="T28" fmla="*/ 336 w 1777"/>
              <a:gd name="T29" fmla="*/ 192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192"/>
                </a:moveTo>
                <a:lnTo>
                  <a:pt x="336" y="0"/>
                </a:lnTo>
                <a:lnTo>
                  <a:pt x="192" y="0"/>
                </a:lnTo>
                <a:lnTo>
                  <a:pt x="192" y="96"/>
                </a:lnTo>
                <a:lnTo>
                  <a:pt x="0" y="96"/>
                </a:lnTo>
                <a:lnTo>
                  <a:pt x="0" y="96"/>
                </a:lnTo>
                <a:lnTo>
                  <a:pt x="0" y="144"/>
                </a:lnTo>
                <a:lnTo>
                  <a:pt x="192" y="240"/>
                </a:lnTo>
                <a:lnTo>
                  <a:pt x="1584" y="240"/>
                </a:lnTo>
                <a:lnTo>
                  <a:pt x="1584" y="144"/>
                </a:lnTo>
                <a:lnTo>
                  <a:pt x="1776" y="144"/>
                </a:lnTo>
                <a:lnTo>
                  <a:pt x="1776" y="0"/>
                </a:lnTo>
                <a:lnTo>
                  <a:pt x="1536" y="0"/>
                </a:lnTo>
                <a:lnTo>
                  <a:pt x="1536" y="192"/>
                </a:lnTo>
                <a:lnTo>
                  <a:pt x="336" y="192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2" name="Freeform 10"/>
          <p:cNvSpPr>
            <a:spLocks/>
          </p:cNvSpPr>
          <p:nvPr/>
        </p:nvSpPr>
        <p:spPr bwMode="auto">
          <a:xfrm>
            <a:off x="3505200" y="4191000"/>
            <a:ext cx="2820988" cy="382588"/>
          </a:xfrm>
          <a:custGeom>
            <a:avLst/>
            <a:gdLst>
              <a:gd name="T0" fmla="*/ 336 w 1777"/>
              <a:gd name="T1" fmla="*/ 48 h 241"/>
              <a:gd name="T2" fmla="*/ 336 w 1777"/>
              <a:gd name="T3" fmla="*/ 240 h 241"/>
              <a:gd name="T4" fmla="*/ 192 w 1777"/>
              <a:gd name="T5" fmla="*/ 240 h 241"/>
              <a:gd name="T6" fmla="*/ 192 w 1777"/>
              <a:gd name="T7" fmla="*/ 144 h 241"/>
              <a:gd name="T8" fmla="*/ 0 w 1777"/>
              <a:gd name="T9" fmla="*/ 144 h 241"/>
              <a:gd name="T10" fmla="*/ 0 w 1777"/>
              <a:gd name="T11" fmla="*/ 144 h 241"/>
              <a:gd name="T12" fmla="*/ 0 w 1777"/>
              <a:gd name="T13" fmla="*/ 96 h 241"/>
              <a:gd name="T14" fmla="*/ 192 w 1777"/>
              <a:gd name="T15" fmla="*/ 0 h 241"/>
              <a:gd name="T16" fmla="*/ 1584 w 1777"/>
              <a:gd name="T17" fmla="*/ 0 h 241"/>
              <a:gd name="T18" fmla="*/ 1584 w 1777"/>
              <a:gd name="T19" fmla="*/ 96 h 241"/>
              <a:gd name="T20" fmla="*/ 1776 w 1777"/>
              <a:gd name="T21" fmla="*/ 96 h 241"/>
              <a:gd name="T22" fmla="*/ 1776 w 1777"/>
              <a:gd name="T23" fmla="*/ 240 h 241"/>
              <a:gd name="T24" fmla="*/ 1536 w 1777"/>
              <a:gd name="T25" fmla="*/ 240 h 241"/>
              <a:gd name="T26" fmla="*/ 1536 w 1777"/>
              <a:gd name="T27" fmla="*/ 48 h 241"/>
              <a:gd name="T28" fmla="*/ 336 w 1777"/>
              <a:gd name="T29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48"/>
                </a:moveTo>
                <a:lnTo>
                  <a:pt x="336" y="240"/>
                </a:lnTo>
                <a:lnTo>
                  <a:pt x="192" y="240"/>
                </a:lnTo>
                <a:lnTo>
                  <a:pt x="192" y="144"/>
                </a:lnTo>
                <a:lnTo>
                  <a:pt x="0" y="144"/>
                </a:lnTo>
                <a:lnTo>
                  <a:pt x="0" y="144"/>
                </a:lnTo>
                <a:lnTo>
                  <a:pt x="0" y="96"/>
                </a:lnTo>
                <a:lnTo>
                  <a:pt x="192" y="0"/>
                </a:lnTo>
                <a:lnTo>
                  <a:pt x="1584" y="0"/>
                </a:lnTo>
                <a:lnTo>
                  <a:pt x="1584" y="96"/>
                </a:lnTo>
                <a:lnTo>
                  <a:pt x="1776" y="96"/>
                </a:lnTo>
                <a:lnTo>
                  <a:pt x="1776" y="240"/>
                </a:lnTo>
                <a:lnTo>
                  <a:pt x="1536" y="240"/>
                </a:lnTo>
                <a:lnTo>
                  <a:pt x="1536" y="48"/>
                </a:lnTo>
                <a:lnTo>
                  <a:pt x="336" y="48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3" name="Rectangle 11" descr="Light downward diagonal"/>
          <p:cNvSpPr>
            <a:spLocks noChangeArrowheads="1"/>
          </p:cNvSpPr>
          <p:nvPr/>
        </p:nvSpPr>
        <p:spPr bwMode="auto">
          <a:xfrm>
            <a:off x="4273550" y="3892550"/>
            <a:ext cx="2044700" cy="292100"/>
          </a:xfrm>
          <a:prstGeom prst="rect">
            <a:avLst/>
          </a:prstGeom>
          <a:pattFill prst="ltDn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4" name="Freeform 12"/>
          <p:cNvSpPr>
            <a:spLocks/>
          </p:cNvSpPr>
          <p:nvPr/>
        </p:nvSpPr>
        <p:spPr bwMode="auto">
          <a:xfrm>
            <a:off x="5334000" y="4038600"/>
            <a:ext cx="992188" cy="1588"/>
          </a:xfrm>
          <a:custGeom>
            <a:avLst/>
            <a:gdLst>
              <a:gd name="T0" fmla="*/ 0 w 625"/>
              <a:gd name="T1" fmla="*/ 0 h 1"/>
              <a:gd name="T2" fmla="*/ 624 w 6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1">
                <a:moveTo>
                  <a:pt x="0" y="0"/>
                </a:moveTo>
                <a:lnTo>
                  <a:pt x="624" y="0"/>
                </a:lnTo>
              </a:path>
            </a:pathLst>
          </a:custGeom>
          <a:noFill/>
          <a:ln w="1016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5" name="Rectangle 13"/>
          <p:cNvSpPr>
            <a:spLocks noChangeArrowheads="1"/>
          </p:cNvSpPr>
          <p:nvPr/>
        </p:nvSpPr>
        <p:spPr bwMode="auto">
          <a:xfrm>
            <a:off x="4273550" y="3968750"/>
            <a:ext cx="1054100" cy="139700"/>
          </a:xfrm>
          <a:prstGeom prst="rect">
            <a:avLst/>
          </a:prstGeom>
          <a:solidFill>
            <a:srgbClr val="D9319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6" name="AutoShape 14"/>
          <p:cNvSpPr>
            <a:spLocks noChangeArrowheads="1"/>
          </p:cNvSpPr>
          <p:nvPr/>
        </p:nvSpPr>
        <p:spPr bwMode="auto">
          <a:xfrm>
            <a:off x="6330950" y="2978150"/>
            <a:ext cx="215900" cy="2120900"/>
          </a:xfrm>
          <a:prstGeom prst="octagon">
            <a:avLst>
              <a:gd name="adj" fmla="val 29282"/>
            </a:avLst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7" name="Rectangle 15" descr="Light downward diagonal"/>
          <p:cNvSpPr>
            <a:spLocks noChangeArrowheads="1"/>
          </p:cNvSpPr>
          <p:nvPr/>
        </p:nvSpPr>
        <p:spPr bwMode="auto">
          <a:xfrm>
            <a:off x="3054350" y="3968750"/>
            <a:ext cx="901700" cy="139700"/>
          </a:xfrm>
          <a:prstGeom prst="rect">
            <a:avLst/>
          </a:prstGeom>
          <a:pattFill prst="ltDn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8" name="Freeform 16"/>
          <p:cNvSpPr>
            <a:spLocks/>
          </p:cNvSpPr>
          <p:nvPr/>
        </p:nvSpPr>
        <p:spPr bwMode="auto">
          <a:xfrm>
            <a:off x="3429000" y="4038600"/>
            <a:ext cx="534988" cy="1588"/>
          </a:xfrm>
          <a:custGeom>
            <a:avLst/>
            <a:gdLst>
              <a:gd name="T0" fmla="*/ 336 w 337"/>
              <a:gd name="T1" fmla="*/ 0 h 1"/>
              <a:gd name="T2" fmla="*/ 0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336" y="0"/>
                </a:moveTo>
                <a:lnTo>
                  <a:pt x="0" y="0"/>
                </a:lnTo>
              </a:path>
            </a:pathLst>
          </a:custGeom>
          <a:noFill/>
          <a:ln w="762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9" name="Freeform 17"/>
          <p:cNvSpPr>
            <a:spLocks/>
          </p:cNvSpPr>
          <p:nvPr/>
        </p:nvSpPr>
        <p:spPr bwMode="auto">
          <a:xfrm>
            <a:off x="3048000" y="4038600"/>
            <a:ext cx="382588" cy="1588"/>
          </a:xfrm>
          <a:custGeom>
            <a:avLst/>
            <a:gdLst>
              <a:gd name="T0" fmla="*/ 0 w 241"/>
              <a:gd name="T1" fmla="*/ 0 h 1"/>
              <a:gd name="T2" fmla="*/ 24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0" y="0"/>
                </a:moveTo>
                <a:lnTo>
                  <a:pt x="240" y="0"/>
                </a:lnTo>
              </a:path>
            </a:pathLst>
          </a:custGeom>
          <a:noFill/>
          <a:ln w="762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30" name="Freeform 18"/>
          <p:cNvSpPr>
            <a:spLocks/>
          </p:cNvSpPr>
          <p:nvPr/>
        </p:nvSpPr>
        <p:spPr bwMode="auto">
          <a:xfrm>
            <a:off x="3962400" y="3962400"/>
            <a:ext cx="1373188" cy="153988"/>
          </a:xfrm>
          <a:custGeom>
            <a:avLst/>
            <a:gdLst>
              <a:gd name="T0" fmla="*/ 0 w 865"/>
              <a:gd name="T1" fmla="*/ 0 h 97"/>
              <a:gd name="T2" fmla="*/ 0 w 865"/>
              <a:gd name="T3" fmla="*/ 96 h 97"/>
              <a:gd name="T4" fmla="*/ 48 w 865"/>
              <a:gd name="T5" fmla="*/ 0 h 97"/>
              <a:gd name="T6" fmla="*/ 96 w 865"/>
              <a:gd name="T7" fmla="*/ 96 h 97"/>
              <a:gd name="T8" fmla="*/ 144 w 865"/>
              <a:gd name="T9" fmla="*/ 0 h 97"/>
              <a:gd name="T10" fmla="*/ 192 w 865"/>
              <a:gd name="T11" fmla="*/ 96 h 97"/>
              <a:gd name="T12" fmla="*/ 240 w 865"/>
              <a:gd name="T13" fmla="*/ 0 h 97"/>
              <a:gd name="T14" fmla="*/ 288 w 865"/>
              <a:gd name="T15" fmla="*/ 96 h 97"/>
              <a:gd name="T16" fmla="*/ 336 w 865"/>
              <a:gd name="T17" fmla="*/ 0 h 97"/>
              <a:gd name="T18" fmla="*/ 384 w 865"/>
              <a:gd name="T19" fmla="*/ 96 h 97"/>
              <a:gd name="T20" fmla="*/ 432 w 865"/>
              <a:gd name="T21" fmla="*/ 0 h 97"/>
              <a:gd name="T22" fmla="*/ 480 w 865"/>
              <a:gd name="T23" fmla="*/ 96 h 97"/>
              <a:gd name="T24" fmla="*/ 528 w 865"/>
              <a:gd name="T25" fmla="*/ 0 h 97"/>
              <a:gd name="T26" fmla="*/ 576 w 865"/>
              <a:gd name="T27" fmla="*/ 96 h 97"/>
              <a:gd name="T28" fmla="*/ 624 w 865"/>
              <a:gd name="T29" fmla="*/ 0 h 97"/>
              <a:gd name="T30" fmla="*/ 672 w 865"/>
              <a:gd name="T31" fmla="*/ 96 h 97"/>
              <a:gd name="T32" fmla="*/ 720 w 865"/>
              <a:gd name="T33" fmla="*/ 0 h 97"/>
              <a:gd name="T34" fmla="*/ 768 w 865"/>
              <a:gd name="T35" fmla="*/ 96 h 97"/>
              <a:gd name="T36" fmla="*/ 816 w 865"/>
              <a:gd name="T37" fmla="*/ 0 h 97"/>
              <a:gd name="T38" fmla="*/ 864 w 865"/>
              <a:gd name="T39" fmla="*/ 96 h 97"/>
              <a:gd name="T40" fmla="*/ 864 w 865"/>
              <a:gd name="T41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65" h="97">
                <a:moveTo>
                  <a:pt x="0" y="0"/>
                </a:moveTo>
                <a:lnTo>
                  <a:pt x="0" y="96"/>
                </a:lnTo>
                <a:lnTo>
                  <a:pt x="48" y="0"/>
                </a:lnTo>
                <a:lnTo>
                  <a:pt x="96" y="96"/>
                </a:lnTo>
                <a:lnTo>
                  <a:pt x="144" y="0"/>
                </a:lnTo>
                <a:lnTo>
                  <a:pt x="192" y="96"/>
                </a:lnTo>
                <a:lnTo>
                  <a:pt x="240" y="0"/>
                </a:lnTo>
                <a:lnTo>
                  <a:pt x="288" y="96"/>
                </a:lnTo>
                <a:lnTo>
                  <a:pt x="336" y="0"/>
                </a:lnTo>
                <a:lnTo>
                  <a:pt x="384" y="96"/>
                </a:lnTo>
                <a:lnTo>
                  <a:pt x="432" y="0"/>
                </a:lnTo>
                <a:lnTo>
                  <a:pt x="480" y="96"/>
                </a:lnTo>
                <a:lnTo>
                  <a:pt x="528" y="0"/>
                </a:lnTo>
                <a:lnTo>
                  <a:pt x="576" y="96"/>
                </a:lnTo>
                <a:lnTo>
                  <a:pt x="624" y="0"/>
                </a:lnTo>
                <a:lnTo>
                  <a:pt x="672" y="96"/>
                </a:lnTo>
                <a:lnTo>
                  <a:pt x="720" y="0"/>
                </a:lnTo>
                <a:lnTo>
                  <a:pt x="768" y="96"/>
                </a:lnTo>
                <a:lnTo>
                  <a:pt x="816" y="0"/>
                </a:lnTo>
                <a:lnTo>
                  <a:pt x="864" y="96"/>
                </a:lnTo>
                <a:lnTo>
                  <a:pt x="86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31" name="Freeform 19"/>
          <p:cNvSpPr>
            <a:spLocks/>
          </p:cNvSpPr>
          <p:nvPr/>
        </p:nvSpPr>
        <p:spPr bwMode="auto">
          <a:xfrm>
            <a:off x="609600" y="3733800"/>
            <a:ext cx="2287588" cy="611188"/>
          </a:xfrm>
          <a:custGeom>
            <a:avLst/>
            <a:gdLst>
              <a:gd name="T0" fmla="*/ 0 w 1441"/>
              <a:gd name="T1" fmla="*/ 240 h 385"/>
              <a:gd name="T2" fmla="*/ 0 w 1441"/>
              <a:gd name="T3" fmla="*/ 144 h 385"/>
              <a:gd name="T4" fmla="*/ 144 w 1441"/>
              <a:gd name="T5" fmla="*/ 144 h 385"/>
              <a:gd name="T6" fmla="*/ 192 w 1441"/>
              <a:gd name="T7" fmla="*/ 96 h 385"/>
              <a:gd name="T8" fmla="*/ 960 w 1441"/>
              <a:gd name="T9" fmla="*/ 96 h 385"/>
              <a:gd name="T10" fmla="*/ 960 w 1441"/>
              <a:gd name="T11" fmla="*/ 0 h 385"/>
              <a:gd name="T12" fmla="*/ 1440 w 1441"/>
              <a:gd name="T13" fmla="*/ 0 h 385"/>
              <a:gd name="T14" fmla="*/ 1440 w 1441"/>
              <a:gd name="T15" fmla="*/ 384 h 385"/>
              <a:gd name="T16" fmla="*/ 960 w 1441"/>
              <a:gd name="T17" fmla="*/ 384 h 385"/>
              <a:gd name="T18" fmla="*/ 960 w 1441"/>
              <a:gd name="T19" fmla="*/ 288 h 385"/>
              <a:gd name="T20" fmla="*/ 192 w 1441"/>
              <a:gd name="T21" fmla="*/ 288 h 385"/>
              <a:gd name="T22" fmla="*/ 144 w 1441"/>
              <a:gd name="T23" fmla="*/ 240 h 385"/>
              <a:gd name="T24" fmla="*/ 0 w 1441"/>
              <a:gd name="T25" fmla="*/ 240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441" h="385">
                <a:moveTo>
                  <a:pt x="0" y="240"/>
                </a:moveTo>
                <a:lnTo>
                  <a:pt x="0" y="144"/>
                </a:lnTo>
                <a:lnTo>
                  <a:pt x="144" y="144"/>
                </a:lnTo>
                <a:lnTo>
                  <a:pt x="192" y="96"/>
                </a:lnTo>
                <a:lnTo>
                  <a:pt x="960" y="96"/>
                </a:lnTo>
                <a:lnTo>
                  <a:pt x="960" y="0"/>
                </a:lnTo>
                <a:lnTo>
                  <a:pt x="1440" y="0"/>
                </a:lnTo>
                <a:lnTo>
                  <a:pt x="1440" y="384"/>
                </a:lnTo>
                <a:lnTo>
                  <a:pt x="960" y="384"/>
                </a:lnTo>
                <a:lnTo>
                  <a:pt x="960" y="288"/>
                </a:lnTo>
                <a:lnTo>
                  <a:pt x="192" y="288"/>
                </a:lnTo>
                <a:lnTo>
                  <a:pt x="144" y="240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32" name="Rectangle 20"/>
          <p:cNvSpPr>
            <a:spLocks noChangeArrowheads="1"/>
          </p:cNvSpPr>
          <p:nvPr/>
        </p:nvSpPr>
        <p:spPr bwMode="auto">
          <a:xfrm>
            <a:off x="2749550" y="3740150"/>
            <a:ext cx="139700" cy="5969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8939" name="Group 27"/>
          <p:cNvGrpSpPr>
            <a:grpSpLocks/>
          </p:cNvGrpSpPr>
          <p:nvPr/>
        </p:nvGrpSpPr>
        <p:grpSpPr bwMode="auto">
          <a:xfrm>
            <a:off x="533400" y="3816350"/>
            <a:ext cx="2508250" cy="444500"/>
            <a:chOff x="336" y="2404"/>
            <a:chExt cx="1580" cy="280"/>
          </a:xfrm>
        </p:grpSpPr>
        <p:sp>
          <p:nvSpPr>
            <p:cNvPr id="38933" name="Rectangle 21"/>
            <p:cNvSpPr>
              <a:spLocks noChangeArrowheads="1"/>
            </p:cNvSpPr>
            <p:nvPr/>
          </p:nvSpPr>
          <p:spPr bwMode="auto">
            <a:xfrm>
              <a:off x="532" y="2500"/>
              <a:ext cx="1384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34" name="Rectangle 22"/>
            <p:cNvSpPr>
              <a:spLocks noChangeArrowheads="1"/>
            </p:cNvSpPr>
            <p:nvPr/>
          </p:nvSpPr>
          <p:spPr bwMode="auto">
            <a:xfrm>
              <a:off x="772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35" name="Rectangle 23"/>
            <p:cNvSpPr>
              <a:spLocks noChangeArrowheads="1"/>
            </p:cNvSpPr>
            <p:nvPr/>
          </p:nvSpPr>
          <p:spPr bwMode="auto">
            <a:xfrm>
              <a:off x="1060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36" name="AutoShape 24"/>
            <p:cNvSpPr>
              <a:spLocks noChangeArrowheads="1"/>
            </p:cNvSpPr>
            <p:nvPr/>
          </p:nvSpPr>
          <p:spPr bwMode="auto">
            <a:xfrm>
              <a:off x="1588" y="2404"/>
              <a:ext cx="40" cy="280"/>
            </a:xfrm>
            <a:prstGeom prst="octagon">
              <a:avLst>
                <a:gd name="adj" fmla="val 29282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37" name="Freeform 25"/>
            <p:cNvSpPr>
              <a:spLocks/>
            </p:cNvSpPr>
            <p:nvPr/>
          </p:nvSpPr>
          <p:spPr bwMode="auto">
            <a:xfrm>
              <a:off x="336" y="2544"/>
              <a:ext cx="145" cy="1"/>
            </a:xfrm>
            <a:custGeom>
              <a:avLst/>
              <a:gdLst>
                <a:gd name="T0" fmla="*/ 0 w 145"/>
                <a:gd name="T1" fmla="*/ 0 h 1"/>
                <a:gd name="T2" fmla="*/ 144 w 145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5" h="1">
                  <a:moveTo>
                    <a:pt x="0" y="0"/>
                  </a:moveTo>
                  <a:lnTo>
                    <a:pt x="144" y="0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76200" cap="rnd" cmpd="sng">
              <a:solidFill>
                <a:srgbClr val="AD69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938" name="AutoShape 26"/>
            <p:cNvSpPr>
              <a:spLocks noChangeArrowheads="1"/>
            </p:cNvSpPr>
            <p:nvPr/>
          </p:nvSpPr>
          <p:spPr bwMode="auto">
            <a:xfrm rot="16200000">
              <a:off x="436" y="2500"/>
              <a:ext cx="136" cy="88"/>
            </a:xfrm>
            <a:prstGeom prst="triangle">
              <a:avLst>
                <a:gd name="adj" fmla="val 49995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8940" name="AutoShape 28"/>
          <p:cNvSpPr>
            <a:spLocks noChangeArrowheads="1"/>
          </p:cNvSpPr>
          <p:nvPr/>
        </p:nvSpPr>
        <p:spPr bwMode="auto">
          <a:xfrm>
            <a:off x="6635750" y="2901950"/>
            <a:ext cx="749300" cy="673100"/>
          </a:xfrm>
          <a:prstGeom prst="diamond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41" name="Freeform 29"/>
          <p:cNvSpPr>
            <a:spLocks/>
          </p:cNvSpPr>
          <p:nvPr/>
        </p:nvSpPr>
        <p:spPr bwMode="auto">
          <a:xfrm>
            <a:off x="6781800" y="3124200"/>
            <a:ext cx="306388" cy="306388"/>
          </a:xfrm>
          <a:custGeom>
            <a:avLst/>
            <a:gdLst>
              <a:gd name="T0" fmla="*/ 0 w 193"/>
              <a:gd name="T1" fmla="*/ 144 h 193"/>
              <a:gd name="T2" fmla="*/ 144 w 193"/>
              <a:gd name="T3" fmla="*/ 0 h 193"/>
              <a:gd name="T4" fmla="*/ 192 w 193"/>
              <a:gd name="T5" fmla="*/ 48 h 193"/>
              <a:gd name="T6" fmla="*/ 48 w 193"/>
              <a:gd name="T7" fmla="*/ 192 h 193"/>
              <a:gd name="T8" fmla="*/ 0 w 193"/>
              <a:gd name="T9" fmla="*/ 144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93" h="193">
                <a:moveTo>
                  <a:pt x="0" y="144"/>
                </a:moveTo>
                <a:lnTo>
                  <a:pt x="144" y="0"/>
                </a:lnTo>
                <a:lnTo>
                  <a:pt x="192" y="48"/>
                </a:lnTo>
                <a:lnTo>
                  <a:pt x="48" y="192"/>
                </a:lnTo>
                <a:lnTo>
                  <a:pt x="0" y="144"/>
                </a:lnTo>
              </a:path>
            </a:pathLst>
          </a:custGeom>
          <a:solidFill>
            <a:schemeClr val="tx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42" name="AutoShape 30" descr="Small checker board"/>
          <p:cNvSpPr>
            <a:spLocks noChangeArrowheads="1"/>
          </p:cNvSpPr>
          <p:nvPr/>
        </p:nvSpPr>
        <p:spPr bwMode="auto">
          <a:xfrm rot="16200000">
            <a:off x="7759700" y="3454400"/>
            <a:ext cx="368300" cy="1168400"/>
          </a:xfrm>
          <a:prstGeom prst="triangle">
            <a:avLst>
              <a:gd name="adj" fmla="val 49995"/>
            </a:avLst>
          </a:prstGeom>
          <a:pattFill prst="smCheck">
            <a:fgClr>
              <a:srgbClr val="FFFFFF"/>
            </a:fgClr>
            <a:bgClr>
              <a:srgbClr val="D9319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43" name="Rectangle 31"/>
          <p:cNvSpPr>
            <a:spLocks noChangeArrowheads="1"/>
          </p:cNvSpPr>
          <p:nvPr/>
        </p:nvSpPr>
        <p:spPr bwMode="auto">
          <a:xfrm>
            <a:off x="3262313" y="214313"/>
            <a:ext cx="246606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INJECTOR</a:t>
            </a:r>
          </a:p>
        </p:txBody>
      </p:sp>
      <p:sp>
        <p:nvSpPr>
          <p:cNvPr id="38944" name="Rectangle 32"/>
          <p:cNvSpPr>
            <a:spLocks noChangeArrowheads="1"/>
          </p:cNvSpPr>
          <p:nvPr/>
        </p:nvSpPr>
        <p:spPr bwMode="auto">
          <a:xfrm>
            <a:off x="61913" y="5159375"/>
            <a:ext cx="2381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>
                <a:solidFill>
                  <a:srgbClr val="FAFD00"/>
                </a:solidFill>
              </a:rPr>
              <a:t> </a:t>
            </a:r>
          </a:p>
        </p:txBody>
      </p:sp>
      <p:sp>
        <p:nvSpPr>
          <p:cNvPr id="38945" name="Rectangle 33"/>
          <p:cNvSpPr>
            <a:spLocks noChangeArrowheads="1"/>
          </p:cNvSpPr>
          <p:nvPr/>
        </p:nvSpPr>
        <p:spPr bwMode="auto">
          <a:xfrm>
            <a:off x="962819" y="1916832"/>
            <a:ext cx="3614004" cy="4591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Injector in the off </a:t>
            </a:r>
            <a:r>
              <a:rPr lang="en-US" altLang="en-US" b="1" dirty="0" smtClean="0"/>
              <a:t>position</a:t>
            </a:r>
            <a:endParaRPr lang="en-US" altLang="en-US" b="1" dirty="0"/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 descr="Light upward diagonal"/>
          <p:cNvSpPr>
            <a:spLocks noChangeArrowheads="1"/>
          </p:cNvSpPr>
          <p:nvPr/>
        </p:nvSpPr>
        <p:spPr bwMode="auto">
          <a:xfrm>
            <a:off x="6178550" y="2749550"/>
            <a:ext cx="1358900" cy="1206500"/>
          </a:xfrm>
          <a:prstGeom prst="diamond">
            <a:avLst/>
          </a:prstGeom>
          <a:pattFill prst="ltUp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Freeform 3" descr="Light upward diagonal"/>
          <p:cNvSpPr>
            <a:spLocks/>
          </p:cNvSpPr>
          <p:nvPr/>
        </p:nvSpPr>
        <p:spPr bwMode="auto">
          <a:xfrm>
            <a:off x="1752600" y="3124200"/>
            <a:ext cx="6783388" cy="1830388"/>
          </a:xfrm>
          <a:custGeom>
            <a:avLst/>
            <a:gdLst>
              <a:gd name="T0" fmla="*/ 0 w 4273"/>
              <a:gd name="T1" fmla="*/ 1008 h 1153"/>
              <a:gd name="T2" fmla="*/ 0 w 4273"/>
              <a:gd name="T3" fmla="*/ 144 h 1153"/>
              <a:gd name="T4" fmla="*/ 1056 w 4273"/>
              <a:gd name="T5" fmla="*/ 144 h 1153"/>
              <a:gd name="T6" fmla="*/ 1152 w 4273"/>
              <a:gd name="T7" fmla="*/ 0 h 1153"/>
              <a:gd name="T8" fmla="*/ 1872 w 4273"/>
              <a:gd name="T9" fmla="*/ 0 h 1153"/>
              <a:gd name="T10" fmla="*/ 1872 w 4273"/>
              <a:gd name="T11" fmla="*/ 144 h 1153"/>
              <a:gd name="T12" fmla="*/ 2352 w 4273"/>
              <a:gd name="T13" fmla="*/ 144 h 1153"/>
              <a:gd name="T14" fmla="*/ 2352 w 4273"/>
              <a:gd name="T15" fmla="*/ 0 h 1153"/>
              <a:gd name="T16" fmla="*/ 3024 w 4273"/>
              <a:gd name="T17" fmla="*/ 0 h 1153"/>
              <a:gd name="T18" fmla="*/ 3024 w 4273"/>
              <a:gd name="T19" fmla="*/ 336 h 1153"/>
              <a:gd name="T20" fmla="*/ 4272 w 4273"/>
              <a:gd name="T21" fmla="*/ 336 h 1153"/>
              <a:gd name="T22" fmla="*/ 4272 w 4273"/>
              <a:gd name="T23" fmla="*/ 816 h 1153"/>
              <a:gd name="T24" fmla="*/ 3024 w 4273"/>
              <a:gd name="T25" fmla="*/ 816 h 1153"/>
              <a:gd name="T26" fmla="*/ 3024 w 4273"/>
              <a:gd name="T27" fmla="*/ 1152 h 1153"/>
              <a:gd name="T28" fmla="*/ 2352 w 4273"/>
              <a:gd name="T29" fmla="*/ 1152 h 1153"/>
              <a:gd name="T30" fmla="*/ 2352 w 4273"/>
              <a:gd name="T31" fmla="*/ 1008 h 1153"/>
              <a:gd name="T32" fmla="*/ 1872 w 4273"/>
              <a:gd name="T33" fmla="*/ 1008 h 1153"/>
              <a:gd name="T34" fmla="*/ 1872 w 4273"/>
              <a:gd name="T35" fmla="*/ 1152 h 1153"/>
              <a:gd name="T36" fmla="*/ 1152 w 4273"/>
              <a:gd name="T37" fmla="*/ 1152 h 1153"/>
              <a:gd name="T38" fmla="*/ 1056 w 4273"/>
              <a:gd name="T39" fmla="*/ 1008 h 1153"/>
              <a:gd name="T40" fmla="*/ 0 w 4273"/>
              <a:gd name="T41" fmla="*/ 1008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4273" h="1153">
                <a:moveTo>
                  <a:pt x="0" y="1008"/>
                </a:moveTo>
                <a:lnTo>
                  <a:pt x="0" y="144"/>
                </a:lnTo>
                <a:lnTo>
                  <a:pt x="1056" y="144"/>
                </a:lnTo>
                <a:lnTo>
                  <a:pt x="1152" y="0"/>
                </a:lnTo>
                <a:lnTo>
                  <a:pt x="1872" y="0"/>
                </a:lnTo>
                <a:lnTo>
                  <a:pt x="1872" y="144"/>
                </a:lnTo>
                <a:lnTo>
                  <a:pt x="2352" y="144"/>
                </a:lnTo>
                <a:lnTo>
                  <a:pt x="2352" y="0"/>
                </a:lnTo>
                <a:lnTo>
                  <a:pt x="3024" y="0"/>
                </a:lnTo>
                <a:lnTo>
                  <a:pt x="3024" y="336"/>
                </a:lnTo>
                <a:lnTo>
                  <a:pt x="4272" y="336"/>
                </a:lnTo>
                <a:lnTo>
                  <a:pt x="4272" y="816"/>
                </a:lnTo>
                <a:lnTo>
                  <a:pt x="3024" y="816"/>
                </a:lnTo>
                <a:lnTo>
                  <a:pt x="3024" y="1152"/>
                </a:lnTo>
                <a:lnTo>
                  <a:pt x="2352" y="1152"/>
                </a:lnTo>
                <a:lnTo>
                  <a:pt x="2352" y="1008"/>
                </a:lnTo>
                <a:lnTo>
                  <a:pt x="1872" y="1008"/>
                </a:lnTo>
                <a:lnTo>
                  <a:pt x="1872" y="1152"/>
                </a:lnTo>
                <a:lnTo>
                  <a:pt x="1152" y="1152"/>
                </a:lnTo>
                <a:lnTo>
                  <a:pt x="1056" y="1008"/>
                </a:lnTo>
                <a:lnTo>
                  <a:pt x="0" y="1008"/>
                </a:lnTo>
              </a:path>
            </a:pathLst>
          </a:custGeom>
          <a:pattFill prst="ltUpDiag">
            <a:fgClr>
              <a:schemeClr val="tx2"/>
            </a:fgClr>
            <a:bgClr>
              <a:schemeClr val="hlink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40" name="Rectangle 4" descr="Light upward diagonal"/>
          <p:cNvSpPr>
            <a:spLocks noChangeArrowheads="1"/>
          </p:cNvSpPr>
          <p:nvPr/>
        </p:nvSpPr>
        <p:spPr bwMode="auto">
          <a:xfrm>
            <a:off x="615950" y="3663950"/>
            <a:ext cx="2273300" cy="749300"/>
          </a:xfrm>
          <a:prstGeom prst="rect">
            <a:avLst/>
          </a:prstGeom>
          <a:pattFill prst="ltUpDiag">
            <a:fgClr>
              <a:srgbClr val="9234DB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1" name="Freeform 5"/>
          <p:cNvSpPr>
            <a:spLocks/>
          </p:cNvSpPr>
          <p:nvPr/>
        </p:nvSpPr>
        <p:spPr bwMode="auto">
          <a:xfrm>
            <a:off x="2895600" y="3505200"/>
            <a:ext cx="3430588" cy="1068388"/>
          </a:xfrm>
          <a:custGeom>
            <a:avLst/>
            <a:gdLst>
              <a:gd name="T0" fmla="*/ 0 w 2161"/>
              <a:gd name="T1" fmla="*/ 240 h 673"/>
              <a:gd name="T2" fmla="*/ 336 w 2161"/>
              <a:gd name="T3" fmla="*/ 240 h 673"/>
              <a:gd name="T4" fmla="*/ 336 w 2161"/>
              <a:gd name="T5" fmla="*/ 0 h 673"/>
              <a:gd name="T6" fmla="*/ 2160 w 2161"/>
              <a:gd name="T7" fmla="*/ 0 h 673"/>
              <a:gd name="T8" fmla="*/ 2160 w 2161"/>
              <a:gd name="T9" fmla="*/ 672 h 673"/>
              <a:gd name="T10" fmla="*/ 336 w 2161"/>
              <a:gd name="T11" fmla="*/ 672 h 673"/>
              <a:gd name="T12" fmla="*/ 336 w 2161"/>
              <a:gd name="T13" fmla="*/ 432 h 673"/>
              <a:gd name="T14" fmla="*/ 0 w 2161"/>
              <a:gd name="T15" fmla="*/ 432 h 673"/>
              <a:gd name="T16" fmla="*/ 0 w 2161"/>
              <a:gd name="T17" fmla="*/ 240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161" h="673">
                <a:moveTo>
                  <a:pt x="0" y="240"/>
                </a:moveTo>
                <a:lnTo>
                  <a:pt x="336" y="240"/>
                </a:lnTo>
                <a:lnTo>
                  <a:pt x="336" y="0"/>
                </a:lnTo>
                <a:lnTo>
                  <a:pt x="2160" y="0"/>
                </a:lnTo>
                <a:lnTo>
                  <a:pt x="2160" y="672"/>
                </a:lnTo>
                <a:lnTo>
                  <a:pt x="336" y="672"/>
                </a:lnTo>
                <a:lnTo>
                  <a:pt x="336" y="432"/>
                </a:lnTo>
                <a:lnTo>
                  <a:pt x="0" y="432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42" name="Freeform 6"/>
          <p:cNvSpPr>
            <a:spLocks/>
          </p:cNvSpPr>
          <p:nvPr/>
        </p:nvSpPr>
        <p:spPr bwMode="auto">
          <a:xfrm>
            <a:off x="6553200" y="3733800"/>
            <a:ext cx="1982788" cy="611188"/>
          </a:xfrm>
          <a:custGeom>
            <a:avLst/>
            <a:gdLst>
              <a:gd name="T0" fmla="*/ 0 w 1249"/>
              <a:gd name="T1" fmla="*/ 96 h 385"/>
              <a:gd name="T2" fmla="*/ 336 w 1249"/>
              <a:gd name="T3" fmla="*/ 96 h 385"/>
              <a:gd name="T4" fmla="*/ 480 w 1249"/>
              <a:gd name="T5" fmla="*/ 0 h 385"/>
              <a:gd name="T6" fmla="*/ 1248 w 1249"/>
              <a:gd name="T7" fmla="*/ 0 h 385"/>
              <a:gd name="T8" fmla="*/ 1248 w 1249"/>
              <a:gd name="T9" fmla="*/ 384 h 385"/>
              <a:gd name="T10" fmla="*/ 432 w 1249"/>
              <a:gd name="T11" fmla="*/ 384 h 385"/>
              <a:gd name="T12" fmla="*/ 336 w 1249"/>
              <a:gd name="T13" fmla="*/ 288 h 385"/>
              <a:gd name="T14" fmla="*/ 0 w 1249"/>
              <a:gd name="T15" fmla="*/ 288 h 385"/>
              <a:gd name="T16" fmla="*/ 0 w 1249"/>
              <a:gd name="T17" fmla="*/ 96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49" h="385">
                <a:moveTo>
                  <a:pt x="0" y="96"/>
                </a:moveTo>
                <a:lnTo>
                  <a:pt x="336" y="96"/>
                </a:lnTo>
                <a:lnTo>
                  <a:pt x="480" y="0"/>
                </a:lnTo>
                <a:lnTo>
                  <a:pt x="1248" y="0"/>
                </a:lnTo>
                <a:lnTo>
                  <a:pt x="1248" y="384"/>
                </a:lnTo>
                <a:lnTo>
                  <a:pt x="432" y="384"/>
                </a:lnTo>
                <a:lnTo>
                  <a:pt x="336" y="288"/>
                </a:lnTo>
                <a:lnTo>
                  <a:pt x="0" y="288"/>
                </a:lnTo>
                <a:lnTo>
                  <a:pt x="0" y="96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9945" name="Group 9"/>
          <p:cNvGrpSpPr>
            <a:grpSpLocks/>
          </p:cNvGrpSpPr>
          <p:nvPr/>
        </p:nvGrpSpPr>
        <p:grpSpPr bwMode="auto">
          <a:xfrm>
            <a:off x="4044950" y="3511550"/>
            <a:ext cx="1892300" cy="1054100"/>
            <a:chOff x="2548" y="2212"/>
            <a:chExt cx="1192" cy="664"/>
          </a:xfrm>
        </p:grpSpPr>
        <p:sp>
          <p:nvSpPr>
            <p:cNvPr id="39943" name="Rectangle 7" descr="50%"/>
            <p:cNvSpPr>
              <a:spLocks noChangeArrowheads="1"/>
            </p:cNvSpPr>
            <p:nvPr/>
          </p:nvSpPr>
          <p:spPr bwMode="auto">
            <a:xfrm>
              <a:off x="2548" y="2212"/>
              <a:ext cx="1192" cy="184"/>
            </a:xfrm>
            <a:prstGeom prst="rect">
              <a:avLst/>
            </a:prstGeom>
            <a:pattFill prst="pct50">
              <a:fgClr>
                <a:srgbClr val="FAFD00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44" name="Rectangle 8" descr="50%"/>
            <p:cNvSpPr>
              <a:spLocks noChangeArrowheads="1"/>
            </p:cNvSpPr>
            <p:nvPr/>
          </p:nvSpPr>
          <p:spPr bwMode="auto">
            <a:xfrm>
              <a:off x="2548" y="2692"/>
              <a:ext cx="1192" cy="184"/>
            </a:xfrm>
            <a:prstGeom prst="rect">
              <a:avLst/>
            </a:prstGeom>
            <a:pattFill prst="pct50">
              <a:fgClr>
                <a:srgbClr val="FAFD00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9946" name="Freeform 10"/>
          <p:cNvSpPr>
            <a:spLocks/>
          </p:cNvSpPr>
          <p:nvPr/>
        </p:nvSpPr>
        <p:spPr bwMode="auto">
          <a:xfrm>
            <a:off x="3505200" y="3505200"/>
            <a:ext cx="2820988" cy="382588"/>
          </a:xfrm>
          <a:custGeom>
            <a:avLst/>
            <a:gdLst>
              <a:gd name="T0" fmla="*/ 336 w 1777"/>
              <a:gd name="T1" fmla="*/ 192 h 241"/>
              <a:gd name="T2" fmla="*/ 336 w 1777"/>
              <a:gd name="T3" fmla="*/ 0 h 241"/>
              <a:gd name="T4" fmla="*/ 192 w 1777"/>
              <a:gd name="T5" fmla="*/ 0 h 241"/>
              <a:gd name="T6" fmla="*/ 192 w 1777"/>
              <a:gd name="T7" fmla="*/ 96 h 241"/>
              <a:gd name="T8" fmla="*/ 0 w 1777"/>
              <a:gd name="T9" fmla="*/ 96 h 241"/>
              <a:gd name="T10" fmla="*/ 0 w 1777"/>
              <a:gd name="T11" fmla="*/ 96 h 241"/>
              <a:gd name="T12" fmla="*/ 0 w 1777"/>
              <a:gd name="T13" fmla="*/ 144 h 241"/>
              <a:gd name="T14" fmla="*/ 192 w 1777"/>
              <a:gd name="T15" fmla="*/ 240 h 241"/>
              <a:gd name="T16" fmla="*/ 1584 w 1777"/>
              <a:gd name="T17" fmla="*/ 240 h 241"/>
              <a:gd name="T18" fmla="*/ 1584 w 1777"/>
              <a:gd name="T19" fmla="*/ 144 h 241"/>
              <a:gd name="T20" fmla="*/ 1776 w 1777"/>
              <a:gd name="T21" fmla="*/ 144 h 241"/>
              <a:gd name="T22" fmla="*/ 1776 w 1777"/>
              <a:gd name="T23" fmla="*/ 0 h 241"/>
              <a:gd name="T24" fmla="*/ 1536 w 1777"/>
              <a:gd name="T25" fmla="*/ 0 h 241"/>
              <a:gd name="T26" fmla="*/ 1536 w 1777"/>
              <a:gd name="T27" fmla="*/ 192 h 241"/>
              <a:gd name="T28" fmla="*/ 336 w 1777"/>
              <a:gd name="T29" fmla="*/ 192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192"/>
                </a:moveTo>
                <a:lnTo>
                  <a:pt x="336" y="0"/>
                </a:lnTo>
                <a:lnTo>
                  <a:pt x="192" y="0"/>
                </a:lnTo>
                <a:lnTo>
                  <a:pt x="192" y="96"/>
                </a:lnTo>
                <a:lnTo>
                  <a:pt x="0" y="96"/>
                </a:lnTo>
                <a:lnTo>
                  <a:pt x="0" y="96"/>
                </a:lnTo>
                <a:lnTo>
                  <a:pt x="0" y="144"/>
                </a:lnTo>
                <a:lnTo>
                  <a:pt x="192" y="240"/>
                </a:lnTo>
                <a:lnTo>
                  <a:pt x="1584" y="240"/>
                </a:lnTo>
                <a:lnTo>
                  <a:pt x="1584" y="144"/>
                </a:lnTo>
                <a:lnTo>
                  <a:pt x="1776" y="144"/>
                </a:lnTo>
                <a:lnTo>
                  <a:pt x="1776" y="0"/>
                </a:lnTo>
                <a:lnTo>
                  <a:pt x="1536" y="0"/>
                </a:lnTo>
                <a:lnTo>
                  <a:pt x="1536" y="192"/>
                </a:lnTo>
                <a:lnTo>
                  <a:pt x="336" y="192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47" name="Freeform 11"/>
          <p:cNvSpPr>
            <a:spLocks/>
          </p:cNvSpPr>
          <p:nvPr/>
        </p:nvSpPr>
        <p:spPr bwMode="auto">
          <a:xfrm>
            <a:off x="3505200" y="4191000"/>
            <a:ext cx="2820988" cy="382588"/>
          </a:xfrm>
          <a:custGeom>
            <a:avLst/>
            <a:gdLst>
              <a:gd name="T0" fmla="*/ 336 w 1777"/>
              <a:gd name="T1" fmla="*/ 48 h 241"/>
              <a:gd name="T2" fmla="*/ 336 w 1777"/>
              <a:gd name="T3" fmla="*/ 240 h 241"/>
              <a:gd name="T4" fmla="*/ 192 w 1777"/>
              <a:gd name="T5" fmla="*/ 240 h 241"/>
              <a:gd name="T6" fmla="*/ 192 w 1777"/>
              <a:gd name="T7" fmla="*/ 144 h 241"/>
              <a:gd name="T8" fmla="*/ 0 w 1777"/>
              <a:gd name="T9" fmla="*/ 144 h 241"/>
              <a:gd name="T10" fmla="*/ 0 w 1777"/>
              <a:gd name="T11" fmla="*/ 144 h 241"/>
              <a:gd name="T12" fmla="*/ 0 w 1777"/>
              <a:gd name="T13" fmla="*/ 96 h 241"/>
              <a:gd name="T14" fmla="*/ 192 w 1777"/>
              <a:gd name="T15" fmla="*/ 0 h 241"/>
              <a:gd name="T16" fmla="*/ 1584 w 1777"/>
              <a:gd name="T17" fmla="*/ 0 h 241"/>
              <a:gd name="T18" fmla="*/ 1584 w 1777"/>
              <a:gd name="T19" fmla="*/ 96 h 241"/>
              <a:gd name="T20" fmla="*/ 1776 w 1777"/>
              <a:gd name="T21" fmla="*/ 96 h 241"/>
              <a:gd name="T22" fmla="*/ 1776 w 1777"/>
              <a:gd name="T23" fmla="*/ 240 h 241"/>
              <a:gd name="T24" fmla="*/ 1536 w 1777"/>
              <a:gd name="T25" fmla="*/ 240 h 241"/>
              <a:gd name="T26" fmla="*/ 1536 w 1777"/>
              <a:gd name="T27" fmla="*/ 48 h 241"/>
              <a:gd name="T28" fmla="*/ 336 w 1777"/>
              <a:gd name="T29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48"/>
                </a:moveTo>
                <a:lnTo>
                  <a:pt x="336" y="240"/>
                </a:lnTo>
                <a:lnTo>
                  <a:pt x="192" y="240"/>
                </a:lnTo>
                <a:lnTo>
                  <a:pt x="192" y="144"/>
                </a:lnTo>
                <a:lnTo>
                  <a:pt x="0" y="144"/>
                </a:lnTo>
                <a:lnTo>
                  <a:pt x="0" y="144"/>
                </a:lnTo>
                <a:lnTo>
                  <a:pt x="0" y="96"/>
                </a:lnTo>
                <a:lnTo>
                  <a:pt x="192" y="0"/>
                </a:lnTo>
                <a:lnTo>
                  <a:pt x="1584" y="0"/>
                </a:lnTo>
                <a:lnTo>
                  <a:pt x="1584" y="96"/>
                </a:lnTo>
                <a:lnTo>
                  <a:pt x="1776" y="96"/>
                </a:lnTo>
                <a:lnTo>
                  <a:pt x="1776" y="240"/>
                </a:lnTo>
                <a:lnTo>
                  <a:pt x="1536" y="240"/>
                </a:lnTo>
                <a:lnTo>
                  <a:pt x="1536" y="48"/>
                </a:lnTo>
                <a:lnTo>
                  <a:pt x="336" y="48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48" name="Rectangle 12" descr="Light downward diagonal"/>
          <p:cNvSpPr>
            <a:spLocks noChangeArrowheads="1"/>
          </p:cNvSpPr>
          <p:nvPr/>
        </p:nvSpPr>
        <p:spPr bwMode="auto">
          <a:xfrm>
            <a:off x="4273550" y="3892550"/>
            <a:ext cx="2044700" cy="292100"/>
          </a:xfrm>
          <a:prstGeom prst="rect">
            <a:avLst/>
          </a:prstGeom>
          <a:pattFill prst="ltDn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9" name="Freeform 13"/>
          <p:cNvSpPr>
            <a:spLocks/>
          </p:cNvSpPr>
          <p:nvPr/>
        </p:nvSpPr>
        <p:spPr bwMode="auto">
          <a:xfrm>
            <a:off x="5334000" y="4038600"/>
            <a:ext cx="992188" cy="1588"/>
          </a:xfrm>
          <a:custGeom>
            <a:avLst/>
            <a:gdLst>
              <a:gd name="T0" fmla="*/ 0 w 625"/>
              <a:gd name="T1" fmla="*/ 0 h 1"/>
              <a:gd name="T2" fmla="*/ 624 w 6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1">
                <a:moveTo>
                  <a:pt x="0" y="0"/>
                </a:moveTo>
                <a:lnTo>
                  <a:pt x="624" y="0"/>
                </a:lnTo>
              </a:path>
            </a:pathLst>
          </a:custGeom>
          <a:noFill/>
          <a:ln w="1016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0" name="Rectangle 14"/>
          <p:cNvSpPr>
            <a:spLocks noChangeArrowheads="1"/>
          </p:cNvSpPr>
          <p:nvPr/>
        </p:nvSpPr>
        <p:spPr bwMode="auto">
          <a:xfrm>
            <a:off x="4273550" y="3968750"/>
            <a:ext cx="1054100" cy="139700"/>
          </a:xfrm>
          <a:prstGeom prst="rect">
            <a:avLst/>
          </a:prstGeom>
          <a:solidFill>
            <a:srgbClr val="D9319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1" name="AutoShape 15"/>
          <p:cNvSpPr>
            <a:spLocks noChangeArrowheads="1"/>
          </p:cNvSpPr>
          <p:nvPr/>
        </p:nvSpPr>
        <p:spPr bwMode="auto">
          <a:xfrm>
            <a:off x="6330950" y="2978150"/>
            <a:ext cx="215900" cy="2120900"/>
          </a:xfrm>
          <a:prstGeom prst="octagon">
            <a:avLst>
              <a:gd name="adj" fmla="val 29282"/>
            </a:avLst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9955" name="Group 19"/>
          <p:cNvGrpSpPr>
            <a:grpSpLocks/>
          </p:cNvGrpSpPr>
          <p:nvPr/>
        </p:nvGrpSpPr>
        <p:grpSpPr bwMode="auto">
          <a:xfrm>
            <a:off x="3200400" y="3968750"/>
            <a:ext cx="915988" cy="139700"/>
            <a:chOff x="2016" y="2500"/>
            <a:chExt cx="577" cy="88"/>
          </a:xfrm>
        </p:grpSpPr>
        <p:sp>
          <p:nvSpPr>
            <p:cNvPr id="39952" name="Rectangle 16" descr="Light downward diagonal"/>
            <p:cNvSpPr>
              <a:spLocks noChangeArrowheads="1"/>
            </p:cNvSpPr>
            <p:nvPr/>
          </p:nvSpPr>
          <p:spPr bwMode="auto">
            <a:xfrm>
              <a:off x="2020" y="2500"/>
              <a:ext cx="568" cy="88"/>
            </a:xfrm>
            <a:prstGeom prst="rect">
              <a:avLst/>
            </a:prstGeom>
            <a:pattFill prst="ltDnDiag">
              <a:fgClr>
                <a:srgbClr val="AD6900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53" name="Freeform 17"/>
            <p:cNvSpPr>
              <a:spLocks/>
            </p:cNvSpPr>
            <p:nvPr/>
          </p:nvSpPr>
          <p:spPr bwMode="auto">
            <a:xfrm>
              <a:off x="2256" y="2544"/>
              <a:ext cx="337" cy="1"/>
            </a:xfrm>
            <a:custGeom>
              <a:avLst/>
              <a:gdLst>
                <a:gd name="T0" fmla="*/ 336 w 337"/>
                <a:gd name="T1" fmla="*/ 0 h 1"/>
                <a:gd name="T2" fmla="*/ 0 w 337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7" h="1">
                  <a:moveTo>
                    <a:pt x="336" y="0"/>
                  </a:moveTo>
                  <a:lnTo>
                    <a:pt x="0" y="0"/>
                  </a:lnTo>
                </a:path>
              </a:pathLst>
            </a:custGeom>
            <a:noFill/>
            <a:ln w="76200" cap="rnd" cmpd="sng">
              <a:solidFill>
                <a:srgbClr val="D9319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4" name="Freeform 18"/>
            <p:cNvSpPr>
              <a:spLocks/>
            </p:cNvSpPr>
            <p:nvPr/>
          </p:nvSpPr>
          <p:spPr bwMode="auto">
            <a:xfrm>
              <a:off x="2016" y="2544"/>
              <a:ext cx="241" cy="1"/>
            </a:xfrm>
            <a:custGeom>
              <a:avLst/>
              <a:gdLst>
                <a:gd name="T0" fmla="*/ 0 w 241"/>
                <a:gd name="T1" fmla="*/ 0 h 1"/>
                <a:gd name="T2" fmla="*/ 240 w 241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41" h="1">
                  <a:moveTo>
                    <a:pt x="0" y="0"/>
                  </a:moveTo>
                  <a:lnTo>
                    <a:pt x="240" y="0"/>
                  </a:lnTo>
                </a:path>
              </a:pathLst>
            </a:custGeom>
            <a:noFill/>
            <a:ln w="76200" cap="rnd" cmpd="sng">
              <a:solidFill>
                <a:srgbClr val="D9319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956" name="Freeform 20"/>
          <p:cNvSpPr>
            <a:spLocks/>
          </p:cNvSpPr>
          <p:nvPr/>
        </p:nvSpPr>
        <p:spPr bwMode="auto">
          <a:xfrm>
            <a:off x="4114800" y="3962400"/>
            <a:ext cx="1220788" cy="153988"/>
          </a:xfrm>
          <a:custGeom>
            <a:avLst/>
            <a:gdLst>
              <a:gd name="T0" fmla="*/ 0 w 769"/>
              <a:gd name="T1" fmla="*/ 0 h 97"/>
              <a:gd name="T2" fmla="*/ 0 w 769"/>
              <a:gd name="T3" fmla="*/ 96 h 97"/>
              <a:gd name="T4" fmla="*/ 43 w 769"/>
              <a:gd name="T5" fmla="*/ 0 h 97"/>
              <a:gd name="T6" fmla="*/ 85 w 769"/>
              <a:gd name="T7" fmla="*/ 96 h 97"/>
              <a:gd name="T8" fmla="*/ 128 w 769"/>
              <a:gd name="T9" fmla="*/ 0 h 97"/>
              <a:gd name="T10" fmla="*/ 171 w 769"/>
              <a:gd name="T11" fmla="*/ 96 h 97"/>
              <a:gd name="T12" fmla="*/ 213 w 769"/>
              <a:gd name="T13" fmla="*/ 0 h 97"/>
              <a:gd name="T14" fmla="*/ 256 w 769"/>
              <a:gd name="T15" fmla="*/ 96 h 97"/>
              <a:gd name="T16" fmla="*/ 299 w 769"/>
              <a:gd name="T17" fmla="*/ 0 h 97"/>
              <a:gd name="T18" fmla="*/ 341 w 769"/>
              <a:gd name="T19" fmla="*/ 96 h 97"/>
              <a:gd name="T20" fmla="*/ 384 w 769"/>
              <a:gd name="T21" fmla="*/ 0 h 97"/>
              <a:gd name="T22" fmla="*/ 427 w 769"/>
              <a:gd name="T23" fmla="*/ 96 h 97"/>
              <a:gd name="T24" fmla="*/ 469 w 769"/>
              <a:gd name="T25" fmla="*/ 0 h 97"/>
              <a:gd name="T26" fmla="*/ 512 w 769"/>
              <a:gd name="T27" fmla="*/ 96 h 97"/>
              <a:gd name="T28" fmla="*/ 555 w 769"/>
              <a:gd name="T29" fmla="*/ 0 h 97"/>
              <a:gd name="T30" fmla="*/ 597 w 769"/>
              <a:gd name="T31" fmla="*/ 96 h 97"/>
              <a:gd name="T32" fmla="*/ 640 w 769"/>
              <a:gd name="T33" fmla="*/ 0 h 97"/>
              <a:gd name="T34" fmla="*/ 683 w 769"/>
              <a:gd name="T35" fmla="*/ 96 h 97"/>
              <a:gd name="T36" fmla="*/ 725 w 769"/>
              <a:gd name="T37" fmla="*/ 0 h 97"/>
              <a:gd name="T38" fmla="*/ 768 w 769"/>
              <a:gd name="T39" fmla="*/ 96 h 97"/>
              <a:gd name="T40" fmla="*/ 768 w 769"/>
              <a:gd name="T41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769" h="97">
                <a:moveTo>
                  <a:pt x="0" y="0"/>
                </a:moveTo>
                <a:lnTo>
                  <a:pt x="0" y="96"/>
                </a:lnTo>
                <a:lnTo>
                  <a:pt x="43" y="0"/>
                </a:lnTo>
                <a:lnTo>
                  <a:pt x="85" y="96"/>
                </a:lnTo>
                <a:lnTo>
                  <a:pt x="128" y="0"/>
                </a:lnTo>
                <a:lnTo>
                  <a:pt x="171" y="96"/>
                </a:lnTo>
                <a:lnTo>
                  <a:pt x="213" y="0"/>
                </a:lnTo>
                <a:lnTo>
                  <a:pt x="256" y="96"/>
                </a:lnTo>
                <a:lnTo>
                  <a:pt x="299" y="0"/>
                </a:lnTo>
                <a:lnTo>
                  <a:pt x="341" y="96"/>
                </a:lnTo>
                <a:lnTo>
                  <a:pt x="384" y="0"/>
                </a:lnTo>
                <a:lnTo>
                  <a:pt x="427" y="96"/>
                </a:lnTo>
                <a:lnTo>
                  <a:pt x="469" y="0"/>
                </a:lnTo>
                <a:lnTo>
                  <a:pt x="512" y="96"/>
                </a:lnTo>
                <a:lnTo>
                  <a:pt x="555" y="0"/>
                </a:lnTo>
                <a:lnTo>
                  <a:pt x="597" y="96"/>
                </a:lnTo>
                <a:lnTo>
                  <a:pt x="640" y="0"/>
                </a:lnTo>
                <a:lnTo>
                  <a:pt x="683" y="96"/>
                </a:lnTo>
                <a:lnTo>
                  <a:pt x="725" y="0"/>
                </a:lnTo>
                <a:lnTo>
                  <a:pt x="768" y="96"/>
                </a:lnTo>
                <a:lnTo>
                  <a:pt x="768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7" name="Freeform 21"/>
          <p:cNvSpPr>
            <a:spLocks/>
          </p:cNvSpPr>
          <p:nvPr/>
        </p:nvSpPr>
        <p:spPr bwMode="auto">
          <a:xfrm>
            <a:off x="609600" y="3733800"/>
            <a:ext cx="2287588" cy="611188"/>
          </a:xfrm>
          <a:custGeom>
            <a:avLst/>
            <a:gdLst>
              <a:gd name="T0" fmla="*/ 0 w 1441"/>
              <a:gd name="T1" fmla="*/ 240 h 385"/>
              <a:gd name="T2" fmla="*/ 0 w 1441"/>
              <a:gd name="T3" fmla="*/ 144 h 385"/>
              <a:gd name="T4" fmla="*/ 144 w 1441"/>
              <a:gd name="T5" fmla="*/ 144 h 385"/>
              <a:gd name="T6" fmla="*/ 192 w 1441"/>
              <a:gd name="T7" fmla="*/ 96 h 385"/>
              <a:gd name="T8" fmla="*/ 960 w 1441"/>
              <a:gd name="T9" fmla="*/ 96 h 385"/>
              <a:gd name="T10" fmla="*/ 960 w 1441"/>
              <a:gd name="T11" fmla="*/ 0 h 385"/>
              <a:gd name="T12" fmla="*/ 1440 w 1441"/>
              <a:gd name="T13" fmla="*/ 0 h 385"/>
              <a:gd name="T14" fmla="*/ 1440 w 1441"/>
              <a:gd name="T15" fmla="*/ 384 h 385"/>
              <a:gd name="T16" fmla="*/ 960 w 1441"/>
              <a:gd name="T17" fmla="*/ 384 h 385"/>
              <a:gd name="T18" fmla="*/ 960 w 1441"/>
              <a:gd name="T19" fmla="*/ 288 h 385"/>
              <a:gd name="T20" fmla="*/ 192 w 1441"/>
              <a:gd name="T21" fmla="*/ 288 h 385"/>
              <a:gd name="T22" fmla="*/ 144 w 1441"/>
              <a:gd name="T23" fmla="*/ 240 h 385"/>
              <a:gd name="T24" fmla="*/ 0 w 1441"/>
              <a:gd name="T25" fmla="*/ 240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441" h="385">
                <a:moveTo>
                  <a:pt x="0" y="240"/>
                </a:moveTo>
                <a:lnTo>
                  <a:pt x="0" y="144"/>
                </a:lnTo>
                <a:lnTo>
                  <a:pt x="144" y="144"/>
                </a:lnTo>
                <a:lnTo>
                  <a:pt x="192" y="96"/>
                </a:lnTo>
                <a:lnTo>
                  <a:pt x="960" y="96"/>
                </a:lnTo>
                <a:lnTo>
                  <a:pt x="960" y="0"/>
                </a:lnTo>
                <a:lnTo>
                  <a:pt x="1440" y="0"/>
                </a:lnTo>
                <a:lnTo>
                  <a:pt x="1440" y="384"/>
                </a:lnTo>
                <a:lnTo>
                  <a:pt x="960" y="384"/>
                </a:lnTo>
                <a:lnTo>
                  <a:pt x="960" y="288"/>
                </a:lnTo>
                <a:lnTo>
                  <a:pt x="192" y="288"/>
                </a:lnTo>
                <a:lnTo>
                  <a:pt x="144" y="240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8" name="Rectangle 22"/>
          <p:cNvSpPr>
            <a:spLocks noChangeArrowheads="1"/>
          </p:cNvSpPr>
          <p:nvPr/>
        </p:nvSpPr>
        <p:spPr bwMode="auto">
          <a:xfrm>
            <a:off x="2749550" y="3740150"/>
            <a:ext cx="139700" cy="5969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9965" name="Group 29"/>
          <p:cNvGrpSpPr>
            <a:grpSpLocks/>
          </p:cNvGrpSpPr>
          <p:nvPr/>
        </p:nvGrpSpPr>
        <p:grpSpPr bwMode="auto">
          <a:xfrm>
            <a:off x="685800" y="3816350"/>
            <a:ext cx="2508250" cy="444500"/>
            <a:chOff x="432" y="2404"/>
            <a:chExt cx="1580" cy="280"/>
          </a:xfrm>
        </p:grpSpPr>
        <p:sp>
          <p:nvSpPr>
            <p:cNvPr id="39959" name="Rectangle 23"/>
            <p:cNvSpPr>
              <a:spLocks noChangeArrowheads="1"/>
            </p:cNvSpPr>
            <p:nvPr/>
          </p:nvSpPr>
          <p:spPr bwMode="auto">
            <a:xfrm>
              <a:off x="628" y="2500"/>
              <a:ext cx="1384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60" name="Rectangle 24"/>
            <p:cNvSpPr>
              <a:spLocks noChangeArrowheads="1"/>
            </p:cNvSpPr>
            <p:nvPr/>
          </p:nvSpPr>
          <p:spPr bwMode="auto">
            <a:xfrm>
              <a:off x="868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61" name="Rectangle 25"/>
            <p:cNvSpPr>
              <a:spLocks noChangeArrowheads="1"/>
            </p:cNvSpPr>
            <p:nvPr/>
          </p:nvSpPr>
          <p:spPr bwMode="auto">
            <a:xfrm>
              <a:off x="1156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62" name="AutoShape 26"/>
            <p:cNvSpPr>
              <a:spLocks noChangeArrowheads="1"/>
            </p:cNvSpPr>
            <p:nvPr/>
          </p:nvSpPr>
          <p:spPr bwMode="auto">
            <a:xfrm>
              <a:off x="1684" y="2404"/>
              <a:ext cx="40" cy="280"/>
            </a:xfrm>
            <a:prstGeom prst="octagon">
              <a:avLst>
                <a:gd name="adj" fmla="val 29282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63" name="Freeform 27"/>
            <p:cNvSpPr>
              <a:spLocks/>
            </p:cNvSpPr>
            <p:nvPr/>
          </p:nvSpPr>
          <p:spPr bwMode="auto">
            <a:xfrm>
              <a:off x="432" y="2544"/>
              <a:ext cx="145" cy="1"/>
            </a:xfrm>
            <a:custGeom>
              <a:avLst/>
              <a:gdLst>
                <a:gd name="T0" fmla="*/ 0 w 145"/>
                <a:gd name="T1" fmla="*/ 0 h 1"/>
                <a:gd name="T2" fmla="*/ 144 w 145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5" h="1">
                  <a:moveTo>
                    <a:pt x="0" y="0"/>
                  </a:moveTo>
                  <a:lnTo>
                    <a:pt x="144" y="0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76200" cap="rnd" cmpd="sng">
              <a:solidFill>
                <a:srgbClr val="AD69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64" name="AutoShape 28"/>
            <p:cNvSpPr>
              <a:spLocks noChangeArrowheads="1"/>
            </p:cNvSpPr>
            <p:nvPr/>
          </p:nvSpPr>
          <p:spPr bwMode="auto">
            <a:xfrm rot="16200000">
              <a:off x="532" y="2500"/>
              <a:ext cx="136" cy="88"/>
            </a:xfrm>
            <a:prstGeom prst="triangle">
              <a:avLst>
                <a:gd name="adj" fmla="val 49995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9966" name="AutoShape 30"/>
          <p:cNvSpPr>
            <a:spLocks noChangeArrowheads="1"/>
          </p:cNvSpPr>
          <p:nvPr/>
        </p:nvSpPr>
        <p:spPr bwMode="auto">
          <a:xfrm>
            <a:off x="6635750" y="2901950"/>
            <a:ext cx="749300" cy="673100"/>
          </a:xfrm>
          <a:prstGeom prst="diamond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67" name="Freeform 31"/>
          <p:cNvSpPr>
            <a:spLocks/>
          </p:cNvSpPr>
          <p:nvPr/>
        </p:nvSpPr>
        <p:spPr bwMode="auto">
          <a:xfrm>
            <a:off x="6781800" y="3124200"/>
            <a:ext cx="306388" cy="306388"/>
          </a:xfrm>
          <a:custGeom>
            <a:avLst/>
            <a:gdLst>
              <a:gd name="T0" fmla="*/ 0 w 193"/>
              <a:gd name="T1" fmla="*/ 144 h 193"/>
              <a:gd name="T2" fmla="*/ 144 w 193"/>
              <a:gd name="T3" fmla="*/ 0 h 193"/>
              <a:gd name="T4" fmla="*/ 192 w 193"/>
              <a:gd name="T5" fmla="*/ 48 h 193"/>
              <a:gd name="T6" fmla="*/ 48 w 193"/>
              <a:gd name="T7" fmla="*/ 192 h 193"/>
              <a:gd name="T8" fmla="*/ 0 w 193"/>
              <a:gd name="T9" fmla="*/ 144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93" h="193">
                <a:moveTo>
                  <a:pt x="0" y="144"/>
                </a:moveTo>
                <a:lnTo>
                  <a:pt x="144" y="0"/>
                </a:lnTo>
                <a:lnTo>
                  <a:pt x="192" y="48"/>
                </a:lnTo>
                <a:lnTo>
                  <a:pt x="48" y="192"/>
                </a:lnTo>
                <a:lnTo>
                  <a:pt x="0" y="144"/>
                </a:lnTo>
              </a:path>
            </a:pathLst>
          </a:custGeom>
          <a:solidFill>
            <a:schemeClr val="tx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8" name="AutoShape 32" descr="Small checker board"/>
          <p:cNvSpPr>
            <a:spLocks noChangeArrowheads="1"/>
          </p:cNvSpPr>
          <p:nvPr/>
        </p:nvSpPr>
        <p:spPr bwMode="auto">
          <a:xfrm rot="16200000">
            <a:off x="7759700" y="3454400"/>
            <a:ext cx="368300" cy="1168400"/>
          </a:xfrm>
          <a:prstGeom prst="triangle">
            <a:avLst>
              <a:gd name="adj" fmla="val 49995"/>
            </a:avLst>
          </a:prstGeom>
          <a:pattFill prst="smCheck">
            <a:fgClr>
              <a:srgbClr val="FFFFFF"/>
            </a:fgClr>
            <a:bgClr>
              <a:srgbClr val="D9319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69" name="Rectangle 33"/>
          <p:cNvSpPr>
            <a:spLocks noChangeArrowheads="1"/>
          </p:cNvSpPr>
          <p:nvPr/>
        </p:nvSpPr>
        <p:spPr bwMode="auto">
          <a:xfrm>
            <a:off x="3262313" y="214313"/>
            <a:ext cx="246606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INJECTOR</a:t>
            </a:r>
          </a:p>
        </p:txBody>
      </p:sp>
      <p:sp>
        <p:nvSpPr>
          <p:cNvPr id="39970" name="Rectangle 34"/>
          <p:cNvSpPr>
            <a:spLocks noChangeArrowheads="1"/>
          </p:cNvSpPr>
          <p:nvPr/>
        </p:nvSpPr>
        <p:spPr bwMode="auto">
          <a:xfrm>
            <a:off x="152400" y="5001759"/>
            <a:ext cx="8678659" cy="147476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/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If the magnet is excited and the nozzle needle is lifted off of it’s seat  by </a:t>
            </a:r>
            <a:r>
              <a:rPr lang="en-US" altLang="en-US" sz="1800" dirty="0" err="1" smtClean="0"/>
              <a:t>approx</a:t>
            </a:r>
            <a:r>
              <a:rPr lang="en-US" altLang="en-US" sz="1800" dirty="0" smtClean="0"/>
              <a:t> </a:t>
            </a:r>
            <a:r>
              <a:rPr lang="en-US" altLang="en-US" sz="1800" dirty="0"/>
              <a:t>0.15mm,</a:t>
            </a:r>
          </a:p>
          <a:p>
            <a:r>
              <a:rPr lang="en-US" altLang="en-US" sz="1800" dirty="0"/>
              <a:t>the fuel can be </a:t>
            </a:r>
            <a:r>
              <a:rPr lang="en-US" altLang="en-US" sz="1800" dirty="0" smtClean="0"/>
              <a:t>let out </a:t>
            </a:r>
            <a:r>
              <a:rPr lang="en-US" altLang="en-US" sz="1800" dirty="0"/>
              <a:t>through </a:t>
            </a:r>
            <a:r>
              <a:rPr lang="en-US" altLang="en-US" sz="1800" dirty="0" smtClean="0"/>
              <a:t>the </a:t>
            </a:r>
            <a:r>
              <a:rPr lang="en-US" altLang="en-US" sz="1800" dirty="0"/>
              <a:t>calibrated </a:t>
            </a:r>
            <a:r>
              <a:rPr lang="en-US" altLang="en-US" sz="1800" dirty="0" smtClean="0"/>
              <a:t>annular </a:t>
            </a:r>
            <a:r>
              <a:rPr lang="en-US" altLang="en-US" sz="1800" dirty="0"/>
              <a:t>gap at </a:t>
            </a:r>
            <a:r>
              <a:rPr lang="en-US" altLang="en-US" sz="1800" dirty="0" smtClean="0"/>
              <a:t>the </a:t>
            </a:r>
            <a:r>
              <a:rPr lang="en-US" altLang="en-US" sz="1800" dirty="0"/>
              <a:t>existing pressure. </a:t>
            </a:r>
            <a:r>
              <a:rPr lang="en-US" altLang="en-US" sz="1800" dirty="0" smtClean="0"/>
              <a:t>The fine </a:t>
            </a:r>
          </a:p>
          <a:p>
            <a:r>
              <a:rPr lang="en-US" altLang="en-US" sz="1800" dirty="0" err="1" smtClean="0"/>
              <a:t>atomisation</a:t>
            </a:r>
            <a:r>
              <a:rPr lang="en-US" altLang="en-US" sz="1800" dirty="0" smtClean="0"/>
              <a:t> </a:t>
            </a:r>
            <a:r>
              <a:rPr lang="en-US" altLang="en-US" sz="1800" dirty="0"/>
              <a:t>is caused </a:t>
            </a:r>
            <a:r>
              <a:rPr lang="en-US" altLang="en-US" sz="1800" dirty="0" smtClean="0"/>
              <a:t>by breaking bulk liquid into small droplets via the </a:t>
            </a:r>
            <a:r>
              <a:rPr lang="en-US" altLang="en-US" sz="1800" dirty="0" err="1" smtClean="0"/>
              <a:t>pintle</a:t>
            </a:r>
            <a:r>
              <a:rPr lang="en-US" altLang="en-US" sz="1800" dirty="0" smtClean="0"/>
              <a:t>.</a:t>
            </a:r>
            <a:endParaRPr lang="en-US" altLang="en-US" sz="1800" dirty="0"/>
          </a:p>
          <a:p>
            <a:r>
              <a:rPr lang="en-US" altLang="en-US" sz="1800" dirty="0"/>
              <a:t>The lifting and dropping times of the valve are </a:t>
            </a:r>
            <a:r>
              <a:rPr lang="en-US" altLang="en-US" sz="1800" dirty="0" smtClean="0"/>
              <a:t>less </a:t>
            </a:r>
            <a:r>
              <a:rPr lang="en-US" altLang="en-US" sz="1800" dirty="0"/>
              <a:t>than 1ms; </a:t>
            </a:r>
            <a:r>
              <a:rPr lang="en-US" altLang="en-US" sz="1800" dirty="0" smtClean="0"/>
              <a:t>the </a:t>
            </a:r>
            <a:r>
              <a:rPr lang="en-US" altLang="en-US" sz="1800" dirty="0"/>
              <a:t>opening time between</a:t>
            </a:r>
          </a:p>
          <a:p>
            <a:r>
              <a:rPr lang="en-US" altLang="en-US" sz="1800" dirty="0"/>
              <a:t>2 and 10ms.</a:t>
            </a:r>
          </a:p>
        </p:txBody>
      </p:sp>
      <p:sp>
        <p:nvSpPr>
          <p:cNvPr id="39971" name="Freeform 35"/>
          <p:cNvSpPr>
            <a:spLocks/>
          </p:cNvSpPr>
          <p:nvPr/>
        </p:nvSpPr>
        <p:spPr bwMode="auto">
          <a:xfrm>
            <a:off x="6781800" y="4038600"/>
            <a:ext cx="2058988" cy="77788"/>
          </a:xfrm>
          <a:custGeom>
            <a:avLst/>
            <a:gdLst>
              <a:gd name="T0" fmla="*/ 1296 w 1297"/>
              <a:gd name="T1" fmla="*/ 0 h 49"/>
              <a:gd name="T2" fmla="*/ 912 w 1297"/>
              <a:gd name="T3" fmla="*/ 0 h 49"/>
              <a:gd name="T4" fmla="*/ 432 w 1297"/>
              <a:gd name="T5" fmla="*/ 48 h 49"/>
              <a:gd name="T6" fmla="*/ 0 w 1297"/>
              <a:gd name="T7" fmla="*/ 48 h 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97" h="49">
                <a:moveTo>
                  <a:pt x="1296" y="0"/>
                </a:moveTo>
                <a:lnTo>
                  <a:pt x="912" y="0"/>
                </a:lnTo>
                <a:lnTo>
                  <a:pt x="432" y="48"/>
                </a:lnTo>
                <a:lnTo>
                  <a:pt x="0" y="48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2" name="Freeform 36"/>
          <p:cNvSpPr>
            <a:spLocks/>
          </p:cNvSpPr>
          <p:nvPr/>
        </p:nvSpPr>
        <p:spPr bwMode="auto">
          <a:xfrm>
            <a:off x="6781800" y="3962400"/>
            <a:ext cx="2058988" cy="77788"/>
          </a:xfrm>
          <a:custGeom>
            <a:avLst/>
            <a:gdLst>
              <a:gd name="T0" fmla="*/ 1296 w 1297"/>
              <a:gd name="T1" fmla="*/ 48 h 49"/>
              <a:gd name="T2" fmla="*/ 912 w 1297"/>
              <a:gd name="T3" fmla="*/ 48 h 49"/>
              <a:gd name="T4" fmla="*/ 432 w 1297"/>
              <a:gd name="T5" fmla="*/ 0 h 49"/>
              <a:gd name="T6" fmla="*/ 0 w 1297"/>
              <a:gd name="T7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97" h="49">
                <a:moveTo>
                  <a:pt x="1296" y="48"/>
                </a:moveTo>
                <a:lnTo>
                  <a:pt x="912" y="48"/>
                </a:lnTo>
                <a:lnTo>
                  <a:pt x="432" y="0"/>
                </a:ln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3" name="Freeform 37"/>
          <p:cNvSpPr>
            <a:spLocks/>
          </p:cNvSpPr>
          <p:nvPr/>
        </p:nvSpPr>
        <p:spPr bwMode="auto">
          <a:xfrm>
            <a:off x="3200400" y="4038600"/>
            <a:ext cx="3125788" cy="1588"/>
          </a:xfrm>
          <a:custGeom>
            <a:avLst/>
            <a:gdLst>
              <a:gd name="T0" fmla="*/ 1968 w 1969"/>
              <a:gd name="T1" fmla="*/ 0 h 1"/>
              <a:gd name="T2" fmla="*/ 0 w 196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69" h="1">
                <a:moveTo>
                  <a:pt x="1968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4" name="Freeform 38"/>
          <p:cNvSpPr>
            <a:spLocks/>
          </p:cNvSpPr>
          <p:nvPr/>
        </p:nvSpPr>
        <p:spPr bwMode="auto">
          <a:xfrm>
            <a:off x="533400" y="4038600"/>
            <a:ext cx="2135188" cy="1588"/>
          </a:xfrm>
          <a:custGeom>
            <a:avLst/>
            <a:gdLst>
              <a:gd name="T0" fmla="*/ 1344 w 1345"/>
              <a:gd name="T1" fmla="*/ 0 h 1"/>
              <a:gd name="T2" fmla="*/ 0 w 134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345" h="1">
                <a:moveTo>
                  <a:pt x="1344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5" name="Freeform 39" descr="50%"/>
          <p:cNvSpPr>
            <a:spLocks/>
          </p:cNvSpPr>
          <p:nvPr/>
        </p:nvSpPr>
        <p:spPr bwMode="auto">
          <a:xfrm>
            <a:off x="152400" y="3657600"/>
            <a:ext cx="534988" cy="687388"/>
          </a:xfrm>
          <a:custGeom>
            <a:avLst/>
            <a:gdLst>
              <a:gd name="T0" fmla="*/ 336 w 337"/>
              <a:gd name="T1" fmla="*/ 240 h 433"/>
              <a:gd name="T2" fmla="*/ 0 w 337"/>
              <a:gd name="T3" fmla="*/ 0 h 433"/>
              <a:gd name="T4" fmla="*/ 0 w 337"/>
              <a:gd name="T5" fmla="*/ 432 h 433"/>
              <a:gd name="T6" fmla="*/ 336 w 337"/>
              <a:gd name="T7" fmla="*/ 240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37" h="433">
                <a:moveTo>
                  <a:pt x="336" y="240"/>
                </a:moveTo>
                <a:lnTo>
                  <a:pt x="0" y="0"/>
                </a:lnTo>
                <a:lnTo>
                  <a:pt x="0" y="432"/>
                </a:lnTo>
                <a:lnTo>
                  <a:pt x="336" y="240"/>
                </a:lnTo>
              </a:path>
            </a:pathLst>
          </a:custGeom>
          <a:pattFill prst="pct50">
            <a:fgClr>
              <a:srgbClr val="D93192"/>
            </a:fgClr>
            <a:bgClr>
              <a:schemeClr val="bg1"/>
            </a:bgClr>
          </a:pattFill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6" name="Rectangle 40"/>
          <p:cNvSpPr>
            <a:spLocks noChangeArrowheads="1"/>
          </p:cNvSpPr>
          <p:nvPr/>
        </p:nvSpPr>
        <p:spPr bwMode="auto">
          <a:xfrm>
            <a:off x="1331276" y="1439706"/>
            <a:ext cx="2836547" cy="4591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Injector is switch on</a:t>
            </a:r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05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51202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3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4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206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1212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51207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8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9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0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1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17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51213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4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5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6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22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51218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9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20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21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26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51223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24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25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30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51227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28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29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231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2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33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4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1239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51235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36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37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38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240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41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42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51249" name="Group 49"/>
          <p:cNvGrpSpPr>
            <a:grpSpLocks/>
          </p:cNvGrpSpPr>
          <p:nvPr/>
        </p:nvGrpSpPr>
        <p:grpSpPr bwMode="auto">
          <a:xfrm>
            <a:off x="2901950" y="3663950"/>
            <a:ext cx="292100" cy="749300"/>
            <a:chOff x="1828" y="2308"/>
            <a:chExt cx="184" cy="472"/>
          </a:xfrm>
        </p:grpSpPr>
        <p:grpSp>
          <p:nvGrpSpPr>
            <p:cNvPr id="51247" name="Group 47"/>
            <p:cNvGrpSpPr>
              <a:grpSpLocks/>
            </p:cNvGrpSpPr>
            <p:nvPr/>
          </p:nvGrpSpPr>
          <p:grpSpPr bwMode="auto">
            <a:xfrm>
              <a:off x="1828" y="2308"/>
              <a:ext cx="184" cy="472"/>
              <a:chOff x="1828" y="2308"/>
              <a:chExt cx="184" cy="472"/>
            </a:xfrm>
          </p:grpSpPr>
          <p:sp>
            <p:nvSpPr>
              <p:cNvPr id="51243" name="Rectangle 43"/>
              <p:cNvSpPr>
                <a:spLocks noChangeArrowheads="1"/>
              </p:cNvSpPr>
              <p:nvPr/>
            </p:nvSpPr>
            <p:spPr bwMode="auto">
              <a:xfrm>
                <a:off x="1828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44" name="Rectangle 44"/>
              <p:cNvSpPr>
                <a:spLocks noChangeArrowheads="1"/>
              </p:cNvSpPr>
              <p:nvPr/>
            </p:nvSpPr>
            <p:spPr bwMode="auto">
              <a:xfrm>
                <a:off x="1828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45" name="Rectangle 45"/>
              <p:cNvSpPr>
                <a:spLocks noChangeArrowheads="1"/>
              </p:cNvSpPr>
              <p:nvPr/>
            </p:nvSpPr>
            <p:spPr bwMode="auto">
              <a:xfrm>
                <a:off x="1876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46" name="Rectangle 46"/>
              <p:cNvSpPr>
                <a:spLocks noChangeArrowheads="1"/>
              </p:cNvSpPr>
              <p:nvPr/>
            </p:nvSpPr>
            <p:spPr bwMode="auto">
              <a:xfrm>
                <a:off x="1876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1248" name="Rectangle 48"/>
            <p:cNvSpPr>
              <a:spLocks noChangeArrowheads="1"/>
            </p:cNvSpPr>
            <p:nvPr/>
          </p:nvSpPr>
          <p:spPr bwMode="auto">
            <a:xfrm>
              <a:off x="1828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56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51254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51250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51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52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53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1255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63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51261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51257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58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59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60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1262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70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51268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51264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65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66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67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1269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74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51271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72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73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275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76" name="Rectangle 76"/>
          <p:cNvSpPr>
            <a:spLocks noChangeArrowheads="1"/>
          </p:cNvSpPr>
          <p:nvPr/>
        </p:nvSpPr>
        <p:spPr bwMode="auto">
          <a:xfrm>
            <a:off x="2728913" y="61913"/>
            <a:ext cx="3549306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COLD START INJECTOR</a:t>
            </a:r>
          </a:p>
        </p:txBody>
      </p:sp>
      <p:sp>
        <p:nvSpPr>
          <p:cNvPr id="51277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78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79" name="Rectangle 79"/>
          <p:cNvSpPr>
            <a:spLocks noChangeArrowheads="1"/>
          </p:cNvSpPr>
          <p:nvPr/>
        </p:nvSpPr>
        <p:spPr bwMode="auto">
          <a:xfrm>
            <a:off x="3378200" y="1397000"/>
            <a:ext cx="2311400" cy="23114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233" name="Group 9"/>
          <p:cNvGrpSpPr>
            <a:grpSpLocks/>
          </p:cNvGrpSpPr>
          <p:nvPr/>
        </p:nvGrpSpPr>
        <p:grpSpPr bwMode="auto">
          <a:xfrm>
            <a:off x="5645150" y="3816350"/>
            <a:ext cx="3187700" cy="2120900"/>
            <a:chOff x="3556" y="2404"/>
            <a:chExt cx="2008" cy="1336"/>
          </a:xfrm>
        </p:grpSpPr>
        <p:sp>
          <p:nvSpPr>
            <p:cNvPr id="52226" name="Rectangle 2" descr="Light upward diagonal"/>
            <p:cNvSpPr>
              <a:spLocks noChangeArrowheads="1"/>
            </p:cNvSpPr>
            <p:nvPr/>
          </p:nvSpPr>
          <p:spPr bwMode="auto">
            <a:xfrm>
              <a:off x="4324" y="2404"/>
              <a:ext cx="328" cy="1336"/>
            </a:xfrm>
            <a:prstGeom prst="rect">
              <a:avLst/>
            </a:prstGeom>
            <a:pattFill prst="lt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27" name="Rectangle 3"/>
            <p:cNvSpPr>
              <a:spLocks noChangeArrowheads="1"/>
            </p:cNvSpPr>
            <p:nvPr/>
          </p:nvSpPr>
          <p:spPr bwMode="auto">
            <a:xfrm>
              <a:off x="4660" y="2404"/>
              <a:ext cx="712" cy="1336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28" name="Rectangle 4" descr="Light upward diagonal"/>
            <p:cNvSpPr>
              <a:spLocks noChangeArrowheads="1"/>
            </p:cNvSpPr>
            <p:nvPr/>
          </p:nvSpPr>
          <p:spPr bwMode="auto">
            <a:xfrm>
              <a:off x="5380" y="2404"/>
              <a:ext cx="184" cy="1336"/>
            </a:xfrm>
            <a:prstGeom prst="rect">
              <a:avLst/>
            </a:prstGeom>
            <a:pattFill prst="lt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29" name="Rectangle 5"/>
            <p:cNvSpPr>
              <a:spLocks noChangeArrowheads="1"/>
            </p:cNvSpPr>
            <p:nvPr/>
          </p:nvSpPr>
          <p:spPr bwMode="auto">
            <a:xfrm>
              <a:off x="3844" y="2788"/>
              <a:ext cx="472" cy="52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30" name="Rectangle 6"/>
            <p:cNvSpPr>
              <a:spLocks noChangeArrowheads="1"/>
            </p:cNvSpPr>
            <p:nvPr/>
          </p:nvSpPr>
          <p:spPr bwMode="auto">
            <a:xfrm>
              <a:off x="3844" y="2932"/>
              <a:ext cx="472" cy="184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31" name="Rectangle 7"/>
            <p:cNvSpPr>
              <a:spLocks noChangeArrowheads="1"/>
            </p:cNvSpPr>
            <p:nvPr/>
          </p:nvSpPr>
          <p:spPr bwMode="auto">
            <a:xfrm>
              <a:off x="3556" y="2884"/>
              <a:ext cx="280" cy="328"/>
            </a:xfrm>
            <a:prstGeom prst="rect">
              <a:avLst/>
            </a:prstGeom>
            <a:solidFill>
              <a:srgbClr val="7144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32" name="Rectangle 8"/>
            <p:cNvSpPr>
              <a:spLocks noChangeArrowheads="1"/>
            </p:cNvSpPr>
            <p:nvPr/>
          </p:nvSpPr>
          <p:spPr bwMode="auto">
            <a:xfrm>
              <a:off x="4324" y="2932"/>
              <a:ext cx="904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234" name="Rectangle 10"/>
          <p:cNvSpPr>
            <a:spLocks noChangeArrowheads="1"/>
          </p:cNvSpPr>
          <p:nvPr/>
        </p:nvSpPr>
        <p:spPr bwMode="auto">
          <a:xfrm>
            <a:off x="539750" y="5645150"/>
            <a:ext cx="1739900" cy="1054100"/>
          </a:xfrm>
          <a:prstGeom prst="rect">
            <a:avLst/>
          </a:prstGeom>
          <a:gradFill rotWithShape="0">
            <a:gsLst>
              <a:gs pos="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27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5" name="AutoShape 11"/>
          <p:cNvSpPr>
            <a:spLocks noChangeArrowheads="1"/>
          </p:cNvSpPr>
          <p:nvPr/>
        </p:nvSpPr>
        <p:spPr bwMode="auto">
          <a:xfrm flipV="1">
            <a:off x="692150" y="5416550"/>
            <a:ext cx="292100" cy="2159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6" name="AutoShape 12"/>
          <p:cNvSpPr>
            <a:spLocks noChangeArrowheads="1"/>
          </p:cNvSpPr>
          <p:nvPr/>
        </p:nvSpPr>
        <p:spPr bwMode="auto">
          <a:xfrm flipV="1">
            <a:off x="1758950" y="5416550"/>
            <a:ext cx="292100" cy="2159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7" name="Rectangle 13"/>
          <p:cNvSpPr>
            <a:spLocks noChangeArrowheads="1"/>
          </p:cNvSpPr>
          <p:nvPr/>
        </p:nvSpPr>
        <p:spPr bwMode="auto">
          <a:xfrm>
            <a:off x="3587750" y="5645150"/>
            <a:ext cx="673100" cy="4445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8" name="AutoShape 14"/>
          <p:cNvSpPr>
            <a:spLocks noChangeArrowheads="1"/>
          </p:cNvSpPr>
          <p:nvPr/>
        </p:nvSpPr>
        <p:spPr bwMode="auto">
          <a:xfrm flipV="1">
            <a:off x="3740150" y="6102350"/>
            <a:ext cx="368300" cy="5207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9" name="Oval 15"/>
          <p:cNvSpPr>
            <a:spLocks noChangeArrowheads="1"/>
          </p:cNvSpPr>
          <p:nvPr/>
        </p:nvSpPr>
        <p:spPr bwMode="auto">
          <a:xfrm>
            <a:off x="3892550" y="6483350"/>
            <a:ext cx="63500" cy="6350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0" name="Freeform 16"/>
          <p:cNvSpPr>
            <a:spLocks/>
          </p:cNvSpPr>
          <p:nvPr/>
        </p:nvSpPr>
        <p:spPr bwMode="auto">
          <a:xfrm>
            <a:off x="3733800" y="5486400"/>
            <a:ext cx="1588" cy="153988"/>
          </a:xfrm>
          <a:custGeom>
            <a:avLst/>
            <a:gdLst>
              <a:gd name="T0" fmla="*/ 0 w 1"/>
              <a:gd name="T1" fmla="*/ 0 h 97"/>
              <a:gd name="T2" fmla="*/ 0 w 1"/>
              <a:gd name="T3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97">
                <a:moveTo>
                  <a:pt x="0" y="0"/>
                </a:moveTo>
                <a:lnTo>
                  <a:pt x="0" y="96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41" name="Freeform 17"/>
          <p:cNvSpPr>
            <a:spLocks/>
          </p:cNvSpPr>
          <p:nvPr/>
        </p:nvSpPr>
        <p:spPr bwMode="auto">
          <a:xfrm>
            <a:off x="4114800" y="5486400"/>
            <a:ext cx="1588" cy="153988"/>
          </a:xfrm>
          <a:custGeom>
            <a:avLst/>
            <a:gdLst>
              <a:gd name="T0" fmla="*/ 0 w 1"/>
              <a:gd name="T1" fmla="*/ 0 h 97"/>
              <a:gd name="T2" fmla="*/ 0 w 1"/>
              <a:gd name="T3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97">
                <a:moveTo>
                  <a:pt x="0" y="0"/>
                </a:moveTo>
                <a:lnTo>
                  <a:pt x="0" y="96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42" name="Rectangle 18"/>
          <p:cNvSpPr>
            <a:spLocks noChangeArrowheads="1"/>
          </p:cNvSpPr>
          <p:nvPr/>
        </p:nvSpPr>
        <p:spPr bwMode="auto">
          <a:xfrm>
            <a:off x="615950" y="2520950"/>
            <a:ext cx="825500" cy="9017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3" name="Rectangle 19"/>
          <p:cNvSpPr>
            <a:spLocks noChangeArrowheads="1"/>
          </p:cNvSpPr>
          <p:nvPr/>
        </p:nvSpPr>
        <p:spPr bwMode="auto">
          <a:xfrm>
            <a:off x="920750" y="3435350"/>
            <a:ext cx="215900" cy="977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4" name="AutoShape 20"/>
          <p:cNvSpPr>
            <a:spLocks noChangeArrowheads="1"/>
          </p:cNvSpPr>
          <p:nvPr/>
        </p:nvSpPr>
        <p:spPr bwMode="auto">
          <a:xfrm>
            <a:off x="1149350" y="1835150"/>
            <a:ext cx="596900" cy="673100"/>
          </a:xfrm>
          <a:prstGeom prst="diamond">
            <a:avLst/>
          </a:prstGeom>
          <a:gradFill rotWithShape="0">
            <a:gsLst>
              <a:gs pos="0">
                <a:srgbClr val="063DE8"/>
              </a:gs>
              <a:gs pos="100000">
                <a:srgbClr val="063DE8">
                  <a:gamma/>
                  <a:shade val="29804"/>
                  <a:invGamma/>
                </a:srgbClr>
              </a:gs>
            </a:gsLst>
            <a:lin ang="27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5" name="Rectangle 21"/>
          <p:cNvSpPr>
            <a:spLocks noChangeArrowheads="1"/>
          </p:cNvSpPr>
          <p:nvPr/>
        </p:nvSpPr>
        <p:spPr bwMode="auto">
          <a:xfrm>
            <a:off x="539750" y="2368550"/>
            <a:ext cx="977900" cy="139700"/>
          </a:xfrm>
          <a:prstGeom prst="rect">
            <a:avLst/>
          </a:prstGeom>
          <a:gradFill rotWithShape="0">
            <a:gsLst>
              <a:gs pos="0">
                <a:srgbClr val="063DE8">
                  <a:gamma/>
                  <a:shade val="29804"/>
                  <a:invGamma/>
                </a:srgbClr>
              </a:gs>
              <a:gs pos="50000">
                <a:srgbClr val="063DE8"/>
              </a:gs>
              <a:gs pos="100000">
                <a:srgbClr val="063DE8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6" name="Rectangle 22"/>
          <p:cNvSpPr>
            <a:spLocks noChangeArrowheads="1"/>
          </p:cNvSpPr>
          <p:nvPr/>
        </p:nvSpPr>
        <p:spPr bwMode="auto">
          <a:xfrm>
            <a:off x="768350" y="2139950"/>
            <a:ext cx="5207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7" name="Rectangle 23"/>
          <p:cNvSpPr>
            <a:spLocks noChangeArrowheads="1"/>
          </p:cNvSpPr>
          <p:nvPr/>
        </p:nvSpPr>
        <p:spPr bwMode="auto">
          <a:xfrm>
            <a:off x="692150" y="1835150"/>
            <a:ext cx="673100" cy="2921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8" name="Rectangle 24"/>
          <p:cNvSpPr>
            <a:spLocks noChangeArrowheads="1"/>
          </p:cNvSpPr>
          <p:nvPr/>
        </p:nvSpPr>
        <p:spPr bwMode="auto">
          <a:xfrm>
            <a:off x="158750" y="1911350"/>
            <a:ext cx="520700" cy="1397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9" name="Freeform 25"/>
          <p:cNvSpPr>
            <a:spLocks/>
          </p:cNvSpPr>
          <p:nvPr/>
        </p:nvSpPr>
        <p:spPr bwMode="auto">
          <a:xfrm>
            <a:off x="0" y="5105400"/>
            <a:ext cx="839788" cy="382588"/>
          </a:xfrm>
          <a:custGeom>
            <a:avLst/>
            <a:gdLst>
              <a:gd name="T0" fmla="*/ 528 w 529"/>
              <a:gd name="T1" fmla="*/ 192 h 241"/>
              <a:gd name="T2" fmla="*/ 528 w 529"/>
              <a:gd name="T3" fmla="*/ 0 h 241"/>
              <a:gd name="T4" fmla="*/ 96 w 529"/>
              <a:gd name="T5" fmla="*/ 0 h 241"/>
              <a:gd name="T6" fmla="*/ 96 w 529"/>
              <a:gd name="T7" fmla="*/ 240 h 241"/>
              <a:gd name="T8" fmla="*/ 0 w 529"/>
              <a:gd name="T9" fmla="*/ 240 h 241"/>
              <a:gd name="T10" fmla="*/ 192 w 529"/>
              <a:gd name="T11" fmla="*/ 24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9" h="241">
                <a:moveTo>
                  <a:pt x="528" y="192"/>
                </a:moveTo>
                <a:lnTo>
                  <a:pt x="528" y="0"/>
                </a:lnTo>
                <a:lnTo>
                  <a:pt x="96" y="0"/>
                </a:lnTo>
                <a:lnTo>
                  <a:pt x="96" y="240"/>
                </a:lnTo>
                <a:lnTo>
                  <a:pt x="0" y="240"/>
                </a:lnTo>
                <a:lnTo>
                  <a:pt x="192" y="24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0" name="Freeform 26"/>
          <p:cNvSpPr>
            <a:spLocks/>
          </p:cNvSpPr>
          <p:nvPr/>
        </p:nvSpPr>
        <p:spPr bwMode="auto">
          <a:xfrm>
            <a:off x="1905000" y="5181600"/>
            <a:ext cx="1830388" cy="382588"/>
          </a:xfrm>
          <a:custGeom>
            <a:avLst/>
            <a:gdLst>
              <a:gd name="T0" fmla="*/ 0 w 1153"/>
              <a:gd name="T1" fmla="*/ 171 h 241"/>
              <a:gd name="T2" fmla="*/ 0 w 1153"/>
              <a:gd name="T3" fmla="*/ 0 h 241"/>
              <a:gd name="T4" fmla="*/ 1152 w 1153"/>
              <a:gd name="T5" fmla="*/ 0 h 241"/>
              <a:gd name="T6" fmla="*/ 1152 w 1153"/>
              <a:gd name="T7" fmla="*/ 24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53" h="241">
                <a:moveTo>
                  <a:pt x="0" y="171"/>
                </a:moveTo>
                <a:lnTo>
                  <a:pt x="0" y="0"/>
                </a:lnTo>
                <a:lnTo>
                  <a:pt x="1152" y="0"/>
                </a:lnTo>
                <a:lnTo>
                  <a:pt x="1152" y="240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1" name="Freeform 27"/>
          <p:cNvSpPr>
            <a:spLocks/>
          </p:cNvSpPr>
          <p:nvPr/>
        </p:nvSpPr>
        <p:spPr bwMode="auto">
          <a:xfrm>
            <a:off x="4114800" y="4953000"/>
            <a:ext cx="1525588" cy="534988"/>
          </a:xfrm>
          <a:custGeom>
            <a:avLst/>
            <a:gdLst>
              <a:gd name="T0" fmla="*/ 0 w 961"/>
              <a:gd name="T1" fmla="*/ 336 h 337"/>
              <a:gd name="T2" fmla="*/ 0 w 961"/>
              <a:gd name="T3" fmla="*/ 0 h 337"/>
              <a:gd name="T4" fmla="*/ 960 w 961"/>
              <a:gd name="T5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961" h="337">
                <a:moveTo>
                  <a:pt x="0" y="336"/>
                </a:moveTo>
                <a:lnTo>
                  <a:pt x="0" y="0"/>
                </a:lnTo>
                <a:lnTo>
                  <a:pt x="960" y="0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2" name="Freeform 28"/>
          <p:cNvSpPr>
            <a:spLocks/>
          </p:cNvSpPr>
          <p:nvPr/>
        </p:nvSpPr>
        <p:spPr bwMode="auto">
          <a:xfrm>
            <a:off x="1524000" y="1524000"/>
            <a:ext cx="4116388" cy="3201988"/>
          </a:xfrm>
          <a:custGeom>
            <a:avLst/>
            <a:gdLst>
              <a:gd name="T0" fmla="*/ 2592 w 2593"/>
              <a:gd name="T1" fmla="*/ 2016 h 2017"/>
              <a:gd name="T2" fmla="*/ 1056 w 2593"/>
              <a:gd name="T3" fmla="*/ 2016 h 2017"/>
              <a:gd name="T4" fmla="*/ 1056 w 2593"/>
              <a:gd name="T5" fmla="*/ 0 h 2017"/>
              <a:gd name="T6" fmla="*/ 288 w 2593"/>
              <a:gd name="T7" fmla="*/ 0 h 2017"/>
              <a:gd name="T8" fmla="*/ 0 w 2593"/>
              <a:gd name="T9" fmla="*/ 240 h 2017"/>
              <a:gd name="T10" fmla="*/ 36 w 2593"/>
              <a:gd name="T11" fmla="*/ 264 h 2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93" h="2017">
                <a:moveTo>
                  <a:pt x="2592" y="2016"/>
                </a:moveTo>
                <a:lnTo>
                  <a:pt x="1056" y="2016"/>
                </a:lnTo>
                <a:lnTo>
                  <a:pt x="1056" y="0"/>
                </a:lnTo>
                <a:lnTo>
                  <a:pt x="288" y="0"/>
                </a:lnTo>
                <a:lnTo>
                  <a:pt x="0" y="240"/>
                </a:lnTo>
                <a:lnTo>
                  <a:pt x="36" y="264"/>
                </a:lnTo>
              </a:path>
            </a:pathLst>
          </a:custGeom>
          <a:noFill/>
          <a:ln w="12700" cap="rnd" cmpd="sng">
            <a:solidFill>
              <a:srgbClr val="7144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3" name="Freeform 29"/>
          <p:cNvSpPr>
            <a:spLocks/>
          </p:cNvSpPr>
          <p:nvPr/>
        </p:nvSpPr>
        <p:spPr bwMode="auto">
          <a:xfrm>
            <a:off x="1676400" y="1752600"/>
            <a:ext cx="2439988" cy="3201988"/>
          </a:xfrm>
          <a:custGeom>
            <a:avLst/>
            <a:gdLst>
              <a:gd name="T0" fmla="*/ 1536 w 1537"/>
              <a:gd name="T1" fmla="*/ 2016 h 2017"/>
              <a:gd name="T2" fmla="*/ 624 w 1537"/>
              <a:gd name="T3" fmla="*/ 2016 h 2017"/>
              <a:gd name="T4" fmla="*/ 624 w 1537"/>
              <a:gd name="T5" fmla="*/ 0 h 2017"/>
              <a:gd name="T6" fmla="*/ 240 w 1537"/>
              <a:gd name="T7" fmla="*/ 0 h 2017"/>
              <a:gd name="T8" fmla="*/ 0 w 1537"/>
              <a:gd name="T9" fmla="*/ 192 h 2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37" h="2017">
                <a:moveTo>
                  <a:pt x="1536" y="2016"/>
                </a:moveTo>
                <a:lnTo>
                  <a:pt x="624" y="2016"/>
                </a:lnTo>
                <a:lnTo>
                  <a:pt x="624" y="0"/>
                </a:lnTo>
                <a:lnTo>
                  <a:pt x="240" y="0"/>
                </a:lnTo>
                <a:lnTo>
                  <a:pt x="0" y="192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4" name="Rectangle 30"/>
          <p:cNvSpPr>
            <a:spLocks noChangeArrowheads="1"/>
          </p:cNvSpPr>
          <p:nvPr/>
        </p:nvSpPr>
        <p:spPr bwMode="auto">
          <a:xfrm>
            <a:off x="2043113" y="61913"/>
            <a:ext cx="4857356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u="sng" dirty="0"/>
              <a:t>COLD START INJECTOR CIRCUIT</a:t>
            </a:r>
          </a:p>
        </p:txBody>
      </p:sp>
      <p:sp>
        <p:nvSpPr>
          <p:cNvPr id="52255" name="Rectangle 31"/>
          <p:cNvSpPr>
            <a:spLocks noChangeArrowheads="1"/>
          </p:cNvSpPr>
          <p:nvPr/>
        </p:nvSpPr>
        <p:spPr bwMode="auto">
          <a:xfrm>
            <a:off x="1136649" y="739775"/>
            <a:ext cx="5955631" cy="643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Only operates during cranking when the engine is cold for a period of up to 8 </a:t>
            </a:r>
            <a:r>
              <a:rPr lang="en-US" altLang="en-US" sz="1800" dirty="0" smtClean="0"/>
              <a:t>seconds</a:t>
            </a:r>
            <a:endParaRPr lang="en-US" altLang="en-US" sz="1800" b="1" dirty="0">
              <a:solidFill>
                <a:srgbClr val="FAFD00"/>
              </a:solidFill>
            </a:endParaRPr>
          </a:p>
        </p:txBody>
      </p:sp>
      <p:sp>
        <p:nvSpPr>
          <p:cNvPr id="52256" name="Rectangle 32"/>
          <p:cNvSpPr>
            <a:spLocks noChangeArrowheads="1"/>
          </p:cNvSpPr>
          <p:nvPr/>
        </p:nvSpPr>
        <p:spPr bwMode="auto">
          <a:xfrm>
            <a:off x="3490913" y="1501775"/>
            <a:ext cx="5395709" cy="147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The injector gets </a:t>
            </a:r>
            <a:r>
              <a:rPr lang="en-US" altLang="en-US" sz="1800" dirty="0" smtClean="0"/>
              <a:t>it’s </a:t>
            </a:r>
            <a:r>
              <a:rPr lang="en-US" altLang="en-US" sz="1800" dirty="0"/>
              <a:t>earth through the thermal </a:t>
            </a:r>
            <a:r>
              <a:rPr lang="en-US" altLang="en-US" sz="1800" dirty="0" smtClean="0"/>
              <a:t>time-</a:t>
            </a:r>
            <a:endParaRPr lang="en-US" altLang="en-US" sz="1800" dirty="0"/>
          </a:p>
          <a:p>
            <a:r>
              <a:rPr lang="en-US" altLang="en-US" sz="1800" dirty="0"/>
              <a:t>switch. Inside of the switch is a bi-metal strip and heater</a:t>
            </a:r>
          </a:p>
          <a:p>
            <a:r>
              <a:rPr lang="en-US" altLang="en-US" sz="1800" dirty="0"/>
              <a:t>coil.  When the injector is operated during cranking the</a:t>
            </a:r>
          </a:p>
          <a:p>
            <a:r>
              <a:rPr lang="en-US" altLang="en-US" sz="1800" dirty="0"/>
              <a:t>heater coil heats the bi-metal strip which will bend and</a:t>
            </a:r>
          </a:p>
          <a:p>
            <a:r>
              <a:rPr lang="en-US" altLang="en-US" sz="1800" dirty="0"/>
              <a:t>break the earth of the cold start valve. </a:t>
            </a:r>
          </a:p>
        </p:txBody>
      </p:sp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bg1"/>
            </a:gs>
            <a:gs pos="74000">
              <a:schemeClr val="accent1">
                <a:lumMod val="45000"/>
                <a:lumOff val="55000"/>
              </a:schemeClr>
            </a:gs>
            <a:gs pos="0">
              <a:schemeClr val="accent1">
                <a:lumMod val="45000"/>
                <a:lumOff val="55000"/>
              </a:schemeClr>
            </a:gs>
            <a:gs pos="9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Freeform 2"/>
          <p:cNvSpPr>
            <a:spLocks/>
          </p:cNvSpPr>
          <p:nvPr/>
        </p:nvSpPr>
        <p:spPr bwMode="auto">
          <a:xfrm>
            <a:off x="152400" y="1600200"/>
            <a:ext cx="1068388" cy="3430588"/>
          </a:xfrm>
          <a:custGeom>
            <a:avLst/>
            <a:gdLst>
              <a:gd name="T0" fmla="*/ 0 w 673"/>
              <a:gd name="T1" fmla="*/ 166 h 2161"/>
              <a:gd name="T2" fmla="*/ 336 w 673"/>
              <a:gd name="T3" fmla="*/ 166 h 2161"/>
              <a:gd name="T4" fmla="*/ 336 w 673"/>
              <a:gd name="T5" fmla="*/ 0 h 2161"/>
              <a:gd name="T6" fmla="*/ 672 w 673"/>
              <a:gd name="T7" fmla="*/ 0 h 2161"/>
              <a:gd name="T8" fmla="*/ 672 w 673"/>
              <a:gd name="T9" fmla="*/ 2160 h 2161"/>
              <a:gd name="T10" fmla="*/ 336 w 673"/>
              <a:gd name="T11" fmla="*/ 2160 h 2161"/>
              <a:gd name="T12" fmla="*/ 336 w 673"/>
              <a:gd name="T13" fmla="*/ 1938 h 2161"/>
              <a:gd name="T14" fmla="*/ 0 w 673"/>
              <a:gd name="T15" fmla="*/ 1938 h 2161"/>
              <a:gd name="T16" fmla="*/ 0 w 673"/>
              <a:gd name="T17" fmla="*/ 166 h 21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73" h="2161">
                <a:moveTo>
                  <a:pt x="0" y="166"/>
                </a:moveTo>
                <a:lnTo>
                  <a:pt x="336" y="166"/>
                </a:lnTo>
                <a:lnTo>
                  <a:pt x="336" y="0"/>
                </a:lnTo>
                <a:lnTo>
                  <a:pt x="672" y="0"/>
                </a:lnTo>
                <a:lnTo>
                  <a:pt x="672" y="2160"/>
                </a:lnTo>
                <a:lnTo>
                  <a:pt x="336" y="2160"/>
                </a:lnTo>
                <a:lnTo>
                  <a:pt x="336" y="1938"/>
                </a:lnTo>
                <a:lnTo>
                  <a:pt x="0" y="1938"/>
                </a:lnTo>
                <a:lnTo>
                  <a:pt x="0" y="166"/>
                </a:lnTo>
              </a:path>
            </a:pathLst>
          </a:custGeom>
          <a:solidFill>
            <a:schemeClr val="fol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87" name="Oval 3"/>
          <p:cNvSpPr>
            <a:spLocks noChangeArrowheads="1"/>
          </p:cNvSpPr>
          <p:nvPr/>
        </p:nvSpPr>
        <p:spPr bwMode="auto">
          <a:xfrm>
            <a:off x="996950" y="1758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Oval 4"/>
          <p:cNvSpPr>
            <a:spLocks noChangeArrowheads="1"/>
          </p:cNvSpPr>
          <p:nvPr/>
        </p:nvSpPr>
        <p:spPr bwMode="auto">
          <a:xfrm>
            <a:off x="996950" y="19875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89" name="Oval 5"/>
          <p:cNvSpPr>
            <a:spLocks noChangeArrowheads="1"/>
          </p:cNvSpPr>
          <p:nvPr/>
        </p:nvSpPr>
        <p:spPr bwMode="auto">
          <a:xfrm>
            <a:off x="996950" y="2216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0" name="Oval 6"/>
          <p:cNvSpPr>
            <a:spLocks noChangeArrowheads="1"/>
          </p:cNvSpPr>
          <p:nvPr/>
        </p:nvSpPr>
        <p:spPr bwMode="auto">
          <a:xfrm>
            <a:off x="996950" y="2444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Oval 7"/>
          <p:cNvSpPr>
            <a:spLocks noChangeArrowheads="1"/>
          </p:cNvSpPr>
          <p:nvPr/>
        </p:nvSpPr>
        <p:spPr bwMode="auto">
          <a:xfrm>
            <a:off x="996950" y="26733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2" name="Oval 8"/>
          <p:cNvSpPr>
            <a:spLocks noChangeArrowheads="1"/>
          </p:cNvSpPr>
          <p:nvPr/>
        </p:nvSpPr>
        <p:spPr bwMode="auto">
          <a:xfrm>
            <a:off x="996950" y="2901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3" name="Oval 9"/>
          <p:cNvSpPr>
            <a:spLocks noChangeArrowheads="1"/>
          </p:cNvSpPr>
          <p:nvPr/>
        </p:nvSpPr>
        <p:spPr bwMode="auto">
          <a:xfrm>
            <a:off x="996950" y="31305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4" name="Oval 10"/>
          <p:cNvSpPr>
            <a:spLocks noChangeArrowheads="1"/>
          </p:cNvSpPr>
          <p:nvPr/>
        </p:nvSpPr>
        <p:spPr bwMode="auto">
          <a:xfrm>
            <a:off x="996950" y="3359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5" name="Oval 11"/>
          <p:cNvSpPr>
            <a:spLocks noChangeArrowheads="1"/>
          </p:cNvSpPr>
          <p:nvPr/>
        </p:nvSpPr>
        <p:spPr bwMode="auto">
          <a:xfrm>
            <a:off x="996950" y="3587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6" name="Oval 12"/>
          <p:cNvSpPr>
            <a:spLocks noChangeArrowheads="1"/>
          </p:cNvSpPr>
          <p:nvPr/>
        </p:nvSpPr>
        <p:spPr bwMode="auto">
          <a:xfrm>
            <a:off x="996950" y="38163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7" name="Oval 13"/>
          <p:cNvSpPr>
            <a:spLocks noChangeArrowheads="1"/>
          </p:cNvSpPr>
          <p:nvPr/>
        </p:nvSpPr>
        <p:spPr bwMode="auto">
          <a:xfrm>
            <a:off x="996950" y="4044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8" name="Oval 14"/>
          <p:cNvSpPr>
            <a:spLocks noChangeArrowheads="1"/>
          </p:cNvSpPr>
          <p:nvPr/>
        </p:nvSpPr>
        <p:spPr bwMode="auto">
          <a:xfrm>
            <a:off x="996950" y="42735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9" name="Oval 15"/>
          <p:cNvSpPr>
            <a:spLocks noChangeArrowheads="1"/>
          </p:cNvSpPr>
          <p:nvPr/>
        </p:nvSpPr>
        <p:spPr bwMode="auto">
          <a:xfrm>
            <a:off x="996950" y="4502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0" name="Oval 16"/>
          <p:cNvSpPr>
            <a:spLocks noChangeArrowheads="1"/>
          </p:cNvSpPr>
          <p:nvPr/>
        </p:nvSpPr>
        <p:spPr bwMode="auto">
          <a:xfrm>
            <a:off x="463550" y="19113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1" name="Oval 17"/>
          <p:cNvSpPr>
            <a:spLocks noChangeArrowheads="1"/>
          </p:cNvSpPr>
          <p:nvPr/>
        </p:nvSpPr>
        <p:spPr bwMode="auto">
          <a:xfrm>
            <a:off x="463550" y="2139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2" name="Oval 18"/>
          <p:cNvSpPr>
            <a:spLocks noChangeArrowheads="1"/>
          </p:cNvSpPr>
          <p:nvPr/>
        </p:nvSpPr>
        <p:spPr bwMode="auto">
          <a:xfrm>
            <a:off x="463550" y="23685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3" name="Oval 19"/>
          <p:cNvSpPr>
            <a:spLocks noChangeArrowheads="1"/>
          </p:cNvSpPr>
          <p:nvPr/>
        </p:nvSpPr>
        <p:spPr bwMode="auto">
          <a:xfrm>
            <a:off x="463550" y="2597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4" name="Oval 20"/>
          <p:cNvSpPr>
            <a:spLocks noChangeArrowheads="1"/>
          </p:cNvSpPr>
          <p:nvPr/>
        </p:nvSpPr>
        <p:spPr bwMode="auto">
          <a:xfrm>
            <a:off x="463550" y="2825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5" name="Oval 21"/>
          <p:cNvSpPr>
            <a:spLocks noChangeArrowheads="1"/>
          </p:cNvSpPr>
          <p:nvPr/>
        </p:nvSpPr>
        <p:spPr bwMode="auto">
          <a:xfrm>
            <a:off x="463550" y="30543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6" name="Oval 22"/>
          <p:cNvSpPr>
            <a:spLocks noChangeArrowheads="1"/>
          </p:cNvSpPr>
          <p:nvPr/>
        </p:nvSpPr>
        <p:spPr bwMode="auto">
          <a:xfrm>
            <a:off x="463550" y="3282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7" name="Oval 23"/>
          <p:cNvSpPr>
            <a:spLocks noChangeArrowheads="1"/>
          </p:cNvSpPr>
          <p:nvPr/>
        </p:nvSpPr>
        <p:spPr bwMode="auto">
          <a:xfrm>
            <a:off x="463550" y="35115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8" name="Oval 24"/>
          <p:cNvSpPr>
            <a:spLocks noChangeArrowheads="1"/>
          </p:cNvSpPr>
          <p:nvPr/>
        </p:nvSpPr>
        <p:spPr bwMode="auto">
          <a:xfrm>
            <a:off x="463550" y="3740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9" name="Oval 25"/>
          <p:cNvSpPr>
            <a:spLocks noChangeArrowheads="1"/>
          </p:cNvSpPr>
          <p:nvPr/>
        </p:nvSpPr>
        <p:spPr bwMode="auto">
          <a:xfrm>
            <a:off x="463550" y="3968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10" name="Oval 26"/>
          <p:cNvSpPr>
            <a:spLocks noChangeArrowheads="1"/>
          </p:cNvSpPr>
          <p:nvPr/>
        </p:nvSpPr>
        <p:spPr bwMode="auto">
          <a:xfrm>
            <a:off x="463550" y="41973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11" name="Oval 27"/>
          <p:cNvSpPr>
            <a:spLocks noChangeArrowheads="1"/>
          </p:cNvSpPr>
          <p:nvPr/>
        </p:nvSpPr>
        <p:spPr bwMode="auto">
          <a:xfrm>
            <a:off x="463550" y="4425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2016" name="Group 32"/>
          <p:cNvGrpSpPr>
            <a:grpSpLocks/>
          </p:cNvGrpSpPr>
          <p:nvPr/>
        </p:nvGrpSpPr>
        <p:grpSpPr bwMode="auto">
          <a:xfrm>
            <a:off x="1682750" y="5486400"/>
            <a:ext cx="520700" cy="755650"/>
            <a:chOff x="1060" y="3456"/>
            <a:chExt cx="328" cy="476"/>
          </a:xfrm>
        </p:grpSpPr>
        <p:sp>
          <p:nvSpPr>
            <p:cNvPr id="42012" name="Rectangle 28"/>
            <p:cNvSpPr>
              <a:spLocks noChangeArrowheads="1"/>
            </p:cNvSpPr>
            <p:nvPr/>
          </p:nvSpPr>
          <p:spPr bwMode="auto">
            <a:xfrm>
              <a:off x="1060" y="3460"/>
              <a:ext cx="328" cy="472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3" name="Rectangle 29"/>
            <p:cNvSpPr>
              <a:spLocks noChangeArrowheads="1"/>
            </p:cNvSpPr>
            <p:nvPr/>
          </p:nvSpPr>
          <p:spPr bwMode="auto">
            <a:xfrm>
              <a:off x="1252" y="3604"/>
              <a:ext cx="88" cy="184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4" name="Freeform 30"/>
            <p:cNvSpPr>
              <a:spLocks/>
            </p:cNvSpPr>
            <p:nvPr/>
          </p:nvSpPr>
          <p:spPr bwMode="auto">
            <a:xfrm>
              <a:off x="1104" y="3456"/>
              <a:ext cx="193" cy="433"/>
            </a:xfrm>
            <a:custGeom>
              <a:avLst/>
              <a:gdLst>
                <a:gd name="T0" fmla="*/ 0 w 193"/>
                <a:gd name="T1" fmla="*/ 0 h 433"/>
                <a:gd name="T2" fmla="*/ 0 w 193"/>
                <a:gd name="T3" fmla="*/ 432 h 433"/>
                <a:gd name="T4" fmla="*/ 192 w 193"/>
                <a:gd name="T5" fmla="*/ 432 h 433"/>
                <a:gd name="T6" fmla="*/ 192 w 193"/>
                <a:gd name="T7" fmla="*/ 336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3" h="433">
                  <a:moveTo>
                    <a:pt x="0" y="0"/>
                  </a:moveTo>
                  <a:lnTo>
                    <a:pt x="0" y="432"/>
                  </a:lnTo>
                  <a:lnTo>
                    <a:pt x="192" y="432"/>
                  </a:lnTo>
                  <a:lnTo>
                    <a:pt x="192" y="336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15" name="Freeform 31"/>
            <p:cNvSpPr>
              <a:spLocks/>
            </p:cNvSpPr>
            <p:nvPr/>
          </p:nvSpPr>
          <p:spPr bwMode="auto">
            <a:xfrm>
              <a:off x="1296" y="3456"/>
              <a:ext cx="1" cy="145"/>
            </a:xfrm>
            <a:custGeom>
              <a:avLst/>
              <a:gdLst>
                <a:gd name="T0" fmla="*/ 0 w 1"/>
                <a:gd name="T1" fmla="*/ 144 h 145"/>
                <a:gd name="T2" fmla="*/ 0 w 1"/>
                <a:gd name="T3" fmla="*/ 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145">
                  <a:moveTo>
                    <a:pt x="0" y="144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021" name="Group 37"/>
          <p:cNvGrpSpPr>
            <a:grpSpLocks/>
          </p:cNvGrpSpPr>
          <p:nvPr/>
        </p:nvGrpSpPr>
        <p:grpSpPr bwMode="auto">
          <a:xfrm>
            <a:off x="2444750" y="5486400"/>
            <a:ext cx="368300" cy="755650"/>
            <a:chOff x="1540" y="3456"/>
            <a:chExt cx="232" cy="476"/>
          </a:xfrm>
        </p:grpSpPr>
        <p:sp>
          <p:nvSpPr>
            <p:cNvPr id="42017" name="Rectangle 33"/>
            <p:cNvSpPr>
              <a:spLocks noChangeArrowheads="1"/>
            </p:cNvSpPr>
            <p:nvPr/>
          </p:nvSpPr>
          <p:spPr bwMode="auto">
            <a:xfrm>
              <a:off x="1540" y="3460"/>
              <a:ext cx="232" cy="472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8" name="Rectangle 34"/>
            <p:cNvSpPr>
              <a:spLocks noChangeArrowheads="1"/>
            </p:cNvSpPr>
            <p:nvPr/>
          </p:nvSpPr>
          <p:spPr bwMode="auto">
            <a:xfrm>
              <a:off x="1677" y="3604"/>
              <a:ext cx="61" cy="184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9" name="Freeform 35"/>
            <p:cNvSpPr>
              <a:spLocks/>
            </p:cNvSpPr>
            <p:nvPr/>
          </p:nvSpPr>
          <p:spPr bwMode="auto">
            <a:xfrm>
              <a:off x="1570" y="3456"/>
              <a:ext cx="138" cy="433"/>
            </a:xfrm>
            <a:custGeom>
              <a:avLst/>
              <a:gdLst>
                <a:gd name="T0" fmla="*/ 0 w 138"/>
                <a:gd name="T1" fmla="*/ 0 h 433"/>
                <a:gd name="T2" fmla="*/ 0 w 138"/>
                <a:gd name="T3" fmla="*/ 432 h 433"/>
                <a:gd name="T4" fmla="*/ 137 w 138"/>
                <a:gd name="T5" fmla="*/ 432 h 433"/>
                <a:gd name="T6" fmla="*/ 137 w 138"/>
                <a:gd name="T7" fmla="*/ 336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8" h="433">
                  <a:moveTo>
                    <a:pt x="0" y="0"/>
                  </a:moveTo>
                  <a:lnTo>
                    <a:pt x="0" y="432"/>
                  </a:lnTo>
                  <a:lnTo>
                    <a:pt x="137" y="432"/>
                  </a:lnTo>
                  <a:lnTo>
                    <a:pt x="137" y="336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20" name="Freeform 36"/>
            <p:cNvSpPr>
              <a:spLocks/>
            </p:cNvSpPr>
            <p:nvPr/>
          </p:nvSpPr>
          <p:spPr bwMode="auto">
            <a:xfrm>
              <a:off x="1707" y="3456"/>
              <a:ext cx="1" cy="145"/>
            </a:xfrm>
            <a:custGeom>
              <a:avLst/>
              <a:gdLst>
                <a:gd name="T0" fmla="*/ 0 w 1"/>
                <a:gd name="T1" fmla="*/ 144 h 145"/>
                <a:gd name="T2" fmla="*/ 0 w 1"/>
                <a:gd name="T3" fmla="*/ 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145">
                  <a:moveTo>
                    <a:pt x="0" y="144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042" name="Group 58"/>
          <p:cNvGrpSpPr>
            <a:grpSpLocks/>
          </p:cNvGrpSpPr>
          <p:nvPr/>
        </p:nvGrpSpPr>
        <p:grpSpPr bwMode="auto">
          <a:xfrm>
            <a:off x="6711950" y="5562600"/>
            <a:ext cx="1739900" cy="755650"/>
            <a:chOff x="4228" y="3504"/>
            <a:chExt cx="1096" cy="476"/>
          </a:xfrm>
        </p:grpSpPr>
        <p:grpSp>
          <p:nvGrpSpPr>
            <p:cNvPr id="42026" name="Group 42"/>
            <p:cNvGrpSpPr>
              <a:grpSpLocks/>
            </p:cNvGrpSpPr>
            <p:nvPr/>
          </p:nvGrpSpPr>
          <p:grpSpPr bwMode="auto">
            <a:xfrm>
              <a:off x="4228" y="3504"/>
              <a:ext cx="232" cy="476"/>
              <a:chOff x="4228" y="3504"/>
              <a:chExt cx="232" cy="476"/>
            </a:xfrm>
          </p:grpSpPr>
          <p:sp>
            <p:nvSpPr>
              <p:cNvPr id="42022" name="Rectangle 38"/>
              <p:cNvSpPr>
                <a:spLocks noChangeArrowheads="1"/>
              </p:cNvSpPr>
              <p:nvPr/>
            </p:nvSpPr>
            <p:spPr bwMode="auto">
              <a:xfrm>
                <a:off x="4228" y="3508"/>
                <a:ext cx="232" cy="472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23" name="Rectangle 39"/>
              <p:cNvSpPr>
                <a:spLocks noChangeArrowheads="1"/>
              </p:cNvSpPr>
              <p:nvPr/>
            </p:nvSpPr>
            <p:spPr bwMode="auto">
              <a:xfrm>
                <a:off x="4365" y="3652"/>
                <a:ext cx="61" cy="184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24" name="Freeform 40"/>
              <p:cNvSpPr>
                <a:spLocks/>
              </p:cNvSpPr>
              <p:nvPr/>
            </p:nvSpPr>
            <p:spPr bwMode="auto">
              <a:xfrm>
                <a:off x="4258" y="3504"/>
                <a:ext cx="138" cy="433"/>
              </a:xfrm>
              <a:custGeom>
                <a:avLst/>
                <a:gdLst>
                  <a:gd name="T0" fmla="*/ 0 w 138"/>
                  <a:gd name="T1" fmla="*/ 0 h 433"/>
                  <a:gd name="T2" fmla="*/ 0 w 138"/>
                  <a:gd name="T3" fmla="*/ 432 h 433"/>
                  <a:gd name="T4" fmla="*/ 137 w 138"/>
                  <a:gd name="T5" fmla="*/ 432 h 433"/>
                  <a:gd name="T6" fmla="*/ 137 w 138"/>
                  <a:gd name="T7" fmla="*/ 336 h 4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8" h="433">
                    <a:moveTo>
                      <a:pt x="0" y="0"/>
                    </a:moveTo>
                    <a:lnTo>
                      <a:pt x="0" y="432"/>
                    </a:lnTo>
                    <a:lnTo>
                      <a:pt x="137" y="432"/>
                    </a:lnTo>
                    <a:lnTo>
                      <a:pt x="137" y="336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025" name="Freeform 41"/>
              <p:cNvSpPr>
                <a:spLocks/>
              </p:cNvSpPr>
              <p:nvPr/>
            </p:nvSpPr>
            <p:spPr bwMode="auto">
              <a:xfrm>
                <a:off x="4395" y="3504"/>
                <a:ext cx="1" cy="145"/>
              </a:xfrm>
              <a:custGeom>
                <a:avLst/>
                <a:gdLst>
                  <a:gd name="T0" fmla="*/ 0 w 1"/>
                  <a:gd name="T1" fmla="*/ 144 h 145"/>
                  <a:gd name="T2" fmla="*/ 0 w 1"/>
                  <a:gd name="T3" fmla="*/ 0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45">
                    <a:moveTo>
                      <a:pt x="0" y="144"/>
                    </a:moveTo>
                    <a:lnTo>
                      <a:pt x="0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2031" name="Group 47"/>
            <p:cNvGrpSpPr>
              <a:grpSpLocks/>
            </p:cNvGrpSpPr>
            <p:nvPr/>
          </p:nvGrpSpPr>
          <p:grpSpPr bwMode="auto">
            <a:xfrm>
              <a:off x="4516" y="3504"/>
              <a:ext cx="232" cy="476"/>
              <a:chOff x="4516" y="3504"/>
              <a:chExt cx="232" cy="476"/>
            </a:xfrm>
          </p:grpSpPr>
          <p:sp>
            <p:nvSpPr>
              <p:cNvPr id="42027" name="Rectangle 43"/>
              <p:cNvSpPr>
                <a:spLocks noChangeArrowheads="1"/>
              </p:cNvSpPr>
              <p:nvPr/>
            </p:nvSpPr>
            <p:spPr bwMode="auto">
              <a:xfrm>
                <a:off x="4516" y="3508"/>
                <a:ext cx="232" cy="472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28" name="Rectangle 44"/>
              <p:cNvSpPr>
                <a:spLocks noChangeArrowheads="1"/>
              </p:cNvSpPr>
              <p:nvPr/>
            </p:nvSpPr>
            <p:spPr bwMode="auto">
              <a:xfrm>
                <a:off x="4653" y="3652"/>
                <a:ext cx="61" cy="184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29" name="Freeform 45"/>
              <p:cNvSpPr>
                <a:spLocks/>
              </p:cNvSpPr>
              <p:nvPr/>
            </p:nvSpPr>
            <p:spPr bwMode="auto">
              <a:xfrm>
                <a:off x="4546" y="3504"/>
                <a:ext cx="138" cy="433"/>
              </a:xfrm>
              <a:custGeom>
                <a:avLst/>
                <a:gdLst>
                  <a:gd name="T0" fmla="*/ 0 w 138"/>
                  <a:gd name="T1" fmla="*/ 0 h 433"/>
                  <a:gd name="T2" fmla="*/ 0 w 138"/>
                  <a:gd name="T3" fmla="*/ 432 h 433"/>
                  <a:gd name="T4" fmla="*/ 137 w 138"/>
                  <a:gd name="T5" fmla="*/ 432 h 433"/>
                  <a:gd name="T6" fmla="*/ 137 w 138"/>
                  <a:gd name="T7" fmla="*/ 336 h 4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8" h="433">
                    <a:moveTo>
                      <a:pt x="0" y="0"/>
                    </a:moveTo>
                    <a:lnTo>
                      <a:pt x="0" y="432"/>
                    </a:lnTo>
                    <a:lnTo>
                      <a:pt x="137" y="432"/>
                    </a:lnTo>
                    <a:lnTo>
                      <a:pt x="137" y="336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030" name="Freeform 46"/>
              <p:cNvSpPr>
                <a:spLocks/>
              </p:cNvSpPr>
              <p:nvPr/>
            </p:nvSpPr>
            <p:spPr bwMode="auto">
              <a:xfrm>
                <a:off x="4683" y="3504"/>
                <a:ext cx="1" cy="145"/>
              </a:xfrm>
              <a:custGeom>
                <a:avLst/>
                <a:gdLst>
                  <a:gd name="T0" fmla="*/ 0 w 1"/>
                  <a:gd name="T1" fmla="*/ 144 h 145"/>
                  <a:gd name="T2" fmla="*/ 0 w 1"/>
                  <a:gd name="T3" fmla="*/ 0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45">
                    <a:moveTo>
                      <a:pt x="0" y="144"/>
                    </a:moveTo>
                    <a:lnTo>
                      <a:pt x="0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2036" name="Group 52"/>
            <p:cNvGrpSpPr>
              <a:grpSpLocks/>
            </p:cNvGrpSpPr>
            <p:nvPr/>
          </p:nvGrpSpPr>
          <p:grpSpPr bwMode="auto">
            <a:xfrm>
              <a:off x="4804" y="3504"/>
              <a:ext cx="232" cy="476"/>
              <a:chOff x="4804" y="3504"/>
              <a:chExt cx="232" cy="476"/>
            </a:xfrm>
          </p:grpSpPr>
          <p:sp>
            <p:nvSpPr>
              <p:cNvPr id="42032" name="Rectangle 48"/>
              <p:cNvSpPr>
                <a:spLocks noChangeArrowheads="1"/>
              </p:cNvSpPr>
              <p:nvPr/>
            </p:nvSpPr>
            <p:spPr bwMode="auto">
              <a:xfrm>
                <a:off x="4804" y="3508"/>
                <a:ext cx="232" cy="472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33" name="Rectangle 49"/>
              <p:cNvSpPr>
                <a:spLocks noChangeArrowheads="1"/>
              </p:cNvSpPr>
              <p:nvPr/>
            </p:nvSpPr>
            <p:spPr bwMode="auto">
              <a:xfrm>
                <a:off x="4941" y="3652"/>
                <a:ext cx="61" cy="184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34" name="Freeform 50"/>
              <p:cNvSpPr>
                <a:spLocks/>
              </p:cNvSpPr>
              <p:nvPr/>
            </p:nvSpPr>
            <p:spPr bwMode="auto">
              <a:xfrm>
                <a:off x="4834" y="3504"/>
                <a:ext cx="138" cy="433"/>
              </a:xfrm>
              <a:custGeom>
                <a:avLst/>
                <a:gdLst>
                  <a:gd name="T0" fmla="*/ 0 w 138"/>
                  <a:gd name="T1" fmla="*/ 0 h 433"/>
                  <a:gd name="T2" fmla="*/ 0 w 138"/>
                  <a:gd name="T3" fmla="*/ 432 h 433"/>
                  <a:gd name="T4" fmla="*/ 137 w 138"/>
                  <a:gd name="T5" fmla="*/ 432 h 433"/>
                  <a:gd name="T6" fmla="*/ 137 w 138"/>
                  <a:gd name="T7" fmla="*/ 336 h 4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8" h="433">
                    <a:moveTo>
                      <a:pt x="0" y="0"/>
                    </a:moveTo>
                    <a:lnTo>
                      <a:pt x="0" y="432"/>
                    </a:lnTo>
                    <a:lnTo>
                      <a:pt x="137" y="432"/>
                    </a:lnTo>
                    <a:lnTo>
                      <a:pt x="137" y="336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035" name="Freeform 51"/>
              <p:cNvSpPr>
                <a:spLocks/>
              </p:cNvSpPr>
              <p:nvPr/>
            </p:nvSpPr>
            <p:spPr bwMode="auto">
              <a:xfrm>
                <a:off x="4971" y="3504"/>
                <a:ext cx="1" cy="145"/>
              </a:xfrm>
              <a:custGeom>
                <a:avLst/>
                <a:gdLst>
                  <a:gd name="T0" fmla="*/ 0 w 1"/>
                  <a:gd name="T1" fmla="*/ 144 h 145"/>
                  <a:gd name="T2" fmla="*/ 0 w 1"/>
                  <a:gd name="T3" fmla="*/ 0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45">
                    <a:moveTo>
                      <a:pt x="0" y="144"/>
                    </a:moveTo>
                    <a:lnTo>
                      <a:pt x="0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2041" name="Group 57"/>
            <p:cNvGrpSpPr>
              <a:grpSpLocks/>
            </p:cNvGrpSpPr>
            <p:nvPr/>
          </p:nvGrpSpPr>
          <p:grpSpPr bwMode="auto">
            <a:xfrm>
              <a:off x="5092" y="3504"/>
              <a:ext cx="232" cy="476"/>
              <a:chOff x="5092" y="3504"/>
              <a:chExt cx="232" cy="476"/>
            </a:xfrm>
          </p:grpSpPr>
          <p:sp>
            <p:nvSpPr>
              <p:cNvPr id="42037" name="Rectangle 53"/>
              <p:cNvSpPr>
                <a:spLocks noChangeArrowheads="1"/>
              </p:cNvSpPr>
              <p:nvPr/>
            </p:nvSpPr>
            <p:spPr bwMode="auto">
              <a:xfrm>
                <a:off x="5092" y="3508"/>
                <a:ext cx="232" cy="472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38" name="Rectangle 54"/>
              <p:cNvSpPr>
                <a:spLocks noChangeArrowheads="1"/>
              </p:cNvSpPr>
              <p:nvPr/>
            </p:nvSpPr>
            <p:spPr bwMode="auto">
              <a:xfrm>
                <a:off x="5229" y="3652"/>
                <a:ext cx="61" cy="184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39" name="Freeform 55"/>
              <p:cNvSpPr>
                <a:spLocks/>
              </p:cNvSpPr>
              <p:nvPr/>
            </p:nvSpPr>
            <p:spPr bwMode="auto">
              <a:xfrm>
                <a:off x="5122" y="3504"/>
                <a:ext cx="138" cy="433"/>
              </a:xfrm>
              <a:custGeom>
                <a:avLst/>
                <a:gdLst>
                  <a:gd name="T0" fmla="*/ 0 w 138"/>
                  <a:gd name="T1" fmla="*/ 0 h 433"/>
                  <a:gd name="T2" fmla="*/ 0 w 138"/>
                  <a:gd name="T3" fmla="*/ 432 h 433"/>
                  <a:gd name="T4" fmla="*/ 137 w 138"/>
                  <a:gd name="T5" fmla="*/ 432 h 433"/>
                  <a:gd name="T6" fmla="*/ 137 w 138"/>
                  <a:gd name="T7" fmla="*/ 336 h 4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8" h="433">
                    <a:moveTo>
                      <a:pt x="0" y="0"/>
                    </a:moveTo>
                    <a:lnTo>
                      <a:pt x="0" y="432"/>
                    </a:lnTo>
                    <a:lnTo>
                      <a:pt x="137" y="432"/>
                    </a:lnTo>
                    <a:lnTo>
                      <a:pt x="137" y="336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040" name="Freeform 56"/>
              <p:cNvSpPr>
                <a:spLocks/>
              </p:cNvSpPr>
              <p:nvPr/>
            </p:nvSpPr>
            <p:spPr bwMode="auto">
              <a:xfrm>
                <a:off x="5259" y="3504"/>
                <a:ext cx="1" cy="145"/>
              </a:xfrm>
              <a:custGeom>
                <a:avLst/>
                <a:gdLst>
                  <a:gd name="T0" fmla="*/ 0 w 1"/>
                  <a:gd name="T1" fmla="*/ 144 h 145"/>
                  <a:gd name="T2" fmla="*/ 0 w 1"/>
                  <a:gd name="T3" fmla="*/ 0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45">
                    <a:moveTo>
                      <a:pt x="0" y="144"/>
                    </a:moveTo>
                    <a:lnTo>
                      <a:pt x="0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42043" name="Freeform 59"/>
          <p:cNvSpPr>
            <a:spLocks/>
          </p:cNvSpPr>
          <p:nvPr/>
        </p:nvSpPr>
        <p:spPr bwMode="auto">
          <a:xfrm>
            <a:off x="1905000" y="6019800"/>
            <a:ext cx="230188" cy="230188"/>
          </a:xfrm>
          <a:custGeom>
            <a:avLst/>
            <a:gdLst>
              <a:gd name="T0" fmla="*/ 0 w 145"/>
              <a:gd name="T1" fmla="*/ 144 h 145"/>
              <a:gd name="T2" fmla="*/ 144 w 145"/>
              <a:gd name="T3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45" h="145">
                <a:moveTo>
                  <a:pt x="0" y="144"/>
                </a:moveTo>
                <a:lnTo>
                  <a:pt x="14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2048" name="Group 64"/>
          <p:cNvGrpSpPr>
            <a:grpSpLocks/>
          </p:cNvGrpSpPr>
          <p:nvPr/>
        </p:nvGrpSpPr>
        <p:grpSpPr bwMode="auto">
          <a:xfrm>
            <a:off x="5111750" y="5562600"/>
            <a:ext cx="368300" cy="755650"/>
            <a:chOff x="3220" y="3504"/>
            <a:chExt cx="232" cy="476"/>
          </a:xfrm>
        </p:grpSpPr>
        <p:sp>
          <p:nvSpPr>
            <p:cNvPr id="42044" name="Rectangle 60"/>
            <p:cNvSpPr>
              <a:spLocks noChangeArrowheads="1"/>
            </p:cNvSpPr>
            <p:nvPr/>
          </p:nvSpPr>
          <p:spPr bwMode="auto">
            <a:xfrm>
              <a:off x="3220" y="3508"/>
              <a:ext cx="232" cy="472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5" name="Rectangle 61"/>
            <p:cNvSpPr>
              <a:spLocks noChangeArrowheads="1"/>
            </p:cNvSpPr>
            <p:nvPr/>
          </p:nvSpPr>
          <p:spPr bwMode="auto">
            <a:xfrm>
              <a:off x="3357" y="3652"/>
              <a:ext cx="61" cy="184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6" name="Freeform 62"/>
            <p:cNvSpPr>
              <a:spLocks/>
            </p:cNvSpPr>
            <p:nvPr/>
          </p:nvSpPr>
          <p:spPr bwMode="auto">
            <a:xfrm>
              <a:off x="3250" y="3504"/>
              <a:ext cx="138" cy="433"/>
            </a:xfrm>
            <a:custGeom>
              <a:avLst/>
              <a:gdLst>
                <a:gd name="T0" fmla="*/ 0 w 138"/>
                <a:gd name="T1" fmla="*/ 0 h 433"/>
                <a:gd name="T2" fmla="*/ 0 w 138"/>
                <a:gd name="T3" fmla="*/ 432 h 433"/>
                <a:gd name="T4" fmla="*/ 137 w 138"/>
                <a:gd name="T5" fmla="*/ 432 h 433"/>
                <a:gd name="T6" fmla="*/ 137 w 138"/>
                <a:gd name="T7" fmla="*/ 336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8" h="433">
                  <a:moveTo>
                    <a:pt x="0" y="0"/>
                  </a:moveTo>
                  <a:lnTo>
                    <a:pt x="0" y="432"/>
                  </a:lnTo>
                  <a:lnTo>
                    <a:pt x="137" y="432"/>
                  </a:lnTo>
                  <a:lnTo>
                    <a:pt x="137" y="336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47" name="Freeform 63"/>
            <p:cNvSpPr>
              <a:spLocks/>
            </p:cNvSpPr>
            <p:nvPr/>
          </p:nvSpPr>
          <p:spPr bwMode="auto">
            <a:xfrm>
              <a:off x="3387" y="3504"/>
              <a:ext cx="1" cy="145"/>
            </a:xfrm>
            <a:custGeom>
              <a:avLst/>
              <a:gdLst>
                <a:gd name="T0" fmla="*/ 0 w 1"/>
                <a:gd name="T1" fmla="*/ 144 h 145"/>
                <a:gd name="T2" fmla="*/ 0 w 1"/>
                <a:gd name="T3" fmla="*/ 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145">
                  <a:moveTo>
                    <a:pt x="0" y="144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054" name="Group 70"/>
          <p:cNvGrpSpPr>
            <a:grpSpLocks/>
          </p:cNvGrpSpPr>
          <p:nvPr/>
        </p:nvGrpSpPr>
        <p:grpSpPr bwMode="auto">
          <a:xfrm>
            <a:off x="5873750" y="5562600"/>
            <a:ext cx="520700" cy="755650"/>
            <a:chOff x="3700" y="3504"/>
            <a:chExt cx="328" cy="476"/>
          </a:xfrm>
        </p:grpSpPr>
        <p:sp>
          <p:nvSpPr>
            <p:cNvPr id="42049" name="Rectangle 65"/>
            <p:cNvSpPr>
              <a:spLocks noChangeArrowheads="1"/>
            </p:cNvSpPr>
            <p:nvPr/>
          </p:nvSpPr>
          <p:spPr bwMode="auto">
            <a:xfrm>
              <a:off x="3700" y="3508"/>
              <a:ext cx="328" cy="472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0" name="Rectangle 66"/>
            <p:cNvSpPr>
              <a:spLocks noChangeArrowheads="1"/>
            </p:cNvSpPr>
            <p:nvPr/>
          </p:nvSpPr>
          <p:spPr bwMode="auto">
            <a:xfrm>
              <a:off x="3912" y="3652"/>
              <a:ext cx="75" cy="184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1" name="Freeform 67"/>
            <p:cNvSpPr>
              <a:spLocks/>
            </p:cNvSpPr>
            <p:nvPr/>
          </p:nvSpPr>
          <p:spPr bwMode="auto">
            <a:xfrm>
              <a:off x="3949" y="3504"/>
              <a:ext cx="1" cy="145"/>
            </a:xfrm>
            <a:custGeom>
              <a:avLst/>
              <a:gdLst>
                <a:gd name="T0" fmla="*/ 0 w 1"/>
                <a:gd name="T1" fmla="*/ 144 h 145"/>
                <a:gd name="T2" fmla="*/ 0 w 1"/>
                <a:gd name="T3" fmla="*/ 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145">
                  <a:moveTo>
                    <a:pt x="0" y="144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52" name="Freeform 68"/>
            <p:cNvSpPr>
              <a:spLocks/>
            </p:cNvSpPr>
            <p:nvPr/>
          </p:nvSpPr>
          <p:spPr bwMode="auto">
            <a:xfrm>
              <a:off x="3792" y="3504"/>
              <a:ext cx="49" cy="193"/>
            </a:xfrm>
            <a:custGeom>
              <a:avLst/>
              <a:gdLst>
                <a:gd name="T0" fmla="*/ 0 w 49"/>
                <a:gd name="T1" fmla="*/ 0 h 193"/>
                <a:gd name="T2" fmla="*/ 0 w 49"/>
                <a:gd name="T3" fmla="*/ 144 h 193"/>
                <a:gd name="T4" fmla="*/ 48 w 49"/>
                <a:gd name="T5" fmla="*/ 192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193">
                  <a:moveTo>
                    <a:pt x="0" y="0"/>
                  </a:moveTo>
                  <a:lnTo>
                    <a:pt x="0" y="144"/>
                  </a:lnTo>
                  <a:lnTo>
                    <a:pt x="48" y="192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53" name="Freeform 69"/>
            <p:cNvSpPr>
              <a:spLocks/>
            </p:cNvSpPr>
            <p:nvPr/>
          </p:nvSpPr>
          <p:spPr bwMode="auto">
            <a:xfrm>
              <a:off x="3792" y="3696"/>
              <a:ext cx="145" cy="241"/>
            </a:xfrm>
            <a:custGeom>
              <a:avLst/>
              <a:gdLst>
                <a:gd name="T0" fmla="*/ 144 w 145"/>
                <a:gd name="T1" fmla="*/ 144 h 241"/>
                <a:gd name="T2" fmla="*/ 144 w 145"/>
                <a:gd name="T3" fmla="*/ 240 h 241"/>
                <a:gd name="T4" fmla="*/ 0 w 145"/>
                <a:gd name="T5" fmla="*/ 240 h 241"/>
                <a:gd name="T6" fmla="*/ 0 w 145"/>
                <a:gd name="T7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5" h="241">
                  <a:moveTo>
                    <a:pt x="144" y="144"/>
                  </a:moveTo>
                  <a:lnTo>
                    <a:pt x="144" y="240"/>
                  </a:lnTo>
                  <a:lnTo>
                    <a:pt x="0" y="240"/>
                  </a:ln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059" name="Group 75"/>
          <p:cNvGrpSpPr>
            <a:grpSpLocks/>
          </p:cNvGrpSpPr>
          <p:nvPr/>
        </p:nvGrpSpPr>
        <p:grpSpPr bwMode="auto">
          <a:xfrm>
            <a:off x="2901950" y="5486400"/>
            <a:ext cx="444500" cy="755650"/>
            <a:chOff x="1828" y="3456"/>
            <a:chExt cx="280" cy="476"/>
          </a:xfrm>
        </p:grpSpPr>
        <p:sp>
          <p:nvSpPr>
            <p:cNvPr id="42055" name="Rectangle 71"/>
            <p:cNvSpPr>
              <a:spLocks noChangeArrowheads="1"/>
            </p:cNvSpPr>
            <p:nvPr/>
          </p:nvSpPr>
          <p:spPr bwMode="auto">
            <a:xfrm>
              <a:off x="1828" y="3460"/>
              <a:ext cx="280" cy="472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6" name="Freeform 72"/>
            <p:cNvSpPr>
              <a:spLocks/>
            </p:cNvSpPr>
            <p:nvPr/>
          </p:nvSpPr>
          <p:spPr bwMode="auto">
            <a:xfrm>
              <a:off x="1872" y="3456"/>
              <a:ext cx="49" cy="433"/>
            </a:xfrm>
            <a:custGeom>
              <a:avLst/>
              <a:gdLst>
                <a:gd name="T0" fmla="*/ 0 w 49"/>
                <a:gd name="T1" fmla="*/ 0 h 433"/>
                <a:gd name="T2" fmla="*/ 0 w 49"/>
                <a:gd name="T3" fmla="*/ 432 h 433"/>
                <a:gd name="T4" fmla="*/ 48 w 49"/>
                <a:gd name="T5" fmla="*/ 432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433">
                  <a:moveTo>
                    <a:pt x="0" y="0"/>
                  </a:moveTo>
                  <a:lnTo>
                    <a:pt x="0" y="432"/>
                  </a:lnTo>
                  <a:lnTo>
                    <a:pt x="48" y="432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57" name="Freeform 73"/>
            <p:cNvSpPr>
              <a:spLocks/>
            </p:cNvSpPr>
            <p:nvPr/>
          </p:nvSpPr>
          <p:spPr bwMode="auto">
            <a:xfrm>
              <a:off x="2016" y="3456"/>
              <a:ext cx="49" cy="433"/>
            </a:xfrm>
            <a:custGeom>
              <a:avLst/>
              <a:gdLst>
                <a:gd name="T0" fmla="*/ 48 w 49"/>
                <a:gd name="T1" fmla="*/ 0 h 433"/>
                <a:gd name="T2" fmla="*/ 48 w 49"/>
                <a:gd name="T3" fmla="*/ 432 h 433"/>
                <a:gd name="T4" fmla="*/ 0 w 49"/>
                <a:gd name="T5" fmla="*/ 432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433">
                  <a:moveTo>
                    <a:pt x="48" y="0"/>
                  </a:moveTo>
                  <a:lnTo>
                    <a:pt x="48" y="432"/>
                  </a:lnTo>
                  <a:lnTo>
                    <a:pt x="0" y="432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58" name="Freeform 74"/>
            <p:cNvSpPr>
              <a:spLocks/>
            </p:cNvSpPr>
            <p:nvPr/>
          </p:nvSpPr>
          <p:spPr bwMode="auto">
            <a:xfrm>
              <a:off x="1968" y="3456"/>
              <a:ext cx="49" cy="433"/>
            </a:xfrm>
            <a:custGeom>
              <a:avLst/>
              <a:gdLst>
                <a:gd name="T0" fmla="*/ 0 w 49"/>
                <a:gd name="T1" fmla="*/ 0 h 433"/>
                <a:gd name="T2" fmla="*/ 0 w 49"/>
                <a:gd name="T3" fmla="*/ 384 h 433"/>
                <a:gd name="T4" fmla="*/ 48 w 49"/>
                <a:gd name="T5" fmla="*/ 432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433">
                  <a:moveTo>
                    <a:pt x="0" y="0"/>
                  </a:moveTo>
                  <a:lnTo>
                    <a:pt x="0" y="384"/>
                  </a:lnTo>
                  <a:lnTo>
                    <a:pt x="48" y="432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071" name="Group 87"/>
          <p:cNvGrpSpPr>
            <a:grpSpLocks/>
          </p:cNvGrpSpPr>
          <p:nvPr/>
        </p:nvGrpSpPr>
        <p:grpSpPr bwMode="auto">
          <a:xfrm>
            <a:off x="3587750" y="5486400"/>
            <a:ext cx="1054100" cy="908050"/>
            <a:chOff x="2260" y="3456"/>
            <a:chExt cx="664" cy="572"/>
          </a:xfrm>
        </p:grpSpPr>
        <p:sp>
          <p:nvSpPr>
            <p:cNvPr id="42060" name="Rectangle 76"/>
            <p:cNvSpPr>
              <a:spLocks noChangeArrowheads="1"/>
            </p:cNvSpPr>
            <p:nvPr/>
          </p:nvSpPr>
          <p:spPr bwMode="auto">
            <a:xfrm>
              <a:off x="2260" y="3460"/>
              <a:ext cx="664" cy="568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1" name="Rectangle 77"/>
            <p:cNvSpPr>
              <a:spLocks noChangeArrowheads="1"/>
            </p:cNvSpPr>
            <p:nvPr/>
          </p:nvSpPr>
          <p:spPr bwMode="auto">
            <a:xfrm>
              <a:off x="2404" y="3652"/>
              <a:ext cx="136" cy="88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2" name="Rectangle 78"/>
            <p:cNvSpPr>
              <a:spLocks noChangeArrowheads="1"/>
            </p:cNvSpPr>
            <p:nvPr/>
          </p:nvSpPr>
          <p:spPr bwMode="auto">
            <a:xfrm>
              <a:off x="2596" y="3652"/>
              <a:ext cx="136" cy="88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3" name="Rectangle 79"/>
            <p:cNvSpPr>
              <a:spLocks noChangeArrowheads="1"/>
            </p:cNvSpPr>
            <p:nvPr/>
          </p:nvSpPr>
          <p:spPr bwMode="auto">
            <a:xfrm>
              <a:off x="2500" y="3796"/>
              <a:ext cx="136" cy="88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4" name="Freeform 80"/>
            <p:cNvSpPr>
              <a:spLocks/>
            </p:cNvSpPr>
            <p:nvPr/>
          </p:nvSpPr>
          <p:spPr bwMode="auto">
            <a:xfrm>
              <a:off x="2304" y="3456"/>
              <a:ext cx="193" cy="385"/>
            </a:xfrm>
            <a:custGeom>
              <a:avLst/>
              <a:gdLst>
                <a:gd name="T0" fmla="*/ 0 w 193"/>
                <a:gd name="T1" fmla="*/ 0 h 385"/>
                <a:gd name="T2" fmla="*/ 0 w 193"/>
                <a:gd name="T3" fmla="*/ 384 h 385"/>
                <a:gd name="T4" fmla="*/ 192 w 193"/>
                <a:gd name="T5" fmla="*/ 384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93" h="385">
                  <a:moveTo>
                    <a:pt x="0" y="0"/>
                  </a:moveTo>
                  <a:lnTo>
                    <a:pt x="0" y="384"/>
                  </a:lnTo>
                  <a:lnTo>
                    <a:pt x="192" y="384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65" name="Freeform 81"/>
            <p:cNvSpPr>
              <a:spLocks/>
            </p:cNvSpPr>
            <p:nvPr/>
          </p:nvSpPr>
          <p:spPr bwMode="auto">
            <a:xfrm>
              <a:off x="2352" y="3456"/>
              <a:ext cx="49" cy="241"/>
            </a:xfrm>
            <a:custGeom>
              <a:avLst/>
              <a:gdLst>
                <a:gd name="T0" fmla="*/ 0 w 49"/>
                <a:gd name="T1" fmla="*/ 0 h 241"/>
                <a:gd name="T2" fmla="*/ 0 w 49"/>
                <a:gd name="T3" fmla="*/ 240 h 241"/>
                <a:gd name="T4" fmla="*/ 48 w 49"/>
                <a:gd name="T5" fmla="*/ 24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241">
                  <a:moveTo>
                    <a:pt x="0" y="0"/>
                  </a:moveTo>
                  <a:lnTo>
                    <a:pt x="0" y="240"/>
                  </a:lnTo>
                  <a:lnTo>
                    <a:pt x="48" y="24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66" name="Freeform 82"/>
            <p:cNvSpPr>
              <a:spLocks/>
            </p:cNvSpPr>
            <p:nvPr/>
          </p:nvSpPr>
          <p:spPr bwMode="auto">
            <a:xfrm>
              <a:off x="2736" y="3456"/>
              <a:ext cx="49" cy="241"/>
            </a:xfrm>
            <a:custGeom>
              <a:avLst/>
              <a:gdLst>
                <a:gd name="T0" fmla="*/ 0 w 49"/>
                <a:gd name="T1" fmla="*/ 240 h 241"/>
                <a:gd name="T2" fmla="*/ 48 w 49"/>
                <a:gd name="T3" fmla="*/ 240 h 241"/>
                <a:gd name="T4" fmla="*/ 48 w 49"/>
                <a:gd name="T5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241">
                  <a:moveTo>
                    <a:pt x="0" y="240"/>
                  </a:moveTo>
                  <a:lnTo>
                    <a:pt x="48" y="240"/>
                  </a:lnTo>
                  <a:lnTo>
                    <a:pt x="48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67" name="Freeform 83"/>
            <p:cNvSpPr>
              <a:spLocks/>
            </p:cNvSpPr>
            <p:nvPr/>
          </p:nvSpPr>
          <p:spPr bwMode="auto">
            <a:xfrm>
              <a:off x="2640" y="3456"/>
              <a:ext cx="193" cy="385"/>
            </a:xfrm>
            <a:custGeom>
              <a:avLst/>
              <a:gdLst>
                <a:gd name="T0" fmla="*/ 0 w 193"/>
                <a:gd name="T1" fmla="*/ 384 h 385"/>
                <a:gd name="T2" fmla="*/ 192 w 193"/>
                <a:gd name="T3" fmla="*/ 384 h 385"/>
                <a:gd name="T4" fmla="*/ 192 w 193"/>
                <a:gd name="T5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93" h="385">
                  <a:moveTo>
                    <a:pt x="0" y="384"/>
                  </a:moveTo>
                  <a:lnTo>
                    <a:pt x="192" y="384"/>
                  </a:lnTo>
                  <a:lnTo>
                    <a:pt x="192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68" name="Freeform 84"/>
            <p:cNvSpPr>
              <a:spLocks/>
            </p:cNvSpPr>
            <p:nvPr/>
          </p:nvSpPr>
          <p:spPr bwMode="auto">
            <a:xfrm>
              <a:off x="2544" y="3696"/>
              <a:ext cx="49" cy="1"/>
            </a:xfrm>
            <a:custGeom>
              <a:avLst/>
              <a:gdLst>
                <a:gd name="T0" fmla="*/ 0 w 49"/>
                <a:gd name="T1" fmla="*/ 0 h 1"/>
                <a:gd name="T2" fmla="*/ 48 w 49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9" h="1">
                  <a:moveTo>
                    <a:pt x="0" y="0"/>
                  </a:moveTo>
                  <a:lnTo>
                    <a:pt x="48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69" name="Freeform 85"/>
            <p:cNvSpPr>
              <a:spLocks/>
            </p:cNvSpPr>
            <p:nvPr/>
          </p:nvSpPr>
          <p:spPr bwMode="auto">
            <a:xfrm>
              <a:off x="2400" y="3552"/>
              <a:ext cx="97" cy="241"/>
            </a:xfrm>
            <a:custGeom>
              <a:avLst/>
              <a:gdLst>
                <a:gd name="T0" fmla="*/ 0 w 97"/>
                <a:gd name="T1" fmla="*/ 240 h 241"/>
                <a:gd name="T2" fmla="*/ 96 w 97"/>
                <a:gd name="T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97" h="241">
                  <a:moveTo>
                    <a:pt x="0" y="240"/>
                  </a:moveTo>
                  <a:lnTo>
                    <a:pt x="96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70" name="Freeform 86"/>
            <p:cNvSpPr>
              <a:spLocks/>
            </p:cNvSpPr>
            <p:nvPr/>
          </p:nvSpPr>
          <p:spPr bwMode="auto">
            <a:xfrm>
              <a:off x="2448" y="3456"/>
              <a:ext cx="433" cy="481"/>
            </a:xfrm>
            <a:custGeom>
              <a:avLst/>
              <a:gdLst>
                <a:gd name="T0" fmla="*/ 144 w 433"/>
                <a:gd name="T1" fmla="*/ 373 h 481"/>
                <a:gd name="T2" fmla="*/ 0 w 433"/>
                <a:gd name="T3" fmla="*/ 480 h 481"/>
                <a:gd name="T4" fmla="*/ 432 w 433"/>
                <a:gd name="T5" fmla="*/ 480 h 481"/>
                <a:gd name="T6" fmla="*/ 432 w 433"/>
                <a:gd name="T7" fmla="*/ 0 h 4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3" h="481">
                  <a:moveTo>
                    <a:pt x="144" y="373"/>
                  </a:moveTo>
                  <a:lnTo>
                    <a:pt x="0" y="480"/>
                  </a:lnTo>
                  <a:lnTo>
                    <a:pt x="432" y="480"/>
                  </a:lnTo>
                  <a:lnTo>
                    <a:pt x="432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triangl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2072" name="Rectangle 88"/>
          <p:cNvSpPr>
            <a:spLocks noChangeArrowheads="1"/>
          </p:cNvSpPr>
          <p:nvPr/>
        </p:nvSpPr>
        <p:spPr bwMode="auto">
          <a:xfrm>
            <a:off x="1433513" y="6470650"/>
            <a:ext cx="775811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000" b="1">
                <a:solidFill>
                  <a:srgbClr val="FAFD00"/>
                </a:solidFill>
              </a:rPr>
              <a:t>COOLANT        AIR         THROTTLE    AIR FLOW               COLD START  THERMO-TIME         INJECTORS                       BATTERY</a:t>
            </a:r>
          </a:p>
          <a:p>
            <a:r>
              <a:rPr lang="en-US" altLang="en-US" sz="1000" b="1">
                <a:solidFill>
                  <a:srgbClr val="FAFD00"/>
                </a:solidFill>
              </a:rPr>
              <a:t>SENSOR            VALVE   SWITCH         FLOW METER        VALVE              SWITCH</a:t>
            </a:r>
          </a:p>
        </p:txBody>
      </p:sp>
      <p:sp>
        <p:nvSpPr>
          <p:cNvPr id="42077" name="Rectangle 93"/>
          <p:cNvSpPr>
            <a:spLocks noChangeArrowheads="1"/>
          </p:cNvSpPr>
          <p:nvPr/>
        </p:nvSpPr>
        <p:spPr bwMode="auto">
          <a:xfrm>
            <a:off x="7169150" y="1149350"/>
            <a:ext cx="1511300" cy="1663700"/>
          </a:xfrm>
          <a:prstGeom prst="rect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78" name="Rectangle 94"/>
          <p:cNvSpPr>
            <a:spLocks noChangeArrowheads="1"/>
          </p:cNvSpPr>
          <p:nvPr/>
        </p:nvSpPr>
        <p:spPr bwMode="auto">
          <a:xfrm>
            <a:off x="7473950" y="1758950"/>
            <a:ext cx="520700" cy="444500"/>
          </a:xfrm>
          <a:prstGeom prst="rect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79" name="Rectangle 95"/>
          <p:cNvSpPr>
            <a:spLocks noChangeArrowheads="1"/>
          </p:cNvSpPr>
          <p:nvPr/>
        </p:nvSpPr>
        <p:spPr bwMode="auto">
          <a:xfrm>
            <a:off x="8083550" y="1835150"/>
            <a:ext cx="368300" cy="292100"/>
          </a:xfrm>
          <a:prstGeom prst="rect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80" name="Freeform 96"/>
          <p:cNvSpPr>
            <a:spLocks/>
          </p:cNvSpPr>
          <p:nvPr/>
        </p:nvSpPr>
        <p:spPr bwMode="auto">
          <a:xfrm>
            <a:off x="7543800" y="1828800"/>
            <a:ext cx="382588" cy="230188"/>
          </a:xfrm>
          <a:custGeom>
            <a:avLst/>
            <a:gdLst>
              <a:gd name="T0" fmla="*/ 0 w 241"/>
              <a:gd name="T1" fmla="*/ 144 h 145"/>
              <a:gd name="T2" fmla="*/ 48 w 241"/>
              <a:gd name="T3" fmla="*/ 144 h 145"/>
              <a:gd name="T4" fmla="*/ 48 w 241"/>
              <a:gd name="T5" fmla="*/ 0 h 145"/>
              <a:gd name="T6" fmla="*/ 144 w 241"/>
              <a:gd name="T7" fmla="*/ 0 h 145"/>
              <a:gd name="T8" fmla="*/ 144 w 241"/>
              <a:gd name="T9" fmla="*/ 144 h 145"/>
              <a:gd name="T10" fmla="*/ 240 w 241"/>
              <a:gd name="T11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145">
                <a:moveTo>
                  <a:pt x="0" y="144"/>
                </a:moveTo>
                <a:lnTo>
                  <a:pt x="48" y="144"/>
                </a:lnTo>
                <a:lnTo>
                  <a:pt x="48" y="0"/>
                </a:lnTo>
                <a:lnTo>
                  <a:pt x="144" y="0"/>
                </a:lnTo>
                <a:lnTo>
                  <a:pt x="144" y="144"/>
                </a:lnTo>
                <a:lnTo>
                  <a:pt x="24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1" name="Freeform 97"/>
          <p:cNvSpPr>
            <a:spLocks/>
          </p:cNvSpPr>
          <p:nvPr/>
        </p:nvSpPr>
        <p:spPr bwMode="auto">
          <a:xfrm>
            <a:off x="7162800" y="1752600"/>
            <a:ext cx="1449388" cy="992188"/>
          </a:xfrm>
          <a:custGeom>
            <a:avLst/>
            <a:gdLst>
              <a:gd name="T0" fmla="*/ 0 w 913"/>
              <a:gd name="T1" fmla="*/ 624 h 625"/>
              <a:gd name="T2" fmla="*/ 912 w 913"/>
              <a:gd name="T3" fmla="*/ 624 h 625"/>
              <a:gd name="T4" fmla="*/ 912 w 913"/>
              <a:gd name="T5" fmla="*/ 192 h 625"/>
              <a:gd name="T6" fmla="*/ 816 w 913"/>
              <a:gd name="T7" fmla="*/ 0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625">
                <a:moveTo>
                  <a:pt x="0" y="624"/>
                </a:moveTo>
                <a:lnTo>
                  <a:pt x="912" y="624"/>
                </a:lnTo>
                <a:lnTo>
                  <a:pt x="912" y="192"/>
                </a:lnTo>
                <a:lnTo>
                  <a:pt x="81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2" name="Freeform 98"/>
          <p:cNvSpPr>
            <a:spLocks/>
          </p:cNvSpPr>
          <p:nvPr/>
        </p:nvSpPr>
        <p:spPr bwMode="auto">
          <a:xfrm>
            <a:off x="7162800" y="1219200"/>
            <a:ext cx="1449388" cy="611188"/>
          </a:xfrm>
          <a:custGeom>
            <a:avLst/>
            <a:gdLst>
              <a:gd name="T0" fmla="*/ 0 w 913"/>
              <a:gd name="T1" fmla="*/ 0 h 385"/>
              <a:gd name="T2" fmla="*/ 912 w 913"/>
              <a:gd name="T3" fmla="*/ 0 h 385"/>
              <a:gd name="T4" fmla="*/ 912 w 913"/>
              <a:gd name="T5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913" h="385">
                <a:moveTo>
                  <a:pt x="0" y="0"/>
                </a:moveTo>
                <a:lnTo>
                  <a:pt x="912" y="0"/>
                </a:lnTo>
                <a:lnTo>
                  <a:pt x="912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3" name="Freeform 99"/>
          <p:cNvSpPr>
            <a:spLocks/>
          </p:cNvSpPr>
          <p:nvPr/>
        </p:nvSpPr>
        <p:spPr bwMode="auto">
          <a:xfrm>
            <a:off x="7162800" y="2209800"/>
            <a:ext cx="611188" cy="382588"/>
          </a:xfrm>
          <a:custGeom>
            <a:avLst/>
            <a:gdLst>
              <a:gd name="T0" fmla="*/ 0 w 385"/>
              <a:gd name="T1" fmla="*/ 240 h 241"/>
              <a:gd name="T2" fmla="*/ 384 w 385"/>
              <a:gd name="T3" fmla="*/ 240 h 241"/>
              <a:gd name="T4" fmla="*/ 384 w 385"/>
              <a:gd name="T5" fmla="*/ 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5" h="241">
                <a:moveTo>
                  <a:pt x="0" y="240"/>
                </a:moveTo>
                <a:lnTo>
                  <a:pt x="384" y="240"/>
                </a:lnTo>
                <a:lnTo>
                  <a:pt x="38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4" name="Freeform 100"/>
          <p:cNvSpPr>
            <a:spLocks/>
          </p:cNvSpPr>
          <p:nvPr/>
        </p:nvSpPr>
        <p:spPr bwMode="auto">
          <a:xfrm>
            <a:off x="7162800" y="2209800"/>
            <a:ext cx="458788" cy="153988"/>
          </a:xfrm>
          <a:custGeom>
            <a:avLst/>
            <a:gdLst>
              <a:gd name="T0" fmla="*/ 0 w 289"/>
              <a:gd name="T1" fmla="*/ 96 h 97"/>
              <a:gd name="T2" fmla="*/ 288 w 289"/>
              <a:gd name="T3" fmla="*/ 96 h 97"/>
              <a:gd name="T4" fmla="*/ 288 w 289"/>
              <a:gd name="T5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97">
                <a:moveTo>
                  <a:pt x="0" y="96"/>
                </a:moveTo>
                <a:lnTo>
                  <a:pt x="288" y="96"/>
                </a:lnTo>
                <a:lnTo>
                  <a:pt x="288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5" name="Freeform 101"/>
          <p:cNvSpPr>
            <a:spLocks/>
          </p:cNvSpPr>
          <p:nvPr/>
        </p:nvSpPr>
        <p:spPr bwMode="auto">
          <a:xfrm>
            <a:off x="7162800" y="1600200"/>
            <a:ext cx="458788" cy="153988"/>
          </a:xfrm>
          <a:custGeom>
            <a:avLst/>
            <a:gdLst>
              <a:gd name="T0" fmla="*/ 288 w 289"/>
              <a:gd name="T1" fmla="*/ 96 h 97"/>
              <a:gd name="T2" fmla="*/ 288 w 289"/>
              <a:gd name="T3" fmla="*/ 0 h 97"/>
              <a:gd name="T4" fmla="*/ 0 w 289"/>
              <a:gd name="T5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97">
                <a:moveTo>
                  <a:pt x="288" y="96"/>
                </a:moveTo>
                <a:lnTo>
                  <a:pt x="288" y="0"/>
                </a:ln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6" name="Freeform 102"/>
          <p:cNvSpPr>
            <a:spLocks/>
          </p:cNvSpPr>
          <p:nvPr/>
        </p:nvSpPr>
        <p:spPr bwMode="auto">
          <a:xfrm>
            <a:off x="7162800" y="1981200"/>
            <a:ext cx="306388" cy="1588"/>
          </a:xfrm>
          <a:custGeom>
            <a:avLst/>
            <a:gdLst>
              <a:gd name="T0" fmla="*/ 192 w 193"/>
              <a:gd name="T1" fmla="*/ 0 h 1"/>
              <a:gd name="T2" fmla="*/ 0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192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7" name="Freeform 103"/>
          <p:cNvSpPr>
            <a:spLocks/>
          </p:cNvSpPr>
          <p:nvPr/>
        </p:nvSpPr>
        <p:spPr bwMode="auto">
          <a:xfrm>
            <a:off x="7162800" y="1371600"/>
            <a:ext cx="1449388" cy="1588"/>
          </a:xfrm>
          <a:custGeom>
            <a:avLst/>
            <a:gdLst>
              <a:gd name="T0" fmla="*/ 0 w 913"/>
              <a:gd name="T1" fmla="*/ 0 h 1"/>
              <a:gd name="T2" fmla="*/ 912 w 91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3" h="1">
                <a:moveTo>
                  <a:pt x="0" y="0"/>
                </a:move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8" name="Freeform 104"/>
          <p:cNvSpPr>
            <a:spLocks/>
          </p:cNvSpPr>
          <p:nvPr/>
        </p:nvSpPr>
        <p:spPr bwMode="auto">
          <a:xfrm>
            <a:off x="8153400" y="1828800"/>
            <a:ext cx="153988" cy="306388"/>
          </a:xfrm>
          <a:custGeom>
            <a:avLst/>
            <a:gdLst>
              <a:gd name="T0" fmla="*/ 0 w 97"/>
              <a:gd name="T1" fmla="*/ 192 h 193"/>
              <a:gd name="T2" fmla="*/ 96 w 97"/>
              <a:gd name="T3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7" h="193">
                <a:moveTo>
                  <a:pt x="0" y="192"/>
                </a:moveTo>
                <a:lnTo>
                  <a:pt x="9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9" name="Freeform 105"/>
          <p:cNvSpPr>
            <a:spLocks/>
          </p:cNvSpPr>
          <p:nvPr/>
        </p:nvSpPr>
        <p:spPr bwMode="auto">
          <a:xfrm>
            <a:off x="7924800" y="1600200"/>
            <a:ext cx="306388" cy="230188"/>
          </a:xfrm>
          <a:custGeom>
            <a:avLst/>
            <a:gdLst>
              <a:gd name="T0" fmla="*/ 192 w 193"/>
              <a:gd name="T1" fmla="*/ 144 h 145"/>
              <a:gd name="T2" fmla="*/ 192 w 193"/>
              <a:gd name="T3" fmla="*/ 0 h 145"/>
              <a:gd name="T4" fmla="*/ 0 w 193"/>
              <a:gd name="T5" fmla="*/ 0 h 145"/>
              <a:gd name="T6" fmla="*/ 0 w 193"/>
              <a:gd name="T7" fmla="*/ 96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3" h="145">
                <a:moveTo>
                  <a:pt x="192" y="144"/>
                </a:moveTo>
                <a:lnTo>
                  <a:pt x="192" y="0"/>
                </a:lnTo>
                <a:lnTo>
                  <a:pt x="0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90" name="Freeform 106"/>
          <p:cNvSpPr>
            <a:spLocks/>
          </p:cNvSpPr>
          <p:nvPr/>
        </p:nvSpPr>
        <p:spPr bwMode="auto">
          <a:xfrm>
            <a:off x="7924800" y="2133600"/>
            <a:ext cx="306388" cy="306388"/>
          </a:xfrm>
          <a:custGeom>
            <a:avLst/>
            <a:gdLst>
              <a:gd name="T0" fmla="*/ 0 w 193"/>
              <a:gd name="T1" fmla="*/ 48 h 193"/>
              <a:gd name="T2" fmla="*/ 0 w 193"/>
              <a:gd name="T3" fmla="*/ 192 h 193"/>
              <a:gd name="T4" fmla="*/ 192 w 193"/>
              <a:gd name="T5" fmla="*/ 192 h 193"/>
              <a:gd name="T6" fmla="*/ 192 w 193"/>
              <a:gd name="T7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3" h="193">
                <a:moveTo>
                  <a:pt x="0" y="48"/>
                </a:moveTo>
                <a:lnTo>
                  <a:pt x="0" y="192"/>
                </a:lnTo>
                <a:lnTo>
                  <a:pt x="192" y="192"/>
                </a:ln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91" name="Oval 107"/>
          <p:cNvSpPr>
            <a:spLocks noChangeArrowheads="1"/>
          </p:cNvSpPr>
          <p:nvPr/>
        </p:nvSpPr>
        <p:spPr bwMode="auto">
          <a:xfrm>
            <a:off x="5187950" y="1149350"/>
            <a:ext cx="368300" cy="368300"/>
          </a:xfrm>
          <a:prstGeom prst="ellipse">
            <a:avLst/>
          </a:prstGeom>
          <a:solidFill>
            <a:srgbClr val="00FF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92" name="Rectangle 108"/>
          <p:cNvSpPr>
            <a:spLocks noChangeArrowheads="1"/>
          </p:cNvSpPr>
          <p:nvPr/>
        </p:nvSpPr>
        <p:spPr bwMode="auto">
          <a:xfrm>
            <a:off x="5873750" y="1225550"/>
            <a:ext cx="520700" cy="292100"/>
          </a:xfrm>
          <a:prstGeom prst="rect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93" name="Freeform 109"/>
          <p:cNvSpPr>
            <a:spLocks/>
          </p:cNvSpPr>
          <p:nvPr/>
        </p:nvSpPr>
        <p:spPr bwMode="auto">
          <a:xfrm>
            <a:off x="5791200" y="1371600"/>
            <a:ext cx="687388" cy="1588"/>
          </a:xfrm>
          <a:custGeom>
            <a:avLst/>
            <a:gdLst>
              <a:gd name="T0" fmla="*/ 0 w 433"/>
              <a:gd name="T1" fmla="*/ 0 h 1"/>
              <a:gd name="T2" fmla="*/ 432 w 43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33" h="1">
                <a:moveTo>
                  <a:pt x="0" y="0"/>
                </a:moveTo>
                <a:lnTo>
                  <a:pt x="4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99" name="Rectangle 115"/>
          <p:cNvSpPr>
            <a:spLocks noChangeArrowheads="1"/>
          </p:cNvSpPr>
          <p:nvPr/>
        </p:nvSpPr>
        <p:spPr bwMode="auto">
          <a:xfrm>
            <a:off x="669925" y="1744663"/>
            <a:ext cx="247650" cy="17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00" name="Rectangle 116"/>
          <p:cNvSpPr>
            <a:spLocks noChangeArrowheads="1"/>
          </p:cNvSpPr>
          <p:nvPr/>
        </p:nvSpPr>
        <p:spPr bwMode="auto">
          <a:xfrm>
            <a:off x="974725" y="1744663"/>
            <a:ext cx="311150" cy="3292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01" name="Rectangle 117"/>
          <p:cNvSpPr>
            <a:spLocks noChangeArrowheads="1"/>
          </p:cNvSpPr>
          <p:nvPr/>
        </p:nvSpPr>
        <p:spPr bwMode="auto">
          <a:xfrm>
            <a:off x="5167313" y="1128713"/>
            <a:ext cx="4683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/>
              <a:t>M</a:t>
            </a:r>
          </a:p>
        </p:txBody>
      </p:sp>
      <p:sp>
        <p:nvSpPr>
          <p:cNvPr id="42102" name="Rectangle 118"/>
          <p:cNvSpPr>
            <a:spLocks noChangeArrowheads="1"/>
          </p:cNvSpPr>
          <p:nvPr/>
        </p:nvSpPr>
        <p:spPr bwMode="auto">
          <a:xfrm>
            <a:off x="8540750" y="5568950"/>
            <a:ext cx="520700" cy="825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03" name="Oval 119"/>
          <p:cNvSpPr>
            <a:spLocks noChangeArrowheads="1"/>
          </p:cNvSpPr>
          <p:nvPr/>
        </p:nvSpPr>
        <p:spPr bwMode="auto">
          <a:xfrm>
            <a:off x="8693150" y="5645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04" name="Oval 120"/>
          <p:cNvSpPr>
            <a:spLocks noChangeArrowheads="1"/>
          </p:cNvSpPr>
          <p:nvPr/>
        </p:nvSpPr>
        <p:spPr bwMode="auto">
          <a:xfrm>
            <a:off x="8693150" y="61785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05" name="Rectangle 121"/>
          <p:cNvSpPr>
            <a:spLocks noChangeArrowheads="1"/>
          </p:cNvSpPr>
          <p:nvPr/>
        </p:nvSpPr>
        <p:spPr bwMode="auto">
          <a:xfrm>
            <a:off x="1204913" y="1571625"/>
            <a:ext cx="257175" cy="1001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200" b="1">
                <a:solidFill>
                  <a:srgbClr val="FFFFFF"/>
                </a:solidFill>
              </a:rPr>
              <a:t>1</a:t>
            </a:r>
          </a:p>
          <a:p>
            <a:endParaRPr lang="en-US" altLang="en-US" sz="1200" b="1">
              <a:solidFill>
                <a:srgbClr val="FFFFFF"/>
              </a:solidFill>
            </a:endParaRPr>
          </a:p>
          <a:p>
            <a:endParaRPr lang="en-US" altLang="en-US" sz="1200" b="1">
              <a:solidFill>
                <a:srgbClr val="FFFFFF"/>
              </a:solidFill>
            </a:endParaRPr>
          </a:p>
          <a:p>
            <a:endParaRPr lang="en-US" altLang="en-US" sz="1200" b="1">
              <a:solidFill>
                <a:srgbClr val="FFFFFF"/>
              </a:solidFill>
            </a:endParaRPr>
          </a:p>
          <a:p>
            <a:r>
              <a:rPr lang="en-US" altLang="en-US" sz="1200" b="1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42108" name="Rectangle 124"/>
          <p:cNvSpPr>
            <a:spLocks noChangeArrowheads="1"/>
          </p:cNvSpPr>
          <p:nvPr/>
        </p:nvSpPr>
        <p:spPr bwMode="auto">
          <a:xfrm>
            <a:off x="7148513" y="1441450"/>
            <a:ext cx="307975" cy="146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000" b="1"/>
              <a:t>50</a:t>
            </a:r>
          </a:p>
          <a:p>
            <a:endParaRPr lang="en-US" altLang="en-US" sz="1000" b="1"/>
          </a:p>
          <a:p>
            <a:r>
              <a:rPr lang="en-US" altLang="en-US" sz="1000" b="1"/>
              <a:t>31</a:t>
            </a:r>
          </a:p>
          <a:p>
            <a:endParaRPr lang="en-US" altLang="en-US" sz="1000" b="1"/>
          </a:p>
          <a:p>
            <a:endParaRPr lang="en-US" altLang="en-US" sz="1000" b="1"/>
          </a:p>
          <a:p>
            <a:r>
              <a:rPr lang="en-US" altLang="en-US" sz="1000" b="1"/>
              <a:t>1</a:t>
            </a:r>
          </a:p>
          <a:p>
            <a:r>
              <a:rPr lang="en-US" altLang="en-US" sz="1000" b="1"/>
              <a:t>15</a:t>
            </a:r>
          </a:p>
          <a:p>
            <a:endParaRPr lang="en-US" altLang="en-US" sz="1000" b="1"/>
          </a:p>
          <a:p>
            <a:r>
              <a:rPr lang="en-US" altLang="en-US" sz="1000" b="1"/>
              <a:t>30</a:t>
            </a:r>
          </a:p>
        </p:txBody>
      </p:sp>
      <p:sp>
        <p:nvSpPr>
          <p:cNvPr id="42109" name="Rectangle 125"/>
          <p:cNvSpPr>
            <a:spLocks noChangeArrowheads="1"/>
          </p:cNvSpPr>
          <p:nvPr/>
        </p:nvSpPr>
        <p:spPr bwMode="auto">
          <a:xfrm>
            <a:off x="7148513" y="984250"/>
            <a:ext cx="377825" cy="54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000" b="1">
                <a:solidFill>
                  <a:srgbClr val="FFFFFF"/>
                </a:solidFill>
              </a:rPr>
              <a:t>87</a:t>
            </a:r>
            <a:endParaRPr lang="en-US" altLang="en-US" sz="1000" b="1">
              <a:solidFill>
                <a:schemeClr val="tx2"/>
              </a:solidFill>
            </a:endParaRPr>
          </a:p>
          <a:p>
            <a:endParaRPr lang="en-US" altLang="en-US" sz="1000" b="1">
              <a:solidFill>
                <a:schemeClr val="tx2"/>
              </a:solidFill>
            </a:endParaRPr>
          </a:p>
          <a:p>
            <a:r>
              <a:rPr lang="en-US" altLang="en-US" sz="1000" b="1">
                <a:solidFill>
                  <a:schemeClr val="tx2"/>
                </a:solidFill>
              </a:rPr>
              <a:t>87b</a:t>
            </a:r>
          </a:p>
        </p:txBody>
      </p:sp>
      <p:sp>
        <p:nvSpPr>
          <p:cNvPr id="42110" name="Rectangle 126"/>
          <p:cNvSpPr>
            <a:spLocks noChangeArrowheads="1"/>
          </p:cNvSpPr>
          <p:nvPr/>
        </p:nvSpPr>
        <p:spPr bwMode="auto">
          <a:xfrm>
            <a:off x="7529513" y="785813"/>
            <a:ext cx="1247775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400" b="1">
                <a:solidFill>
                  <a:srgbClr val="FAFD00"/>
                </a:solidFill>
              </a:rPr>
              <a:t>Control  relay</a:t>
            </a:r>
          </a:p>
        </p:txBody>
      </p:sp>
      <p:sp>
        <p:nvSpPr>
          <p:cNvPr id="42113" name="Rectangle 129"/>
          <p:cNvSpPr>
            <a:spLocks noChangeArrowheads="1"/>
          </p:cNvSpPr>
          <p:nvPr/>
        </p:nvSpPr>
        <p:spPr bwMode="auto">
          <a:xfrm>
            <a:off x="214313" y="1120775"/>
            <a:ext cx="6635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>
                <a:solidFill>
                  <a:srgbClr val="FAFD00"/>
                </a:solidFill>
              </a:rPr>
              <a:t>ECU</a:t>
            </a:r>
          </a:p>
        </p:txBody>
      </p:sp>
      <p:sp>
        <p:nvSpPr>
          <p:cNvPr id="42114" name="Rectangle 130"/>
          <p:cNvSpPr>
            <a:spLocks noChangeArrowheads="1"/>
          </p:cNvSpPr>
          <p:nvPr/>
        </p:nvSpPr>
        <p:spPr bwMode="auto">
          <a:xfrm>
            <a:off x="4786313" y="785813"/>
            <a:ext cx="15367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400" b="1">
                <a:solidFill>
                  <a:srgbClr val="FAFD00"/>
                </a:solidFill>
              </a:rPr>
              <a:t>Fuel pump    Fuse</a:t>
            </a:r>
          </a:p>
        </p:txBody>
      </p:sp>
      <p:sp>
        <p:nvSpPr>
          <p:cNvPr id="42115" name="Rectangle 131"/>
          <p:cNvSpPr>
            <a:spLocks noChangeArrowheads="1"/>
          </p:cNvSpPr>
          <p:nvPr/>
        </p:nvSpPr>
        <p:spPr bwMode="auto">
          <a:xfrm>
            <a:off x="1662113" y="-14288"/>
            <a:ext cx="5884862" cy="454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>
                <a:solidFill>
                  <a:srgbClr val="FAFD00"/>
                </a:solidFill>
              </a:rPr>
              <a:t>INJECTION SYSTEM WIRING LAYOUT</a:t>
            </a:r>
          </a:p>
        </p:txBody>
      </p:sp>
      <p:sp>
        <p:nvSpPr>
          <p:cNvPr id="42117" name="Freeform 133"/>
          <p:cNvSpPr>
            <a:spLocks/>
          </p:cNvSpPr>
          <p:nvPr/>
        </p:nvSpPr>
        <p:spPr bwMode="auto">
          <a:xfrm>
            <a:off x="6705600" y="609600"/>
            <a:ext cx="2287588" cy="4954588"/>
          </a:xfrm>
          <a:custGeom>
            <a:avLst/>
            <a:gdLst>
              <a:gd name="T0" fmla="*/ 288 w 1441"/>
              <a:gd name="T1" fmla="*/ 384 h 3121"/>
              <a:gd name="T2" fmla="*/ 0 w 1441"/>
              <a:gd name="T3" fmla="*/ 384 h 3121"/>
              <a:gd name="T4" fmla="*/ 0 w 1441"/>
              <a:gd name="T5" fmla="*/ 0 h 3121"/>
              <a:gd name="T6" fmla="*/ 1440 w 1441"/>
              <a:gd name="T7" fmla="*/ 0 h 3121"/>
              <a:gd name="T8" fmla="*/ 1440 w 1441"/>
              <a:gd name="T9" fmla="*/ 2880 h 3121"/>
              <a:gd name="T10" fmla="*/ 192 w 1441"/>
              <a:gd name="T11" fmla="*/ 2880 h 3121"/>
              <a:gd name="T12" fmla="*/ 192 w 1441"/>
              <a:gd name="T13" fmla="*/ 3120 h 3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441" h="3121">
                <a:moveTo>
                  <a:pt x="288" y="384"/>
                </a:moveTo>
                <a:lnTo>
                  <a:pt x="0" y="384"/>
                </a:lnTo>
                <a:lnTo>
                  <a:pt x="0" y="0"/>
                </a:lnTo>
                <a:lnTo>
                  <a:pt x="1440" y="0"/>
                </a:lnTo>
                <a:lnTo>
                  <a:pt x="1440" y="2880"/>
                </a:lnTo>
                <a:lnTo>
                  <a:pt x="192" y="2880"/>
                </a:lnTo>
                <a:lnTo>
                  <a:pt x="192" y="312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2122" name="Group 138"/>
          <p:cNvGrpSpPr>
            <a:grpSpLocks/>
          </p:cNvGrpSpPr>
          <p:nvPr/>
        </p:nvGrpSpPr>
        <p:grpSpPr bwMode="auto">
          <a:xfrm>
            <a:off x="7467600" y="5181600"/>
            <a:ext cx="915988" cy="382588"/>
            <a:chOff x="4704" y="3264"/>
            <a:chExt cx="577" cy="241"/>
          </a:xfrm>
        </p:grpSpPr>
        <p:sp>
          <p:nvSpPr>
            <p:cNvPr id="42119" name="Freeform 135"/>
            <p:cNvSpPr>
              <a:spLocks/>
            </p:cNvSpPr>
            <p:nvPr/>
          </p:nvSpPr>
          <p:spPr bwMode="auto">
            <a:xfrm>
              <a:off x="4704" y="3264"/>
              <a:ext cx="1" cy="241"/>
            </a:xfrm>
            <a:custGeom>
              <a:avLst/>
              <a:gdLst>
                <a:gd name="T0" fmla="*/ 0 w 1"/>
                <a:gd name="T1" fmla="*/ 240 h 241"/>
                <a:gd name="T2" fmla="*/ 0 w 1"/>
                <a:gd name="T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241">
                  <a:moveTo>
                    <a:pt x="0" y="240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120" name="Freeform 136"/>
            <p:cNvSpPr>
              <a:spLocks/>
            </p:cNvSpPr>
            <p:nvPr/>
          </p:nvSpPr>
          <p:spPr bwMode="auto">
            <a:xfrm>
              <a:off x="4992" y="3264"/>
              <a:ext cx="1" cy="241"/>
            </a:xfrm>
            <a:custGeom>
              <a:avLst/>
              <a:gdLst>
                <a:gd name="T0" fmla="*/ 0 w 1"/>
                <a:gd name="T1" fmla="*/ 240 h 241"/>
                <a:gd name="T2" fmla="*/ 0 w 1"/>
                <a:gd name="T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241">
                  <a:moveTo>
                    <a:pt x="0" y="240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121" name="Freeform 137"/>
            <p:cNvSpPr>
              <a:spLocks/>
            </p:cNvSpPr>
            <p:nvPr/>
          </p:nvSpPr>
          <p:spPr bwMode="auto">
            <a:xfrm>
              <a:off x="5280" y="3264"/>
              <a:ext cx="1" cy="241"/>
            </a:xfrm>
            <a:custGeom>
              <a:avLst/>
              <a:gdLst>
                <a:gd name="T0" fmla="*/ 0 w 1"/>
                <a:gd name="T1" fmla="*/ 240 h 241"/>
                <a:gd name="T2" fmla="*/ 0 w 1"/>
                <a:gd name="T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241">
                  <a:moveTo>
                    <a:pt x="0" y="240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2129" name="Freeform 145"/>
          <p:cNvSpPr>
            <a:spLocks/>
          </p:cNvSpPr>
          <p:nvPr/>
        </p:nvSpPr>
        <p:spPr bwMode="auto">
          <a:xfrm>
            <a:off x="1066800" y="4343400"/>
            <a:ext cx="7088188" cy="1296988"/>
          </a:xfrm>
          <a:custGeom>
            <a:avLst/>
            <a:gdLst>
              <a:gd name="T0" fmla="*/ 4464 w 4465"/>
              <a:gd name="T1" fmla="*/ 816 h 817"/>
              <a:gd name="T2" fmla="*/ 4464 w 4465"/>
              <a:gd name="T3" fmla="*/ 624 h 817"/>
              <a:gd name="T4" fmla="*/ 2160 w 4465"/>
              <a:gd name="T5" fmla="*/ 624 h 817"/>
              <a:gd name="T6" fmla="*/ 0 w 4465"/>
              <a:gd name="T7" fmla="*/ 0 h 8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465" h="817">
                <a:moveTo>
                  <a:pt x="4464" y="816"/>
                </a:moveTo>
                <a:lnTo>
                  <a:pt x="4464" y="624"/>
                </a:lnTo>
                <a:lnTo>
                  <a:pt x="2160" y="624"/>
                </a:ln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133" name="Freeform 149"/>
          <p:cNvSpPr>
            <a:spLocks/>
          </p:cNvSpPr>
          <p:nvPr/>
        </p:nvSpPr>
        <p:spPr bwMode="auto">
          <a:xfrm>
            <a:off x="6781800" y="5334000"/>
            <a:ext cx="1588" cy="230188"/>
          </a:xfrm>
          <a:custGeom>
            <a:avLst/>
            <a:gdLst>
              <a:gd name="T0" fmla="*/ 0 w 1"/>
              <a:gd name="T1" fmla="*/ 144 h 145"/>
              <a:gd name="T2" fmla="*/ 0 w 1"/>
              <a:gd name="T3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14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134" name="Freeform 150"/>
          <p:cNvSpPr>
            <a:spLocks/>
          </p:cNvSpPr>
          <p:nvPr/>
        </p:nvSpPr>
        <p:spPr bwMode="auto">
          <a:xfrm>
            <a:off x="7239000" y="5334000"/>
            <a:ext cx="1588" cy="230188"/>
          </a:xfrm>
          <a:custGeom>
            <a:avLst/>
            <a:gdLst>
              <a:gd name="T0" fmla="*/ 0 w 1"/>
              <a:gd name="T1" fmla="*/ 144 h 145"/>
              <a:gd name="T2" fmla="*/ 0 w 1"/>
              <a:gd name="T3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14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135" name="Freeform 151"/>
          <p:cNvSpPr>
            <a:spLocks/>
          </p:cNvSpPr>
          <p:nvPr/>
        </p:nvSpPr>
        <p:spPr bwMode="auto">
          <a:xfrm>
            <a:off x="7696200" y="5334000"/>
            <a:ext cx="1588" cy="230188"/>
          </a:xfrm>
          <a:custGeom>
            <a:avLst/>
            <a:gdLst>
              <a:gd name="T0" fmla="*/ 0 w 1"/>
              <a:gd name="T1" fmla="*/ 144 h 145"/>
              <a:gd name="T2" fmla="*/ 0 w 1"/>
              <a:gd name="T3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14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136" name="Freeform 152"/>
          <p:cNvSpPr>
            <a:spLocks/>
          </p:cNvSpPr>
          <p:nvPr/>
        </p:nvSpPr>
        <p:spPr bwMode="auto">
          <a:xfrm>
            <a:off x="1066800" y="45720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816 w 913"/>
              <a:gd name="T3" fmla="*/ 288 h 1153"/>
              <a:gd name="T4" fmla="*/ 816 w 913"/>
              <a:gd name="T5" fmla="*/ 1152 h 1153"/>
              <a:gd name="T6" fmla="*/ 720 w 913"/>
              <a:gd name="T7" fmla="*/ 1152 h 1153"/>
              <a:gd name="T8" fmla="*/ 912 w 913"/>
              <a:gd name="T9" fmla="*/ 1152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816" y="288"/>
                </a:lnTo>
                <a:lnTo>
                  <a:pt x="816" y="1152"/>
                </a:lnTo>
                <a:lnTo>
                  <a:pt x="720" y="1152"/>
                </a:lnTo>
                <a:lnTo>
                  <a:pt x="912" y="1152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137" name="Rectangle 153"/>
          <p:cNvSpPr>
            <a:spLocks noChangeArrowheads="1"/>
          </p:cNvSpPr>
          <p:nvPr/>
        </p:nvSpPr>
        <p:spPr bwMode="auto">
          <a:xfrm>
            <a:off x="1204913" y="4184650"/>
            <a:ext cx="307975" cy="54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000" b="1">
                <a:solidFill>
                  <a:srgbClr val="FFFFFF"/>
                </a:solidFill>
              </a:rPr>
              <a:t>12</a:t>
            </a:r>
          </a:p>
          <a:p>
            <a:endParaRPr lang="en-US" altLang="en-US" sz="1000" b="1">
              <a:solidFill>
                <a:srgbClr val="FFFFFF"/>
              </a:solidFill>
            </a:endParaRPr>
          </a:p>
          <a:p>
            <a:r>
              <a:rPr lang="en-US" altLang="en-US" sz="1000" b="1">
                <a:solidFill>
                  <a:srgbClr val="FFFFFF"/>
                </a:solidFill>
              </a:rPr>
              <a:t>13</a:t>
            </a:r>
          </a:p>
        </p:txBody>
      </p:sp>
    </p:spTree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014" name="Group 6"/>
          <p:cNvGrpSpPr>
            <a:grpSpLocks/>
          </p:cNvGrpSpPr>
          <p:nvPr/>
        </p:nvGrpSpPr>
        <p:grpSpPr bwMode="auto">
          <a:xfrm>
            <a:off x="1444625" y="1831975"/>
            <a:ext cx="2051050" cy="2425700"/>
            <a:chOff x="910" y="1154"/>
            <a:chExt cx="1292" cy="1528"/>
          </a:xfrm>
        </p:grpSpPr>
        <p:sp>
          <p:nvSpPr>
            <p:cNvPr id="43010" name="Rectangle 2"/>
            <p:cNvSpPr>
              <a:spLocks noChangeArrowheads="1"/>
            </p:cNvSpPr>
            <p:nvPr/>
          </p:nvSpPr>
          <p:spPr bwMode="auto">
            <a:xfrm rot="2520000">
              <a:off x="1970" y="1154"/>
              <a:ext cx="232" cy="1528"/>
            </a:xfrm>
            <a:prstGeom prst="rect">
              <a:avLst/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60000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43013" name="Group 5"/>
            <p:cNvGrpSpPr>
              <a:grpSpLocks/>
            </p:cNvGrpSpPr>
            <p:nvPr/>
          </p:nvGrpSpPr>
          <p:grpSpPr bwMode="auto">
            <a:xfrm>
              <a:off x="910" y="2470"/>
              <a:ext cx="1144" cy="184"/>
              <a:chOff x="910" y="2470"/>
              <a:chExt cx="1144" cy="184"/>
            </a:xfrm>
          </p:grpSpPr>
          <p:sp>
            <p:nvSpPr>
              <p:cNvPr id="43011" name="AutoShape 3"/>
              <p:cNvSpPr>
                <a:spLocks noChangeArrowheads="1"/>
              </p:cNvSpPr>
              <p:nvPr/>
            </p:nvSpPr>
            <p:spPr bwMode="auto">
              <a:xfrm rot="2520000" flipV="1">
                <a:off x="958" y="2470"/>
                <a:ext cx="1096" cy="184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919191"/>
                  </a:gs>
                  <a:gs pos="100000">
                    <a:srgbClr val="919191">
                      <a:gamma/>
                      <a:shade val="60000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3012" name="AutoShape 4"/>
              <p:cNvSpPr>
                <a:spLocks noChangeArrowheads="1"/>
              </p:cNvSpPr>
              <p:nvPr/>
            </p:nvSpPr>
            <p:spPr bwMode="auto">
              <a:xfrm rot="2520000" flipV="1">
                <a:off x="910" y="2596"/>
                <a:ext cx="1096" cy="40"/>
              </a:xfrm>
              <a:custGeom>
                <a:avLst/>
                <a:gdLst>
                  <a:gd name="G0" fmla="+- 1642 0 0"/>
                  <a:gd name="G1" fmla="+- 21600 0 1642"/>
                  <a:gd name="G2" fmla="*/ 1642 1 2"/>
                  <a:gd name="G3" fmla="+- 21600 0 G2"/>
                  <a:gd name="G4" fmla="+/ 1642 21600 2"/>
                  <a:gd name="G5" fmla="+/ G1 0 2"/>
                  <a:gd name="G6" fmla="*/ 21600 21600 1642"/>
                  <a:gd name="G7" fmla="*/ G6 1 2"/>
                  <a:gd name="G8" fmla="+- 21600 0 G7"/>
                  <a:gd name="G9" fmla="*/ 21600 1 2"/>
                  <a:gd name="G10" fmla="+- 1642 0 G9"/>
                  <a:gd name="G11" fmla="?: G10 G8 0"/>
                  <a:gd name="G12" fmla="?: G10 G7 21600"/>
                  <a:gd name="T0" fmla="*/ 20779 w 21600"/>
                  <a:gd name="T1" fmla="*/ 10800 h 21600"/>
                  <a:gd name="T2" fmla="*/ 10800 w 21600"/>
                  <a:gd name="T3" fmla="*/ 21600 h 21600"/>
                  <a:gd name="T4" fmla="*/ 821 w 21600"/>
                  <a:gd name="T5" fmla="*/ 10800 h 21600"/>
                  <a:gd name="T6" fmla="*/ 10800 w 21600"/>
                  <a:gd name="T7" fmla="*/ 0 h 21600"/>
                  <a:gd name="T8" fmla="*/ 2621 w 21600"/>
                  <a:gd name="T9" fmla="*/ 2621 h 21600"/>
                  <a:gd name="T10" fmla="*/ 18979 w 21600"/>
                  <a:gd name="T11" fmla="*/ 18979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1642" y="21600"/>
                    </a:lnTo>
                    <a:lnTo>
                      <a:pt x="19958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/>
                  </a:gs>
                  <a:gs pos="100000">
                    <a:srgbClr val="CECECE">
                      <a:gamma/>
                      <a:shade val="60000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grpSp>
        <p:nvGrpSpPr>
          <p:cNvPr id="43022" name="Group 14"/>
          <p:cNvGrpSpPr>
            <a:grpSpLocks/>
          </p:cNvGrpSpPr>
          <p:nvPr/>
        </p:nvGrpSpPr>
        <p:grpSpPr bwMode="auto">
          <a:xfrm>
            <a:off x="152400" y="1981200"/>
            <a:ext cx="6783388" cy="3125788"/>
            <a:chOff x="96" y="1248"/>
            <a:chExt cx="4273" cy="1969"/>
          </a:xfrm>
        </p:grpSpPr>
        <p:grpSp>
          <p:nvGrpSpPr>
            <p:cNvPr id="43020" name="Group 12"/>
            <p:cNvGrpSpPr>
              <a:grpSpLocks/>
            </p:cNvGrpSpPr>
            <p:nvPr/>
          </p:nvGrpSpPr>
          <p:grpSpPr bwMode="auto">
            <a:xfrm>
              <a:off x="96" y="1248"/>
              <a:ext cx="4273" cy="1969"/>
              <a:chOff x="96" y="1248"/>
              <a:chExt cx="4273" cy="1969"/>
            </a:xfrm>
          </p:grpSpPr>
          <p:sp>
            <p:nvSpPr>
              <p:cNvPr id="43015" name="Freeform 7" descr="Wide upward diagonal"/>
              <p:cNvSpPr>
                <a:spLocks/>
              </p:cNvSpPr>
              <p:nvPr/>
            </p:nvSpPr>
            <p:spPr bwMode="auto">
              <a:xfrm>
                <a:off x="1968" y="1296"/>
                <a:ext cx="1873" cy="1009"/>
              </a:xfrm>
              <a:custGeom>
                <a:avLst/>
                <a:gdLst>
                  <a:gd name="T0" fmla="*/ 48 w 1873"/>
                  <a:gd name="T1" fmla="*/ 960 h 1009"/>
                  <a:gd name="T2" fmla="*/ 96 w 1873"/>
                  <a:gd name="T3" fmla="*/ 1008 h 1009"/>
                  <a:gd name="T4" fmla="*/ 240 w 1873"/>
                  <a:gd name="T5" fmla="*/ 864 h 1009"/>
                  <a:gd name="T6" fmla="*/ 432 w 1873"/>
                  <a:gd name="T7" fmla="*/ 720 h 1009"/>
                  <a:gd name="T8" fmla="*/ 672 w 1873"/>
                  <a:gd name="T9" fmla="*/ 576 h 1009"/>
                  <a:gd name="T10" fmla="*/ 912 w 1873"/>
                  <a:gd name="T11" fmla="*/ 480 h 1009"/>
                  <a:gd name="T12" fmla="*/ 1248 w 1873"/>
                  <a:gd name="T13" fmla="*/ 384 h 1009"/>
                  <a:gd name="T14" fmla="*/ 1632 w 1873"/>
                  <a:gd name="T15" fmla="*/ 288 h 1009"/>
                  <a:gd name="T16" fmla="*/ 1728 w 1873"/>
                  <a:gd name="T17" fmla="*/ 240 h 1009"/>
                  <a:gd name="T18" fmla="*/ 1872 w 1873"/>
                  <a:gd name="T19" fmla="*/ 96 h 1009"/>
                  <a:gd name="T20" fmla="*/ 1728 w 1873"/>
                  <a:gd name="T21" fmla="*/ 0 h 1009"/>
                  <a:gd name="T22" fmla="*/ 1584 w 1873"/>
                  <a:gd name="T23" fmla="*/ 144 h 1009"/>
                  <a:gd name="T24" fmla="*/ 1392 w 1873"/>
                  <a:gd name="T25" fmla="*/ 192 h 1009"/>
                  <a:gd name="T26" fmla="*/ 1200 w 1873"/>
                  <a:gd name="T27" fmla="*/ 240 h 1009"/>
                  <a:gd name="T28" fmla="*/ 912 w 1873"/>
                  <a:gd name="T29" fmla="*/ 336 h 1009"/>
                  <a:gd name="T30" fmla="*/ 768 w 1873"/>
                  <a:gd name="T31" fmla="*/ 384 h 1009"/>
                  <a:gd name="T32" fmla="*/ 576 w 1873"/>
                  <a:gd name="T33" fmla="*/ 480 h 1009"/>
                  <a:gd name="T34" fmla="*/ 480 w 1873"/>
                  <a:gd name="T35" fmla="*/ 384 h 1009"/>
                  <a:gd name="T36" fmla="*/ 0 w 1873"/>
                  <a:gd name="T37" fmla="*/ 912 h 1009"/>
                  <a:gd name="T38" fmla="*/ 48 w 1873"/>
                  <a:gd name="T39" fmla="*/ 960 h 10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73" h="1009">
                    <a:moveTo>
                      <a:pt x="48" y="960"/>
                    </a:moveTo>
                    <a:lnTo>
                      <a:pt x="96" y="1008"/>
                    </a:lnTo>
                    <a:lnTo>
                      <a:pt x="240" y="864"/>
                    </a:lnTo>
                    <a:lnTo>
                      <a:pt x="432" y="720"/>
                    </a:lnTo>
                    <a:lnTo>
                      <a:pt x="672" y="576"/>
                    </a:lnTo>
                    <a:lnTo>
                      <a:pt x="912" y="480"/>
                    </a:lnTo>
                    <a:lnTo>
                      <a:pt x="1248" y="384"/>
                    </a:lnTo>
                    <a:lnTo>
                      <a:pt x="1632" y="288"/>
                    </a:lnTo>
                    <a:lnTo>
                      <a:pt x="1728" y="240"/>
                    </a:lnTo>
                    <a:lnTo>
                      <a:pt x="1872" y="96"/>
                    </a:lnTo>
                    <a:lnTo>
                      <a:pt x="1728" y="0"/>
                    </a:lnTo>
                    <a:lnTo>
                      <a:pt x="1584" y="144"/>
                    </a:lnTo>
                    <a:lnTo>
                      <a:pt x="1392" y="192"/>
                    </a:lnTo>
                    <a:lnTo>
                      <a:pt x="1200" y="240"/>
                    </a:lnTo>
                    <a:lnTo>
                      <a:pt x="912" y="336"/>
                    </a:lnTo>
                    <a:lnTo>
                      <a:pt x="768" y="384"/>
                    </a:lnTo>
                    <a:lnTo>
                      <a:pt x="576" y="480"/>
                    </a:lnTo>
                    <a:lnTo>
                      <a:pt x="480" y="384"/>
                    </a:lnTo>
                    <a:lnTo>
                      <a:pt x="0" y="912"/>
                    </a:lnTo>
                    <a:lnTo>
                      <a:pt x="48" y="960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016" name="Freeform 8" descr="Wide upward diagonal"/>
              <p:cNvSpPr>
                <a:spLocks/>
              </p:cNvSpPr>
              <p:nvPr/>
            </p:nvSpPr>
            <p:spPr bwMode="auto">
              <a:xfrm>
                <a:off x="96" y="1248"/>
                <a:ext cx="2161" cy="1489"/>
              </a:xfrm>
              <a:custGeom>
                <a:avLst/>
                <a:gdLst>
                  <a:gd name="T0" fmla="*/ 192 w 2161"/>
                  <a:gd name="T1" fmla="*/ 1488 h 1489"/>
                  <a:gd name="T2" fmla="*/ 240 w 2161"/>
                  <a:gd name="T3" fmla="*/ 1008 h 1489"/>
                  <a:gd name="T4" fmla="*/ 1248 w 2161"/>
                  <a:gd name="T5" fmla="*/ 1056 h 1489"/>
                  <a:gd name="T6" fmla="*/ 1248 w 2161"/>
                  <a:gd name="T7" fmla="*/ 960 h 1489"/>
                  <a:gd name="T8" fmla="*/ 1296 w 2161"/>
                  <a:gd name="T9" fmla="*/ 864 h 1489"/>
                  <a:gd name="T10" fmla="*/ 1344 w 2161"/>
                  <a:gd name="T11" fmla="*/ 816 h 1489"/>
                  <a:gd name="T12" fmla="*/ 1440 w 2161"/>
                  <a:gd name="T13" fmla="*/ 768 h 1489"/>
                  <a:gd name="T14" fmla="*/ 1488 w 2161"/>
                  <a:gd name="T15" fmla="*/ 768 h 1489"/>
                  <a:gd name="T16" fmla="*/ 1536 w 2161"/>
                  <a:gd name="T17" fmla="*/ 768 h 1489"/>
                  <a:gd name="T18" fmla="*/ 1632 w 2161"/>
                  <a:gd name="T19" fmla="*/ 768 h 1489"/>
                  <a:gd name="T20" fmla="*/ 1680 w 2161"/>
                  <a:gd name="T21" fmla="*/ 816 h 1489"/>
                  <a:gd name="T22" fmla="*/ 2160 w 2161"/>
                  <a:gd name="T23" fmla="*/ 288 h 1489"/>
                  <a:gd name="T24" fmla="*/ 1824 w 2161"/>
                  <a:gd name="T25" fmla="*/ 0 h 1489"/>
                  <a:gd name="T26" fmla="*/ 1248 w 2161"/>
                  <a:gd name="T27" fmla="*/ 672 h 1489"/>
                  <a:gd name="T28" fmla="*/ 96 w 2161"/>
                  <a:gd name="T29" fmla="*/ 672 h 1489"/>
                  <a:gd name="T30" fmla="*/ 0 w 2161"/>
                  <a:gd name="T31" fmla="*/ 1488 h 1489"/>
                  <a:gd name="T32" fmla="*/ 192 w 2161"/>
                  <a:gd name="T33" fmla="*/ 1488 h 14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161" h="1489">
                    <a:moveTo>
                      <a:pt x="192" y="1488"/>
                    </a:moveTo>
                    <a:lnTo>
                      <a:pt x="240" y="1008"/>
                    </a:lnTo>
                    <a:lnTo>
                      <a:pt x="1248" y="1056"/>
                    </a:lnTo>
                    <a:lnTo>
                      <a:pt x="1248" y="960"/>
                    </a:lnTo>
                    <a:lnTo>
                      <a:pt x="1296" y="864"/>
                    </a:lnTo>
                    <a:lnTo>
                      <a:pt x="1344" y="816"/>
                    </a:lnTo>
                    <a:lnTo>
                      <a:pt x="1440" y="768"/>
                    </a:lnTo>
                    <a:lnTo>
                      <a:pt x="1488" y="768"/>
                    </a:lnTo>
                    <a:lnTo>
                      <a:pt x="1536" y="768"/>
                    </a:lnTo>
                    <a:lnTo>
                      <a:pt x="1632" y="768"/>
                    </a:lnTo>
                    <a:lnTo>
                      <a:pt x="1680" y="816"/>
                    </a:lnTo>
                    <a:lnTo>
                      <a:pt x="2160" y="288"/>
                    </a:lnTo>
                    <a:lnTo>
                      <a:pt x="1824" y="0"/>
                    </a:lnTo>
                    <a:lnTo>
                      <a:pt x="1248" y="672"/>
                    </a:lnTo>
                    <a:lnTo>
                      <a:pt x="96" y="672"/>
                    </a:lnTo>
                    <a:lnTo>
                      <a:pt x="0" y="1488"/>
                    </a:lnTo>
                    <a:lnTo>
                      <a:pt x="192" y="1488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017" name="Freeform 9"/>
              <p:cNvSpPr>
                <a:spLocks/>
              </p:cNvSpPr>
              <p:nvPr/>
            </p:nvSpPr>
            <p:spPr bwMode="auto">
              <a:xfrm>
                <a:off x="1728" y="1392"/>
                <a:ext cx="625" cy="673"/>
              </a:xfrm>
              <a:custGeom>
                <a:avLst/>
                <a:gdLst>
                  <a:gd name="T0" fmla="*/ 48 w 625"/>
                  <a:gd name="T1" fmla="*/ 672 h 673"/>
                  <a:gd name="T2" fmla="*/ 0 w 625"/>
                  <a:gd name="T3" fmla="*/ 624 h 673"/>
                  <a:gd name="T4" fmla="*/ 576 w 625"/>
                  <a:gd name="T5" fmla="*/ 0 h 673"/>
                  <a:gd name="T6" fmla="*/ 624 w 625"/>
                  <a:gd name="T7" fmla="*/ 48 h 673"/>
                  <a:gd name="T8" fmla="*/ 48 w 625"/>
                  <a:gd name="T9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5" h="673">
                    <a:moveTo>
                      <a:pt x="48" y="672"/>
                    </a:moveTo>
                    <a:lnTo>
                      <a:pt x="0" y="624"/>
                    </a:lnTo>
                    <a:lnTo>
                      <a:pt x="576" y="0"/>
                    </a:lnTo>
                    <a:lnTo>
                      <a:pt x="624" y="48"/>
                    </a:lnTo>
                    <a:lnTo>
                      <a:pt x="48" y="672"/>
                    </a:lnTo>
                  </a:path>
                </a:pathLst>
              </a:custGeom>
              <a:solidFill>
                <a:schemeClr val="folHlink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018" name="Freeform 10" descr="Wide upward diagonal"/>
              <p:cNvSpPr>
                <a:spLocks/>
              </p:cNvSpPr>
              <p:nvPr/>
            </p:nvSpPr>
            <p:spPr bwMode="auto">
              <a:xfrm>
                <a:off x="1776" y="2544"/>
                <a:ext cx="2593" cy="673"/>
              </a:xfrm>
              <a:custGeom>
                <a:avLst/>
                <a:gdLst>
                  <a:gd name="T0" fmla="*/ 336 w 2593"/>
                  <a:gd name="T1" fmla="*/ 672 h 673"/>
                  <a:gd name="T2" fmla="*/ 192 w 2593"/>
                  <a:gd name="T3" fmla="*/ 672 h 673"/>
                  <a:gd name="T4" fmla="*/ 144 w 2593"/>
                  <a:gd name="T5" fmla="*/ 624 h 673"/>
                  <a:gd name="T6" fmla="*/ 96 w 2593"/>
                  <a:gd name="T7" fmla="*/ 576 h 673"/>
                  <a:gd name="T8" fmla="*/ 96 w 2593"/>
                  <a:gd name="T9" fmla="*/ 528 h 673"/>
                  <a:gd name="T10" fmla="*/ 0 w 2593"/>
                  <a:gd name="T11" fmla="*/ 144 h 673"/>
                  <a:gd name="T12" fmla="*/ 0 w 2593"/>
                  <a:gd name="T13" fmla="*/ 96 h 673"/>
                  <a:gd name="T14" fmla="*/ 48 w 2593"/>
                  <a:gd name="T15" fmla="*/ 48 h 673"/>
                  <a:gd name="T16" fmla="*/ 96 w 2593"/>
                  <a:gd name="T17" fmla="*/ 0 h 673"/>
                  <a:gd name="T18" fmla="*/ 144 w 2593"/>
                  <a:gd name="T19" fmla="*/ 0 h 673"/>
                  <a:gd name="T20" fmla="*/ 2592 w 2593"/>
                  <a:gd name="T21" fmla="*/ 0 h 673"/>
                  <a:gd name="T22" fmla="*/ 2592 w 2593"/>
                  <a:gd name="T23" fmla="*/ 144 h 673"/>
                  <a:gd name="T24" fmla="*/ 576 w 2593"/>
                  <a:gd name="T25" fmla="*/ 144 h 673"/>
                  <a:gd name="T26" fmla="*/ 576 w 2593"/>
                  <a:gd name="T27" fmla="*/ 384 h 673"/>
                  <a:gd name="T28" fmla="*/ 480 w 2593"/>
                  <a:gd name="T29" fmla="*/ 384 h 673"/>
                  <a:gd name="T30" fmla="*/ 480 w 2593"/>
                  <a:gd name="T31" fmla="*/ 672 h 673"/>
                  <a:gd name="T32" fmla="*/ 288 w 2593"/>
                  <a:gd name="T33" fmla="*/ 672 h 673"/>
                  <a:gd name="T34" fmla="*/ 384 w 2593"/>
                  <a:gd name="T35" fmla="*/ 672 h 673"/>
                  <a:gd name="T36" fmla="*/ 432 w 2593"/>
                  <a:gd name="T37" fmla="*/ 672 h 673"/>
                  <a:gd name="T38" fmla="*/ 240 w 2593"/>
                  <a:gd name="T39" fmla="*/ 672 h 673"/>
                  <a:gd name="T40" fmla="*/ 432 w 2593"/>
                  <a:gd name="T41" fmla="*/ 672 h 673"/>
                  <a:gd name="T42" fmla="*/ 336 w 2593"/>
                  <a:gd name="T43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593" h="673">
                    <a:moveTo>
                      <a:pt x="336" y="672"/>
                    </a:moveTo>
                    <a:lnTo>
                      <a:pt x="192" y="672"/>
                    </a:lnTo>
                    <a:lnTo>
                      <a:pt x="144" y="624"/>
                    </a:lnTo>
                    <a:lnTo>
                      <a:pt x="96" y="576"/>
                    </a:lnTo>
                    <a:lnTo>
                      <a:pt x="96" y="528"/>
                    </a:lnTo>
                    <a:lnTo>
                      <a:pt x="0" y="144"/>
                    </a:lnTo>
                    <a:lnTo>
                      <a:pt x="0" y="96"/>
                    </a:lnTo>
                    <a:lnTo>
                      <a:pt x="48" y="48"/>
                    </a:lnTo>
                    <a:lnTo>
                      <a:pt x="96" y="0"/>
                    </a:lnTo>
                    <a:lnTo>
                      <a:pt x="144" y="0"/>
                    </a:lnTo>
                    <a:lnTo>
                      <a:pt x="2592" y="0"/>
                    </a:lnTo>
                    <a:lnTo>
                      <a:pt x="2592" y="144"/>
                    </a:lnTo>
                    <a:lnTo>
                      <a:pt x="576" y="144"/>
                    </a:lnTo>
                    <a:lnTo>
                      <a:pt x="576" y="384"/>
                    </a:lnTo>
                    <a:lnTo>
                      <a:pt x="480" y="384"/>
                    </a:lnTo>
                    <a:lnTo>
                      <a:pt x="480" y="672"/>
                    </a:lnTo>
                    <a:lnTo>
                      <a:pt x="288" y="672"/>
                    </a:lnTo>
                    <a:lnTo>
                      <a:pt x="384" y="672"/>
                    </a:lnTo>
                    <a:lnTo>
                      <a:pt x="432" y="672"/>
                    </a:lnTo>
                    <a:lnTo>
                      <a:pt x="240" y="672"/>
                    </a:lnTo>
                    <a:lnTo>
                      <a:pt x="432" y="672"/>
                    </a:lnTo>
                    <a:lnTo>
                      <a:pt x="336" y="672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019" name="Freeform 11"/>
              <p:cNvSpPr>
                <a:spLocks/>
              </p:cNvSpPr>
              <p:nvPr/>
            </p:nvSpPr>
            <p:spPr bwMode="auto">
              <a:xfrm>
                <a:off x="1968" y="1584"/>
                <a:ext cx="625" cy="673"/>
              </a:xfrm>
              <a:custGeom>
                <a:avLst/>
                <a:gdLst>
                  <a:gd name="T0" fmla="*/ 48 w 625"/>
                  <a:gd name="T1" fmla="*/ 672 h 673"/>
                  <a:gd name="T2" fmla="*/ 0 w 625"/>
                  <a:gd name="T3" fmla="*/ 624 h 673"/>
                  <a:gd name="T4" fmla="*/ 576 w 625"/>
                  <a:gd name="T5" fmla="*/ 0 h 673"/>
                  <a:gd name="T6" fmla="*/ 624 w 625"/>
                  <a:gd name="T7" fmla="*/ 48 h 673"/>
                  <a:gd name="T8" fmla="*/ 48 w 625"/>
                  <a:gd name="T9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5" h="673">
                    <a:moveTo>
                      <a:pt x="48" y="672"/>
                    </a:moveTo>
                    <a:lnTo>
                      <a:pt x="0" y="624"/>
                    </a:lnTo>
                    <a:lnTo>
                      <a:pt x="576" y="0"/>
                    </a:lnTo>
                    <a:lnTo>
                      <a:pt x="624" y="48"/>
                    </a:lnTo>
                    <a:lnTo>
                      <a:pt x="48" y="672"/>
                    </a:lnTo>
                  </a:path>
                </a:pathLst>
              </a:custGeom>
              <a:solidFill>
                <a:schemeClr val="folHlink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3021" name="Freeform 13" descr="Wide upward diagonal"/>
            <p:cNvSpPr>
              <a:spLocks/>
            </p:cNvSpPr>
            <p:nvPr/>
          </p:nvSpPr>
          <p:spPr bwMode="auto">
            <a:xfrm>
              <a:off x="3792" y="1440"/>
              <a:ext cx="529" cy="241"/>
            </a:xfrm>
            <a:custGeom>
              <a:avLst/>
              <a:gdLst>
                <a:gd name="T0" fmla="*/ 144 w 529"/>
                <a:gd name="T1" fmla="*/ 0 h 241"/>
                <a:gd name="T2" fmla="*/ 0 w 529"/>
                <a:gd name="T3" fmla="*/ 144 h 241"/>
                <a:gd name="T4" fmla="*/ 0 w 529"/>
                <a:gd name="T5" fmla="*/ 144 h 241"/>
                <a:gd name="T6" fmla="*/ 0 w 529"/>
                <a:gd name="T7" fmla="*/ 192 h 241"/>
                <a:gd name="T8" fmla="*/ 48 w 529"/>
                <a:gd name="T9" fmla="*/ 240 h 241"/>
                <a:gd name="T10" fmla="*/ 96 w 529"/>
                <a:gd name="T11" fmla="*/ 240 h 241"/>
                <a:gd name="T12" fmla="*/ 528 w 529"/>
                <a:gd name="T13" fmla="*/ 240 h 241"/>
                <a:gd name="T14" fmla="*/ 528 w 529"/>
                <a:gd name="T15" fmla="*/ 0 h 241"/>
                <a:gd name="T16" fmla="*/ 144 w 529"/>
                <a:gd name="T17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29" h="241">
                  <a:moveTo>
                    <a:pt x="144" y="0"/>
                  </a:moveTo>
                  <a:lnTo>
                    <a:pt x="0" y="144"/>
                  </a:lnTo>
                  <a:lnTo>
                    <a:pt x="0" y="144"/>
                  </a:lnTo>
                  <a:lnTo>
                    <a:pt x="0" y="192"/>
                  </a:lnTo>
                  <a:lnTo>
                    <a:pt x="48" y="240"/>
                  </a:lnTo>
                  <a:lnTo>
                    <a:pt x="96" y="240"/>
                  </a:lnTo>
                  <a:lnTo>
                    <a:pt x="528" y="240"/>
                  </a:lnTo>
                  <a:lnTo>
                    <a:pt x="528" y="0"/>
                  </a:lnTo>
                  <a:lnTo>
                    <a:pt x="144" y="0"/>
                  </a:lnTo>
                </a:path>
              </a:pathLst>
            </a:custGeom>
            <a:pattFill prst="wdUpDiag">
              <a:fgClr>
                <a:schemeClr val="hlink"/>
              </a:fgClr>
              <a:bgClr>
                <a:schemeClr val="bg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3034" name="Group 26"/>
          <p:cNvGrpSpPr>
            <a:grpSpLocks/>
          </p:cNvGrpSpPr>
          <p:nvPr/>
        </p:nvGrpSpPr>
        <p:grpSpPr bwMode="auto">
          <a:xfrm>
            <a:off x="5626100" y="501650"/>
            <a:ext cx="2025650" cy="2144713"/>
            <a:chOff x="3544" y="316"/>
            <a:chExt cx="1276" cy="1351"/>
          </a:xfrm>
        </p:grpSpPr>
        <p:sp>
          <p:nvSpPr>
            <p:cNvPr id="43023" name="Rectangle 15"/>
            <p:cNvSpPr>
              <a:spLocks noChangeArrowheads="1"/>
            </p:cNvSpPr>
            <p:nvPr/>
          </p:nvSpPr>
          <p:spPr bwMode="auto">
            <a:xfrm rot="18840000">
              <a:off x="4468" y="484"/>
              <a:ext cx="520" cy="18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43033" name="Group 25"/>
            <p:cNvGrpSpPr>
              <a:grpSpLocks/>
            </p:cNvGrpSpPr>
            <p:nvPr/>
          </p:nvGrpSpPr>
          <p:grpSpPr bwMode="auto">
            <a:xfrm>
              <a:off x="3544" y="492"/>
              <a:ext cx="1059" cy="1175"/>
              <a:chOff x="3544" y="492"/>
              <a:chExt cx="1059" cy="1175"/>
            </a:xfrm>
          </p:grpSpPr>
          <p:sp>
            <p:nvSpPr>
              <p:cNvPr id="43024" name="Rectangle 16"/>
              <p:cNvSpPr>
                <a:spLocks noChangeArrowheads="1"/>
              </p:cNvSpPr>
              <p:nvPr/>
            </p:nvSpPr>
            <p:spPr bwMode="auto">
              <a:xfrm rot="2700000">
                <a:off x="3640" y="1387"/>
                <a:ext cx="184" cy="376"/>
              </a:xfrm>
              <a:prstGeom prst="rect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5000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43030" name="Group 22"/>
              <p:cNvGrpSpPr>
                <a:grpSpLocks/>
              </p:cNvGrpSpPr>
              <p:nvPr/>
            </p:nvGrpSpPr>
            <p:grpSpPr bwMode="auto">
              <a:xfrm>
                <a:off x="3828" y="607"/>
                <a:ext cx="775" cy="917"/>
                <a:chOff x="3828" y="607"/>
                <a:chExt cx="775" cy="917"/>
              </a:xfrm>
            </p:grpSpPr>
            <p:sp>
              <p:nvSpPr>
                <p:cNvPr id="43025" name="Rectangle 17"/>
                <p:cNvSpPr>
                  <a:spLocks noChangeArrowheads="1"/>
                </p:cNvSpPr>
                <p:nvPr/>
              </p:nvSpPr>
              <p:spPr bwMode="auto">
                <a:xfrm rot="2700000">
                  <a:off x="3780" y="1196"/>
                  <a:ext cx="376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3026" name="Rectangle 18"/>
                <p:cNvSpPr>
                  <a:spLocks noChangeArrowheads="1"/>
                </p:cNvSpPr>
                <p:nvPr/>
              </p:nvSpPr>
              <p:spPr bwMode="auto">
                <a:xfrm rot="2700000">
                  <a:off x="3852" y="1076"/>
                  <a:ext cx="568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3027" name="Rectangle 19"/>
                <p:cNvSpPr>
                  <a:spLocks noChangeArrowheads="1"/>
                </p:cNvSpPr>
                <p:nvPr/>
              </p:nvSpPr>
              <p:spPr bwMode="auto">
                <a:xfrm rot="2700000">
                  <a:off x="4020" y="981"/>
                  <a:ext cx="472" cy="13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3028" name="Rectangle 20"/>
                <p:cNvSpPr>
                  <a:spLocks noChangeArrowheads="1"/>
                </p:cNvSpPr>
                <p:nvPr/>
              </p:nvSpPr>
              <p:spPr bwMode="auto">
                <a:xfrm rot="2700000">
                  <a:off x="4092" y="837"/>
                  <a:ext cx="568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3029" name="Rectangle 21"/>
                <p:cNvSpPr>
                  <a:spLocks noChangeArrowheads="1"/>
                </p:cNvSpPr>
                <p:nvPr/>
              </p:nvSpPr>
              <p:spPr bwMode="auto">
                <a:xfrm rot="2700000">
                  <a:off x="4323" y="703"/>
                  <a:ext cx="376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43031" name="Rectangle 23"/>
              <p:cNvSpPr>
                <a:spLocks noChangeArrowheads="1"/>
              </p:cNvSpPr>
              <p:nvPr/>
            </p:nvSpPr>
            <p:spPr bwMode="auto">
              <a:xfrm rot="4680000">
                <a:off x="4141" y="516"/>
                <a:ext cx="232" cy="184"/>
              </a:xfrm>
              <a:prstGeom prst="rect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3032" name="Rectangle 24"/>
              <p:cNvSpPr>
                <a:spLocks noChangeArrowheads="1"/>
              </p:cNvSpPr>
              <p:nvPr/>
            </p:nvSpPr>
            <p:spPr bwMode="auto">
              <a:xfrm rot="15480000">
                <a:off x="4220" y="575"/>
                <a:ext cx="40" cy="40"/>
              </a:xfrm>
              <a:prstGeom prst="rect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43035" name="Rectangle 27"/>
          <p:cNvSpPr>
            <a:spLocks noChangeArrowheads="1"/>
          </p:cNvSpPr>
          <p:nvPr/>
        </p:nvSpPr>
        <p:spPr bwMode="auto">
          <a:xfrm>
            <a:off x="595313" y="442913"/>
            <a:ext cx="2513574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INJECTOR  TEST</a:t>
            </a:r>
          </a:p>
        </p:txBody>
      </p:sp>
      <p:sp>
        <p:nvSpPr>
          <p:cNvPr id="43036" name="Rectangle 28"/>
          <p:cNvSpPr>
            <a:spLocks noChangeArrowheads="1"/>
          </p:cNvSpPr>
          <p:nvPr/>
        </p:nvSpPr>
        <p:spPr bwMode="auto">
          <a:xfrm>
            <a:off x="7300913" y="1738313"/>
            <a:ext cx="113813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Injector</a:t>
            </a:r>
          </a:p>
        </p:txBody>
      </p:sp>
      <p:sp>
        <p:nvSpPr>
          <p:cNvPr id="43037" name="Oval 29"/>
          <p:cNvSpPr>
            <a:spLocks noChangeArrowheads="1"/>
          </p:cNvSpPr>
          <p:nvPr/>
        </p:nvSpPr>
        <p:spPr bwMode="auto">
          <a:xfrm>
            <a:off x="4578350" y="4654550"/>
            <a:ext cx="1511300" cy="15113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38" name="Freeform 30"/>
          <p:cNvSpPr>
            <a:spLocks/>
          </p:cNvSpPr>
          <p:nvPr/>
        </p:nvSpPr>
        <p:spPr bwMode="auto">
          <a:xfrm>
            <a:off x="4495800" y="533400"/>
            <a:ext cx="2211388" cy="4954588"/>
          </a:xfrm>
          <a:custGeom>
            <a:avLst/>
            <a:gdLst>
              <a:gd name="T0" fmla="*/ 1392 w 1393"/>
              <a:gd name="T1" fmla="*/ 144 h 3121"/>
              <a:gd name="T2" fmla="*/ 1392 w 1393"/>
              <a:gd name="T3" fmla="*/ 0 h 3121"/>
              <a:gd name="T4" fmla="*/ 0 w 1393"/>
              <a:gd name="T5" fmla="*/ 0 h 3121"/>
              <a:gd name="T6" fmla="*/ 0 w 1393"/>
              <a:gd name="T7" fmla="*/ 3120 h 3121"/>
              <a:gd name="T8" fmla="*/ 96 w 1393"/>
              <a:gd name="T9" fmla="*/ 3120 h 3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93" h="3121">
                <a:moveTo>
                  <a:pt x="1392" y="144"/>
                </a:moveTo>
                <a:lnTo>
                  <a:pt x="1392" y="0"/>
                </a:lnTo>
                <a:lnTo>
                  <a:pt x="0" y="0"/>
                </a:lnTo>
                <a:lnTo>
                  <a:pt x="0" y="3120"/>
                </a:lnTo>
                <a:lnTo>
                  <a:pt x="96" y="312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39" name="Freeform 31"/>
          <p:cNvSpPr>
            <a:spLocks/>
          </p:cNvSpPr>
          <p:nvPr/>
        </p:nvSpPr>
        <p:spPr bwMode="auto">
          <a:xfrm>
            <a:off x="5029200" y="609600"/>
            <a:ext cx="1754188" cy="4878388"/>
          </a:xfrm>
          <a:custGeom>
            <a:avLst/>
            <a:gdLst>
              <a:gd name="T0" fmla="*/ 1104 w 1105"/>
              <a:gd name="T1" fmla="*/ 96 h 3073"/>
              <a:gd name="T2" fmla="*/ 1104 w 1105"/>
              <a:gd name="T3" fmla="*/ 0 h 3073"/>
              <a:gd name="T4" fmla="*/ 0 w 1105"/>
              <a:gd name="T5" fmla="*/ 0 h 3073"/>
              <a:gd name="T6" fmla="*/ 0 w 1105"/>
              <a:gd name="T7" fmla="*/ 1920 h 3073"/>
              <a:gd name="T8" fmla="*/ 912 w 1105"/>
              <a:gd name="T9" fmla="*/ 1920 h 3073"/>
              <a:gd name="T10" fmla="*/ 912 w 1105"/>
              <a:gd name="T11" fmla="*/ 3072 h 3073"/>
              <a:gd name="T12" fmla="*/ 672 w 1105"/>
              <a:gd name="T13" fmla="*/ 3072 h 30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5" h="3073">
                <a:moveTo>
                  <a:pt x="1104" y="96"/>
                </a:moveTo>
                <a:lnTo>
                  <a:pt x="1104" y="0"/>
                </a:lnTo>
                <a:lnTo>
                  <a:pt x="0" y="0"/>
                </a:lnTo>
                <a:lnTo>
                  <a:pt x="0" y="1920"/>
                </a:lnTo>
                <a:lnTo>
                  <a:pt x="912" y="1920"/>
                </a:lnTo>
                <a:lnTo>
                  <a:pt x="912" y="3072"/>
                </a:lnTo>
                <a:lnTo>
                  <a:pt x="672" y="3072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40" name="Rectangle 32"/>
          <p:cNvSpPr>
            <a:spLocks noChangeArrowheads="1"/>
          </p:cNvSpPr>
          <p:nvPr/>
        </p:nvSpPr>
        <p:spPr bwMode="auto">
          <a:xfrm>
            <a:off x="4862513" y="5167313"/>
            <a:ext cx="1111250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/>
              <a:t>OHMS</a:t>
            </a:r>
          </a:p>
        </p:txBody>
      </p:sp>
    </p:spTree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037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44034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35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36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038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4044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44039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0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1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2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3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049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44045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6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7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8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054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44050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51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52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53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058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44055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56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57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062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44059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60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61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063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64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65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66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4071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44067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68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69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70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072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73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74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4081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44079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44075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6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7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8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4080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088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44086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44082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83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84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85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4087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095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44093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44089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90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91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92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4094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102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44100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44096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97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98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99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4101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106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44103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04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05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107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08" name="Rectangle 76"/>
          <p:cNvSpPr>
            <a:spLocks noChangeArrowheads="1"/>
          </p:cNvSpPr>
          <p:nvPr/>
        </p:nvSpPr>
        <p:spPr bwMode="auto">
          <a:xfrm>
            <a:off x="3262313" y="61913"/>
            <a:ext cx="254300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INJECTOR</a:t>
            </a:r>
          </a:p>
        </p:txBody>
      </p:sp>
      <p:sp>
        <p:nvSpPr>
          <p:cNvPr id="44109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0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1" name="Rectangle 79"/>
          <p:cNvSpPr>
            <a:spLocks noChangeArrowheads="1"/>
          </p:cNvSpPr>
          <p:nvPr/>
        </p:nvSpPr>
        <p:spPr bwMode="auto">
          <a:xfrm>
            <a:off x="2540000" y="3606800"/>
            <a:ext cx="2463800" cy="10922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2" name="Rectangle 80"/>
          <p:cNvSpPr>
            <a:spLocks noChangeArrowheads="1"/>
          </p:cNvSpPr>
          <p:nvPr/>
        </p:nvSpPr>
        <p:spPr bwMode="auto">
          <a:xfrm>
            <a:off x="158750" y="1377950"/>
            <a:ext cx="2654300" cy="1816100"/>
          </a:xfrm>
          <a:prstGeom prst="rect">
            <a:avLst/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3" name="Rectangle 81" descr="Large grid"/>
          <p:cNvSpPr>
            <a:spLocks noChangeArrowheads="1"/>
          </p:cNvSpPr>
          <p:nvPr/>
        </p:nvSpPr>
        <p:spPr bwMode="auto">
          <a:xfrm>
            <a:off x="311150" y="1530350"/>
            <a:ext cx="1435100" cy="1358900"/>
          </a:xfrm>
          <a:prstGeom prst="rect">
            <a:avLst/>
          </a:prstGeom>
          <a:pattFill prst="lgGrid">
            <a:fgClr>
              <a:srgbClr val="FFFFFF"/>
            </a:fgClr>
            <a:bgClr>
              <a:srgbClr val="00FF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4" name="Oval 82"/>
          <p:cNvSpPr>
            <a:spLocks noChangeArrowheads="1"/>
          </p:cNvSpPr>
          <p:nvPr/>
        </p:nvSpPr>
        <p:spPr bwMode="auto">
          <a:xfrm>
            <a:off x="1987550" y="1606550"/>
            <a:ext cx="292100" cy="292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5" name="Oval 83"/>
          <p:cNvSpPr>
            <a:spLocks noChangeArrowheads="1"/>
          </p:cNvSpPr>
          <p:nvPr/>
        </p:nvSpPr>
        <p:spPr bwMode="auto">
          <a:xfrm>
            <a:off x="1987550" y="2063750"/>
            <a:ext cx="292100" cy="292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6" name="Oval 84"/>
          <p:cNvSpPr>
            <a:spLocks noChangeArrowheads="1"/>
          </p:cNvSpPr>
          <p:nvPr/>
        </p:nvSpPr>
        <p:spPr bwMode="auto">
          <a:xfrm>
            <a:off x="2063750" y="1682750"/>
            <a:ext cx="139700" cy="1397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7" name="Oval 85"/>
          <p:cNvSpPr>
            <a:spLocks noChangeArrowheads="1"/>
          </p:cNvSpPr>
          <p:nvPr/>
        </p:nvSpPr>
        <p:spPr bwMode="auto">
          <a:xfrm>
            <a:off x="2063750" y="2139950"/>
            <a:ext cx="139700" cy="1397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4120" name="Group 88"/>
          <p:cNvGrpSpPr>
            <a:grpSpLocks/>
          </p:cNvGrpSpPr>
          <p:nvPr/>
        </p:nvGrpSpPr>
        <p:grpSpPr bwMode="auto">
          <a:xfrm>
            <a:off x="1987550" y="2597150"/>
            <a:ext cx="292100" cy="292100"/>
            <a:chOff x="1252" y="1636"/>
            <a:chExt cx="184" cy="184"/>
          </a:xfrm>
        </p:grpSpPr>
        <p:sp>
          <p:nvSpPr>
            <p:cNvPr id="44118" name="Oval 86"/>
            <p:cNvSpPr>
              <a:spLocks noChangeArrowheads="1"/>
            </p:cNvSpPr>
            <p:nvPr/>
          </p:nvSpPr>
          <p:spPr bwMode="auto">
            <a:xfrm>
              <a:off x="1252" y="1636"/>
              <a:ext cx="184" cy="184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19" name="Oval 87"/>
            <p:cNvSpPr>
              <a:spLocks noChangeArrowheads="1"/>
            </p:cNvSpPr>
            <p:nvPr/>
          </p:nvSpPr>
          <p:spPr bwMode="auto">
            <a:xfrm>
              <a:off x="1300" y="1684"/>
              <a:ext cx="88" cy="88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123" name="Group 91"/>
          <p:cNvGrpSpPr>
            <a:grpSpLocks/>
          </p:cNvGrpSpPr>
          <p:nvPr/>
        </p:nvGrpSpPr>
        <p:grpSpPr bwMode="auto">
          <a:xfrm>
            <a:off x="2444750" y="1606550"/>
            <a:ext cx="292100" cy="292100"/>
            <a:chOff x="1540" y="1012"/>
            <a:chExt cx="184" cy="184"/>
          </a:xfrm>
        </p:grpSpPr>
        <p:sp>
          <p:nvSpPr>
            <p:cNvPr id="44121" name="Oval 89"/>
            <p:cNvSpPr>
              <a:spLocks noChangeArrowheads="1"/>
            </p:cNvSpPr>
            <p:nvPr/>
          </p:nvSpPr>
          <p:spPr bwMode="auto">
            <a:xfrm>
              <a:off x="1540" y="1012"/>
              <a:ext cx="184" cy="184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22" name="Oval 90"/>
            <p:cNvSpPr>
              <a:spLocks noChangeArrowheads="1"/>
            </p:cNvSpPr>
            <p:nvPr/>
          </p:nvSpPr>
          <p:spPr bwMode="auto">
            <a:xfrm>
              <a:off x="1588" y="1060"/>
              <a:ext cx="88" cy="88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126" name="Group 94"/>
          <p:cNvGrpSpPr>
            <a:grpSpLocks/>
          </p:cNvGrpSpPr>
          <p:nvPr/>
        </p:nvGrpSpPr>
        <p:grpSpPr bwMode="auto">
          <a:xfrm>
            <a:off x="2444750" y="2063750"/>
            <a:ext cx="292100" cy="292100"/>
            <a:chOff x="1540" y="1300"/>
            <a:chExt cx="184" cy="184"/>
          </a:xfrm>
        </p:grpSpPr>
        <p:sp>
          <p:nvSpPr>
            <p:cNvPr id="44124" name="Oval 92"/>
            <p:cNvSpPr>
              <a:spLocks noChangeArrowheads="1"/>
            </p:cNvSpPr>
            <p:nvPr/>
          </p:nvSpPr>
          <p:spPr bwMode="auto">
            <a:xfrm>
              <a:off x="1540" y="1300"/>
              <a:ext cx="184" cy="184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25" name="Oval 93"/>
            <p:cNvSpPr>
              <a:spLocks noChangeArrowheads="1"/>
            </p:cNvSpPr>
            <p:nvPr/>
          </p:nvSpPr>
          <p:spPr bwMode="auto">
            <a:xfrm>
              <a:off x="1588" y="1348"/>
              <a:ext cx="88" cy="88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129" name="Group 97"/>
          <p:cNvGrpSpPr>
            <a:grpSpLocks/>
          </p:cNvGrpSpPr>
          <p:nvPr/>
        </p:nvGrpSpPr>
        <p:grpSpPr bwMode="auto">
          <a:xfrm>
            <a:off x="2444750" y="2597150"/>
            <a:ext cx="292100" cy="292100"/>
            <a:chOff x="1540" y="1636"/>
            <a:chExt cx="184" cy="184"/>
          </a:xfrm>
        </p:grpSpPr>
        <p:sp>
          <p:nvSpPr>
            <p:cNvPr id="44127" name="Oval 95"/>
            <p:cNvSpPr>
              <a:spLocks noChangeArrowheads="1"/>
            </p:cNvSpPr>
            <p:nvPr/>
          </p:nvSpPr>
          <p:spPr bwMode="auto">
            <a:xfrm>
              <a:off x="1540" y="1636"/>
              <a:ext cx="184" cy="184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28" name="Oval 96"/>
            <p:cNvSpPr>
              <a:spLocks noChangeArrowheads="1"/>
            </p:cNvSpPr>
            <p:nvPr/>
          </p:nvSpPr>
          <p:spPr bwMode="auto">
            <a:xfrm>
              <a:off x="1588" y="1684"/>
              <a:ext cx="88" cy="88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130" name="Freeform 98"/>
          <p:cNvSpPr>
            <a:spLocks/>
          </p:cNvSpPr>
          <p:nvPr/>
        </p:nvSpPr>
        <p:spPr bwMode="auto">
          <a:xfrm>
            <a:off x="304800" y="1676400"/>
            <a:ext cx="763588" cy="992188"/>
          </a:xfrm>
          <a:custGeom>
            <a:avLst/>
            <a:gdLst>
              <a:gd name="T0" fmla="*/ 0 w 481"/>
              <a:gd name="T1" fmla="*/ 336 h 625"/>
              <a:gd name="T2" fmla="*/ 288 w 481"/>
              <a:gd name="T3" fmla="*/ 336 h 625"/>
              <a:gd name="T4" fmla="*/ 288 w 481"/>
              <a:gd name="T5" fmla="*/ 624 h 625"/>
              <a:gd name="T6" fmla="*/ 480 w 481"/>
              <a:gd name="T7" fmla="*/ 624 h 625"/>
              <a:gd name="T8" fmla="*/ 480 w 481"/>
              <a:gd name="T9" fmla="*/ 0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81" h="625">
                <a:moveTo>
                  <a:pt x="0" y="336"/>
                </a:moveTo>
                <a:lnTo>
                  <a:pt x="288" y="336"/>
                </a:lnTo>
                <a:lnTo>
                  <a:pt x="288" y="624"/>
                </a:lnTo>
                <a:lnTo>
                  <a:pt x="480" y="624"/>
                </a:lnTo>
                <a:lnTo>
                  <a:pt x="48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1" name="Arc 99"/>
          <p:cNvSpPr>
            <a:spLocks/>
          </p:cNvSpPr>
          <p:nvPr/>
        </p:nvSpPr>
        <p:spPr bwMode="auto">
          <a:xfrm rot="10800000">
            <a:off x="1066800" y="1760538"/>
            <a:ext cx="298450" cy="45085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32" name="Freeform 100"/>
          <p:cNvSpPr>
            <a:spLocks/>
          </p:cNvSpPr>
          <p:nvPr/>
        </p:nvSpPr>
        <p:spPr bwMode="auto">
          <a:xfrm>
            <a:off x="1371600" y="22098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3" name="Freeform 101"/>
          <p:cNvSpPr>
            <a:spLocks/>
          </p:cNvSpPr>
          <p:nvPr/>
        </p:nvSpPr>
        <p:spPr bwMode="auto">
          <a:xfrm>
            <a:off x="914400" y="3200400"/>
            <a:ext cx="4878388" cy="2592388"/>
          </a:xfrm>
          <a:custGeom>
            <a:avLst/>
            <a:gdLst>
              <a:gd name="T0" fmla="*/ 1344 w 3073"/>
              <a:gd name="T1" fmla="*/ 384 h 1633"/>
              <a:gd name="T2" fmla="*/ 1344 w 3073"/>
              <a:gd name="T3" fmla="*/ 0 h 1633"/>
              <a:gd name="T4" fmla="*/ 3072 w 3073"/>
              <a:gd name="T5" fmla="*/ 0 h 1633"/>
              <a:gd name="T6" fmla="*/ 3072 w 3073"/>
              <a:gd name="T7" fmla="*/ 1488 h 1633"/>
              <a:gd name="T8" fmla="*/ 0 w 3073"/>
              <a:gd name="T9" fmla="*/ 1488 h 1633"/>
              <a:gd name="T10" fmla="*/ 0 w 3073"/>
              <a:gd name="T11" fmla="*/ 1632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073" h="1633">
                <a:moveTo>
                  <a:pt x="1344" y="384"/>
                </a:moveTo>
                <a:lnTo>
                  <a:pt x="1344" y="0"/>
                </a:lnTo>
                <a:lnTo>
                  <a:pt x="3072" y="0"/>
                </a:lnTo>
                <a:lnTo>
                  <a:pt x="3072" y="1488"/>
                </a:lnTo>
                <a:lnTo>
                  <a:pt x="0" y="1488"/>
                </a:lnTo>
                <a:lnTo>
                  <a:pt x="0" y="1632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4" name="Freeform 102"/>
          <p:cNvSpPr>
            <a:spLocks/>
          </p:cNvSpPr>
          <p:nvPr/>
        </p:nvSpPr>
        <p:spPr bwMode="auto">
          <a:xfrm>
            <a:off x="2895600" y="3200400"/>
            <a:ext cx="153988" cy="458788"/>
          </a:xfrm>
          <a:custGeom>
            <a:avLst/>
            <a:gdLst>
              <a:gd name="T0" fmla="*/ 0 w 97"/>
              <a:gd name="T1" fmla="*/ 288 h 289"/>
              <a:gd name="T2" fmla="*/ 0 w 97"/>
              <a:gd name="T3" fmla="*/ 0 h 289"/>
              <a:gd name="T4" fmla="*/ 96 w 97"/>
              <a:gd name="T5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97" h="289">
                <a:moveTo>
                  <a:pt x="0" y="288"/>
                </a:moveTo>
                <a:lnTo>
                  <a:pt x="0" y="0"/>
                </a:lnTo>
                <a:lnTo>
                  <a:pt x="96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5" name="Freeform 103"/>
          <p:cNvSpPr>
            <a:spLocks/>
          </p:cNvSpPr>
          <p:nvPr/>
        </p:nvSpPr>
        <p:spPr bwMode="auto">
          <a:xfrm>
            <a:off x="3657600" y="3200400"/>
            <a:ext cx="1588" cy="611188"/>
          </a:xfrm>
          <a:custGeom>
            <a:avLst/>
            <a:gdLst>
              <a:gd name="T0" fmla="*/ 0 w 1"/>
              <a:gd name="T1" fmla="*/ 384 h 385"/>
              <a:gd name="T2" fmla="*/ 0 w 1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85">
                <a:moveTo>
                  <a:pt x="0" y="38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6" name="Freeform 104"/>
          <p:cNvSpPr>
            <a:spLocks/>
          </p:cNvSpPr>
          <p:nvPr/>
        </p:nvSpPr>
        <p:spPr bwMode="auto">
          <a:xfrm>
            <a:off x="3505200" y="3200400"/>
            <a:ext cx="1588" cy="611188"/>
          </a:xfrm>
          <a:custGeom>
            <a:avLst/>
            <a:gdLst>
              <a:gd name="T0" fmla="*/ 0 w 1"/>
              <a:gd name="T1" fmla="*/ 384 h 385"/>
              <a:gd name="T2" fmla="*/ 0 w 1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85">
                <a:moveTo>
                  <a:pt x="0" y="38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7" name="Freeform 105"/>
          <p:cNvSpPr>
            <a:spLocks/>
          </p:cNvSpPr>
          <p:nvPr/>
        </p:nvSpPr>
        <p:spPr bwMode="auto">
          <a:xfrm>
            <a:off x="4191000" y="3200400"/>
            <a:ext cx="1588" cy="611188"/>
          </a:xfrm>
          <a:custGeom>
            <a:avLst/>
            <a:gdLst>
              <a:gd name="T0" fmla="*/ 0 w 1"/>
              <a:gd name="T1" fmla="*/ 384 h 385"/>
              <a:gd name="T2" fmla="*/ 0 w 1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85">
                <a:moveTo>
                  <a:pt x="0" y="38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8" name="Freeform 106"/>
          <p:cNvSpPr>
            <a:spLocks/>
          </p:cNvSpPr>
          <p:nvPr/>
        </p:nvSpPr>
        <p:spPr bwMode="auto">
          <a:xfrm>
            <a:off x="4800600" y="3200400"/>
            <a:ext cx="1588" cy="611188"/>
          </a:xfrm>
          <a:custGeom>
            <a:avLst/>
            <a:gdLst>
              <a:gd name="T0" fmla="*/ 0 w 1"/>
              <a:gd name="T1" fmla="*/ 384 h 385"/>
              <a:gd name="T2" fmla="*/ 0 w 1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85">
                <a:moveTo>
                  <a:pt x="0" y="38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9" name="Freeform 107"/>
          <p:cNvSpPr>
            <a:spLocks/>
          </p:cNvSpPr>
          <p:nvPr/>
        </p:nvSpPr>
        <p:spPr bwMode="auto">
          <a:xfrm>
            <a:off x="4038600" y="3200400"/>
            <a:ext cx="1588" cy="611188"/>
          </a:xfrm>
          <a:custGeom>
            <a:avLst/>
            <a:gdLst>
              <a:gd name="T0" fmla="*/ 0 w 1"/>
              <a:gd name="T1" fmla="*/ 384 h 385"/>
              <a:gd name="T2" fmla="*/ 0 w 1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85">
                <a:moveTo>
                  <a:pt x="0" y="38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40" name="Freeform 108"/>
          <p:cNvSpPr>
            <a:spLocks/>
          </p:cNvSpPr>
          <p:nvPr/>
        </p:nvSpPr>
        <p:spPr bwMode="auto">
          <a:xfrm>
            <a:off x="4648200" y="3200400"/>
            <a:ext cx="1588" cy="611188"/>
          </a:xfrm>
          <a:custGeom>
            <a:avLst/>
            <a:gdLst>
              <a:gd name="T0" fmla="*/ 0 w 1"/>
              <a:gd name="T1" fmla="*/ 384 h 385"/>
              <a:gd name="T2" fmla="*/ 0 w 1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85">
                <a:moveTo>
                  <a:pt x="0" y="38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41" name="Oval 109"/>
          <p:cNvSpPr>
            <a:spLocks noChangeArrowheads="1"/>
          </p:cNvSpPr>
          <p:nvPr/>
        </p:nvSpPr>
        <p:spPr bwMode="auto">
          <a:xfrm>
            <a:off x="463550" y="2978150"/>
            <a:ext cx="139700" cy="1397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42" name="Oval 110"/>
          <p:cNvSpPr>
            <a:spLocks noChangeArrowheads="1"/>
          </p:cNvSpPr>
          <p:nvPr/>
        </p:nvSpPr>
        <p:spPr bwMode="auto">
          <a:xfrm>
            <a:off x="768350" y="2978150"/>
            <a:ext cx="139700" cy="1397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43" name="Freeform 111"/>
          <p:cNvSpPr>
            <a:spLocks/>
          </p:cNvSpPr>
          <p:nvPr/>
        </p:nvSpPr>
        <p:spPr bwMode="auto">
          <a:xfrm>
            <a:off x="838200" y="3048000"/>
            <a:ext cx="2211388" cy="763588"/>
          </a:xfrm>
          <a:custGeom>
            <a:avLst/>
            <a:gdLst>
              <a:gd name="T0" fmla="*/ 0 w 1393"/>
              <a:gd name="T1" fmla="*/ 0 h 481"/>
              <a:gd name="T2" fmla="*/ 0 w 1393"/>
              <a:gd name="T3" fmla="*/ 240 h 481"/>
              <a:gd name="T4" fmla="*/ 1248 w 1393"/>
              <a:gd name="T5" fmla="*/ 240 h 481"/>
              <a:gd name="T6" fmla="*/ 1392 w 1393"/>
              <a:gd name="T7" fmla="*/ 480 h 4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93" h="481">
                <a:moveTo>
                  <a:pt x="0" y="0"/>
                </a:moveTo>
                <a:lnTo>
                  <a:pt x="0" y="240"/>
                </a:lnTo>
                <a:lnTo>
                  <a:pt x="1248" y="240"/>
                </a:lnTo>
                <a:lnTo>
                  <a:pt x="1392" y="480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44" name="Freeform 112"/>
          <p:cNvSpPr>
            <a:spLocks/>
          </p:cNvSpPr>
          <p:nvPr/>
        </p:nvSpPr>
        <p:spPr bwMode="auto">
          <a:xfrm>
            <a:off x="533400" y="3048000"/>
            <a:ext cx="2363788" cy="763588"/>
          </a:xfrm>
          <a:custGeom>
            <a:avLst/>
            <a:gdLst>
              <a:gd name="T0" fmla="*/ 0 w 1489"/>
              <a:gd name="T1" fmla="*/ 0 h 481"/>
              <a:gd name="T2" fmla="*/ 0 w 1489"/>
              <a:gd name="T3" fmla="*/ 336 h 481"/>
              <a:gd name="T4" fmla="*/ 1344 w 1489"/>
              <a:gd name="T5" fmla="*/ 336 h 481"/>
              <a:gd name="T6" fmla="*/ 1488 w 1489"/>
              <a:gd name="T7" fmla="*/ 480 h 4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489" h="481">
                <a:moveTo>
                  <a:pt x="0" y="0"/>
                </a:moveTo>
                <a:lnTo>
                  <a:pt x="0" y="336"/>
                </a:lnTo>
                <a:lnTo>
                  <a:pt x="1344" y="336"/>
                </a:lnTo>
                <a:lnTo>
                  <a:pt x="1488" y="48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45" name="Rectangle 113"/>
          <p:cNvSpPr>
            <a:spLocks noChangeArrowheads="1"/>
          </p:cNvSpPr>
          <p:nvPr/>
        </p:nvSpPr>
        <p:spPr bwMode="auto">
          <a:xfrm>
            <a:off x="158750" y="5721350"/>
            <a:ext cx="1968500" cy="1054100"/>
          </a:xfrm>
          <a:prstGeom prst="rect">
            <a:avLst/>
          </a:prstGeom>
          <a:gradFill rotWithShape="0">
            <a:gsLst>
              <a:gs pos="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27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46" name="Freeform 114"/>
          <p:cNvSpPr>
            <a:spLocks/>
          </p:cNvSpPr>
          <p:nvPr/>
        </p:nvSpPr>
        <p:spPr bwMode="auto">
          <a:xfrm>
            <a:off x="2133600" y="6096000"/>
            <a:ext cx="839788" cy="382588"/>
          </a:xfrm>
          <a:custGeom>
            <a:avLst/>
            <a:gdLst>
              <a:gd name="T0" fmla="*/ 0 w 529"/>
              <a:gd name="T1" fmla="*/ 0 h 241"/>
              <a:gd name="T2" fmla="*/ 384 w 529"/>
              <a:gd name="T3" fmla="*/ 0 h 241"/>
              <a:gd name="T4" fmla="*/ 384 w 529"/>
              <a:gd name="T5" fmla="*/ 240 h 241"/>
              <a:gd name="T6" fmla="*/ 240 w 529"/>
              <a:gd name="T7" fmla="*/ 240 h 241"/>
              <a:gd name="T8" fmla="*/ 528 w 529"/>
              <a:gd name="T9" fmla="*/ 24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9" h="241">
                <a:moveTo>
                  <a:pt x="0" y="0"/>
                </a:moveTo>
                <a:lnTo>
                  <a:pt x="384" y="0"/>
                </a:lnTo>
                <a:lnTo>
                  <a:pt x="384" y="240"/>
                </a:lnTo>
                <a:lnTo>
                  <a:pt x="240" y="240"/>
                </a:lnTo>
                <a:lnTo>
                  <a:pt x="528" y="24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ChangeArrowheads="1"/>
          </p:cNvSpPr>
          <p:nvPr/>
        </p:nvSpPr>
        <p:spPr bwMode="auto">
          <a:xfrm>
            <a:off x="3262313" y="61913"/>
            <a:ext cx="455560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INJECTOR PULSE TIMES</a:t>
            </a:r>
          </a:p>
        </p:txBody>
      </p:sp>
      <p:sp>
        <p:nvSpPr>
          <p:cNvPr id="45059" name="Rectangle 3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5093" name="Group 37"/>
          <p:cNvGrpSpPr>
            <a:grpSpLocks/>
          </p:cNvGrpSpPr>
          <p:nvPr/>
        </p:nvGrpSpPr>
        <p:grpSpPr bwMode="auto">
          <a:xfrm>
            <a:off x="877366" y="1911350"/>
            <a:ext cx="2959100" cy="3035300"/>
            <a:chOff x="100" y="100"/>
            <a:chExt cx="1864" cy="1912"/>
          </a:xfrm>
        </p:grpSpPr>
        <p:grpSp>
          <p:nvGrpSpPr>
            <p:cNvPr id="45090" name="Group 34"/>
            <p:cNvGrpSpPr>
              <a:grpSpLocks/>
            </p:cNvGrpSpPr>
            <p:nvPr/>
          </p:nvGrpSpPr>
          <p:grpSpPr bwMode="auto">
            <a:xfrm>
              <a:off x="100" y="100"/>
              <a:ext cx="1864" cy="1912"/>
              <a:chOff x="100" y="100"/>
              <a:chExt cx="1864" cy="1912"/>
            </a:xfrm>
          </p:grpSpPr>
          <p:grpSp>
            <p:nvGrpSpPr>
              <p:cNvPr id="45066" name="Group 10"/>
              <p:cNvGrpSpPr>
                <a:grpSpLocks/>
              </p:cNvGrpSpPr>
              <p:nvPr/>
            </p:nvGrpSpPr>
            <p:grpSpPr bwMode="auto">
              <a:xfrm>
                <a:off x="1780" y="1540"/>
                <a:ext cx="184" cy="472"/>
                <a:chOff x="1780" y="1540"/>
                <a:chExt cx="184" cy="472"/>
              </a:xfrm>
            </p:grpSpPr>
            <p:grpSp>
              <p:nvGrpSpPr>
                <p:cNvPr id="45064" name="Group 8"/>
                <p:cNvGrpSpPr>
                  <a:grpSpLocks/>
                </p:cNvGrpSpPr>
                <p:nvPr/>
              </p:nvGrpSpPr>
              <p:grpSpPr bwMode="auto">
                <a:xfrm>
                  <a:off x="1780" y="1540"/>
                  <a:ext cx="184" cy="472"/>
                  <a:chOff x="1780" y="1540"/>
                  <a:chExt cx="184" cy="472"/>
                </a:xfrm>
              </p:grpSpPr>
              <p:sp>
                <p:nvSpPr>
                  <p:cNvPr id="45060" name="Rectangle 4"/>
                  <p:cNvSpPr>
                    <a:spLocks noChangeArrowheads="1"/>
                  </p:cNvSpPr>
                  <p:nvPr/>
                </p:nvSpPr>
                <p:spPr bwMode="auto">
                  <a:xfrm>
                    <a:off x="1780" y="1732"/>
                    <a:ext cx="184" cy="184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618FFD">
                          <a:gamma/>
                          <a:shade val="29804"/>
                          <a:invGamma/>
                        </a:srgbClr>
                      </a:gs>
                      <a:gs pos="50000">
                        <a:srgbClr val="618FFD"/>
                      </a:gs>
                      <a:gs pos="100000">
                        <a:srgbClr val="618FFD">
                          <a:gamma/>
                          <a:shade val="29804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5061" name="Rectangle 5"/>
                  <p:cNvSpPr>
                    <a:spLocks noChangeArrowheads="1"/>
                  </p:cNvSpPr>
                  <p:nvPr/>
                </p:nvSpPr>
                <p:spPr bwMode="auto">
                  <a:xfrm>
                    <a:off x="1780" y="1780"/>
                    <a:ext cx="184" cy="8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618FFD">
                          <a:gamma/>
                          <a:shade val="29804"/>
                          <a:invGamma/>
                        </a:srgbClr>
                      </a:gs>
                      <a:gs pos="50000">
                        <a:srgbClr val="618FFD"/>
                      </a:gs>
                      <a:gs pos="100000">
                        <a:srgbClr val="618FFD">
                          <a:gamma/>
                          <a:shade val="29804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5062" name="Rectangle 6"/>
                  <p:cNvSpPr>
                    <a:spLocks noChangeArrowheads="1"/>
                  </p:cNvSpPr>
                  <p:nvPr/>
                </p:nvSpPr>
                <p:spPr bwMode="auto">
                  <a:xfrm>
                    <a:off x="1828" y="1540"/>
                    <a:ext cx="88" cy="184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0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0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5063" name="Rectangle 7"/>
                  <p:cNvSpPr>
                    <a:spLocks noChangeArrowheads="1"/>
                  </p:cNvSpPr>
                  <p:nvPr/>
                </p:nvSpPr>
                <p:spPr bwMode="auto">
                  <a:xfrm>
                    <a:off x="1828" y="1924"/>
                    <a:ext cx="88" cy="8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618FFD">
                          <a:gamma/>
                          <a:shade val="29804"/>
                          <a:invGamma/>
                        </a:srgbClr>
                      </a:gs>
                      <a:gs pos="50000">
                        <a:srgbClr val="618FFD"/>
                      </a:gs>
                      <a:gs pos="100000">
                        <a:srgbClr val="618FFD">
                          <a:gamma/>
                          <a:shade val="29804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sp>
              <p:nvSpPr>
                <p:cNvPr id="45065" name="Rectangle 9"/>
                <p:cNvSpPr>
                  <a:spLocks noChangeArrowheads="1"/>
                </p:cNvSpPr>
                <p:nvPr/>
              </p:nvSpPr>
              <p:spPr bwMode="auto">
                <a:xfrm>
                  <a:off x="1780" y="1636"/>
                  <a:ext cx="184" cy="88"/>
                </a:xfrm>
                <a:prstGeom prst="rect">
                  <a:avLst/>
                </a:prstGeom>
                <a:gradFill rotWithShape="0">
                  <a:gsLst>
                    <a:gs pos="0">
                      <a:srgbClr val="00AE00">
                        <a:gamma/>
                        <a:shade val="29804"/>
                        <a:invGamma/>
                      </a:srgbClr>
                    </a:gs>
                    <a:gs pos="100000">
                      <a:srgbClr val="00AE00"/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45067" name="Rectangle 11"/>
              <p:cNvSpPr>
                <a:spLocks noChangeArrowheads="1"/>
              </p:cNvSpPr>
              <p:nvPr/>
            </p:nvSpPr>
            <p:spPr bwMode="auto">
              <a:xfrm>
                <a:off x="100" y="100"/>
                <a:ext cx="1672" cy="1144"/>
              </a:xfrm>
              <a:prstGeom prst="rect">
                <a:avLst/>
              </a:prstGeom>
              <a:solidFill>
                <a:schemeClr val="bg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68" name="Oval 12"/>
              <p:cNvSpPr>
                <a:spLocks noChangeArrowheads="1"/>
              </p:cNvSpPr>
              <p:nvPr/>
            </p:nvSpPr>
            <p:spPr bwMode="auto">
              <a:xfrm>
                <a:off x="1252" y="244"/>
                <a:ext cx="184" cy="18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69" name="Oval 13"/>
              <p:cNvSpPr>
                <a:spLocks noChangeArrowheads="1"/>
              </p:cNvSpPr>
              <p:nvPr/>
            </p:nvSpPr>
            <p:spPr bwMode="auto">
              <a:xfrm>
                <a:off x="1252" y="532"/>
                <a:ext cx="184" cy="18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70" name="Oval 14"/>
              <p:cNvSpPr>
                <a:spLocks noChangeArrowheads="1"/>
              </p:cNvSpPr>
              <p:nvPr/>
            </p:nvSpPr>
            <p:spPr bwMode="auto">
              <a:xfrm>
                <a:off x="1300" y="292"/>
                <a:ext cx="88" cy="88"/>
              </a:xfrm>
              <a:prstGeom prst="ellipse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71" name="Oval 15"/>
              <p:cNvSpPr>
                <a:spLocks noChangeArrowheads="1"/>
              </p:cNvSpPr>
              <p:nvPr/>
            </p:nvSpPr>
            <p:spPr bwMode="auto">
              <a:xfrm>
                <a:off x="1300" y="580"/>
                <a:ext cx="88" cy="88"/>
              </a:xfrm>
              <a:prstGeom prst="ellipse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45074" name="Group 18"/>
              <p:cNvGrpSpPr>
                <a:grpSpLocks/>
              </p:cNvGrpSpPr>
              <p:nvPr/>
            </p:nvGrpSpPr>
            <p:grpSpPr bwMode="auto">
              <a:xfrm>
                <a:off x="1252" y="868"/>
                <a:ext cx="184" cy="184"/>
                <a:chOff x="1252" y="868"/>
                <a:chExt cx="184" cy="184"/>
              </a:xfrm>
            </p:grpSpPr>
            <p:sp>
              <p:nvSpPr>
                <p:cNvPr id="45072" name="Oval 16"/>
                <p:cNvSpPr>
                  <a:spLocks noChangeArrowheads="1"/>
                </p:cNvSpPr>
                <p:nvPr/>
              </p:nvSpPr>
              <p:spPr bwMode="auto">
                <a:xfrm>
                  <a:off x="1252" y="868"/>
                  <a:ext cx="184" cy="184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073" name="Oval 17"/>
                <p:cNvSpPr>
                  <a:spLocks noChangeArrowheads="1"/>
                </p:cNvSpPr>
                <p:nvPr/>
              </p:nvSpPr>
              <p:spPr bwMode="auto">
                <a:xfrm>
                  <a:off x="1300" y="916"/>
                  <a:ext cx="88" cy="88"/>
                </a:xfrm>
                <a:prstGeom prst="ellipse">
                  <a:avLst/>
                </a:prstGeom>
                <a:solidFill>
                  <a:srgbClr val="FFFFFF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45077" name="Group 21"/>
              <p:cNvGrpSpPr>
                <a:grpSpLocks/>
              </p:cNvGrpSpPr>
              <p:nvPr/>
            </p:nvGrpSpPr>
            <p:grpSpPr bwMode="auto">
              <a:xfrm>
                <a:off x="1540" y="244"/>
                <a:ext cx="184" cy="184"/>
                <a:chOff x="1540" y="244"/>
                <a:chExt cx="184" cy="184"/>
              </a:xfrm>
            </p:grpSpPr>
            <p:sp>
              <p:nvSpPr>
                <p:cNvPr id="45075" name="Oval 19"/>
                <p:cNvSpPr>
                  <a:spLocks noChangeArrowheads="1"/>
                </p:cNvSpPr>
                <p:nvPr/>
              </p:nvSpPr>
              <p:spPr bwMode="auto">
                <a:xfrm>
                  <a:off x="1540" y="244"/>
                  <a:ext cx="184" cy="184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076" name="Oval 20"/>
                <p:cNvSpPr>
                  <a:spLocks noChangeArrowheads="1"/>
                </p:cNvSpPr>
                <p:nvPr/>
              </p:nvSpPr>
              <p:spPr bwMode="auto">
                <a:xfrm>
                  <a:off x="1588" y="292"/>
                  <a:ext cx="88" cy="88"/>
                </a:xfrm>
                <a:prstGeom prst="ellipse">
                  <a:avLst/>
                </a:prstGeom>
                <a:solidFill>
                  <a:srgbClr val="FFFFFF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45080" name="Group 24"/>
              <p:cNvGrpSpPr>
                <a:grpSpLocks/>
              </p:cNvGrpSpPr>
              <p:nvPr/>
            </p:nvGrpSpPr>
            <p:grpSpPr bwMode="auto">
              <a:xfrm>
                <a:off x="1540" y="532"/>
                <a:ext cx="184" cy="184"/>
                <a:chOff x="1540" y="532"/>
                <a:chExt cx="184" cy="184"/>
              </a:xfrm>
            </p:grpSpPr>
            <p:sp>
              <p:nvSpPr>
                <p:cNvPr id="45078" name="Oval 22"/>
                <p:cNvSpPr>
                  <a:spLocks noChangeArrowheads="1"/>
                </p:cNvSpPr>
                <p:nvPr/>
              </p:nvSpPr>
              <p:spPr bwMode="auto">
                <a:xfrm>
                  <a:off x="1540" y="532"/>
                  <a:ext cx="184" cy="184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079" name="Oval 23"/>
                <p:cNvSpPr>
                  <a:spLocks noChangeArrowheads="1"/>
                </p:cNvSpPr>
                <p:nvPr/>
              </p:nvSpPr>
              <p:spPr bwMode="auto">
                <a:xfrm>
                  <a:off x="1588" y="580"/>
                  <a:ext cx="88" cy="88"/>
                </a:xfrm>
                <a:prstGeom prst="ellipse">
                  <a:avLst/>
                </a:prstGeom>
                <a:solidFill>
                  <a:srgbClr val="FFFFFF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45083" name="Group 27"/>
              <p:cNvGrpSpPr>
                <a:grpSpLocks/>
              </p:cNvGrpSpPr>
              <p:nvPr/>
            </p:nvGrpSpPr>
            <p:grpSpPr bwMode="auto">
              <a:xfrm>
                <a:off x="1540" y="868"/>
                <a:ext cx="184" cy="184"/>
                <a:chOff x="1540" y="868"/>
                <a:chExt cx="184" cy="184"/>
              </a:xfrm>
            </p:grpSpPr>
            <p:sp>
              <p:nvSpPr>
                <p:cNvPr id="45081" name="Oval 25"/>
                <p:cNvSpPr>
                  <a:spLocks noChangeArrowheads="1"/>
                </p:cNvSpPr>
                <p:nvPr/>
              </p:nvSpPr>
              <p:spPr bwMode="auto">
                <a:xfrm>
                  <a:off x="1540" y="868"/>
                  <a:ext cx="184" cy="184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082" name="Oval 26"/>
                <p:cNvSpPr>
                  <a:spLocks noChangeArrowheads="1"/>
                </p:cNvSpPr>
                <p:nvPr/>
              </p:nvSpPr>
              <p:spPr bwMode="auto">
                <a:xfrm>
                  <a:off x="1588" y="916"/>
                  <a:ext cx="88" cy="88"/>
                </a:xfrm>
                <a:prstGeom prst="ellipse">
                  <a:avLst/>
                </a:prstGeom>
                <a:solidFill>
                  <a:srgbClr val="FFFFFF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45084" name="Freeform 28"/>
              <p:cNvSpPr>
                <a:spLocks/>
              </p:cNvSpPr>
              <p:nvPr/>
            </p:nvSpPr>
            <p:spPr bwMode="auto">
              <a:xfrm>
                <a:off x="528" y="1152"/>
                <a:ext cx="1393" cy="481"/>
              </a:xfrm>
              <a:custGeom>
                <a:avLst/>
                <a:gdLst>
                  <a:gd name="T0" fmla="*/ 0 w 1393"/>
                  <a:gd name="T1" fmla="*/ 0 h 481"/>
                  <a:gd name="T2" fmla="*/ 0 w 1393"/>
                  <a:gd name="T3" fmla="*/ 240 h 481"/>
                  <a:gd name="T4" fmla="*/ 1248 w 1393"/>
                  <a:gd name="T5" fmla="*/ 240 h 481"/>
                  <a:gd name="T6" fmla="*/ 1392 w 1393"/>
                  <a:gd name="T7" fmla="*/ 480 h 4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93" h="481">
                    <a:moveTo>
                      <a:pt x="0" y="0"/>
                    </a:moveTo>
                    <a:lnTo>
                      <a:pt x="0" y="240"/>
                    </a:lnTo>
                    <a:lnTo>
                      <a:pt x="1248" y="240"/>
                    </a:lnTo>
                    <a:lnTo>
                      <a:pt x="1392" y="480"/>
                    </a:lnTo>
                  </a:path>
                </a:pathLst>
              </a:custGeom>
              <a:noFill/>
              <a:ln w="12700" cap="rnd" cmpd="sng">
                <a:solidFill>
                  <a:schemeClr val="hlink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5" name="Freeform 29"/>
              <p:cNvSpPr>
                <a:spLocks/>
              </p:cNvSpPr>
              <p:nvPr/>
            </p:nvSpPr>
            <p:spPr bwMode="auto">
              <a:xfrm>
                <a:off x="336" y="1152"/>
                <a:ext cx="1489" cy="481"/>
              </a:xfrm>
              <a:custGeom>
                <a:avLst/>
                <a:gdLst>
                  <a:gd name="T0" fmla="*/ 0 w 1489"/>
                  <a:gd name="T1" fmla="*/ 0 h 481"/>
                  <a:gd name="T2" fmla="*/ 0 w 1489"/>
                  <a:gd name="T3" fmla="*/ 336 h 481"/>
                  <a:gd name="T4" fmla="*/ 1344 w 1489"/>
                  <a:gd name="T5" fmla="*/ 336 h 481"/>
                  <a:gd name="T6" fmla="*/ 1488 w 1489"/>
                  <a:gd name="T7" fmla="*/ 480 h 4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89" h="481">
                    <a:moveTo>
                      <a:pt x="0" y="0"/>
                    </a:moveTo>
                    <a:lnTo>
                      <a:pt x="0" y="336"/>
                    </a:lnTo>
                    <a:lnTo>
                      <a:pt x="1344" y="336"/>
                    </a:lnTo>
                    <a:lnTo>
                      <a:pt x="1488" y="48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6" name="Rectangle 30" descr="Large grid"/>
              <p:cNvSpPr>
                <a:spLocks noChangeArrowheads="1"/>
              </p:cNvSpPr>
              <p:nvPr/>
            </p:nvSpPr>
            <p:spPr bwMode="auto">
              <a:xfrm>
                <a:off x="196" y="196"/>
                <a:ext cx="904" cy="856"/>
              </a:xfrm>
              <a:prstGeom prst="rect">
                <a:avLst/>
              </a:prstGeom>
              <a:pattFill prst="lgGrid">
                <a:fgClr>
                  <a:srgbClr val="FFFFFF"/>
                </a:fgClr>
                <a:bgClr>
                  <a:srgbClr val="00FF00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87" name="Freeform 31"/>
              <p:cNvSpPr>
                <a:spLocks/>
              </p:cNvSpPr>
              <p:nvPr/>
            </p:nvSpPr>
            <p:spPr bwMode="auto">
              <a:xfrm>
                <a:off x="192" y="288"/>
                <a:ext cx="481" cy="625"/>
              </a:xfrm>
              <a:custGeom>
                <a:avLst/>
                <a:gdLst>
                  <a:gd name="T0" fmla="*/ 0 w 481"/>
                  <a:gd name="T1" fmla="*/ 336 h 625"/>
                  <a:gd name="T2" fmla="*/ 288 w 481"/>
                  <a:gd name="T3" fmla="*/ 336 h 625"/>
                  <a:gd name="T4" fmla="*/ 288 w 481"/>
                  <a:gd name="T5" fmla="*/ 624 h 625"/>
                  <a:gd name="T6" fmla="*/ 480 w 481"/>
                  <a:gd name="T7" fmla="*/ 624 h 625"/>
                  <a:gd name="T8" fmla="*/ 480 w 481"/>
                  <a:gd name="T9" fmla="*/ 0 h 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1" h="625">
                    <a:moveTo>
                      <a:pt x="0" y="336"/>
                    </a:moveTo>
                    <a:lnTo>
                      <a:pt x="288" y="336"/>
                    </a:lnTo>
                    <a:lnTo>
                      <a:pt x="288" y="624"/>
                    </a:lnTo>
                    <a:lnTo>
                      <a:pt x="480" y="624"/>
                    </a:lnTo>
                    <a:lnTo>
                      <a:pt x="480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8" name="Arc 32"/>
              <p:cNvSpPr>
                <a:spLocks/>
              </p:cNvSpPr>
              <p:nvPr/>
            </p:nvSpPr>
            <p:spPr bwMode="auto">
              <a:xfrm rot="10800000">
                <a:off x="672" y="341"/>
                <a:ext cx="188" cy="284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89" name="Freeform 33"/>
              <p:cNvSpPr>
                <a:spLocks/>
              </p:cNvSpPr>
              <p:nvPr/>
            </p:nvSpPr>
            <p:spPr bwMode="auto">
              <a:xfrm>
                <a:off x="864" y="624"/>
                <a:ext cx="193" cy="1"/>
              </a:xfrm>
              <a:custGeom>
                <a:avLst/>
                <a:gdLst>
                  <a:gd name="T0" fmla="*/ 0 w 193"/>
                  <a:gd name="T1" fmla="*/ 0 h 1"/>
                  <a:gd name="T2" fmla="*/ 192 w 19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93" h="1">
                    <a:moveTo>
                      <a:pt x="0" y="0"/>
                    </a:moveTo>
                    <a:lnTo>
                      <a:pt x="19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5091" name="Oval 35"/>
            <p:cNvSpPr>
              <a:spLocks noChangeArrowheads="1"/>
            </p:cNvSpPr>
            <p:nvPr/>
          </p:nvSpPr>
          <p:spPr bwMode="auto">
            <a:xfrm>
              <a:off x="292" y="1108"/>
              <a:ext cx="88" cy="88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092" name="Oval 36"/>
            <p:cNvSpPr>
              <a:spLocks noChangeArrowheads="1"/>
            </p:cNvSpPr>
            <p:nvPr/>
          </p:nvSpPr>
          <p:spPr bwMode="auto">
            <a:xfrm>
              <a:off x="484" y="1108"/>
              <a:ext cx="88" cy="88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5094" name="Rectangle 38"/>
          <p:cNvSpPr>
            <a:spLocks noChangeArrowheads="1"/>
          </p:cNvSpPr>
          <p:nvPr/>
        </p:nvSpPr>
        <p:spPr bwMode="auto">
          <a:xfrm>
            <a:off x="4653507" y="824428"/>
            <a:ext cx="2556791" cy="4521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u="sng" dirty="0"/>
              <a:t>ENGINE COLD</a:t>
            </a:r>
            <a:r>
              <a:rPr lang="en-US" altLang="en-US" sz="1800" dirty="0"/>
              <a:t>      </a:t>
            </a:r>
            <a:r>
              <a:rPr lang="en-US" altLang="en-US" sz="1800" dirty="0" err="1" smtClean="0"/>
              <a:t>ms</a:t>
            </a:r>
            <a:endParaRPr lang="en-US" altLang="en-US" sz="1800" dirty="0"/>
          </a:p>
          <a:p>
            <a:endParaRPr lang="en-US" altLang="en-US" sz="1800" dirty="0"/>
          </a:p>
          <a:p>
            <a:r>
              <a:rPr lang="en-US" altLang="en-US" sz="1800" dirty="0"/>
              <a:t>Cranking                   </a:t>
            </a:r>
            <a:r>
              <a:rPr lang="en-US" altLang="en-US" sz="1800" dirty="0" smtClean="0"/>
              <a:t>24</a:t>
            </a:r>
            <a:endParaRPr lang="en-US" altLang="en-US" sz="1800" dirty="0"/>
          </a:p>
          <a:p>
            <a:r>
              <a:rPr lang="en-US" altLang="en-US" sz="1800" dirty="0"/>
              <a:t>Idle                             4 +</a:t>
            </a:r>
          </a:p>
          <a:p>
            <a:endParaRPr lang="en-US" altLang="en-US" sz="1800" dirty="0"/>
          </a:p>
          <a:p>
            <a:endParaRPr lang="en-US" altLang="en-US" sz="1800" u="sng" dirty="0"/>
          </a:p>
          <a:p>
            <a:r>
              <a:rPr lang="en-US" altLang="en-US" sz="1800" u="sng" dirty="0"/>
              <a:t>ENGINE WARM</a:t>
            </a:r>
            <a:endParaRPr lang="en-US" altLang="en-US" sz="1800" dirty="0"/>
          </a:p>
          <a:p>
            <a:endParaRPr lang="en-US" altLang="en-US" sz="1800" dirty="0"/>
          </a:p>
          <a:p>
            <a:r>
              <a:rPr lang="en-US" altLang="en-US" sz="1800" dirty="0"/>
              <a:t>Cranking                   2.2</a:t>
            </a:r>
            <a:r>
              <a:rPr lang="en-US" altLang="en-US" sz="1800" dirty="0" smtClean="0"/>
              <a:t>+</a:t>
            </a:r>
          </a:p>
          <a:p>
            <a:endParaRPr lang="en-US" altLang="en-US" sz="1800" dirty="0"/>
          </a:p>
          <a:p>
            <a:r>
              <a:rPr lang="en-US" altLang="en-US" sz="1800" dirty="0"/>
              <a:t>Idle                           </a:t>
            </a:r>
            <a:r>
              <a:rPr lang="en-US" altLang="en-US" sz="1800" dirty="0" smtClean="0"/>
              <a:t> </a:t>
            </a:r>
            <a:r>
              <a:rPr lang="en-US" altLang="en-US" sz="1800" dirty="0" smtClean="0"/>
              <a:t>2.7</a:t>
            </a:r>
          </a:p>
          <a:p>
            <a:endParaRPr lang="en-US" altLang="en-US" sz="1800" dirty="0"/>
          </a:p>
          <a:p>
            <a:r>
              <a:rPr lang="en-US" altLang="en-US" sz="1800" smtClean="0"/>
              <a:t>1000 rpm	        2.5	</a:t>
            </a:r>
            <a:endParaRPr lang="en-US" altLang="en-US" sz="1800" dirty="0" smtClean="0"/>
          </a:p>
          <a:p>
            <a:endParaRPr lang="en-US" altLang="en-US" sz="1800" dirty="0"/>
          </a:p>
          <a:p>
            <a:endParaRPr lang="en-US" altLang="en-US" sz="1800" dirty="0"/>
          </a:p>
          <a:p>
            <a:r>
              <a:rPr lang="en-US" altLang="en-US" sz="1800" dirty="0"/>
              <a:t>Snap open throttle    </a:t>
            </a:r>
            <a:r>
              <a:rPr lang="en-US" altLang="en-US" sz="1800" dirty="0" smtClean="0"/>
              <a:t> 6+</a:t>
            </a:r>
            <a:endParaRPr lang="en-US" altLang="en-US" sz="1800" dirty="0"/>
          </a:p>
        </p:txBody>
      </p:sp>
    </p:spTree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bg1"/>
            </a:gs>
            <a:gs pos="74000">
              <a:schemeClr val="accent1">
                <a:lumMod val="45000"/>
                <a:lumOff val="55000"/>
              </a:schemeClr>
            </a:gs>
            <a:gs pos="0">
              <a:schemeClr val="accent1">
                <a:lumMod val="45000"/>
                <a:lumOff val="55000"/>
              </a:schemeClr>
            </a:gs>
            <a:gs pos="9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ChangeArrowheads="1"/>
          </p:cNvSpPr>
          <p:nvPr/>
        </p:nvSpPr>
        <p:spPr bwMode="auto">
          <a:xfrm>
            <a:off x="2424113" y="61913"/>
            <a:ext cx="4066179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INJECTOR SCOPE PATTERN</a:t>
            </a:r>
          </a:p>
        </p:txBody>
      </p:sp>
      <p:sp>
        <p:nvSpPr>
          <p:cNvPr id="46083" name="Freeform 3"/>
          <p:cNvSpPr>
            <a:spLocks/>
          </p:cNvSpPr>
          <p:nvPr/>
        </p:nvSpPr>
        <p:spPr bwMode="auto">
          <a:xfrm>
            <a:off x="1981200" y="533400"/>
            <a:ext cx="1906588" cy="2439988"/>
          </a:xfrm>
          <a:custGeom>
            <a:avLst/>
            <a:gdLst>
              <a:gd name="T0" fmla="*/ 0 w 1201"/>
              <a:gd name="T1" fmla="*/ 912 h 1537"/>
              <a:gd name="T2" fmla="*/ 624 w 1201"/>
              <a:gd name="T3" fmla="*/ 912 h 1537"/>
              <a:gd name="T4" fmla="*/ 624 w 1201"/>
              <a:gd name="T5" fmla="*/ 1536 h 1537"/>
              <a:gd name="T6" fmla="*/ 1200 w 1201"/>
              <a:gd name="T7" fmla="*/ 1536 h 1537"/>
              <a:gd name="T8" fmla="*/ 1200 w 1201"/>
              <a:gd name="T9" fmla="*/ 0 h 15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01" h="1537">
                <a:moveTo>
                  <a:pt x="0" y="912"/>
                </a:moveTo>
                <a:lnTo>
                  <a:pt x="624" y="912"/>
                </a:lnTo>
                <a:lnTo>
                  <a:pt x="624" y="1536"/>
                </a:lnTo>
                <a:lnTo>
                  <a:pt x="1200" y="1536"/>
                </a:ln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84" name="Arc 4"/>
          <p:cNvSpPr>
            <a:spLocks/>
          </p:cNvSpPr>
          <p:nvPr/>
        </p:nvSpPr>
        <p:spPr bwMode="auto">
          <a:xfrm rot="10800000">
            <a:off x="3886200" y="617538"/>
            <a:ext cx="1289050" cy="136525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12700" cap="rnd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85" name="Freeform 5"/>
          <p:cNvSpPr>
            <a:spLocks/>
          </p:cNvSpPr>
          <p:nvPr/>
        </p:nvSpPr>
        <p:spPr bwMode="auto">
          <a:xfrm>
            <a:off x="5105400" y="1981200"/>
            <a:ext cx="1373188" cy="1588"/>
          </a:xfrm>
          <a:custGeom>
            <a:avLst/>
            <a:gdLst>
              <a:gd name="T0" fmla="*/ 0 w 865"/>
              <a:gd name="T1" fmla="*/ 0 h 1"/>
              <a:gd name="T2" fmla="*/ 864 w 86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65" h="1">
                <a:moveTo>
                  <a:pt x="0" y="0"/>
                </a:moveTo>
                <a:lnTo>
                  <a:pt x="864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86" name="Rectangle 6"/>
          <p:cNvSpPr>
            <a:spLocks noChangeArrowheads="1"/>
          </p:cNvSpPr>
          <p:nvPr/>
        </p:nvSpPr>
        <p:spPr bwMode="auto">
          <a:xfrm>
            <a:off x="1966913" y="1966913"/>
            <a:ext cx="2611293" cy="1567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A</a:t>
            </a: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b="1" dirty="0">
                <a:solidFill>
                  <a:srgbClr val="FAFD00"/>
                </a:solidFill>
              </a:rPr>
              <a:t>            </a:t>
            </a:r>
            <a:r>
              <a:rPr lang="en-US" altLang="en-US" b="1" dirty="0"/>
              <a:t>B</a:t>
            </a:r>
            <a:r>
              <a:rPr lang="en-US" altLang="en-US" b="1" dirty="0">
                <a:solidFill>
                  <a:srgbClr val="FAFD00"/>
                </a:solidFill>
              </a:rPr>
              <a:t>              </a:t>
            </a:r>
            <a:r>
              <a:rPr lang="en-US" altLang="en-US" b="1" dirty="0"/>
              <a:t>C</a:t>
            </a:r>
          </a:p>
        </p:txBody>
      </p:sp>
      <p:sp>
        <p:nvSpPr>
          <p:cNvPr id="46087" name="Freeform 7"/>
          <p:cNvSpPr>
            <a:spLocks/>
          </p:cNvSpPr>
          <p:nvPr/>
        </p:nvSpPr>
        <p:spPr bwMode="auto">
          <a:xfrm>
            <a:off x="2209800" y="1981200"/>
            <a:ext cx="306388" cy="153988"/>
          </a:xfrm>
          <a:custGeom>
            <a:avLst/>
            <a:gdLst>
              <a:gd name="T0" fmla="*/ 0 w 193"/>
              <a:gd name="T1" fmla="*/ 96 h 97"/>
              <a:gd name="T2" fmla="*/ 192 w 193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97">
                <a:moveTo>
                  <a:pt x="0" y="96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88" name="Freeform 8"/>
          <p:cNvSpPr>
            <a:spLocks/>
          </p:cNvSpPr>
          <p:nvPr/>
        </p:nvSpPr>
        <p:spPr bwMode="auto">
          <a:xfrm>
            <a:off x="3200400" y="2971800"/>
            <a:ext cx="306388" cy="306388"/>
          </a:xfrm>
          <a:custGeom>
            <a:avLst/>
            <a:gdLst>
              <a:gd name="T0" fmla="*/ 0 w 193"/>
              <a:gd name="T1" fmla="*/ 192 h 193"/>
              <a:gd name="T2" fmla="*/ 192 w 193"/>
              <a:gd name="T3" fmla="*/ 192 h 193"/>
              <a:gd name="T4" fmla="*/ 192 w 193"/>
              <a:gd name="T5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3" h="193">
                <a:moveTo>
                  <a:pt x="0" y="192"/>
                </a:moveTo>
                <a:lnTo>
                  <a:pt x="192" y="192"/>
                </a:ln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89" name="Freeform 9"/>
          <p:cNvSpPr>
            <a:spLocks/>
          </p:cNvSpPr>
          <p:nvPr/>
        </p:nvSpPr>
        <p:spPr bwMode="auto">
          <a:xfrm>
            <a:off x="3886200" y="762000"/>
            <a:ext cx="1068388" cy="2516188"/>
          </a:xfrm>
          <a:custGeom>
            <a:avLst/>
            <a:gdLst>
              <a:gd name="T0" fmla="*/ 384 w 673"/>
              <a:gd name="T1" fmla="*/ 1584 h 1585"/>
              <a:gd name="T2" fmla="*/ 672 w 673"/>
              <a:gd name="T3" fmla="*/ 1584 h 1585"/>
              <a:gd name="T4" fmla="*/ 672 w 673"/>
              <a:gd name="T5" fmla="*/ 1344 h 1585"/>
              <a:gd name="T6" fmla="*/ 672 w 673"/>
              <a:gd name="T7" fmla="*/ 192 h 1585"/>
              <a:gd name="T8" fmla="*/ 0 w 673"/>
              <a:gd name="T9" fmla="*/ 0 h 15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73" h="1585">
                <a:moveTo>
                  <a:pt x="384" y="1584"/>
                </a:moveTo>
                <a:lnTo>
                  <a:pt x="672" y="1584"/>
                </a:lnTo>
                <a:lnTo>
                  <a:pt x="672" y="1344"/>
                </a:lnTo>
                <a:lnTo>
                  <a:pt x="672" y="192"/>
                </a:ln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109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47106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07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08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7110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7116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47111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2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3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4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5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21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47117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8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9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0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26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47122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3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4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5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30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47127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8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9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34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47131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32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33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7135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36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37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38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7143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47139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40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41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42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7144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45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46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7153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47151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47147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48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49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50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7152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60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47158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47154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55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56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57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7159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67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47165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47161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62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63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64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7166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74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47172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47168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69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70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71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7173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78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47175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76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77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7179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80" name="Rectangle 76"/>
          <p:cNvSpPr>
            <a:spLocks noChangeArrowheads="1"/>
          </p:cNvSpPr>
          <p:nvPr/>
        </p:nvSpPr>
        <p:spPr bwMode="auto">
          <a:xfrm>
            <a:off x="2347913" y="61913"/>
            <a:ext cx="4935968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INJECTOR DELIVERY TEST</a:t>
            </a:r>
          </a:p>
        </p:txBody>
      </p:sp>
      <p:sp>
        <p:nvSpPr>
          <p:cNvPr id="47181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82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7186" name="Group 82"/>
          <p:cNvGrpSpPr>
            <a:grpSpLocks/>
          </p:cNvGrpSpPr>
          <p:nvPr/>
        </p:nvGrpSpPr>
        <p:grpSpPr bwMode="auto">
          <a:xfrm>
            <a:off x="2749550" y="4425950"/>
            <a:ext cx="444500" cy="1282700"/>
            <a:chOff x="1732" y="2788"/>
            <a:chExt cx="280" cy="808"/>
          </a:xfrm>
        </p:grpSpPr>
        <p:sp>
          <p:nvSpPr>
            <p:cNvPr id="47183" name="AutoShape 79" descr="50%"/>
            <p:cNvSpPr>
              <a:spLocks noChangeArrowheads="1"/>
            </p:cNvSpPr>
            <p:nvPr/>
          </p:nvSpPr>
          <p:spPr bwMode="auto">
            <a:xfrm flipV="1">
              <a:off x="1828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84" name="Rectangle 80" descr="Zig zag"/>
            <p:cNvSpPr>
              <a:spLocks noChangeArrowheads="1"/>
            </p:cNvSpPr>
            <p:nvPr/>
          </p:nvSpPr>
          <p:spPr bwMode="auto">
            <a:xfrm>
              <a:off x="1732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85" name="Rectangle 81"/>
            <p:cNvSpPr>
              <a:spLocks noChangeArrowheads="1"/>
            </p:cNvSpPr>
            <p:nvPr/>
          </p:nvSpPr>
          <p:spPr bwMode="auto">
            <a:xfrm>
              <a:off x="1732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90" name="Group 86"/>
          <p:cNvGrpSpPr>
            <a:grpSpLocks/>
          </p:cNvGrpSpPr>
          <p:nvPr/>
        </p:nvGrpSpPr>
        <p:grpSpPr bwMode="auto">
          <a:xfrm>
            <a:off x="3359150" y="4425950"/>
            <a:ext cx="444500" cy="1282700"/>
            <a:chOff x="2116" y="2788"/>
            <a:chExt cx="280" cy="808"/>
          </a:xfrm>
        </p:grpSpPr>
        <p:sp>
          <p:nvSpPr>
            <p:cNvPr id="47187" name="AutoShape 83" descr="50%"/>
            <p:cNvSpPr>
              <a:spLocks noChangeArrowheads="1"/>
            </p:cNvSpPr>
            <p:nvPr/>
          </p:nvSpPr>
          <p:spPr bwMode="auto">
            <a:xfrm flipV="1">
              <a:off x="2212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88" name="Rectangle 84" descr="Zig zag"/>
            <p:cNvSpPr>
              <a:spLocks noChangeArrowheads="1"/>
            </p:cNvSpPr>
            <p:nvPr/>
          </p:nvSpPr>
          <p:spPr bwMode="auto">
            <a:xfrm>
              <a:off x="2116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89" name="Rectangle 85"/>
            <p:cNvSpPr>
              <a:spLocks noChangeArrowheads="1"/>
            </p:cNvSpPr>
            <p:nvPr/>
          </p:nvSpPr>
          <p:spPr bwMode="auto">
            <a:xfrm>
              <a:off x="2116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94" name="Group 90"/>
          <p:cNvGrpSpPr>
            <a:grpSpLocks/>
          </p:cNvGrpSpPr>
          <p:nvPr/>
        </p:nvGrpSpPr>
        <p:grpSpPr bwMode="auto">
          <a:xfrm>
            <a:off x="3892550" y="4425950"/>
            <a:ext cx="444500" cy="1282700"/>
            <a:chOff x="2452" y="2788"/>
            <a:chExt cx="280" cy="808"/>
          </a:xfrm>
        </p:grpSpPr>
        <p:sp>
          <p:nvSpPr>
            <p:cNvPr id="47191" name="AutoShape 87" descr="50%"/>
            <p:cNvSpPr>
              <a:spLocks noChangeArrowheads="1"/>
            </p:cNvSpPr>
            <p:nvPr/>
          </p:nvSpPr>
          <p:spPr bwMode="auto">
            <a:xfrm flipV="1">
              <a:off x="2548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92" name="Rectangle 88" descr="Zig zag"/>
            <p:cNvSpPr>
              <a:spLocks noChangeArrowheads="1"/>
            </p:cNvSpPr>
            <p:nvPr/>
          </p:nvSpPr>
          <p:spPr bwMode="auto">
            <a:xfrm>
              <a:off x="2452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93" name="Rectangle 89"/>
            <p:cNvSpPr>
              <a:spLocks noChangeArrowheads="1"/>
            </p:cNvSpPr>
            <p:nvPr/>
          </p:nvSpPr>
          <p:spPr bwMode="auto">
            <a:xfrm>
              <a:off x="2452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98" name="Group 94"/>
          <p:cNvGrpSpPr>
            <a:grpSpLocks/>
          </p:cNvGrpSpPr>
          <p:nvPr/>
        </p:nvGrpSpPr>
        <p:grpSpPr bwMode="auto">
          <a:xfrm>
            <a:off x="4502150" y="4425950"/>
            <a:ext cx="444500" cy="1282700"/>
            <a:chOff x="2836" y="2788"/>
            <a:chExt cx="280" cy="808"/>
          </a:xfrm>
        </p:grpSpPr>
        <p:sp>
          <p:nvSpPr>
            <p:cNvPr id="47195" name="AutoShape 91" descr="50%"/>
            <p:cNvSpPr>
              <a:spLocks noChangeArrowheads="1"/>
            </p:cNvSpPr>
            <p:nvPr/>
          </p:nvSpPr>
          <p:spPr bwMode="auto">
            <a:xfrm flipV="1">
              <a:off x="2932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96" name="Rectangle 92" descr="Zig zag"/>
            <p:cNvSpPr>
              <a:spLocks noChangeArrowheads="1"/>
            </p:cNvSpPr>
            <p:nvPr/>
          </p:nvSpPr>
          <p:spPr bwMode="auto">
            <a:xfrm>
              <a:off x="2836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97" name="Rectangle 93"/>
            <p:cNvSpPr>
              <a:spLocks noChangeArrowheads="1"/>
            </p:cNvSpPr>
            <p:nvPr/>
          </p:nvSpPr>
          <p:spPr bwMode="auto">
            <a:xfrm>
              <a:off x="2836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7199" name="Rectangle 95"/>
          <p:cNvSpPr>
            <a:spLocks noChangeArrowheads="1"/>
          </p:cNvSpPr>
          <p:nvPr/>
        </p:nvSpPr>
        <p:spPr bwMode="auto">
          <a:xfrm>
            <a:off x="-14288" y="5692775"/>
            <a:ext cx="6511399" cy="9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 smtClean="0"/>
              <a:t>Position </a:t>
            </a:r>
            <a:r>
              <a:rPr lang="en-US" altLang="en-US" sz="1800" dirty="0"/>
              <a:t>the injection valves over a suitable containers .</a:t>
            </a:r>
          </a:p>
          <a:p>
            <a:r>
              <a:rPr lang="en-US" altLang="en-US" sz="1800" dirty="0"/>
              <a:t>Briefly operate the starter motor and check that an even cone shaped</a:t>
            </a:r>
          </a:p>
          <a:p>
            <a:r>
              <a:rPr lang="en-US" altLang="en-US" sz="1800" dirty="0"/>
              <a:t>spray is </a:t>
            </a:r>
            <a:r>
              <a:rPr lang="en-US" altLang="en-US" sz="1800" dirty="0" smtClean="0"/>
              <a:t>delivered </a:t>
            </a:r>
            <a:r>
              <a:rPr lang="en-US" altLang="en-US" sz="1800" dirty="0"/>
              <a:t>from each injector.</a:t>
            </a:r>
          </a:p>
        </p:txBody>
      </p:sp>
    </p:spTree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133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48130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1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2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134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140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48135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6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7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8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9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45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48141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42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43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44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50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48146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47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48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49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54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48151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2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3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58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48155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6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7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159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60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61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62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167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48163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64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65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66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168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69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70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8177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48175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48171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72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73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74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8176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84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48182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48178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79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80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81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8183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91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48189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48185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86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87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88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8190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98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48196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48192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93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94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95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8197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202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48199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00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01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203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204" name="Rectangle 76"/>
          <p:cNvSpPr>
            <a:spLocks noChangeArrowheads="1"/>
          </p:cNvSpPr>
          <p:nvPr/>
        </p:nvSpPr>
        <p:spPr bwMode="auto">
          <a:xfrm>
            <a:off x="2347913" y="61913"/>
            <a:ext cx="4935968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INJECTOR DELIVERY TEST</a:t>
            </a:r>
          </a:p>
        </p:txBody>
      </p:sp>
      <p:sp>
        <p:nvSpPr>
          <p:cNvPr id="48205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206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210" name="Group 82"/>
          <p:cNvGrpSpPr>
            <a:grpSpLocks/>
          </p:cNvGrpSpPr>
          <p:nvPr/>
        </p:nvGrpSpPr>
        <p:grpSpPr bwMode="auto">
          <a:xfrm>
            <a:off x="2749550" y="4425950"/>
            <a:ext cx="444500" cy="1282700"/>
            <a:chOff x="1732" y="2788"/>
            <a:chExt cx="280" cy="808"/>
          </a:xfrm>
        </p:grpSpPr>
        <p:sp>
          <p:nvSpPr>
            <p:cNvPr id="48207" name="AutoShape 79" descr="50%"/>
            <p:cNvSpPr>
              <a:spLocks noChangeArrowheads="1"/>
            </p:cNvSpPr>
            <p:nvPr/>
          </p:nvSpPr>
          <p:spPr bwMode="auto">
            <a:xfrm flipV="1">
              <a:off x="1828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08" name="Rectangle 80" descr="Zig zag"/>
            <p:cNvSpPr>
              <a:spLocks noChangeArrowheads="1"/>
            </p:cNvSpPr>
            <p:nvPr/>
          </p:nvSpPr>
          <p:spPr bwMode="auto">
            <a:xfrm>
              <a:off x="1732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09" name="Rectangle 81"/>
            <p:cNvSpPr>
              <a:spLocks noChangeArrowheads="1"/>
            </p:cNvSpPr>
            <p:nvPr/>
          </p:nvSpPr>
          <p:spPr bwMode="auto">
            <a:xfrm>
              <a:off x="1732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214" name="Group 86"/>
          <p:cNvGrpSpPr>
            <a:grpSpLocks/>
          </p:cNvGrpSpPr>
          <p:nvPr/>
        </p:nvGrpSpPr>
        <p:grpSpPr bwMode="auto">
          <a:xfrm>
            <a:off x="3359150" y="4425950"/>
            <a:ext cx="444500" cy="1282700"/>
            <a:chOff x="2116" y="2788"/>
            <a:chExt cx="280" cy="808"/>
          </a:xfrm>
        </p:grpSpPr>
        <p:sp>
          <p:nvSpPr>
            <p:cNvPr id="48211" name="AutoShape 83" descr="50%"/>
            <p:cNvSpPr>
              <a:spLocks noChangeArrowheads="1"/>
            </p:cNvSpPr>
            <p:nvPr/>
          </p:nvSpPr>
          <p:spPr bwMode="auto">
            <a:xfrm flipV="1">
              <a:off x="2212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12" name="Rectangle 84" descr="Zig zag"/>
            <p:cNvSpPr>
              <a:spLocks noChangeArrowheads="1"/>
            </p:cNvSpPr>
            <p:nvPr/>
          </p:nvSpPr>
          <p:spPr bwMode="auto">
            <a:xfrm>
              <a:off x="2116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13" name="Rectangle 85"/>
            <p:cNvSpPr>
              <a:spLocks noChangeArrowheads="1"/>
            </p:cNvSpPr>
            <p:nvPr/>
          </p:nvSpPr>
          <p:spPr bwMode="auto">
            <a:xfrm>
              <a:off x="2116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215" name="AutoShape 87" descr="50%"/>
          <p:cNvSpPr>
            <a:spLocks noChangeArrowheads="1"/>
          </p:cNvSpPr>
          <p:nvPr/>
        </p:nvSpPr>
        <p:spPr bwMode="auto">
          <a:xfrm flipV="1">
            <a:off x="4044950" y="4425950"/>
            <a:ext cx="1397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pattFill prst="pct50">
            <a:fgClr>
              <a:schemeClr val="folHlink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216" name="Rectangle 88" descr="Zig zag"/>
          <p:cNvSpPr>
            <a:spLocks noChangeArrowheads="1"/>
          </p:cNvSpPr>
          <p:nvPr/>
        </p:nvSpPr>
        <p:spPr bwMode="auto">
          <a:xfrm>
            <a:off x="3892550" y="4806950"/>
            <a:ext cx="444500" cy="901700"/>
          </a:xfrm>
          <a:prstGeom prst="rect">
            <a:avLst/>
          </a:prstGeom>
          <a:pattFill prst="zigZag">
            <a:fgClr>
              <a:schemeClr val="folHlink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217" name="Rectangle 89"/>
          <p:cNvSpPr>
            <a:spLocks noChangeArrowheads="1"/>
          </p:cNvSpPr>
          <p:nvPr/>
        </p:nvSpPr>
        <p:spPr bwMode="auto">
          <a:xfrm>
            <a:off x="3892550" y="4578350"/>
            <a:ext cx="444500" cy="113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221" name="Group 93"/>
          <p:cNvGrpSpPr>
            <a:grpSpLocks/>
          </p:cNvGrpSpPr>
          <p:nvPr/>
        </p:nvGrpSpPr>
        <p:grpSpPr bwMode="auto">
          <a:xfrm>
            <a:off x="4502150" y="4425950"/>
            <a:ext cx="444500" cy="1282700"/>
            <a:chOff x="2836" y="2788"/>
            <a:chExt cx="280" cy="808"/>
          </a:xfrm>
        </p:grpSpPr>
        <p:sp>
          <p:nvSpPr>
            <p:cNvPr id="48218" name="AutoShape 90" descr="50%"/>
            <p:cNvSpPr>
              <a:spLocks noChangeArrowheads="1"/>
            </p:cNvSpPr>
            <p:nvPr/>
          </p:nvSpPr>
          <p:spPr bwMode="auto">
            <a:xfrm flipV="1">
              <a:off x="2932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19" name="Rectangle 91" descr="Zig zag"/>
            <p:cNvSpPr>
              <a:spLocks noChangeArrowheads="1"/>
            </p:cNvSpPr>
            <p:nvPr/>
          </p:nvSpPr>
          <p:spPr bwMode="auto">
            <a:xfrm>
              <a:off x="2836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20" name="Rectangle 92"/>
            <p:cNvSpPr>
              <a:spLocks noChangeArrowheads="1"/>
            </p:cNvSpPr>
            <p:nvPr/>
          </p:nvSpPr>
          <p:spPr bwMode="auto">
            <a:xfrm>
              <a:off x="2836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222" name="Rectangle 94"/>
          <p:cNvSpPr>
            <a:spLocks noChangeArrowheads="1"/>
          </p:cNvSpPr>
          <p:nvPr/>
        </p:nvSpPr>
        <p:spPr bwMode="auto">
          <a:xfrm>
            <a:off x="-14288" y="6149975"/>
            <a:ext cx="5774018" cy="643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A, B, and D are correct C is not acceptable as it is more than</a:t>
            </a:r>
          </a:p>
          <a:p>
            <a:r>
              <a:rPr lang="en-US" altLang="en-US" sz="1800" dirty="0"/>
              <a:t>10% greater in delivery.</a:t>
            </a:r>
          </a:p>
        </p:txBody>
      </p:sp>
      <p:sp>
        <p:nvSpPr>
          <p:cNvPr id="48223" name="Rectangle 95"/>
          <p:cNvSpPr>
            <a:spLocks noChangeArrowheads="1"/>
          </p:cNvSpPr>
          <p:nvPr/>
        </p:nvSpPr>
        <p:spPr bwMode="auto">
          <a:xfrm>
            <a:off x="2881313" y="5692775"/>
            <a:ext cx="2085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 dirty="0"/>
              <a:t>A       B       C        D</a:t>
            </a:r>
          </a:p>
        </p:txBody>
      </p:sp>
      <p:sp>
        <p:nvSpPr>
          <p:cNvPr id="48224" name="Freeform 96"/>
          <p:cNvSpPr>
            <a:spLocks/>
          </p:cNvSpPr>
          <p:nvPr/>
        </p:nvSpPr>
        <p:spPr bwMode="auto">
          <a:xfrm>
            <a:off x="3810000" y="4876800"/>
            <a:ext cx="611188" cy="687388"/>
          </a:xfrm>
          <a:custGeom>
            <a:avLst/>
            <a:gdLst>
              <a:gd name="T0" fmla="*/ 0 w 385"/>
              <a:gd name="T1" fmla="*/ 0 h 433"/>
              <a:gd name="T2" fmla="*/ 384 w 385"/>
              <a:gd name="T3" fmla="*/ 432 h 433"/>
              <a:gd name="T4" fmla="*/ 144 w 385"/>
              <a:gd name="T5" fmla="*/ 192 h 433"/>
              <a:gd name="T6" fmla="*/ 336 w 385"/>
              <a:gd name="T7" fmla="*/ 0 h 433"/>
              <a:gd name="T8" fmla="*/ 0 w 385"/>
              <a:gd name="T9" fmla="*/ 336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5" h="433">
                <a:moveTo>
                  <a:pt x="0" y="0"/>
                </a:moveTo>
                <a:lnTo>
                  <a:pt x="384" y="432"/>
                </a:lnTo>
                <a:lnTo>
                  <a:pt x="144" y="192"/>
                </a:lnTo>
                <a:lnTo>
                  <a:pt x="336" y="0"/>
                </a:lnTo>
                <a:lnTo>
                  <a:pt x="0" y="336"/>
                </a:lnTo>
              </a:path>
            </a:pathLst>
          </a:custGeom>
          <a:noFill/>
          <a:ln w="762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157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49154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55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56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158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9164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49159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0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1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2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3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169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49165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6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7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8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174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49170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1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2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3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178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49175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6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7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182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49179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80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81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183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84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85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86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9191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49187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88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89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90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192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93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94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9201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49199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49195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196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197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198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9200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208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49206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49202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03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04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05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9207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215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49213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49209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10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11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12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9214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222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49220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49216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17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18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19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9221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226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49223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24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25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227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28" name="Rectangle 76"/>
          <p:cNvSpPr>
            <a:spLocks noChangeArrowheads="1"/>
          </p:cNvSpPr>
          <p:nvPr/>
        </p:nvSpPr>
        <p:spPr bwMode="auto">
          <a:xfrm>
            <a:off x="1966913" y="138113"/>
            <a:ext cx="5092164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INJECTOR LEAK RATE TEST</a:t>
            </a:r>
          </a:p>
        </p:txBody>
      </p:sp>
      <p:sp>
        <p:nvSpPr>
          <p:cNvPr id="49229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0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1" name="Rectangle 79" descr="Zig zag"/>
          <p:cNvSpPr>
            <a:spLocks noChangeArrowheads="1"/>
          </p:cNvSpPr>
          <p:nvPr/>
        </p:nvSpPr>
        <p:spPr bwMode="auto">
          <a:xfrm>
            <a:off x="2749550" y="5035550"/>
            <a:ext cx="444500" cy="673100"/>
          </a:xfrm>
          <a:prstGeom prst="rect">
            <a:avLst/>
          </a:prstGeom>
          <a:pattFill prst="zigZag">
            <a:fgClr>
              <a:schemeClr val="folHlink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2" name="Rectangle 80"/>
          <p:cNvSpPr>
            <a:spLocks noChangeArrowheads="1"/>
          </p:cNvSpPr>
          <p:nvPr/>
        </p:nvSpPr>
        <p:spPr bwMode="auto">
          <a:xfrm>
            <a:off x="2749550" y="4578350"/>
            <a:ext cx="444500" cy="113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3" name="Rectangle 81" descr="Zig zag"/>
          <p:cNvSpPr>
            <a:spLocks noChangeArrowheads="1"/>
          </p:cNvSpPr>
          <p:nvPr/>
        </p:nvSpPr>
        <p:spPr bwMode="auto">
          <a:xfrm>
            <a:off x="3359150" y="5035550"/>
            <a:ext cx="444500" cy="673100"/>
          </a:xfrm>
          <a:prstGeom prst="rect">
            <a:avLst/>
          </a:prstGeom>
          <a:pattFill prst="zigZag">
            <a:fgClr>
              <a:schemeClr val="folHlink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4" name="Rectangle 82"/>
          <p:cNvSpPr>
            <a:spLocks noChangeArrowheads="1"/>
          </p:cNvSpPr>
          <p:nvPr/>
        </p:nvSpPr>
        <p:spPr bwMode="auto">
          <a:xfrm>
            <a:off x="3359150" y="4578350"/>
            <a:ext cx="444500" cy="113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5" name="Rectangle 83" descr="Zig zag"/>
          <p:cNvSpPr>
            <a:spLocks noChangeArrowheads="1"/>
          </p:cNvSpPr>
          <p:nvPr/>
        </p:nvSpPr>
        <p:spPr bwMode="auto">
          <a:xfrm>
            <a:off x="3892550" y="5035550"/>
            <a:ext cx="444500" cy="673100"/>
          </a:xfrm>
          <a:prstGeom prst="rect">
            <a:avLst/>
          </a:prstGeom>
          <a:pattFill prst="zigZag">
            <a:fgClr>
              <a:schemeClr val="folHlink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6" name="Rectangle 84"/>
          <p:cNvSpPr>
            <a:spLocks noChangeArrowheads="1"/>
          </p:cNvSpPr>
          <p:nvPr/>
        </p:nvSpPr>
        <p:spPr bwMode="auto">
          <a:xfrm>
            <a:off x="3892550" y="4578350"/>
            <a:ext cx="444500" cy="113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7" name="Rectangle 85" descr="Zig zag"/>
          <p:cNvSpPr>
            <a:spLocks noChangeArrowheads="1"/>
          </p:cNvSpPr>
          <p:nvPr/>
        </p:nvSpPr>
        <p:spPr bwMode="auto">
          <a:xfrm>
            <a:off x="4502150" y="5035550"/>
            <a:ext cx="444500" cy="673100"/>
          </a:xfrm>
          <a:prstGeom prst="rect">
            <a:avLst/>
          </a:prstGeom>
          <a:pattFill prst="zigZag">
            <a:fgClr>
              <a:schemeClr val="folHlink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8" name="Rectangle 86"/>
          <p:cNvSpPr>
            <a:spLocks noChangeArrowheads="1"/>
          </p:cNvSpPr>
          <p:nvPr/>
        </p:nvSpPr>
        <p:spPr bwMode="auto">
          <a:xfrm>
            <a:off x="4502150" y="4578350"/>
            <a:ext cx="444500" cy="113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9" name="Rectangle 87"/>
          <p:cNvSpPr>
            <a:spLocks noChangeArrowheads="1"/>
          </p:cNvSpPr>
          <p:nvPr/>
        </p:nvSpPr>
        <p:spPr bwMode="auto">
          <a:xfrm>
            <a:off x="-14288" y="5692775"/>
            <a:ext cx="6285248" cy="9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With the injector valves positioned over the containers.</a:t>
            </a:r>
          </a:p>
          <a:p>
            <a:r>
              <a:rPr lang="en-US" altLang="en-US" sz="1800" dirty="0"/>
              <a:t>Turn on the ignition for 5 seconds.  No more than </a:t>
            </a:r>
            <a:r>
              <a:rPr lang="en-US" altLang="en-US" sz="1800" dirty="0" smtClean="0"/>
              <a:t>2 </a:t>
            </a:r>
            <a:r>
              <a:rPr lang="en-US" altLang="en-US" sz="1800" dirty="0"/>
              <a:t>drops </a:t>
            </a:r>
            <a:r>
              <a:rPr lang="en-US" altLang="en-US" sz="1800" dirty="0" smtClean="0"/>
              <a:t>of </a:t>
            </a:r>
            <a:r>
              <a:rPr lang="en-US" altLang="en-US" sz="1800" dirty="0"/>
              <a:t>fuel</a:t>
            </a:r>
          </a:p>
          <a:p>
            <a:r>
              <a:rPr lang="en-US" altLang="en-US" sz="1800" dirty="0"/>
              <a:t>per minute should leak </a:t>
            </a:r>
            <a:r>
              <a:rPr lang="en-US" altLang="en-US" sz="1800" dirty="0" smtClean="0"/>
              <a:t>from </a:t>
            </a:r>
            <a:r>
              <a:rPr lang="en-US" altLang="en-US" sz="1800" dirty="0"/>
              <a:t>each injector. </a:t>
            </a:r>
          </a:p>
        </p:txBody>
      </p:sp>
      <p:sp>
        <p:nvSpPr>
          <p:cNvPr id="49240" name="Oval 88"/>
          <p:cNvSpPr>
            <a:spLocks noChangeArrowheads="1"/>
          </p:cNvSpPr>
          <p:nvPr/>
        </p:nvSpPr>
        <p:spPr bwMode="auto">
          <a:xfrm>
            <a:off x="2978150" y="4959350"/>
            <a:ext cx="63500" cy="63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41" name="Freeform 89"/>
          <p:cNvSpPr>
            <a:spLocks/>
          </p:cNvSpPr>
          <p:nvPr/>
        </p:nvSpPr>
        <p:spPr bwMode="auto">
          <a:xfrm>
            <a:off x="2895600" y="4876800"/>
            <a:ext cx="230188" cy="230188"/>
          </a:xfrm>
          <a:custGeom>
            <a:avLst/>
            <a:gdLst>
              <a:gd name="T0" fmla="*/ 0 w 145"/>
              <a:gd name="T1" fmla="*/ 0 h 145"/>
              <a:gd name="T2" fmla="*/ 48 w 145"/>
              <a:gd name="T3" fmla="*/ 144 h 145"/>
              <a:gd name="T4" fmla="*/ 144 w 145"/>
              <a:gd name="T5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45" h="145">
                <a:moveTo>
                  <a:pt x="0" y="0"/>
                </a:moveTo>
                <a:lnTo>
                  <a:pt x="48" y="144"/>
                </a:lnTo>
                <a:lnTo>
                  <a:pt x="144" y="0"/>
                </a:lnTo>
              </a:path>
            </a:pathLst>
          </a:custGeom>
          <a:noFill/>
          <a:ln w="127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Presentations">
  <a:themeElements>
    <a:clrScheme name="">
      <a:dk1>
        <a:srgbClr val="000000"/>
      </a:dk1>
      <a:lt1>
        <a:srgbClr val="063DE8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AAAFF2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Presentations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Presentation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esentations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Fuelinjection2</Template>
  <TotalTime>207</TotalTime>
  <Pages>48</Pages>
  <Words>1167</Words>
  <Application>Microsoft Office PowerPoint</Application>
  <PresentationFormat>On-screen Show (4:3)</PresentationFormat>
  <Paragraphs>274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9" baseType="lpstr">
      <vt:lpstr>Arial</vt:lpstr>
      <vt:lpstr>Times New Roman</vt:lpstr>
      <vt:lpstr>Presentations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Andrew Gibson</dc:creator>
  <cp:keywords/>
  <dc:description/>
  <cp:lastModifiedBy>Andrew Gibson</cp:lastModifiedBy>
  <cp:revision>27</cp:revision>
  <cp:lastPrinted>1998-10-04T18:28:20Z</cp:lastPrinted>
  <dcterms:created xsi:type="dcterms:W3CDTF">2018-12-06T16:22:34Z</dcterms:created>
  <dcterms:modified xsi:type="dcterms:W3CDTF">2021-02-16T12:45:40Z</dcterms:modified>
</cp:coreProperties>
</file>