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sldIdLst>
    <p:sldId id="256"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65F0C4-E6AC-4DA1-81CC-620E80FFB317}" v="3" dt="2024-06-17T05:59:50.7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50" d="100"/>
          <a:sy n="50" d="100"/>
        </p:scale>
        <p:origin x="1212" y="-1032"/>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1.xml"/><Relationship Id="rId1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rad Godwin" userId="df1ecabb-0539-41dd-b2fb-bee54963d917" providerId="ADAL" clId="{2D65F0C4-E6AC-4DA1-81CC-620E80FFB317}"/>
    <pc:docChg chg="custSel modSld">
      <pc:chgData name="Brad Godwin" userId="df1ecabb-0539-41dd-b2fb-bee54963d917" providerId="ADAL" clId="{2D65F0C4-E6AC-4DA1-81CC-620E80FFB317}" dt="2024-06-17T06:38:04.375" v="188" actId="33524"/>
      <pc:docMkLst>
        <pc:docMk/>
      </pc:docMkLst>
      <pc:sldChg chg="modSp mod">
        <pc:chgData name="Brad Godwin" userId="df1ecabb-0539-41dd-b2fb-bee54963d917" providerId="ADAL" clId="{2D65F0C4-E6AC-4DA1-81CC-620E80FFB317}" dt="2024-06-17T06:38:04.375" v="188" actId="33524"/>
        <pc:sldMkLst>
          <pc:docMk/>
          <pc:sldMk cId="1032727246" sldId="256"/>
        </pc:sldMkLst>
        <pc:spChg chg="mod">
          <ac:chgData name="Brad Godwin" userId="df1ecabb-0539-41dd-b2fb-bee54963d917" providerId="ADAL" clId="{2D65F0C4-E6AC-4DA1-81CC-620E80FFB317}" dt="2024-06-17T05:58:17.197" v="7" actId="33524"/>
          <ac:spMkLst>
            <pc:docMk/>
            <pc:sldMk cId="1032727246" sldId="256"/>
            <ac:spMk id="12" creationId="{00000000-0000-0000-0000-000000000000}"/>
          </ac:spMkLst>
        </pc:spChg>
        <pc:spChg chg="mod">
          <ac:chgData name="Brad Godwin" userId="df1ecabb-0539-41dd-b2fb-bee54963d917" providerId="ADAL" clId="{2D65F0C4-E6AC-4DA1-81CC-620E80FFB317}" dt="2024-06-17T05:58:42.788" v="11" actId="1076"/>
          <ac:spMkLst>
            <pc:docMk/>
            <pc:sldMk cId="1032727246" sldId="256"/>
            <ac:spMk id="14" creationId="{F3527A71-8F3F-0F10-803C-C153369AF8C3}"/>
          </ac:spMkLst>
        </pc:spChg>
        <pc:spChg chg="mod">
          <ac:chgData name="Brad Godwin" userId="df1ecabb-0539-41dd-b2fb-bee54963d917" providerId="ADAL" clId="{2D65F0C4-E6AC-4DA1-81CC-620E80FFB317}" dt="2024-06-17T06:37:57.419" v="187" actId="313"/>
          <ac:spMkLst>
            <pc:docMk/>
            <pc:sldMk cId="1032727246" sldId="256"/>
            <ac:spMk id="19" creationId="{A1ECA741-5DAD-EAE6-0D69-6406A3A3B719}"/>
          </ac:spMkLst>
        </pc:spChg>
        <pc:spChg chg="mod">
          <ac:chgData name="Brad Godwin" userId="df1ecabb-0539-41dd-b2fb-bee54963d917" providerId="ADAL" clId="{2D65F0C4-E6AC-4DA1-81CC-620E80FFB317}" dt="2024-06-17T05:59:48.963" v="109" actId="1076"/>
          <ac:spMkLst>
            <pc:docMk/>
            <pc:sldMk cId="1032727246" sldId="256"/>
            <ac:spMk id="21" creationId="{CA767D93-051B-D673-169C-0175A0E1E12F}"/>
          </ac:spMkLst>
        </pc:spChg>
        <pc:spChg chg="mod">
          <ac:chgData name="Brad Godwin" userId="df1ecabb-0539-41dd-b2fb-bee54963d917" providerId="ADAL" clId="{2D65F0C4-E6AC-4DA1-81CC-620E80FFB317}" dt="2024-06-17T05:59:50.761" v="110" actId="1076"/>
          <ac:spMkLst>
            <pc:docMk/>
            <pc:sldMk cId="1032727246" sldId="256"/>
            <ac:spMk id="23" creationId="{00000000-0000-0000-0000-000000000000}"/>
          </ac:spMkLst>
        </pc:spChg>
        <pc:spChg chg="mod">
          <ac:chgData name="Brad Godwin" userId="df1ecabb-0539-41dd-b2fb-bee54963d917" providerId="ADAL" clId="{2D65F0C4-E6AC-4DA1-81CC-620E80FFB317}" dt="2024-06-17T06:38:04.375" v="188" actId="33524"/>
          <ac:spMkLst>
            <pc:docMk/>
            <pc:sldMk cId="1032727246" sldId="256"/>
            <ac:spMk id="33" creationId="{B415CF2B-3C17-3D4A-5339-84D77991304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6/17/2024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6/17/2024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6/17/2024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6/17/2024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6/17/2024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6/17/2024</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9.jpg"/><Relationship Id="rId4" Type="http://schemas.openxmlformats.org/officeDocument/2006/relationships/image" Target="../media/image3.jpe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Furnace Fall Improvement Project </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Bradley Godwin</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Peter Charlton</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Your degree, e.g. BEng (Hons) Mechanical &amp; Manufacturing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73365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US" altLang="en-US" sz="2800" dirty="0"/>
              <a:t>On the Zodiac line one of the highest rejections were due to a defect called furnace falls. Due to this defect, there was a high level of customer complaints from customers including BMW and Jaguar Land Rover. The defect was a debris that was falling onto the steel and rolling into the substrate. As figure (1) below shows the TLR map of the large linier lines across the full length of the steel. </a:t>
            </a:r>
          </a:p>
          <a:p>
            <a:pPr>
              <a:spcBef>
                <a:spcPct val="50000"/>
              </a:spcBef>
            </a:pPr>
            <a:endParaRPr lang="en-US" altLang="en-US" sz="2800" dirty="0"/>
          </a:p>
          <a:p>
            <a:pPr>
              <a:spcBef>
                <a:spcPct val="50000"/>
              </a:spcBef>
            </a:pPr>
            <a:endParaRPr lang="en-US" altLang="en-US" sz="2800" dirty="0"/>
          </a:p>
        </p:txBody>
      </p:sp>
      <p:sp>
        <p:nvSpPr>
          <p:cNvPr id="12" name="Text Box 8"/>
          <p:cNvSpPr txBox="1">
            <a:spLocks noChangeArrowheads="1"/>
          </p:cNvSpPr>
          <p:nvPr/>
        </p:nvSpPr>
        <p:spPr bwMode="auto">
          <a:xfrm>
            <a:off x="388233" y="24079545"/>
            <a:ext cx="6754266" cy="41910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Project Aims:</a:t>
            </a:r>
          </a:p>
          <a:p>
            <a:pPr>
              <a:spcBef>
                <a:spcPct val="20000"/>
              </a:spcBef>
            </a:pPr>
            <a:r>
              <a:rPr lang="en-AU" altLang="en-US" sz="2800" dirty="0"/>
              <a:t>Based off one of the aims of the project the focus was to understand where the debris was falling from. Trials were completed using a slow-motion camera to prove that the debris was not incoming. Identifying that it was coming from inside of the furnace. </a:t>
            </a:r>
          </a:p>
        </p:txBody>
      </p:sp>
      <p:sp>
        <p:nvSpPr>
          <p:cNvPr id="23" name="Text Box 11"/>
          <p:cNvSpPr txBox="1">
            <a:spLocks noChangeArrowheads="1"/>
          </p:cNvSpPr>
          <p:nvPr/>
        </p:nvSpPr>
        <p:spPr bwMode="auto">
          <a:xfrm>
            <a:off x="14704209" y="26342785"/>
            <a:ext cx="6415087" cy="24736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a:spcBef>
                <a:spcPct val="50000"/>
              </a:spcBef>
            </a:pPr>
            <a:r>
              <a:rPr lang="en-GB" sz="1800" dirty="0">
                <a:effectLst/>
                <a:latin typeface="Calibri" panose="020F0502020204030204" pitchFamily="34" charset="0"/>
                <a:ea typeface="Calibri" panose="020F0502020204030204" pitchFamily="34" charset="0"/>
                <a:cs typeface="Arial" panose="020B0604020202020204" pitchFamily="34" charset="0"/>
              </a:rPr>
              <a:t>[1] Ismail, A. F. (2019). Energy Dispersive X-Ray Spectroscopy . </a:t>
            </a:r>
            <a:r>
              <a:rPr lang="en-GB" sz="1800" i="1" dirty="0">
                <a:effectLst/>
                <a:latin typeface="Calibri" panose="020F0502020204030204" pitchFamily="34" charset="0"/>
                <a:ea typeface="Calibri" panose="020F0502020204030204" pitchFamily="34" charset="0"/>
                <a:cs typeface="Arial" panose="020B0604020202020204" pitchFamily="34" charset="0"/>
              </a:rPr>
              <a:t>Reverse Osmosis</a:t>
            </a:r>
            <a:r>
              <a:rPr lang="en-GB" sz="1800" dirty="0">
                <a:effectLst/>
                <a:latin typeface="Calibri" panose="020F0502020204030204" pitchFamily="34" charset="0"/>
                <a:ea typeface="Calibri" panose="020F0502020204030204" pitchFamily="34" charset="0"/>
                <a:cs typeface="Arial" panose="020B0604020202020204" pitchFamily="34" charset="0"/>
              </a:rPr>
              <a:t>, 57-90.</a:t>
            </a:r>
            <a:endParaRPr lang="en-AU" altLang="en-US" sz="3600" b="1" dirty="0">
              <a:ea typeface="Arial" charset="0"/>
              <a:cs typeface="Arial" charset="0"/>
            </a:endParaRPr>
          </a:p>
          <a:p>
            <a:pPr marL="0" indent="0">
              <a:spcBef>
                <a:spcPct val="50000"/>
              </a:spcBef>
            </a:pPr>
            <a:r>
              <a:rPr lang="en-GB" sz="1800" dirty="0">
                <a:latin typeface="Calibri" panose="020F0502020204030204" pitchFamily="34" charset="0"/>
                <a:ea typeface="Calibri" panose="020F0502020204030204" pitchFamily="34" charset="0"/>
                <a:cs typeface="Arial" panose="020B0604020202020204" pitchFamily="34" charset="0"/>
              </a:rPr>
              <a:t>[2] </a:t>
            </a:r>
            <a:r>
              <a:rPr lang="en-GB" sz="1800" dirty="0">
                <a:effectLst/>
                <a:latin typeface="Calibri" panose="020F0502020204030204" pitchFamily="34" charset="0"/>
                <a:ea typeface="Calibri" panose="020F0502020204030204" pitchFamily="34" charset="0"/>
                <a:cs typeface="Arial" panose="020B0604020202020204" pitchFamily="34" charset="0"/>
              </a:rPr>
              <a:t>Yoon, K. (n.d.). Oxidation failure of Radian tube . </a:t>
            </a:r>
            <a:r>
              <a:rPr lang="en-GB" sz="1800" i="1" dirty="0">
                <a:effectLst/>
                <a:latin typeface="Calibri" panose="020F0502020204030204" pitchFamily="34" charset="0"/>
                <a:ea typeface="Calibri" panose="020F0502020204030204" pitchFamily="34" charset="0"/>
                <a:cs typeface="Arial" panose="020B0604020202020204" pitchFamily="34" charset="0"/>
              </a:rPr>
              <a:t>Failure analysis case studies</a:t>
            </a:r>
            <a:r>
              <a:rPr lang="en-GB" sz="1800" dirty="0">
                <a:effectLst/>
                <a:latin typeface="Calibri" panose="020F0502020204030204" pitchFamily="34" charset="0"/>
                <a:ea typeface="Calibri" panose="020F0502020204030204" pitchFamily="34" charset="0"/>
                <a:cs typeface="Arial" panose="020B0604020202020204" pitchFamily="34" charset="0"/>
              </a:rPr>
              <a:t>, 331- 342.</a:t>
            </a:r>
            <a:endParaRPr lang="en-AU" altLang="en-US" sz="1800" dirty="0">
              <a:ea typeface="Arial" charset="0"/>
              <a:cs typeface="Arial" charset="0"/>
            </a:endParaRP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5" name="TextBox 4"/>
          <p:cNvSpPr txBox="1"/>
          <p:nvPr/>
        </p:nvSpPr>
        <p:spPr>
          <a:xfrm>
            <a:off x="348597" y="2532558"/>
            <a:ext cx="2237294" cy="2554545"/>
          </a:xfrm>
          <a:prstGeom prst="rect">
            <a:avLst/>
          </a:prstGeom>
          <a:noFill/>
        </p:spPr>
        <p:txBody>
          <a:bodyPr wrap="square" rtlCol="0">
            <a:spAutoFit/>
          </a:bodyPr>
          <a:lstStyle/>
          <a:p>
            <a:pPr algn="ctr"/>
            <a:r>
              <a:rPr lang="en-US" sz="8000" b="1" dirty="0">
                <a:solidFill>
                  <a:schemeClr val="bg1"/>
                </a:solidFill>
              </a:rPr>
              <a:t>Your Pic</a:t>
            </a: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pic>
        <p:nvPicPr>
          <p:cNvPr id="1026" name="Picture 2" descr="Tata Steel Logo – Couravel Ltd">
            <a:extLst>
              <a:ext uri="{FF2B5EF4-FFF2-40B4-BE49-F238E27FC236}">
                <a16:creationId xmlns:a16="http://schemas.microsoft.com/office/drawing/2014/main" id="{6325DED6-7806-63AC-CDF0-C088565705B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0291" y="28985697"/>
            <a:ext cx="2145599" cy="1289515"/>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A screen shot of a graph&#10;&#10;Description automatically generated">
            <a:extLst>
              <a:ext uri="{FF2B5EF4-FFF2-40B4-BE49-F238E27FC236}">
                <a16:creationId xmlns:a16="http://schemas.microsoft.com/office/drawing/2014/main" id="{F05222E9-008B-5660-2A77-BC27000C2C2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55366" y="12110741"/>
            <a:ext cx="6342271" cy="2351826"/>
          </a:xfrm>
          <a:prstGeom prst="rect">
            <a:avLst/>
          </a:prstGeom>
        </p:spPr>
      </p:pic>
      <p:pic>
        <p:nvPicPr>
          <p:cNvPr id="13" name="Picture 12" descr="A graph of a graph with red and blue lines&#10;&#10;Description automatically generated">
            <a:extLst>
              <a:ext uri="{FF2B5EF4-FFF2-40B4-BE49-F238E27FC236}">
                <a16:creationId xmlns:a16="http://schemas.microsoft.com/office/drawing/2014/main" id="{8124AE87-A6EB-F72A-09E9-191833B0991A}"/>
              </a:ext>
            </a:extLst>
          </p:cNvPr>
          <p:cNvPicPr>
            <a:picLocks noChangeAspect="1"/>
          </p:cNvPicPr>
          <p:nvPr/>
        </p:nvPicPr>
        <p:blipFill>
          <a:blip r:embed="rId6"/>
          <a:stretch>
            <a:fillRect/>
          </a:stretch>
        </p:blipFill>
        <p:spPr>
          <a:xfrm>
            <a:off x="676656" y="17633681"/>
            <a:ext cx="6131734" cy="3685894"/>
          </a:xfrm>
          <a:prstGeom prst="rect">
            <a:avLst/>
          </a:prstGeom>
        </p:spPr>
      </p:pic>
      <p:sp>
        <p:nvSpPr>
          <p:cNvPr id="33" name="TextBox 32">
            <a:extLst>
              <a:ext uri="{FF2B5EF4-FFF2-40B4-BE49-F238E27FC236}">
                <a16:creationId xmlns:a16="http://schemas.microsoft.com/office/drawing/2014/main" id="{B415CF2B-3C17-3D4A-5339-84D779913044}"/>
              </a:ext>
            </a:extLst>
          </p:cNvPr>
          <p:cNvSpPr txBox="1"/>
          <p:nvPr/>
        </p:nvSpPr>
        <p:spPr>
          <a:xfrm>
            <a:off x="440292" y="21684936"/>
            <a:ext cx="6439560" cy="2246769"/>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The focus around the project was to identify the area of the line where the debris was falling onto the steel and eliminate the root cause behind the debris falling onto the steel. </a:t>
            </a:r>
          </a:p>
        </p:txBody>
      </p:sp>
      <p:sp>
        <p:nvSpPr>
          <p:cNvPr id="35" name="Text Box 8">
            <a:extLst>
              <a:ext uri="{FF2B5EF4-FFF2-40B4-BE49-F238E27FC236}">
                <a16:creationId xmlns:a16="http://schemas.microsoft.com/office/drawing/2014/main" id="{A9D57901-82AF-EDA7-B7CC-7A68B0C18809}"/>
              </a:ext>
            </a:extLst>
          </p:cNvPr>
          <p:cNvSpPr txBox="1">
            <a:spLocks noChangeArrowheads="1"/>
          </p:cNvSpPr>
          <p:nvPr/>
        </p:nvSpPr>
        <p:spPr bwMode="auto">
          <a:xfrm>
            <a:off x="7811146" y="14404699"/>
            <a:ext cx="6635699" cy="46219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Sample Analysis</a:t>
            </a:r>
          </a:p>
          <a:p>
            <a:pPr>
              <a:spcBef>
                <a:spcPct val="20000"/>
              </a:spcBef>
            </a:pPr>
            <a:r>
              <a:rPr lang="en-AU" altLang="en-US" sz="2800" dirty="0"/>
              <a:t>An important part of the project was to determine the debris that was falling onto the steel. Sample analysis was completed of the steel debris and sample were taken from inside of the furnace. EDS analysis was completed on these samples to determine the elemental composition [1]. </a:t>
            </a:r>
          </a:p>
        </p:txBody>
      </p:sp>
      <p:pic>
        <p:nvPicPr>
          <p:cNvPr id="40" name="Picture 39">
            <a:extLst>
              <a:ext uri="{FF2B5EF4-FFF2-40B4-BE49-F238E27FC236}">
                <a16:creationId xmlns:a16="http://schemas.microsoft.com/office/drawing/2014/main" id="{7CD208C7-4D7D-B19A-B9A8-0782F9523AF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243235" y="11057512"/>
            <a:ext cx="5979921" cy="3267373"/>
          </a:xfrm>
          <a:prstGeom prst="rect">
            <a:avLst/>
          </a:prstGeom>
        </p:spPr>
      </p:pic>
      <p:sp>
        <p:nvSpPr>
          <p:cNvPr id="43" name="TextBox 42">
            <a:extLst>
              <a:ext uri="{FF2B5EF4-FFF2-40B4-BE49-F238E27FC236}">
                <a16:creationId xmlns:a16="http://schemas.microsoft.com/office/drawing/2014/main" id="{C8CE6C96-48E8-7830-DDAD-C0B68837B74A}"/>
              </a:ext>
            </a:extLst>
          </p:cNvPr>
          <p:cNvSpPr txBox="1"/>
          <p:nvPr/>
        </p:nvSpPr>
        <p:spPr>
          <a:xfrm>
            <a:off x="7811146" y="6710766"/>
            <a:ext cx="6543713" cy="4401205"/>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The next phase was to understand where within the furnace the debris was falling. </a:t>
            </a:r>
          </a:p>
          <a:p>
            <a:r>
              <a:rPr lang="en-GB" sz="2800" dirty="0">
                <a:latin typeface="Arial" panose="020B0604020202020204" pitchFamily="34" charset="0"/>
                <a:cs typeface="Arial" panose="020B0604020202020204" pitchFamily="34" charset="0"/>
              </a:rPr>
              <a:t>It was discovered that the furnace fall defect had a continuous roll mark where the debris was falling into a roll a rolling into the substrate. The distance can between the defects can determine a roll pitch. It showed that the debris was falling inside of the radiant tube section. </a:t>
            </a:r>
          </a:p>
        </p:txBody>
      </p:sp>
      <p:sp>
        <p:nvSpPr>
          <p:cNvPr id="44" name="Text Box 8">
            <a:extLst>
              <a:ext uri="{FF2B5EF4-FFF2-40B4-BE49-F238E27FC236}">
                <a16:creationId xmlns:a16="http://schemas.microsoft.com/office/drawing/2014/main" id="{5A6A8011-7162-46B5-50B5-583EBDF11053}"/>
              </a:ext>
            </a:extLst>
          </p:cNvPr>
          <p:cNvSpPr txBox="1">
            <a:spLocks noChangeArrowheads="1"/>
          </p:cNvSpPr>
          <p:nvPr/>
        </p:nvSpPr>
        <p:spPr bwMode="auto">
          <a:xfrm>
            <a:off x="447517" y="15021617"/>
            <a:ext cx="6635699" cy="28983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Project Aims</a:t>
            </a:r>
          </a:p>
          <a:p>
            <a:pPr>
              <a:spcBef>
                <a:spcPct val="20000"/>
              </a:spcBef>
            </a:pPr>
            <a:r>
              <a:rPr lang="en-AU" altLang="en-US" sz="2800" dirty="0"/>
              <a:t>The aim of the project was to reduce or eliminate the furnace fall rejections from over 3% to less than 0.5% overall. </a:t>
            </a:r>
          </a:p>
        </p:txBody>
      </p:sp>
      <p:pic>
        <p:nvPicPr>
          <p:cNvPr id="10" name="Picture 9" descr="A graph of a graph showing different types of debris&#10;&#10;Description automatically generated with medium confidence">
            <a:extLst>
              <a:ext uri="{FF2B5EF4-FFF2-40B4-BE49-F238E27FC236}">
                <a16:creationId xmlns:a16="http://schemas.microsoft.com/office/drawing/2014/main" id="{C1BEB73A-004A-48FF-34AA-2D777C7391B9}"/>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282560" y="18779730"/>
            <a:ext cx="5692870" cy="4700643"/>
          </a:xfrm>
          <a:prstGeom prst="rect">
            <a:avLst/>
          </a:prstGeom>
        </p:spPr>
      </p:pic>
      <p:sp>
        <p:nvSpPr>
          <p:cNvPr id="14" name="TextBox 13">
            <a:extLst>
              <a:ext uri="{FF2B5EF4-FFF2-40B4-BE49-F238E27FC236}">
                <a16:creationId xmlns:a16="http://schemas.microsoft.com/office/drawing/2014/main" id="{F3527A71-8F3F-0F10-803C-C153369AF8C3}"/>
              </a:ext>
            </a:extLst>
          </p:cNvPr>
          <p:cNvSpPr txBox="1"/>
          <p:nvPr/>
        </p:nvSpPr>
        <p:spPr>
          <a:xfrm>
            <a:off x="7935387" y="23803784"/>
            <a:ext cx="6165190" cy="4832092"/>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The sample analysis determined that there was nickel and Inconel in the substrate sample and from the debris that was taken. </a:t>
            </a:r>
          </a:p>
          <a:p>
            <a:r>
              <a:rPr lang="en-GB" sz="2800" dirty="0">
                <a:latin typeface="Arial" panose="020B0604020202020204" pitchFamily="34" charset="0"/>
                <a:cs typeface="Arial" panose="020B0604020202020204" pitchFamily="34" charset="0"/>
              </a:rPr>
              <a:t>Inconel is used for the radiant tubes and lining of the furnace. Therefore, the Inconel in the furnace was corroding forming and chromium oxide scale and dethatching from the lining or tubes and falling onto the steel. </a:t>
            </a:r>
          </a:p>
        </p:txBody>
      </p:sp>
      <p:sp>
        <p:nvSpPr>
          <p:cNvPr id="15" name="TextBox 14">
            <a:extLst>
              <a:ext uri="{FF2B5EF4-FFF2-40B4-BE49-F238E27FC236}">
                <a16:creationId xmlns:a16="http://schemas.microsoft.com/office/drawing/2014/main" id="{C06E9BC1-D342-77C3-6567-236A66DE6764}"/>
              </a:ext>
            </a:extLst>
          </p:cNvPr>
          <p:cNvSpPr txBox="1"/>
          <p:nvPr/>
        </p:nvSpPr>
        <p:spPr>
          <a:xfrm>
            <a:off x="14889480" y="6710766"/>
            <a:ext cx="5979920" cy="4524315"/>
          </a:xfrm>
          <a:prstGeom prst="rect">
            <a:avLst/>
          </a:prstGeom>
          <a:noFill/>
        </p:spPr>
        <p:txBody>
          <a:bodyPr wrap="square" rtlCol="0">
            <a:spAutoFit/>
          </a:bodyPr>
          <a:lstStyle/>
          <a:p>
            <a:r>
              <a:rPr lang="en-AU" altLang="en-US" sz="3600" b="1" dirty="0"/>
              <a:t>Furnace Upgrade </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A survey and inspection was carried out determining that there were several parts of the section showing large scale formation and damage. Therefore, it was decided that a large part of the furnace was to be replaced. Including the radian tubes and lining</a:t>
            </a:r>
            <a:r>
              <a:rPr lang="en-GB" sz="2800" dirty="0"/>
              <a:t>. </a:t>
            </a:r>
          </a:p>
        </p:txBody>
      </p:sp>
      <p:pic>
        <p:nvPicPr>
          <p:cNvPr id="17" name="Picture 16">
            <a:extLst>
              <a:ext uri="{FF2B5EF4-FFF2-40B4-BE49-F238E27FC236}">
                <a16:creationId xmlns:a16="http://schemas.microsoft.com/office/drawing/2014/main" id="{8D18B801-34F4-0F95-F893-7EC7E1B7926C}"/>
              </a:ext>
            </a:extLst>
          </p:cNvPr>
          <p:cNvPicPr>
            <a:picLocks noChangeAspect="1"/>
          </p:cNvPicPr>
          <p:nvPr/>
        </p:nvPicPr>
        <p:blipFill>
          <a:blip r:embed="rId9"/>
          <a:stretch>
            <a:fillRect/>
          </a:stretch>
        </p:blipFill>
        <p:spPr>
          <a:xfrm>
            <a:off x="15239858" y="11159118"/>
            <a:ext cx="5769976" cy="3677238"/>
          </a:xfrm>
          <a:prstGeom prst="rect">
            <a:avLst/>
          </a:prstGeom>
        </p:spPr>
      </p:pic>
      <p:sp>
        <p:nvSpPr>
          <p:cNvPr id="21" name="Text Box 8">
            <a:extLst>
              <a:ext uri="{FF2B5EF4-FFF2-40B4-BE49-F238E27FC236}">
                <a16:creationId xmlns:a16="http://schemas.microsoft.com/office/drawing/2014/main" id="{CA767D93-051B-D673-169C-0175A0E1E12F}"/>
              </a:ext>
            </a:extLst>
          </p:cNvPr>
          <p:cNvSpPr txBox="1">
            <a:spLocks noChangeArrowheads="1"/>
          </p:cNvSpPr>
          <p:nvPr/>
        </p:nvSpPr>
        <p:spPr bwMode="auto">
          <a:xfrm>
            <a:off x="14625098" y="23050205"/>
            <a:ext cx="6635699" cy="37601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Conclusion:</a:t>
            </a:r>
          </a:p>
          <a:p>
            <a:pPr>
              <a:spcBef>
                <a:spcPct val="20000"/>
              </a:spcBef>
            </a:pPr>
            <a:r>
              <a:rPr lang="en-AU" altLang="en-US" sz="2800" dirty="0"/>
              <a:t>To conclude the project was an overall success as the furnace falls were reduced to less than 0.5% and ensured customer satisfaction. Overall the project was a success saving the company over £400,000. </a:t>
            </a:r>
          </a:p>
        </p:txBody>
      </p:sp>
      <p:pic>
        <p:nvPicPr>
          <p:cNvPr id="18" name="Picture 17" descr="A person in a black shirt&#10;&#10;Description automatically generated">
            <a:extLst>
              <a:ext uri="{FF2B5EF4-FFF2-40B4-BE49-F238E27FC236}">
                <a16:creationId xmlns:a16="http://schemas.microsoft.com/office/drawing/2014/main" id="{430B54E1-F426-0C3E-8879-F23D1DD90D1E}"/>
              </a:ext>
            </a:extLst>
          </p:cNvPr>
          <p:cNvPicPr>
            <a:picLocks noChangeAspect="1"/>
          </p:cNvPicPr>
          <p:nvPr/>
        </p:nvPicPr>
        <p:blipFill rotWithShape="1">
          <a:blip r:embed="rId10"/>
          <a:srcRect t="18189" r="5462"/>
          <a:stretch/>
        </p:blipFill>
        <p:spPr>
          <a:xfrm>
            <a:off x="179999" y="2003645"/>
            <a:ext cx="2757952" cy="4037014"/>
          </a:xfrm>
          <a:prstGeom prst="rect">
            <a:avLst/>
          </a:prstGeom>
        </p:spPr>
      </p:pic>
      <p:sp>
        <p:nvSpPr>
          <p:cNvPr id="19" name="Text Box 8">
            <a:extLst>
              <a:ext uri="{FF2B5EF4-FFF2-40B4-BE49-F238E27FC236}">
                <a16:creationId xmlns:a16="http://schemas.microsoft.com/office/drawing/2014/main" id="{A1ECA741-5DAD-EAE6-0D69-6406A3A3B719}"/>
              </a:ext>
            </a:extLst>
          </p:cNvPr>
          <p:cNvSpPr txBox="1">
            <a:spLocks noChangeArrowheads="1"/>
          </p:cNvSpPr>
          <p:nvPr/>
        </p:nvSpPr>
        <p:spPr bwMode="auto">
          <a:xfrm>
            <a:off x="14747926" y="14760392"/>
            <a:ext cx="6635699" cy="89308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Sustainability: </a:t>
            </a:r>
          </a:p>
          <a:p>
            <a:pPr>
              <a:spcBef>
                <a:spcPct val="20000"/>
              </a:spcBef>
            </a:pPr>
            <a:r>
              <a:rPr lang="en-AU" altLang="en-US" sz="2800" dirty="0"/>
              <a:t>Early in the project one of the influences causing Inconel to oxidise was due to a process where operators were opening furnace doors when the furnace was still at 1000 degrees, Therefore allowing for a quick cool rate. Research carried out by </a:t>
            </a:r>
            <a:r>
              <a:rPr lang="en-AU" altLang="en-US" sz="2800" dirty="0" err="1"/>
              <a:t>K.Yoon</a:t>
            </a:r>
            <a:r>
              <a:rPr lang="en-AU" altLang="en-US" sz="2800" dirty="0"/>
              <a:t> [2] showed that Inconel's protective oxide layer breakdown above 1000 degrees Celsius, especially with the process which allows cool air to enter the furnace, essentially thermal shocking the Inconel tubes. Thus, allowing the protective oxide layer to break down further. Therefore, a procedure was created to only open furnace doors once the furnace was below 500 degrees Celsius. </a:t>
            </a:r>
            <a:endParaRPr lang="en-AU" altLang="en-US" sz="2800" b="1" dirty="0"/>
          </a:p>
        </p:txBody>
      </p:sp>
      <p:sp>
        <p:nvSpPr>
          <p:cNvPr id="20" name="TextBox 19">
            <a:extLst>
              <a:ext uri="{FF2B5EF4-FFF2-40B4-BE49-F238E27FC236}">
                <a16:creationId xmlns:a16="http://schemas.microsoft.com/office/drawing/2014/main" id="{CB24FE70-D765-4034-61D8-09B726C33793}"/>
              </a:ext>
            </a:extLst>
          </p:cNvPr>
          <p:cNvSpPr txBox="1"/>
          <p:nvPr/>
        </p:nvSpPr>
        <p:spPr>
          <a:xfrm>
            <a:off x="676656" y="14509422"/>
            <a:ext cx="5670356" cy="307777"/>
          </a:xfrm>
          <a:prstGeom prst="rect">
            <a:avLst/>
          </a:prstGeom>
          <a:noFill/>
        </p:spPr>
        <p:txBody>
          <a:bodyPr wrap="square" rtlCol="0">
            <a:spAutoFit/>
          </a:bodyPr>
          <a:lstStyle/>
          <a:p>
            <a:pPr algn="ctr"/>
            <a:r>
              <a:rPr lang="en-GB" sz="1400" dirty="0">
                <a:solidFill>
                  <a:schemeClr val="accent1">
                    <a:lumMod val="75000"/>
                  </a:schemeClr>
                </a:solidFill>
                <a:latin typeface="Arial" panose="020B0604020202020204" pitchFamily="34" charset="0"/>
                <a:cs typeface="Arial" panose="020B0604020202020204" pitchFamily="34" charset="0"/>
              </a:rPr>
              <a:t>Figure 1: TLR Map of Furnace Falls </a:t>
            </a:r>
          </a:p>
        </p:txBody>
      </p:sp>
      <p:sp>
        <p:nvSpPr>
          <p:cNvPr id="22" name="TextBox 21">
            <a:extLst>
              <a:ext uri="{FF2B5EF4-FFF2-40B4-BE49-F238E27FC236}">
                <a16:creationId xmlns:a16="http://schemas.microsoft.com/office/drawing/2014/main" id="{0A7E2000-F5BF-67D9-9A4F-33D58E0A27ED}"/>
              </a:ext>
            </a:extLst>
          </p:cNvPr>
          <p:cNvSpPr txBox="1"/>
          <p:nvPr/>
        </p:nvSpPr>
        <p:spPr>
          <a:xfrm>
            <a:off x="930188" y="21329444"/>
            <a:ext cx="5670356" cy="307777"/>
          </a:xfrm>
          <a:prstGeom prst="rect">
            <a:avLst/>
          </a:prstGeom>
          <a:noFill/>
        </p:spPr>
        <p:txBody>
          <a:bodyPr wrap="square" rtlCol="0">
            <a:spAutoFit/>
          </a:bodyPr>
          <a:lstStyle/>
          <a:p>
            <a:pPr algn="ctr"/>
            <a:r>
              <a:rPr lang="en-GB" sz="1400" dirty="0">
                <a:solidFill>
                  <a:schemeClr val="accent1">
                    <a:lumMod val="75000"/>
                  </a:schemeClr>
                </a:solidFill>
                <a:latin typeface="Arial" panose="020B0604020202020204" pitchFamily="34" charset="0"/>
                <a:cs typeface="Arial" panose="020B0604020202020204" pitchFamily="34" charset="0"/>
              </a:rPr>
              <a:t>Figure 2: Furnace Fall Rejections</a:t>
            </a:r>
          </a:p>
        </p:txBody>
      </p:sp>
      <p:sp>
        <p:nvSpPr>
          <p:cNvPr id="24" name="TextBox 23">
            <a:extLst>
              <a:ext uri="{FF2B5EF4-FFF2-40B4-BE49-F238E27FC236}">
                <a16:creationId xmlns:a16="http://schemas.microsoft.com/office/drawing/2014/main" id="{94B45BA0-A717-7EB3-C8A1-83CD5475C96B}"/>
              </a:ext>
            </a:extLst>
          </p:cNvPr>
          <p:cNvSpPr txBox="1"/>
          <p:nvPr/>
        </p:nvSpPr>
        <p:spPr>
          <a:xfrm>
            <a:off x="8182804" y="14295150"/>
            <a:ext cx="5670356" cy="307777"/>
          </a:xfrm>
          <a:prstGeom prst="rect">
            <a:avLst/>
          </a:prstGeom>
          <a:noFill/>
        </p:spPr>
        <p:txBody>
          <a:bodyPr wrap="square" rtlCol="0">
            <a:spAutoFit/>
          </a:bodyPr>
          <a:lstStyle/>
          <a:p>
            <a:pPr algn="ctr"/>
            <a:r>
              <a:rPr lang="en-GB" sz="1400" dirty="0">
                <a:solidFill>
                  <a:schemeClr val="accent1">
                    <a:lumMod val="75000"/>
                  </a:schemeClr>
                </a:solidFill>
                <a:latin typeface="Arial" panose="020B0604020202020204" pitchFamily="34" charset="0"/>
                <a:cs typeface="Arial" panose="020B0604020202020204" pitchFamily="34" charset="0"/>
              </a:rPr>
              <a:t>Figure 3: Zodiac Furnace Map</a:t>
            </a:r>
          </a:p>
        </p:txBody>
      </p:sp>
      <p:sp>
        <p:nvSpPr>
          <p:cNvPr id="25" name="TextBox 24">
            <a:extLst>
              <a:ext uri="{FF2B5EF4-FFF2-40B4-BE49-F238E27FC236}">
                <a16:creationId xmlns:a16="http://schemas.microsoft.com/office/drawing/2014/main" id="{AC7A7654-42F0-23C4-7AEF-0F90D24F67FB}"/>
              </a:ext>
            </a:extLst>
          </p:cNvPr>
          <p:cNvSpPr txBox="1"/>
          <p:nvPr/>
        </p:nvSpPr>
        <p:spPr>
          <a:xfrm>
            <a:off x="8232682" y="23442602"/>
            <a:ext cx="5670356" cy="307777"/>
          </a:xfrm>
          <a:prstGeom prst="rect">
            <a:avLst/>
          </a:prstGeom>
          <a:noFill/>
        </p:spPr>
        <p:txBody>
          <a:bodyPr wrap="square" rtlCol="0">
            <a:spAutoFit/>
          </a:bodyPr>
          <a:lstStyle/>
          <a:p>
            <a:pPr algn="ctr"/>
            <a:r>
              <a:rPr lang="en-GB" sz="1400" dirty="0">
                <a:solidFill>
                  <a:schemeClr val="accent1">
                    <a:lumMod val="75000"/>
                  </a:schemeClr>
                </a:solidFill>
                <a:latin typeface="Arial" panose="020B0604020202020204" pitchFamily="34" charset="0"/>
                <a:cs typeface="Arial" panose="020B0604020202020204" pitchFamily="34" charset="0"/>
              </a:rPr>
              <a:t>Figure 4: EDS Analysis of Nickel/Chromium </a:t>
            </a:r>
          </a:p>
        </p:txBody>
      </p:sp>
      <p:sp>
        <p:nvSpPr>
          <p:cNvPr id="26" name="TextBox 25">
            <a:extLst>
              <a:ext uri="{FF2B5EF4-FFF2-40B4-BE49-F238E27FC236}">
                <a16:creationId xmlns:a16="http://schemas.microsoft.com/office/drawing/2014/main" id="{4A5B9442-504A-0A90-5127-0B6ABC4E209E}"/>
              </a:ext>
            </a:extLst>
          </p:cNvPr>
          <p:cNvSpPr txBox="1"/>
          <p:nvPr/>
        </p:nvSpPr>
        <p:spPr>
          <a:xfrm>
            <a:off x="15379110" y="14766728"/>
            <a:ext cx="5670356" cy="307777"/>
          </a:xfrm>
          <a:prstGeom prst="rect">
            <a:avLst/>
          </a:prstGeom>
          <a:noFill/>
        </p:spPr>
        <p:txBody>
          <a:bodyPr wrap="square" rtlCol="0">
            <a:spAutoFit/>
          </a:bodyPr>
          <a:lstStyle/>
          <a:p>
            <a:pPr algn="ctr"/>
            <a:r>
              <a:rPr lang="en-GB" sz="1400" dirty="0">
                <a:solidFill>
                  <a:schemeClr val="accent1">
                    <a:lumMod val="75000"/>
                  </a:schemeClr>
                </a:solidFill>
                <a:latin typeface="Arial" panose="020B0604020202020204" pitchFamily="34" charset="0"/>
                <a:cs typeface="Arial" panose="020B0604020202020204" pitchFamily="34" charset="0"/>
              </a:rPr>
              <a:t>Figure 5: Furnace Fall Rejections after improvement  </a:t>
            </a:r>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0019EE1100107C44ACF1FF318B261A6B" ma:contentTypeVersion="8" ma:contentTypeDescription="Create a new document." ma:contentTypeScope="" ma:versionID="dbea59a74a9e9c06091273a06fd2c188">
  <xsd:schema xmlns:xsd="http://www.w3.org/2001/XMLSchema" xmlns:xs="http://www.w3.org/2001/XMLSchema" xmlns:p="http://schemas.microsoft.com/office/2006/metadata/properties" xmlns:ns2="25fa21e6-3bdc-4716-9dff-85f412ca204e" targetNamespace="http://schemas.microsoft.com/office/2006/metadata/properties" ma:root="true" ma:fieldsID="4faaee966dd4338f460d078cee0a342d" ns2:_="">
    <xsd:import namespace="25fa21e6-3bdc-4716-9dff-85f412ca204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5fa21e6-3bdc-4716-9dff-85f412ca204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EB11BBC-58B2-42AB-B75E-E33A7D0D9251}">
  <ds:schemaRefs>
    <ds:schemaRef ds:uri="http://purl.org/dc/terms/"/>
    <ds:schemaRef ds:uri="http://www.w3.org/XML/1998/namespace"/>
    <ds:schemaRef ds:uri="http://purl.org/dc/elements/1.1/"/>
    <ds:schemaRef ds:uri="http://schemas.microsoft.com/office/2006/documentManagement/types"/>
    <ds:schemaRef ds:uri="http://schemas.microsoft.com/office/2006/metadata/properties"/>
    <ds:schemaRef ds:uri="http://schemas.openxmlformats.org/package/2006/metadata/core-properties"/>
    <ds:schemaRef ds:uri="http://schemas.microsoft.com/office/infopath/2007/PartnerControls"/>
    <ds:schemaRef ds:uri="25fa21e6-3bdc-4716-9dff-85f412ca204e"/>
    <ds:schemaRef ds:uri="http://purl.org/dc/dcmitype/"/>
  </ds:schemaRefs>
</ds:datastoreItem>
</file>

<file path=customXml/itemProps2.xml><?xml version="1.0" encoding="utf-8"?>
<ds:datastoreItem xmlns:ds="http://schemas.openxmlformats.org/officeDocument/2006/customXml" ds:itemID="{215C904D-328C-4E49-BEF7-A84A8E2965A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5fa21e6-3bdc-4716-9dff-85f412ca204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BA7D488-2742-4CF2-981A-2BBD15B13BC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664</TotalTime>
  <Words>697</Words>
  <Application>Microsoft Office PowerPoint</Application>
  <PresentationFormat>Custom</PresentationFormat>
  <Paragraphs>36</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Georgia</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Brad Godwin</cp:lastModifiedBy>
  <cp:revision>26</cp:revision>
  <dcterms:created xsi:type="dcterms:W3CDTF">2016-02-25T08:27:32Z</dcterms:created>
  <dcterms:modified xsi:type="dcterms:W3CDTF">2024-06-17T06:38:06Z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0x0101000019EE1100107C44ACF1FF318B261A6B</vt:lpwstr>
  </property>
</Properties>
</file>